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80" r:id="rId2"/>
    <p:sldId id="281" r:id="rId3"/>
    <p:sldId id="271" r:id="rId4"/>
    <p:sldId id="257" r:id="rId5"/>
    <p:sldId id="259" r:id="rId6"/>
    <p:sldId id="283" r:id="rId7"/>
    <p:sldId id="282" r:id="rId8"/>
    <p:sldId id="296" r:id="rId9"/>
    <p:sldId id="261" r:id="rId10"/>
    <p:sldId id="262" r:id="rId11"/>
    <p:sldId id="265" r:id="rId12"/>
    <p:sldId id="288" r:id="rId13"/>
    <p:sldId id="274" r:id="rId14"/>
    <p:sldId id="275" r:id="rId15"/>
    <p:sldId id="272" r:id="rId16"/>
    <p:sldId id="289" r:id="rId17"/>
    <p:sldId id="292" r:id="rId18"/>
    <p:sldId id="263" r:id="rId19"/>
    <p:sldId id="276" r:id="rId20"/>
    <p:sldId id="277" r:id="rId21"/>
    <p:sldId id="278" r:id="rId22"/>
    <p:sldId id="264" r:id="rId23"/>
    <p:sldId id="291" r:id="rId24"/>
    <p:sldId id="293" r:id="rId25"/>
    <p:sldId id="294" r:id="rId26"/>
    <p:sldId id="297" r:id="rId27"/>
    <p:sldId id="27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65FA6F-B0CC-43B9-BE90-83DDDB425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628CE8-B333-44F3-9283-DA8F95C01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3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2517-AB4F-4162-B0EF-ECC0C974144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48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28CE8-B333-44F3-9283-DA8F95C015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6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28CE8-B333-44F3-9283-DA8F95C015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3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id-ID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d-ID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10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10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A72B5-D0BA-46A7-973B-3DF3C394E1C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12707"/>
      </p:ext>
    </p:extLst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9E0D-8B47-42D9-80FA-5374451BF7D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89952"/>
      </p:ext>
    </p:extLst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CF9F-D1E2-42CE-878B-6E7416065AC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63299"/>
      </p:ext>
    </p:extLst>
  </p:cSld>
  <p:clrMapOvr>
    <a:masterClrMapping/>
  </p:clrMapOvr>
  <p:transition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7047-FAB0-4699-B65D-1644B147CA8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21568"/>
      </p:ext>
    </p:extLst>
  </p:cSld>
  <p:clrMapOvr>
    <a:masterClrMapping/>
  </p:clrMapOvr>
  <p:transition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8A4EC-4E18-40CD-BB86-FB2D0C7B638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94923"/>
      </p:ext>
    </p:extLst>
  </p:cSld>
  <p:clrMapOvr>
    <a:masterClrMapping/>
  </p:clrMapOvr>
  <p:transition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7956-AE64-40D1-8E74-2444206A17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1407"/>
      </p:ext>
    </p:extLst>
  </p:cSld>
  <p:clrMapOvr>
    <a:masterClrMapping/>
  </p:clrMapOvr>
  <p:transition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957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80CA-2D3E-4D94-AF47-38B6377D2B7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403"/>
      </p:ext>
    </p:extLst>
  </p:cSld>
  <p:clrMapOvr>
    <a:masterClrMapping/>
  </p:clrMapOvr>
  <p:transition>
    <p:plu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Modul-4, data M Arief Latar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14FE5-2CF8-4F82-AEA6-E45F039CC47E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29357"/>
      </p:ext>
    </p:extLst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C1B9-6413-4A78-A57F-A0EFD2A37EB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62187"/>
      </p:ext>
    </p:extLst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9264-B612-4448-919B-5AAAF00A940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70217"/>
      </p:ext>
    </p:extLst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16BB-EAEA-4B06-92F8-42C66B59C84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64164"/>
      </p:ext>
    </p:extLst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A36FD-86AB-446F-9AE0-B197B5EAE13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29535"/>
      </p:ext>
    </p:extLst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0803-B980-4F49-9313-5E5806C4F58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42991"/>
      </p:ext>
    </p:extLst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B422-3391-4F9A-8810-6C1892232E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50993"/>
      </p:ext>
    </p:extLst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DBD4-8940-4DFE-9F71-58DBEFCCA44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667964"/>
      </p:ext>
    </p:extLst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9DC3-A7EB-4C98-9E1A-D5CB1FB51E8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46287"/>
      </p:ext>
    </p:extLst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id-ID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000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8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8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0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0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latin typeface="Times New Roman" pitchFamily="18" charset="0"/>
              </a:rPr>
              <a:t>Modul-4, data M Arief Latar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0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40DD9D-9137-47DC-82FA-F03B8A2A3BFE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ransition>
    <p:plus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1099869" y="2590800"/>
            <a:ext cx="7394754" cy="1769235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err="1">
                <a:latin typeface="Rockwell" pitchFamily="18" charset="0"/>
              </a:rPr>
              <a:t>Konsumsi</a:t>
            </a:r>
            <a:r>
              <a:rPr lang="en-US" sz="4000" dirty="0">
                <a:latin typeface="Rockwell" pitchFamily="18" charset="0"/>
              </a:rPr>
              <a:t> </a:t>
            </a:r>
            <a:r>
              <a:rPr lang="en-US" sz="4000" dirty="0" smtClean="0">
                <a:latin typeface="Rockwell" pitchFamily="18" charset="0"/>
              </a:rPr>
              <a:t>  </a:t>
            </a:r>
            <a:r>
              <a:rPr lang="en-US" sz="4000" dirty="0" err="1" smtClean="0">
                <a:latin typeface="Rockwell" pitchFamily="18" charset="0"/>
              </a:rPr>
              <a:t>Energi</a:t>
            </a:r>
            <a:endParaRPr lang="en-US" sz="4000" dirty="0">
              <a:latin typeface="Rockwell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250" y="569302"/>
            <a:ext cx="1085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Modul-4, data M </a:t>
            </a:r>
            <a:r>
              <a:rPr lang="en-US" dirty="0" err="1" smtClean="0">
                <a:solidFill>
                  <a:prstClr val="black"/>
                </a:solidFill>
              </a:rPr>
              <a:t>Arief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Latar</a:t>
            </a: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00200" y="5063055"/>
            <a:ext cx="5943600" cy="786774"/>
            <a:chOff x="2438400" y="5913005"/>
            <a:chExt cx="4689811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Freeform 6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Ir. MUH. ARIF LATAR, MSc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38400" y="5913005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81400" y="2022231"/>
            <a:ext cx="2133600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600" dirty="0" err="1" smtClean="0"/>
              <a:t>Modul</a:t>
            </a:r>
            <a:r>
              <a:rPr lang="en-US" sz="3600" dirty="0" smtClean="0"/>
              <a:t> 4: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428126"/>
            <a:ext cx="2278274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prstClr val="white"/>
                </a:solidFill>
              </a:rPr>
              <a:t>Kegiatan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err="1">
                <a:solidFill>
                  <a:prstClr val="white"/>
                </a:solidFill>
              </a:rPr>
              <a:t>Belajar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n-US" sz="2000" dirty="0" smtClean="0">
                <a:solidFill>
                  <a:prstClr val="white"/>
                </a:solidFill>
              </a:rPr>
              <a:t>-6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60803-B980-4F49-9313-5E5806C4F5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8153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4343400" cy="685800"/>
          </a:xfrm>
        </p:spPr>
        <p:txBody>
          <a:bodyPr/>
          <a:lstStyle/>
          <a:p>
            <a:r>
              <a:rPr lang="en-US" sz="3600" dirty="0" err="1"/>
              <a:t>Konsumsi</a:t>
            </a:r>
            <a:r>
              <a:rPr lang="en-US" sz="3600" dirty="0"/>
              <a:t> </a:t>
            </a:r>
            <a:r>
              <a:rPr lang="en-US" sz="3600" dirty="0" err="1"/>
              <a:t>Enerji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620000" cy="4876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2"/>
            </a:pPr>
            <a:r>
              <a:rPr lang="en-US" sz="2800" dirty="0" err="1"/>
              <a:t>Kalori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Kalori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=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 err="1"/>
              <a:t>Konsumsi</a:t>
            </a:r>
            <a:r>
              <a:rPr lang="en-US" sz="2000" dirty="0"/>
              <a:t> </a:t>
            </a:r>
            <a:r>
              <a:rPr lang="en-US" sz="2000" dirty="0" err="1"/>
              <a:t>enerji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– </a:t>
            </a:r>
            <a:r>
              <a:rPr lang="en-US" sz="2000" dirty="0" err="1"/>
              <a:t>konsumsi</a:t>
            </a:r>
            <a:r>
              <a:rPr lang="en-US" sz="2000" dirty="0"/>
              <a:t> </a:t>
            </a:r>
            <a:r>
              <a:rPr lang="en-US" sz="2000" dirty="0" err="1"/>
              <a:t>enerji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 err="1"/>
              <a:t>istirahat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metabolisme</a:t>
            </a:r>
            <a:r>
              <a:rPr lang="en-US" sz="2000" dirty="0"/>
              <a:t> basal.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Kalori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ketegangan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hubungannya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Tingkat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kerjanya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istirahat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Efisiensi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perkakas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Produktifitas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variasi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r>
              <a:rPr lang="en-US" sz="3600" dirty="0" err="1"/>
              <a:t>Konsumsi</a:t>
            </a:r>
            <a:r>
              <a:rPr lang="en-US" sz="3600" dirty="0"/>
              <a:t> </a:t>
            </a:r>
            <a:r>
              <a:rPr lang="en-US" sz="3600" dirty="0" err="1"/>
              <a:t>Enerji</a:t>
            </a:r>
            <a:endParaRPr lang="en-US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Kalorie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Seharian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Leasure</a:t>
            </a:r>
            <a:r>
              <a:rPr lang="en-US" sz="2400" i="1" dirty="0"/>
              <a:t> Calories).</a:t>
            </a:r>
          </a:p>
          <a:p>
            <a:pPr lvl="1"/>
            <a:r>
              <a:rPr lang="en-US" sz="2000" i="1" dirty="0"/>
              <a:t>Rata-rata </a:t>
            </a:r>
            <a:r>
              <a:rPr lang="en-US" sz="2000" i="1" dirty="0" err="1"/>
              <a:t>konsumsi</a:t>
            </a:r>
            <a:r>
              <a:rPr lang="en-US" sz="2000" i="1" dirty="0"/>
              <a:t> </a:t>
            </a:r>
            <a:r>
              <a:rPr lang="en-US" sz="2000" i="1" dirty="0" err="1"/>
              <a:t>enerji</a:t>
            </a:r>
            <a:r>
              <a:rPr lang="en-US" sz="2000" i="1" dirty="0"/>
              <a:t> </a:t>
            </a:r>
            <a:r>
              <a:rPr lang="en-US" sz="2000" i="1" dirty="0" err="1"/>
              <a:t>Pria</a:t>
            </a:r>
            <a:r>
              <a:rPr lang="en-US" sz="2000" i="1" dirty="0"/>
              <a:t> (600 kcal),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Wanita</a:t>
            </a:r>
            <a:r>
              <a:rPr lang="en-US" sz="2000" i="1" dirty="0"/>
              <a:t> (500-550 kcal).</a:t>
            </a:r>
          </a:p>
          <a:p>
            <a:pPr lvl="1"/>
            <a:endParaRPr lang="en-US" sz="2000" i="1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Total,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Metabolisme</a:t>
            </a:r>
            <a:r>
              <a:rPr lang="en-US" sz="2000" dirty="0"/>
              <a:t> Basal,</a:t>
            </a:r>
          </a:p>
          <a:p>
            <a:pPr lvl="1"/>
            <a:r>
              <a:rPr lang="en-US" sz="2000" dirty="0" err="1"/>
              <a:t>Kalorie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Bersantai</a:t>
            </a:r>
            <a:r>
              <a:rPr lang="en-US" sz="2000" dirty="0"/>
              <a:t>,</a:t>
            </a:r>
          </a:p>
          <a:p>
            <a:pPr lvl="1"/>
            <a:r>
              <a:rPr lang="en-US" sz="2000" dirty="0" err="1"/>
              <a:t>Kalorie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.</a:t>
            </a:r>
          </a:p>
          <a:p>
            <a:pPr lvl="1"/>
            <a:endParaRPr lang="en-US" sz="2000" dirty="0"/>
          </a:p>
          <a:p>
            <a:r>
              <a:rPr lang="en-US" sz="2400" i="1" dirty="0" smtClean="0"/>
              <a:t>. </a:t>
            </a:r>
            <a:endParaRPr lang="en-US" sz="2400" i="1" dirty="0"/>
          </a:p>
          <a:p>
            <a:endParaRPr lang="en-US" sz="2400" i="1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Modul-4, data M </a:t>
            </a: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676400"/>
            <a:ext cx="678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 smtClean="0"/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/>
              <a:t>penguapan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paru-paru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219200" y="685800"/>
            <a:ext cx="6248400" cy="60960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5.  </a:t>
            </a:r>
            <a:r>
              <a:rPr lang="en-US" sz="2800" dirty="0" err="1" smtClean="0"/>
              <a:t>Konsumsi</a:t>
            </a:r>
            <a:r>
              <a:rPr lang="en-US" sz="2800" dirty="0" smtClean="0"/>
              <a:t> </a:t>
            </a:r>
            <a:r>
              <a:rPr lang="en-US" sz="2800" dirty="0" err="1" smtClean="0"/>
              <a:t>Enerji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1431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57912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r>
              <a:rPr lang="en-US" sz="2800" dirty="0" smtClean="0"/>
              <a:t>6.  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endParaRPr lang="en-US" sz="2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Satuan</a:t>
            </a:r>
            <a:r>
              <a:rPr lang="en-US" sz="2800" dirty="0"/>
              <a:t> </a:t>
            </a:r>
            <a:r>
              <a:rPr lang="en-US" sz="2800" dirty="0" err="1"/>
              <a:t>pengukuran</a:t>
            </a:r>
            <a:r>
              <a:rPr lang="en-US" sz="2800" dirty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enerji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kilocalorie (kcal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1 </a:t>
            </a:r>
            <a:r>
              <a:rPr lang="en-US" sz="2800" dirty="0"/>
              <a:t>kcal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panas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menaikkan</a:t>
            </a:r>
            <a:r>
              <a:rPr lang="en-US" sz="2800" dirty="0"/>
              <a:t> </a:t>
            </a:r>
            <a:r>
              <a:rPr lang="en-US" sz="2800" dirty="0" err="1"/>
              <a:t>temperatur</a:t>
            </a:r>
            <a:r>
              <a:rPr lang="en-US" sz="2800" dirty="0"/>
              <a:t> 1 liter air </a:t>
            </a:r>
            <a:r>
              <a:rPr lang="en-US" sz="2800" dirty="0" err="1"/>
              <a:t>dari</a:t>
            </a:r>
            <a:r>
              <a:rPr lang="en-US" sz="2800" dirty="0"/>
              <a:t> 14,5 </a:t>
            </a:r>
            <a:r>
              <a:rPr lang="en-US" sz="2800" dirty="0" err="1"/>
              <a:t>menjadi</a:t>
            </a:r>
            <a:r>
              <a:rPr lang="en-US" sz="2800" dirty="0"/>
              <a:t> 15,5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celcius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Jika</a:t>
            </a:r>
            <a:r>
              <a:rPr lang="en-US" sz="2800" dirty="0"/>
              <a:t> 1 liter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dikonsumsi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4,8 kcal </a:t>
            </a:r>
            <a:r>
              <a:rPr lang="en-US" sz="2800" dirty="0" err="1"/>
              <a:t>enerji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r>
              <a:rPr lang="en-US" sz="3600" dirty="0" err="1"/>
              <a:t>Pengukuran</a:t>
            </a:r>
            <a:r>
              <a:rPr lang="en-US" sz="3600" dirty="0"/>
              <a:t> </a:t>
            </a:r>
            <a:r>
              <a:rPr lang="en-US" sz="3600" dirty="0" err="1"/>
              <a:t>Konsumsi</a:t>
            </a:r>
            <a:r>
              <a:rPr lang="en-US" sz="3600" dirty="0"/>
              <a:t> </a:t>
            </a:r>
            <a:r>
              <a:rPr lang="en-US" sz="3600" dirty="0" err="1"/>
              <a:t>Oksigen</a:t>
            </a:r>
            <a:endParaRPr 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/>
              <a:t>Delay </a:t>
            </a:r>
            <a:r>
              <a:rPr lang="en-US" sz="2800"/>
              <a:t>(penundaan) untuk tingkat pernafasan dan penggunaan oksigen tertentu.</a:t>
            </a:r>
          </a:p>
          <a:p>
            <a:endParaRPr lang="en-US" sz="2800"/>
          </a:p>
          <a:p>
            <a:r>
              <a:rPr lang="en-US" sz="2800"/>
              <a:t>Hutang oksigen </a:t>
            </a:r>
            <a:r>
              <a:rPr lang="en-US" sz="2800" i="1"/>
              <a:t>(oxigen debt)</a:t>
            </a:r>
            <a:r>
              <a:rPr lang="en-US" sz="2800"/>
              <a:t> terjadi setelah aktivitas berlangsung. Dan hutang oksigen ini hanya akan dapat dibayar (paid off) pada akhir aktivitas/istirahat.</a:t>
            </a:r>
          </a:p>
          <a:p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4495800" cy="762000"/>
          </a:xfrm>
        </p:spPr>
        <p:txBody>
          <a:bodyPr/>
          <a:lstStyle/>
          <a:p>
            <a:pPr algn="l"/>
            <a:r>
              <a:rPr lang="en-US" sz="3600" dirty="0" smtClean="0"/>
              <a:t>7. </a:t>
            </a:r>
            <a:r>
              <a:rPr lang="en-US" sz="3600" dirty="0" err="1" smtClean="0"/>
              <a:t>Kapasitas</a:t>
            </a:r>
            <a:r>
              <a:rPr lang="en-US" sz="3600" dirty="0" smtClean="0"/>
              <a:t> </a:t>
            </a:r>
            <a:r>
              <a:rPr lang="en-US" sz="3600" dirty="0" err="1"/>
              <a:t>Kerja</a:t>
            </a:r>
            <a:endParaRPr lang="en-US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315200" cy="4114800"/>
          </a:xfrm>
        </p:spPr>
        <p:txBody>
          <a:bodyPr/>
          <a:lstStyle/>
          <a:p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meningkatnya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proporsional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didapat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maksimumnya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simbol</a:t>
            </a:r>
            <a:r>
              <a:rPr lang="en-US" sz="2800" dirty="0"/>
              <a:t> VO2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diukur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satuan</a:t>
            </a:r>
            <a:r>
              <a:rPr lang="en-US" sz="2800" dirty="0"/>
              <a:t> liter/</a:t>
            </a:r>
            <a:r>
              <a:rPr lang="en-US" sz="2800" dirty="0" err="1"/>
              <a:t>menit</a:t>
            </a:r>
            <a:r>
              <a:rPr lang="en-US" sz="2800" dirty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perancangan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dibawah</a:t>
            </a:r>
            <a:r>
              <a:rPr lang="en-US" sz="2800" dirty="0"/>
              <a:t> (VO2)max </a:t>
            </a:r>
            <a:r>
              <a:rPr lang="en-US" sz="2800" dirty="0" err="1"/>
              <a:t>dari</a:t>
            </a:r>
            <a:r>
              <a:rPr lang="en-US" sz="2800" dirty="0"/>
              <a:t> rata-rata </a:t>
            </a:r>
            <a:r>
              <a:rPr lang="en-US" sz="2800" dirty="0" err="1"/>
              <a:t>populasi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Modul-4, data M </a:t>
            </a:r>
            <a:r>
              <a:rPr lang="en-US" dirty="0" err="1" smtClean="0">
                <a:solidFill>
                  <a:prstClr val="black"/>
                </a:solidFill>
              </a:rPr>
              <a:t>Arief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Latar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A72B5-D0BA-46A7-973B-3DF3C394E1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1219200" y="609600"/>
            <a:ext cx="6400800" cy="914400"/>
          </a:xfrm>
        </p:spPr>
        <p:txBody>
          <a:bodyPr/>
          <a:lstStyle/>
          <a:p>
            <a:pPr marL="633413" indent="-633413" algn="l"/>
            <a:r>
              <a:rPr lang="en-US" sz="2400" dirty="0" smtClean="0"/>
              <a:t>8.   	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/>
              <a:t>E</a:t>
            </a:r>
            <a:r>
              <a:rPr lang="en-US" sz="2400" dirty="0" err="1" smtClean="0"/>
              <a:t>nergi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 </a:t>
            </a:r>
            <a:r>
              <a:rPr lang="en-US" sz="2400" dirty="0" err="1"/>
              <a:t>K</a:t>
            </a:r>
            <a:r>
              <a:rPr lang="en-US" sz="2400" dirty="0" err="1" smtClean="0"/>
              <a:t>apasitas</a:t>
            </a:r>
            <a:r>
              <a:rPr lang="en-US" sz="2400" dirty="0" smtClean="0"/>
              <a:t> </a:t>
            </a:r>
            <a:r>
              <a:rPr lang="en-US" sz="2400" dirty="0" err="1"/>
              <a:t>O</a:t>
            </a:r>
            <a:r>
              <a:rPr lang="en-US" sz="2400" dirty="0" err="1" smtClean="0"/>
              <a:t>ksigen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Terukur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1371600" y="1687442"/>
            <a:ext cx="7239000" cy="417995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/>
              <a:t>Konsumsi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diukur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konsumsi</a:t>
            </a:r>
            <a:r>
              <a:rPr lang="en-US" sz="2000" dirty="0"/>
              <a:t> </a:t>
            </a:r>
            <a:r>
              <a:rPr lang="en-US" sz="2000" dirty="0" err="1"/>
              <a:t>oksigen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liter </a:t>
            </a:r>
            <a:r>
              <a:rPr lang="en-US" sz="2000" dirty="0" err="1"/>
              <a:t>oksigen</a:t>
            </a:r>
            <a:r>
              <a:rPr lang="en-US" sz="2000" dirty="0"/>
              <a:t> </a:t>
            </a:r>
            <a:r>
              <a:rPr lang="en-US" sz="2000" dirty="0" err="1"/>
              <a:t>dikonsumsi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4,8 kcal </a:t>
            </a:r>
            <a:r>
              <a:rPr lang="en-US" sz="2000" dirty="0" err="1"/>
              <a:t>energi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algn="l"/>
            <a:endParaRPr lang="en-US" sz="2000" dirty="0" smtClean="0"/>
          </a:p>
          <a:p>
            <a:pPr marL="0" indent="0" algn="l">
              <a:buNone/>
            </a:pP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 marL="0" indent="0" algn="l">
              <a:buNone/>
            </a:pPr>
            <a:r>
              <a:rPr lang="en-US" sz="2000" dirty="0"/>
              <a:t>R 	:  </a:t>
            </a:r>
            <a:r>
              <a:rPr lang="en-US" sz="2000" dirty="0" err="1"/>
              <a:t>Istirahat</a:t>
            </a:r>
            <a:r>
              <a:rPr lang="en-US" sz="2000" dirty="0"/>
              <a:t> yang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menit</a:t>
            </a:r>
            <a:r>
              <a:rPr lang="en-US" sz="2000" dirty="0"/>
              <a:t> (</a:t>
            </a:r>
            <a:r>
              <a:rPr lang="en-US" sz="2000" i="1" dirty="0" err="1"/>
              <a:t>Recoveery</a:t>
            </a:r>
            <a:r>
              <a:rPr lang="en-US" sz="2000" i="1" dirty="0"/>
              <a:t>)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T  	:  Total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menit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B 	: 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oksigen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(liter/</a:t>
            </a:r>
            <a:r>
              <a:rPr lang="en-US" sz="2000" dirty="0" err="1"/>
              <a:t>menit</a:t>
            </a:r>
            <a:r>
              <a:rPr lang="en-US" sz="2000" dirty="0"/>
              <a:t>)</a:t>
            </a:r>
          </a:p>
          <a:p>
            <a:pPr marL="0" indent="0" algn="l">
              <a:buNone/>
            </a:pPr>
            <a:r>
              <a:rPr lang="en-US" sz="2000" dirty="0"/>
              <a:t>S	: 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oksigen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diam</a:t>
            </a:r>
            <a:r>
              <a:rPr lang="en-US" sz="2000" dirty="0"/>
              <a:t> (liter/</a:t>
            </a:r>
            <a:r>
              <a:rPr lang="en-US" sz="2000" dirty="0" err="1"/>
              <a:t>menit</a:t>
            </a:r>
            <a:r>
              <a:rPr lang="en-US" sz="2000" dirty="0"/>
              <a:t>)</a:t>
            </a:r>
          </a:p>
          <a:p>
            <a:pPr algn="l"/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048000" y="30480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 </a:t>
            </a:r>
            <a:r>
              <a:rPr lang="en-US" dirty="0" smtClean="0"/>
              <a:t> =   </a:t>
            </a:r>
            <a:r>
              <a:rPr lang="en-US" u="sng" dirty="0" smtClean="0"/>
              <a:t>T (B - S</a:t>
            </a:r>
            <a:r>
              <a:rPr lang="en-US" u="sng" dirty="0"/>
              <a:t>)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smtClean="0"/>
              <a:t>      </a:t>
            </a:r>
            <a:r>
              <a:rPr lang="en-US" dirty="0"/>
              <a:t>B – 0.3</a:t>
            </a:r>
          </a:p>
        </p:txBody>
      </p:sp>
    </p:spTree>
    <p:extLst>
      <p:ext uri="{BB962C8B-B14F-4D97-AF65-F5344CB8AC3E}">
        <p14:creationId xmlns:p14="http://schemas.microsoft.com/office/powerpoint/2010/main" val="289196352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620000" cy="1143000"/>
          </a:xfrm>
        </p:spPr>
        <p:txBody>
          <a:bodyPr/>
          <a:lstStyle/>
          <a:p>
            <a:r>
              <a:rPr lang="en-US" dirty="0" smtClean="0"/>
              <a:t>II.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60803-B980-4F49-9313-5E5806C4F5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8419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Pengukuran</a:t>
            </a:r>
            <a:r>
              <a:rPr lang="en-US" sz="3600" dirty="0"/>
              <a:t> </a:t>
            </a:r>
            <a:r>
              <a:rPr lang="en-US" sz="3600" dirty="0" err="1"/>
              <a:t>Denyut</a:t>
            </a:r>
            <a:r>
              <a:rPr lang="en-US" sz="3600" dirty="0"/>
              <a:t> </a:t>
            </a:r>
            <a:r>
              <a:rPr lang="en-US" sz="3600" dirty="0" err="1"/>
              <a:t>Jantung</a:t>
            </a:r>
            <a:endParaRPr lang="en-US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Derajat beratnya beban kerja tidak hanya tergantung pada jumlah kalori yang dikonsumsi, akan tetapi juga tergantung pada jumlah otot yang terlibat pada pembebanan otot statis.</a:t>
            </a:r>
          </a:p>
          <a:p>
            <a:endParaRPr lang="en-US" sz="2400"/>
          </a:p>
          <a:p>
            <a:r>
              <a:rPr lang="en-US" sz="2400"/>
              <a:t>Mningkatnya denyut jantung adalah dikarenakan oleh:</a:t>
            </a:r>
          </a:p>
          <a:p>
            <a:pPr lvl="1"/>
            <a:r>
              <a:rPr lang="en-US" sz="2400"/>
              <a:t>Temperatur sekeliling yang tinggi</a:t>
            </a:r>
          </a:p>
          <a:p>
            <a:pPr lvl="1"/>
            <a:r>
              <a:rPr lang="en-US" sz="2400"/>
              <a:t>Tingginya pembebanan otot statis</a:t>
            </a:r>
          </a:p>
          <a:p>
            <a:pPr lvl="1"/>
            <a:r>
              <a:rPr lang="en-US" sz="2400"/>
              <a:t>Semakin sedikit otot yang terlibat dalam suatu kondisi kerja.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r>
              <a:rPr lang="en-US" sz="3600"/>
              <a:t>Pengukuran Denyut Jantung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Cara pengukuran denyut jantung dapat dilakukan dengan berbagai cara sebagai berikut:</a:t>
            </a:r>
          </a:p>
          <a:p>
            <a:pPr lvl="1"/>
            <a:r>
              <a:rPr lang="en-US" sz="2400"/>
              <a:t>Merasakan denyut yang ada pada arteri radial pada pergelangan tangan.</a:t>
            </a:r>
          </a:p>
          <a:p>
            <a:pPr lvl="1"/>
            <a:r>
              <a:rPr lang="en-US" sz="2400"/>
              <a:t>Mendengarkan denyut dengan </a:t>
            </a:r>
            <a:r>
              <a:rPr lang="en-US" sz="2400" i="1"/>
              <a:t>stethoscope.</a:t>
            </a:r>
          </a:p>
          <a:p>
            <a:pPr lvl="1"/>
            <a:r>
              <a:rPr lang="en-US" sz="2400"/>
              <a:t>Menggunakan ECG </a:t>
            </a:r>
            <a:r>
              <a:rPr lang="en-US" sz="2400" i="1"/>
              <a:t>(Electrocardiogram</a:t>
            </a:r>
            <a:r>
              <a:rPr lang="en-US" sz="2400"/>
              <a:t>), yaitu mengukur signal elektrik yang diukur dari otot jantung pada permukaan kulit dada.</a:t>
            </a:r>
          </a:p>
          <a:p>
            <a:pPr lvl="1"/>
            <a:endParaRPr lang="en-US" sz="2400"/>
          </a:p>
          <a:p>
            <a:pPr lvl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514600"/>
            <a:ext cx="5181600" cy="914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I. PENDAHULUAN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60803-B980-4F49-9313-5E5806C4F5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16994"/>
      </p:ext>
    </p:extLst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69342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normAutofit fontScale="90000"/>
          </a:bodyPr>
          <a:lstStyle/>
          <a:p>
            <a:pPr algn="l"/>
            <a:r>
              <a:rPr lang="en-US" sz="3600" dirty="0" err="1"/>
              <a:t>Denyut</a:t>
            </a:r>
            <a:r>
              <a:rPr lang="en-US" sz="3600" dirty="0"/>
              <a:t> </a:t>
            </a:r>
            <a:r>
              <a:rPr lang="en-US" sz="3600" dirty="0" err="1"/>
              <a:t>Jantung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Kondisi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endParaRPr lang="en-US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Muller (1962) memberikan definisi sebagai berikut:</a:t>
            </a:r>
          </a:p>
          <a:p>
            <a:pPr lvl="1"/>
            <a:r>
              <a:rPr lang="en-US" sz="2400"/>
              <a:t>Denyut jantung pada saat istirahat </a:t>
            </a:r>
            <a:r>
              <a:rPr lang="en-US" sz="2400" i="1"/>
              <a:t>(resting puls),</a:t>
            </a:r>
            <a:r>
              <a:rPr lang="en-US" sz="2400"/>
              <a:t> adalah rata-rata denyut jantung sebelum pekerjaan dimulai,</a:t>
            </a:r>
          </a:p>
          <a:p>
            <a:pPr lvl="1"/>
            <a:r>
              <a:rPr lang="en-US" sz="2400"/>
              <a:t>Denyut jantung selama bekerja </a:t>
            </a:r>
            <a:r>
              <a:rPr lang="en-US" sz="2400" i="1"/>
              <a:t>(working pulse),</a:t>
            </a:r>
            <a:r>
              <a:rPr lang="en-US" sz="2400"/>
              <a:t> adalah rata-rata denyut jantung selama (pada saat) seseorang bekerja,</a:t>
            </a:r>
          </a:p>
          <a:p>
            <a:pPr lvl="1"/>
            <a:r>
              <a:rPr lang="en-US" sz="2400"/>
              <a:t>Denyut jantung untuk bekerja </a:t>
            </a:r>
            <a:r>
              <a:rPr lang="en-US" sz="2400" i="1"/>
              <a:t>(work pulse),</a:t>
            </a:r>
            <a:r>
              <a:rPr lang="en-US" sz="2400"/>
              <a:t> adalah selisih antara denyut jantung selama bekerja dan selama istirahat.</a:t>
            </a:r>
          </a:p>
          <a:p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0104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normAutofit fontScale="90000"/>
          </a:bodyPr>
          <a:lstStyle/>
          <a:p>
            <a:pPr algn="l"/>
            <a:r>
              <a:rPr lang="en-US" sz="3600" dirty="0" err="1"/>
              <a:t>Denyut</a:t>
            </a:r>
            <a:r>
              <a:rPr lang="en-US" sz="3600" dirty="0"/>
              <a:t> </a:t>
            </a:r>
            <a:r>
              <a:rPr lang="en-US" sz="3600" dirty="0" err="1"/>
              <a:t>Jantung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Kondisi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istirahat</a:t>
            </a:r>
            <a:r>
              <a:rPr lang="en-US" sz="2400" dirty="0"/>
              <a:t> total </a:t>
            </a:r>
            <a:r>
              <a:rPr lang="en-US" sz="2400" i="1" dirty="0"/>
              <a:t>(total recovery cost or recovery cost),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berhentinya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dikerjakan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istirahatnya</a:t>
            </a:r>
            <a:r>
              <a:rPr lang="en-US" sz="2400" dirty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total </a:t>
            </a:r>
            <a:r>
              <a:rPr lang="en-US" sz="2400" i="1" dirty="0"/>
              <a:t>(total work pulse or cardiac cost),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mulainya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denyut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istirahatnya</a:t>
            </a:r>
            <a:r>
              <a:rPr lang="en-US" sz="2400" dirty="0"/>
              <a:t> </a:t>
            </a:r>
            <a:r>
              <a:rPr lang="en-US" sz="2400" i="1" dirty="0"/>
              <a:t>(resting level).</a:t>
            </a:r>
          </a:p>
          <a:p>
            <a:endParaRPr lang="en-US" sz="2400" i="1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620000" cy="1143000"/>
          </a:xfrm>
        </p:spPr>
        <p:txBody>
          <a:bodyPr/>
          <a:lstStyle/>
          <a:p>
            <a:r>
              <a:rPr lang="en-US" sz="3600" dirty="0" err="1"/>
              <a:t>Panjang</a:t>
            </a:r>
            <a:r>
              <a:rPr lang="en-US" sz="3600" dirty="0"/>
              <a:t> </a:t>
            </a:r>
            <a:r>
              <a:rPr lang="en-US" sz="3600" dirty="0" err="1"/>
              <a:t>Periode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Istirahat</a:t>
            </a:r>
            <a:endParaRPr lang="en-US" sz="3600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1447800" y="2209800"/>
            <a:ext cx="7239000" cy="1981200"/>
          </a:xfrm>
        </p:spPr>
        <p:txBody>
          <a:bodyPr/>
          <a:lstStyle/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5,2 kcal per </a:t>
            </a:r>
            <a:r>
              <a:rPr lang="en-US" sz="2800" dirty="0" err="1"/>
              <a:t>menit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timbul</a:t>
            </a:r>
            <a:r>
              <a:rPr lang="en-US" sz="2800" dirty="0"/>
              <a:t> rasa </a:t>
            </a:r>
            <a:r>
              <a:rPr lang="en-US" sz="2800" dirty="0" err="1"/>
              <a:t>lelah</a:t>
            </a:r>
            <a:r>
              <a:rPr lang="en-US" sz="2800" dirty="0"/>
              <a:t> (fatigue).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585762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Untuk menghitung pulsa denyut jantung dalam melakukan pekerjaan dapat dirumuskan sebagai berikut :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097280" y="1533378"/>
            <a:ext cx="7513320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sz="1600" dirty="0"/>
              <a:t>Pulsa Denyut Jantung = Rata-rata Pulsa Saat Bekerja – Rata-rata Pulsa Saat  </a:t>
            </a:r>
            <a:r>
              <a:rPr lang="id-ID" sz="1600" dirty="0" smtClean="0"/>
              <a:t>Istiraha</a:t>
            </a:r>
            <a:r>
              <a:rPr lang="en-US" sz="1600" dirty="0" smtClean="0"/>
              <a:t>t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371600" y="2228671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konsumsi </a:t>
            </a:r>
            <a:r>
              <a:rPr lang="id-ID" sz="2000" dirty="0"/>
              <a:t>oksigen per menit dapat dihitung dengan mengkonversikan denyut jantung </a:t>
            </a:r>
            <a:r>
              <a:rPr lang="id-ID" sz="2000" dirty="0" smtClean="0"/>
              <a:t> </a:t>
            </a:r>
            <a:r>
              <a:rPr lang="id-ID" sz="2000" dirty="0"/>
              <a:t>persamaan </a:t>
            </a:r>
            <a:r>
              <a:rPr lang="id-ID" sz="2000" dirty="0" smtClean="0"/>
              <a:t> </a:t>
            </a:r>
            <a:r>
              <a:rPr lang="id-ID" sz="2000" dirty="0"/>
              <a:t>ini:</a:t>
            </a:r>
            <a:endParaRPr lang="en-US" sz="20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82781"/>
              </p:ext>
            </p:extLst>
          </p:nvPr>
        </p:nvGraphicFramePr>
        <p:xfrm>
          <a:off x="1600200" y="3429000"/>
          <a:ext cx="5715000" cy="701040"/>
        </p:xfrm>
        <a:graphic>
          <a:graphicData uri="http://schemas.openxmlformats.org/drawingml/2006/table">
            <a:tbl>
              <a:tblPr firstRow="1" firstCol="1" bandRow="1"/>
              <a:tblGrid>
                <a:gridCol w="2497293"/>
                <a:gridCol w="310789"/>
                <a:gridCol w="976294"/>
                <a:gridCol w="539213"/>
                <a:gridCol w="352520"/>
                <a:gridCol w="1038891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Konsumsi Oksigen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 - 75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 +  0,5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1752600" y="4580204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dimana : </a:t>
            </a:r>
            <a:endParaRPr lang="en-US" sz="2000" dirty="0"/>
          </a:p>
          <a:p>
            <a:r>
              <a:rPr lang="id-ID" sz="2000" i="1" dirty="0"/>
              <a:t>X</a:t>
            </a:r>
            <a:r>
              <a:rPr lang="id-ID" sz="2000" dirty="0"/>
              <a:t>    = Kecepatan denyut jantung (denyut/menit)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55104"/>
      </p:ext>
    </p:extLst>
  </p:cSld>
  <p:clrMapOvr>
    <a:masterClrMapping/>
  </p:clrMapOvr>
  <p:transition>
    <p:plu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6858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</a:t>
            </a:r>
            <a:r>
              <a:rPr lang="id-ID" dirty="0" smtClean="0"/>
              <a:t>umuskan </a:t>
            </a:r>
            <a:r>
              <a:rPr lang="id-ID" dirty="0"/>
              <a:t>hubungan antara </a:t>
            </a:r>
            <a:r>
              <a:rPr lang="en-US" dirty="0" smtClean="0"/>
              <a:t>E</a:t>
            </a:r>
            <a:r>
              <a:rPr lang="id-ID" dirty="0" smtClean="0"/>
              <a:t>nergi </a:t>
            </a:r>
            <a:r>
              <a:rPr lang="id-ID" i="1" dirty="0"/>
              <a:t>expenditure</a:t>
            </a:r>
            <a:r>
              <a:rPr lang="id-ID" dirty="0"/>
              <a:t> dengan </a:t>
            </a:r>
            <a:r>
              <a:rPr lang="en-US" dirty="0" smtClean="0"/>
              <a:t>K</a:t>
            </a:r>
            <a:r>
              <a:rPr lang="id-ID" dirty="0" smtClean="0"/>
              <a:t>ecepatan </a:t>
            </a:r>
            <a:r>
              <a:rPr lang="en-US" dirty="0"/>
              <a:t>D</a:t>
            </a:r>
            <a:r>
              <a:rPr lang="id-ID" dirty="0" smtClean="0"/>
              <a:t>enyut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4500" y="1905000"/>
            <a:ext cx="67056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dirty="0"/>
              <a:t>W = 1,80411-0,0229038X + 4,71733 x 10</a:t>
            </a:r>
            <a:r>
              <a:rPr lang="en-US" baseline="30000" dirty="0"/>
              <a:t>-4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id-ID" b="1" dirty="0"/>
              <a:t>        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4500" y="2514600"/>
            <a:ext cx="4610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800" dirty="0"/>
              <a:t>dimana : </a:t>
            </a:r>
            <a:endParaRPr lang="en-US" sz="1800" dirty="0"/>
          </a:p>
          <a:p>
            <a:r>
              <a:rPr lang="id-ID" sz="1800" dirty="0"/>
              <a:t>W = Energi (kkal/menit)</a:t>
            </a:r>
            <a:endParaRPr lang="en-US" sz="1800" dirty="0"/>
          </a:p>
          <a:p>
            <a:r>
              <a:rPr lang="id-ID" sz="1800" dirty="0"/>
              <a:t>X   = Kecepatan denyut jantung (denyut/menit)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70146"/>
      </p:ext>
    </p:extLst>
  </p:cSld>
  <p:clrMapOvr>
    <a:masterClrMapping/>
  </p:clrMapOvr>
  <p:transition>
    <p:plu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5734" y="2362200"/>
            <a:ext cx="2425664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id-ID" sz="3200" b="1" dirty="0"/>
              <a:t>KE = Et – Ei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72308" y="12192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K</a:t>
            </a:r>
            <a:r>
              <a:rPr lang="id-ID" dirty="0" smtClean="0"/>
              <a:t>onsumsi </a:t>
            </a:r>
            <a:r>
              <a:rPr lang="id-ID" dirty="0"/>
              <a:t>energi untuk suatu kegiatan kerja tertentu </a:t>
            </a:r>
            <a:r>
              <a:rPr lang="id-ID" dirty="0" smtClean="0"/>
              <a:t>dalam bentuk </a:t>
            </a:r>
            <a:r>
              <a:rPr lang="id-ID" dirty="0"/>
              <a:t>matematik sebagai berikut 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9008" y="4006216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dimana : </a:t>
            </a:r>
            <a:endParaRPr lang="en-US" sz="2000" dirty="0"/>
          </a:p>
          <a:p>
            <a:r>
              <a:rPr lang="id-ID" sz="2000" dirty="0"/>
              <a:t>KE = Konsumsi energi untuk suatu kegiatan tertentu (kkal/menit)</a:t>
            </a:r>
            <a:endParaRPr lang="en-US" sz="2000" dirty="0"/>
          </a:p>
          <a:p>
            <a:r>
              <a:rPr lang="id-ID" sz="2000" dirty="0"/>
              <a:t>Et  = Pengeluaran energi pada saat kerja tertentu (kkal/menit)</a:t>
            </a:r>
            <a:endParaRPr lang="en-US" sz="2000" dirty="0"/>
          </a:p>
          <a:p>
            <a:r>
              <a:rPr lang="id-ID" sz="2000" dirty="0"/>
              <a:t>Ei   = Pengeluaran energi pada saat istirahat (kkal/menit)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99097"/>
      </p:ext>
    </p:extLst>
  </p:cSld>
  <p:clrMapOvr>
    <a:masterClrMapping/>
  </p:clrMapOvr>
  <p:transition>
    <p:plu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6096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i="1" dirty="0" smtClean="0"/>
              <a:t>(</a:t>
            </a:r>
            <a:r>
              <a:rPr lang="en-US" i="1" dirty="0"/>
              <a:t>heart rate)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9700" y="1600200"/>
            <a:ext cx="7124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Murrel</a:t>
            </a:r>
            <a:r>
              <a:rPr lang="en-US" sz="2000" dirty="0" smtClean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istirahat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09228"/>
              </p:ext>
            </p:extLst>
          </p:nvPr>
        </p:nvGraphicFramePr>
        <p:xfrm>
          <a:off x="3286125" y="2438400"/>
          <a:ext cx="2278499" cy="83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901309" imgH="418918" progId="Equation.3">
                  <p:embed/>
                </p:oleObj>
              </mc:Choice>
              <mc:Fallback>
                <p:oleObj name="Equation" r:id="rId3" imgW="901309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438400"/>
                        <a:ext cx="2278499" cy="83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3611324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/>
              <a:t>Dimana</a:t>
            </a:r>
            <a:r>
              <a:rPr lang="en-US" sz="1800" dirty="0"/>
              <a:t> :</a:t>
            </a:r>
          </a:p>
          <a:p>
            <a:r>
              <a:rPr lang="en-US" sz="1800" dirty="0"/>
              <a:t>R 	:  </a:t>
            </a:r>
            <a:r>
              <a:rPr lang="en-US" sz="1800" dirty="0" err="1"/>
              <a:t>Istirahat</a:t>
            </a:r>
            <a:r>
              <a:rPr lang="en-US" sz="1800" dirty="0"/>
              <a:t> yang </a:t>
            </a:r>
            <a:r>
              <a:rPr lang="en-US" sz="1800" dirty="0" err="1"/>
              <a:t>dibutuhkan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menit</a:t>
            </a:r>
            <a:r>
              <a:rPr lang="en-US" sz="1800" dirty="0"/>
              <a:t> (</a:t>
            </a:r>
            <a:r>
              <a:rPr lang="en-US" sz="1800" i="1" dirty="0" err="1"/>
              <a:t>Recoveery</a:t>
            </a:r>
            <a:r>
              <a:rPr lang="en-US" sz="1800" i="1" dirty="0"/>
              <a:t>)</a:t>
            </a:r>
            <a:endParaRPr lang="en-US" sz="1800" dirty="0"/>
          </a:p>
          <a:p>
            <a:r>
              <a:rPr lang="en-US" sz="1800" dirty="0"/>
              <a:t>T  	:  Total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menit</a:t>
            </a:r>
            <a:endParaRPr lang="en-US" sz="1800" dirty="0"/>
          </a:p>
          <a:p>
            <a:r>
              <a:rPr lang="en-US" sz="1800" dirty="0"/>
              <a:t>W 	:  </a:t>
            </a:r>
            <a:r>
              <a:rPr lang="en-US" sz="1800" dirty="0" err="1"/>
              <a:t>Konsumsi</a:t>
            </a:r>
            <a:r>
              <a:rPr lang="en-US" sz="1800" dirty="0"/>
              <a:t> </a:t>
            </a:r>
            <a:r>
              <a:rPr lang="en-US" sz="1800" dirty="0" err="1"/>
              <a:t>energi</a:t>
            </a:r>
            <a:r>
              <a:rPr lang="en-US" sz="1800" dirty="0"/>
              <a:t> rata-rata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kkal</a:t>
            </a:r>
            <a:r>
              <a:rPr lang="en-US" sz="1800" dirty="0"/>
              <a:t>/</a:t>
            </a:r>
            <a:r>
              <a:rPr lang="en-US" sz="1800" dirty="0" err="1"/>
              <a:t>menit</a:t>
            </a:r>
            <a:endParaRPr lang="en-US" sz="1800" dirty="0"/>
          </a:p>
          <a:p>
            <a:pPr marL="1139825" indent="-1139825">
              <a:tabLst>
                <a:tab pos="914400" algn="l"/>
              </a:tabLst>
            </a:pPr>
            <a:r>
              <a:rPr lang="en-US" sz="1800" dirty="0"/>
              <a:t>S	:  </a:t>
            </a:r>
            <a:r>
              <a:rPr lang="en-US" sz="1800" dirty="0" err="1"/>
              <a:t>Pengeluaran</a:t>
            </a:r>
            <a:r>
              <a:rPr lang="en-US" sz="1800" dirty="0"/>
              <a:t> </a:t>
            </a:r>
            <a:r>
              <a:rPr lang="en-US" sz="1800" dirty="0" err="1"/>
              <a:t>energi</a:t>
            </a:r>
            <a:r>
              <a:rPr lang="en-US" sz="1800" dirty="0"/>
              <a:t> rata-rata yang </a:t>
            </a:r>
            <a:r>
              <a:rPr lang="en-US" sz="1800" dirty="0" err="1"/>
              <a:t>direkomendasikan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kkal</a:t>
            </a:r>
            <a:r>
              <a:rPr lang="en-US" sz="1800" dirty="0"/>
              <a:t>/</a:t>
            </a:r>
            <a:r>
              <a:rPr lang="en-US" sz="1800" dirty="0" err="1"/>
              <a:t>menit</a:t>
            </a: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/>
              <a:t>(</a:t>
            </a:r>
            <a:r>
              <a:rPr lang="en-US" sz="1800" dirty="0" err="1"/>
              <a:t>biasanya</a:t>
            </a:r>
            <a:r>
              <a:rPr lang="en-US" sz="1800" dirty="0"/>
              <a:t> 4 </a:t>
            </a:r>
            <a:r>
              <a:rPr lang="en-US" sz="1800" dirty="0" err="1"/>
              <a:t>atau</a:t>
            </a:r>
            <a:r>
              <a:rPr lang="en-US" sz="1800" dirty="0"/>
              <a:t> 5 </a:t>
            </a:r>
            <a:r>
              <a:rPr lang="en-US" sz="1800" dirty="0" err="1"/>
              <a:t>Kkal</a:t>
            </a:r>
            <a:r>
              <a:rPr lang="en-US" sz="1800" dirty="0"/>
              <a:t>/</a:t>
            </a:r>
            <a:r>
              <a:rPr lang="en-US" sz="1800" dirty="0" err="1"/>
              <a:t>menit</a:t>
            </a:r>
            <a:r>
              <a:rPr lang="en-US" sz="1800" dirty="0"/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80478"/>
      </p:ext>
    </p:extLst>
  </p:cSld>
  <p:clrMapOvr>
    <a:masterClrMapping/>
  </p:clrMapOvr>
  <p:transition>
    <p:plu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2743200" cy="685800"/>
          </a:xfrm>
        </p:spPr>
        <p:txBody>
          <a:bodyPr/>
          <a:lstStyle/>
          <a:p>
            <a:pPr algn="l"/>
            <a:r>
              <a:rPr lang="en-US" sz="2400" dirty="0" err="1" smtClean="0"/>
              <a:t>Referensi</a:t>
            </a:r>
            <a:r>
              <a:rPr lang="en-US" sz="2400" dirty="0" smtClean="0"/>
              <a:t>,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85556" y="1066800"/>
            <a:ext cx="7753644" cy="4038600"/>
          </a:xfrm>
        </p:spPr>
        <p:txBody>
          <a:bodyPr/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err="1" smtClean="0"/>
              <a:t>Eko</a:t>
            </a:r>
            <a:r>
              <a:rPr lang="en-US" sz="1800" dirty="0" smtClean="0"/>
              <a:t> </a:t>
            </a:r>
            <a:r>
              <a:rPr lang="en-US" sz="1800" dirty="0" err="1"/>
              <a:t>Nurmianto</a:t>
            </a:r>
            <a:r>
              <a:rPr lang="en-US" sz="1800" dirty="0"/>
              <a:t>, Ir., </a:t>
            </a:r>
            <a:r>
              <a:rPr lang="en-US" sz="1800" dirty="0" err="1"/>
              <a:t>M.Eng.Sc</a:t>
            </a:r>
            <a:r>
              <a:rPr lang="en-US" sz="1800" dirty="0"/>
              <a:t>., D.E.R.T </a:t>
            </a:r>
            <a:r>
              <a:rPr lang="en-US" sz="1800" dirty="0" err="1"/>
              <a:t>Juli</a:t>
            </a:r>
            <a:r>
              <a:rPr lang="en-US" sz="1800" dirty="0"/>
              <a:t> </a:t>
            </a:r>
            <a:r>
              <a:rPr lang="en-US" sz="1800" dirty="0" smtClean="0"/>
              <a:t>2008, </a:t>
            </a:r>
            <a:r>
              <a:rPr lang="en-US" sz="1800" b="1" i="1" dirty="0" err="1" smtClean="0"/>
              <a:t>Ergonomi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Konsep</a:t>
            </a:r>
            <a:r>
              <a:rPr lang="en-US" sz="1800" b="1" i="1" dirty="0"/>
              <a:t> </a:t>
            </a:r>
            <a:r>
              <a:rPr lang="en-US" sz="1800" b="1" i="1" dirty="0" err="1"/>
              <a:t>Dasar</a:t>
            </a:r>
            <a:r>
              <a:rPr lang="en-US" sz="1800" b="1" i="1" dirty="0"/>
              <a:t> </a:t>
            </a:r>
            <a:r>
              <a:rPr lang="en-US" sz="1800" b="1" i="1" dirty="0" err="1"/>
              <a:t>dan</a:t>
            </a:r>
            <a:r>
              <a:rPr lang="en-US" sz="1800" b="1" i="1" dirty="0"/>
              <a:t> </a:t>
            </a:r>
            <a:r>
              <a:rPr lang="en-US" sz="1800" b="1" i="1" dirty="0" err="1" smtClean="0"/>
              <a:t>Aplikasinya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Edisi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Kedua</a:t>
            </a:r>
            <a:r>
              <a:rPr lang="en-US" sz="1800" b="1" i="1" dirty="0"/>
              <a:t> | </a:t>
            </a:r>
            <a:r>
              <a:rPr lang="en-US" sz="1800" b="1" i="1" dirty="0" err="1"/>
              <a:t>Cetakan</a:t>
            </a:r>
            <a:r>
              <a:rPr lang="en-US" sz="1800" b="1" i="1" dirty="0"/>
              <a:t> </a:t>
            </a:r>
            <a:r>
              <a:rPr lang="en-US" sz="1800" b="1" i="1" dirty="0" err="1" smtClean="0"/>
              <a:t>Kedua</a:t>
            </a:r>
            <a:r>
              <a:rPr lang="en-US" sz="1800" b="1" i="1" dirty="0"/>
              <a:t> </a:t>
            </a:r>
            <a:r>
              <a:rPr lang="en-US" sz="1800" b="1" i="1" dirty="0" smtClean="0"/>
              <a:t>,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err="1" smtClean="0"/>
              <a:t>Departemen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RI, </a:t>
            </a:r>
            <a:r>
              <a:rPr lang="en-US" sz="1800" dirty="0" err="1" smtClean="0"/>
              <a:t>Pusat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Keselamatan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Hiperkes</a:t>
            </a:r>
            <a:r>
              <a:rPr lang="en-US" sz="1800" dirty="0" smtClean="0"/>
              <a:t>, 2004 . </a:t>
            </a:r>
            <a:r>
              <a:rPr lang="en-US" sz="1800" b="1" i="1" dirty="0" err="1" smtClean="0"/>
              <a:t>Modul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Ergonomi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dan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Fisiologi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Kerja</a:t>
            </a:r>
            <a:endParaRPr lang="en-US" sz="1800" b="1" i="1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KHE</a:t>
            </a:r>
            <a:r>
              <a:rPr lang="en-US" sz="1800" dirty="0"/>
              <a:t>, HB </a:t>
            </a:r>
            <a:r>
              <a:rPr lang="en-US" sz="1800" dirty="0" err="1"/>
              <a:t>Kroemer</a:t>
            </a:r>
            <a:r>
              <a:rPr lang="en-US" sz="1800" dirty="0"/>
              <a:t> </a:t>
            </a:r>
            <a:r>
              <a:rPr lang="en-US" sz="1800" dirty="0" smtClean="0"/>
              <a:t>, </a:t>
            </a:r>
            <a:r>
              <a:rPr lang="en-US" sz="1800" b="1" i="1" dirty="0" smtClean="0"/>
              <a:t>Ergonomics</a:t>
            </a:r>
            <a:r>
              <a:rPr lang="en-US" sz="1800" b="1" i="1" dirty="0"/>
              <a:t>, How to Design for Ease and Efficiency, Second Edition, Prentice Hall.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err="1" smtClean="0"/>
              <a:t>Mc</a:t>
            </a:r>
            <a:r>
              <a:rPr lang="en-US" sz="1800" dirty="0" smtClean="0"/>
              <a:t> </a:t>
            </a:r>
            <a:r>
              <a:rPr lang="en-US" sz="1800" dirty="0" err="1"/>
              <a:t>Cormick</a:t>
            </a:r>
            <a:r>
              <a:rPr lang="en-US" sz="1800" dirty="0"/>
              <a:t> EJ, Sander MS. 1982. </a:t>
            </a:r>
            <a:r>
              <a:rPr lang="en-US" sz="1800" b="1" i="1" dirty="0"/>
              <a:t>Human Factors in Engineering and Design. </a:t>
            </a:r>
            <a:r>
              <a:rPr lang="en-US" sz="1800" b="1" i="1" dirty="0" err="1"/>
              <a:t>Mc</a:t>
            </a:r>
            <a:r>
              <a:rPr lang="en-US" sz="1800" b="1" i="1" dirty="0"/>
              <a:t> </a:t>
            </a:r>
            <a:r>
              <a:rPr lang="en-US" sz="1800" b="1" i="1" dirty="0" err="1"/>
              <a:t>Graw</a:t>
            </a:r>
            <a:r>
              <a:rPr lang="en-US" sz="1800" b="1" i="1" dirty="0"/>
              <a:t> Hill. New York. 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800" dirty="0"/>
              <a:t>Taylor &amp; Francis 1988, </a:t>
            </a:r>
            <a:r>
              <a:rPr lang="en-US" sz="1800" b="1" i="1" dirty="0"/>
              <a:t>Fitting the task to the Man, A textbook of </a:t>
            </a:r>
            <a:r>
              <a:rPr lang="en-US" sz="1800" b="1" i="1" dirty="0" smtClean="0"/>
              <a:t>Occupational Ergonomics </a:t>
            </a:r>
            <a:r>
              <a:rPr lang="en-US" sz="1800" b="1" i="1" dirty="0"/>
              <a:t>4</a:t>
            </a:r>
            <a:r>
              <a:rPr lang="en-US" sz="1800" b="1" i="1" baseline="30000" dirty="0"/>
              <a:t>th</a:t>
            </a:r>
            <a:r>
              <a:rPr lang="en-US" sz="1800" b="1" i="1" dirty="0"/>
              <a:t> Edition, London New York ,Philadelphia 1988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sz="1800" b="1" i="1" dirty="0"/>
          </a:p>
          <a:p>
            <a:pPr marL="285750" indent="-285750" algn="l"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Modul-4, data M </a:t>
            </a: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85556" y="5351345"/>
            <a:ext cx="4324644" cy="53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Online Reading:</a:t>
            </a:r>
          </a:p>
          <a:p>
            <a:pPr algn="l"/>
            <a:r>
              <a:rPr lang="en-US" sz="2000" i="1" dirty="0"/>
              <a:t>http://www.emedicine.com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A72B5-D0BA-46A7-973B-3DF3C394E1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543800" cy="4114800"/>
          </a:xfrm>
        </p:spPr>
        <p:txBody>
          <a:bodyPr/>
          <a:lstStyle/>
          <a:p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berangsur</a:t>
            </a:r>
            <a:r>
              <a:rPr lang="en-US" sz="2800" dirty="0"/>
              <a:t> </a:t>
            </a:r>
            <a:r>
              <a:rPr lang="en-US" sz="2800" dirty="0" err="1"/>
              <a:t>diganti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mesin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Perlunya</a:t>
            </a:r>
            <a:r>
              <a:rPr lang="en-US" sz="2800" dirty="0"/>
              <a:t> </a:t>
            </a:r>
            <a:r>
              <a:rPr lang="en-US" sz="2800" dirty="0" err="1"/>
              <a:t>menganalisis</a:t>
            </a:r>
            <a:r>
              <a:rPr lang="en-US" sz="2800" dirty="0"/>
              <a:t> </a:t>
            </a:r>
            <a:r>
              <a:rPr lang="en-US" sz="2800" dirty="0" err="1"/>
              <a:t>konsumsi</a:t>
            </a:r>
            <a:r>
              <a:rPr lang="en-US" sz="2800" dirty="0"/>
              <a:t> </a:t>
            </a:r>
            <a:r>
              <a:rPr lang="en-US" sz="2800" dirty="0" err="1"/>
              <a:t>enerji</a:t>
            </a:r>
            <a:r>
              <a:rPr lang="en-US" sz="2800" dirty="0"/>
              <a:t> yang </a:t>
            </a:r>
            <a:r>
              <a:rPr lang="en-US" sz="2800" dirty="0" err="1"/>
              <a:t>dipakai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:</a:t>
            </a:r>
          </a:p>
          <a:p>
            <a:pPr lvl="1"/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istirahat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pekerjaan,dll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3505200" cy="762000"/>
          </a:xfrm>
        </p:spPr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5486400" cy="914400"/>
          </a:xfrm>
        </p:spPr>
        <p:txBody>
          <a:bodyPr/>
          <a:lstStyle/>
          <a:p>
            <a:r>
              <a:rPr lang="en-US" sz="3600" dirty="0" err="1"/>
              <a:t>Manifestasi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Berat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bahasan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manifestasi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lain: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Denyut</a:t>
            </a:r>
            <a:r>
              <a:rPr lang="en-US" sz="2400" dirty="0" smtClean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i="1" dirty="0"/>
              <a:t>(Heart Rate),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i="1" dirty="0"/>
              <a:t>(Blood </a:t>
            </a:r>
            <a:r>
              <a:rPr lang="en-US" sz="2400" i="1" dirty="0" err="1"/>
              <a:t>Presure</a:t>
            </a:r>
            <a:r>
              <a:rPr lang="en-US" sz="2400" i="1" dirty="0"/>
              <a:t>),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Cardiac Output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Komposisi</a:t>
            </a:r>
            <a:r>
              <a:rPr lang="en-US" sz="2400" dirty="0"/>
              <a:t> Kimia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Temperatur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i="1" dirty="0"/>
              <a:t>(Body Temperature),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Kecepatan</a:t>
            </a:r>
            <a:r>
              <a:rPr lang="en-US" sz="2400" dirty="0"/>
              <a:t> </a:t>
            </a:r>
            <a:r>
              <a:rPr lang="en-US" sz="2400" dirty="0" err="1"/>
              <a:t>Berkeringat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Swieting</a:t>
            </a:r>
            <a:r>
              <a:rPr lang="en-US" sz="2400" i="1" dirty="0"/>
              <a:t> Rate),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Pernafasan</a:t>
            </a:r>
            <a:r>
              <a:rPr lang="en-US" sz="2400" dirty="0"/>
              <a:t> </a:t>
            </a:r>
            <a:r>
              <a:rPr lang="en-US" sz="2400" i="1" dirty="0"/>
              <a:t>(Pulmonary Ventilation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err="1"/>
              <a:t>Satuan</a:t>
            </a:r>
            <a:r>
              <a:rPr lang="en-US" sz="3600" dirty="0"/>
              <a:t> yang </a:t>
            </a:r>
            <a:r>
              <a:rPr lang="en-US" sz="3600" dirty="0" err="1"/>
              <a:t>Dipakai</a:t>
            </a:r>
            <a:endParaRPr 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7467600" cy="3810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dirty="0" err="1"/>
              <a:t>Kalorie</a:t>
            </a:r>
            <a:r>
              <a:rPr lang="en-US" sz="2400" i="1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1 kilo </a:t>
            </a:r>
            <a:r>
              <a:rPr lang="en-US" sz="2400" i="1" dirty="0" err="1"/>
              <a:t>kalorie</a:t>
            </a:r>
            <a:r>
              <a:rPr lang="en-US" sz="2400" i="1" dirty="0"/>
              <a:t> (kcal) = 4,2 </a:t>
            </a:r>
            <a:r>
              <a:rPr lang="en-US" sz="2400" i="1" dirty="0" err="1"/>
              <a:t>KiloJoule</a:t>
            </a:r>
            <a:r>
              <a:rPr lang="en-US" sz="2400" i="1" dirty="0"/>
              <a:t> (KJ).</a:t>
            </a:r>
          </a:p>
          <a:p>
            <a:pPr lvl="1"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 err="1"/>
              <a:t>Konversi</a:t>
            </a:r>
            <a:r>
              <a:rPr lang="en-US" sz="2400" i="1" dirty="0"/>
              <a:t> </a:t>
            </a:r>
            <a:r>
              <a:rPr lang="en-US" sz="2400" i="1" dirty="0" err="1"/>
              <a:t>konsumsi</a:t>
            </a:r>
            <a:r>
              <a:rPr lang="en-US" sz="2400" i="1" dirty="0"/>
              <a:t> </a:t>
            </a:r>
            <a:r>
              <a:rPr lang="en-US" sz="2400" i="1" dirty="0" err="1"/>
              <a:t>enerji</a:t>
            </a:r>
            <a:r>
              <a:rPr lang="en-US" sz="2400" i="1" dirty="0"/>
              <a:t> </a:t>
            </a:r>
            <a:r>
              <a:rPr lang="en-US" sz="2400" i="1" dirty="0" err="1"/>
              <a:t>diukur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/>
              <a:t>satuan</a:t>
            </a:r>
            <a:r>
              <a:rPr lang="en-US" sz="2400" i="1" dirty="0"/>
              <a:t> Watt: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1 Watt = 1 Joule/Sec.</a:t>
            </a:r>
          </a:p>
          <a:p>
            <a:pPr lvl="1"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1 liter </a:t>
            </a:r>
            <a:r>
              <a:rPr lang="en-US" sz="2400" i="1" dirty="0" err="1"/>
              <a:t>oksigen</a:t>
            </a:r>
            <a:r>
              <a:rPr lang="en-US" sz="2400" i="1" dirty="0"/>
              <a:t> </a:t>
            </a:r>
            <a:r>
              <a:rPr lang="en-US" sz="2400" i="1" dirty="0" err="1"/>
              <a:t>akan</a:t>
            </a:r>
            <a:r>
              <a:rPr lang="en-US" sz="2400" i="1" dirty="0"/>
              <a:t> </a:t>
            </a:r>
            <a:r>
              <a:rPr lang="en-US" sz="2400" i="1" dirty="0" err="1"/>
              <a:t>memberikan</a:t>
            </a:r>
            <a:r>
              <a:rPr lang="en-US" sz="2400" i="1" dirty="0"/>
              <a:t> 4,8 kcal </a:t>
            </a:r>
            <a:r>
              <a:rPr lang="en-US" sz="2400" i="1" dirty="0" err="1"/>
              <a:t>energi</a:t>
            </a:r>
            <a:r>
              <a:rPr lang="en-US" sz="2400" i="1" dirty="0"/>
              <a:t> yang </a:t>
            </a:r>
            <a:r>
              <a:rPr lang="en-US" sz="2400" i="1" dirty="0" err="1"/>
              <a:t>setara</a:t>
            </a:r>
            <a:r>
              <a:rPr lang="en-US" sz="2400" i="1" dirty="0"/>
              <a:t> </a:t>
            </a:r>
            <a:r>
              <a:rPr lang="en-US" sz="2400" i="1" dirty="0" err="1"/>
              <a:t>dengan</a:t>
            </a:r>
            <a:r>
              <a:rPr lang="en-US" sz="2400" i="1" dirty="0"/>
              <a:t> 20 </a:t>
            </a:r>
            <a:r>
              <a:rPr lang="en-US" sz="2400" i="1" dirty="0" err="1"/>
              <a:t>kj</a:t>
            </a:r>
            <a:r>
              <a:rPr lang="en-US" sz="2400" i="1" dirty="0"/>
              <a:t>, </a:t>
            </a:r>
            <a:r>
              <a:rPr lang="en-US" sz="2400" i="1" dirty="0" err="1"/>
              <a:t>atau</a:t>
            </a:r>
            <a:r>
              <a:rPr lang="en-US" sz="2400" i="1" dirty="0"/>
              <a:t>:</a:t>
            </a:r>
          </a:p>
          <a:p>
            <a:pPr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1 liter O2 </a:t>
            </a:r>
            <a:r>
              <a:rPr lang="en-US" sz="2400" i="1" dirty="0" err="1"/>
              <a:t>menghasilkan</a:t>
            </a:r>
            <a:r>
              <a:rPr lang="en-US" sz="2400" i="1" dirty="0"/>
              <a:t> 4,8 kcal </a:t>
            </a:r>
            <a:r>
              <a:rPr lang="en-US" sz="2400" i="1" dirty="0" err="1"/>
              <a:t>enerji</a:t>
            </a:r>
            <a:r>
              <a:rPr lang="en-US" sz="2400" i="1" dirty="0"/>
              <a:t> = 20 </a:t>
            </a:r>
            <a:r>
              <a:rPr lang="en-US" sz="2400" i="1" dirty="0" err="1"/>
              <a:t>kj</a:t>
            </a:r>
            <a:r>
              <a:rPr lang="en-US" sz="2400" i="1" dirty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47800" y="2362200"/>
            <a:ext cx="7086600" cy="224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id-ID" sz="2800" dirty="0" smtClean="0"/>
              <a:t>yaitu berupa kumpulan- kumpulan dari proses kimia</a:t>
            </a:r>
            <a:r>
              <a:rPr lang="en-US" sz="2800" dirty="0" smtClean="0"/>
              <a:t>/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kimia</a:t>
            </a:r>
            <a:r>
              <a:rPr lang="en-US" sz="2800" dirty="0" smtClean="0"/>
              <a:t> </a:t>
            </a:r>
            <a:r>
              <a:rPr lang="id-ID" sz="2800" dirty="0" smtClean="0"/>
              <a:t> yang mengubah bahan makanan menjadi dua bentuk, yaitu panas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kerja mekanis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id-ID" sz="2800" dirty="0" smtClean="0"/>
              <a:t> dan</a:t>
            </a:r>
            <a:endParaRPr lang="en-US" sz="2800" b="1" i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2630528" y="1151477"/>
            <a:ext cx="4721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P</a:t>
            </a:r>
            <a:r>
              <a:rPr lang="id-ID" sz="4000" dirty="0" smtClean="0"/>
              <a:t>roses </a:t>
            </a:r>
            <a:r>
              <a:rPr lang="en-US" sz="4000" dirty="0" smtClean="0"/>
              <a:t> M</a:t>
            </a:r>
            <a:r>
              <a:rPr lang="id-ID" sz="4000" dirty="0" smtClean="0"/>
              <a:t>etabolisme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9306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28800" y="1066800"/>
            <a:ext cx="5715000" cy="838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II. KOMSUMSI ENERJI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7543800" cy="25146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err="1"/>
              <a:t>Metabolisme</a:t>
            </a:r>
            <a:r>
              <a:rPr lang="en-US" sz="2400" dirty="0"/>
              <a:t> Basal</a:t>
            </a:r>
            <a:r>
              <a:rPr lang="en-US" sz="2400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/>
              <a:t>Kalori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Bekerja</a:t>
            </a:r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/>
              <a:t>Kalorie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Seharian</a:t>
            </a:r>
            <a:r>
              <a:rPr lang="en-US" sz="2400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Leasure</a:t>
            </a:r>
            <a:r>
              <a:rPr lang="en-US" sz="2400" i="1" dirty="0"/>
              <a:t> Calories</a:t>
            </a:r>
            <a:r>
              <a:rPr lang="en-US" sz="2400" i="1" dirty="0" smtClean="0"/>
              <a:t>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Total</a:t>
            </a:r>
            <a:endParaRPr lang="en-US" sz="2400" i="1" dirty="0"/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endParaRPr lang="en-US" sz="2400" dirty="0"/>
          </a:p>
          <a:p>
            <a:pPr marL="457200" indent="-457200" algn="l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A72B5-D0BA-46A7-973B-3DF3C394E1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7597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r>
              <a:rPr lang="en-US" dirty="0"/>
              <a:t>DEFINISI</a:t>
            </a:r>
            <a:endParaRPr lang="en-GB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377950" y="1905000"/>
            <a:ext cx="6851650" cy="2514600"/>
          </a:xfrm>
        </p:spPr>
        <p:txBody>
          <a:bodyPr/>
          <a:lstStyle/>
          <a:p>
            <a:r>
              <a:rPr lang="id-ID" dirty="0"/>
              <a:t>Konsumsi energi merupakan faktor utama dan tolok ukur yang dipakai sebagai pene</a:t>
            </a:r>
            <a:r>
              <a:rPr lang="en-US" dirty="0"/>
              <a:t>n</a:t>
            </a:r>
            <a:r>
              <a:rPr lang="id-ID" dirty="0"/>
              <a:t>tu besar/ringannya kerja fisik yang dilakukan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Modul-4, data M Arief Latar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60611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Konsumsi</a:t>
            </a:r>
            <a:r>
              <a:rPr lang="en-US" sz="3600" dirty="0"/>
              <a:t> </a:t>
            </a:r>
            <a:r>
              <a:rPr lang="en-US" sz="3600" dirty="0" err="1"/>
              <a:t>Enerji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Metabolisme</a:t>
            </a:r>
            <a:r>
              <a:rPr lang="en-US" sz="2400" dirty="0"/>
              <a:t> Basal.</a:t>
            </a:r>
          </a:p>
          <a:p>
            <a:pPr lvl="1"/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konstan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istirahat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kosong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: </a:t>
            </a:r>
            <a:r>
              <a:rPr lang="en-US" sz="2400" dirty="0" err="1"/>
              <a:t>ukuran</a:t>
            </a:r>
            <a:r>
              <a:rPr lang="en-US" sz="2400" dirty="0"/>
              <a:t>,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kelamin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70 kg </a:t>
            </a:r>
            <a:r>
              <a:rPr lang="en-US" sz="2400" dirty="0" err="1"/>
              <a:t>membutuhkan</a:t>
            </a:r>
            <a:r>
              <a:rPr lang="en-US" sz="2400" dirty="0"/>
              <a:t> 1700 kcal per 24 jam,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60 kg </a:t>
            </a:r>
            <a:r>
              <a:rPr lang="en-US" sz="2400" dirty="0" err="1"/>
              <a:t>membutuhkan</a:t>
            </a:r>
            <a:r>
              <a:rPr lang="en-US" sz="2400" dirty="0"/>
              <a:t> 1400 kcal per 24 jam.</a:t>
            </a:r>
          </a:p>
          <a:p>
            <a:pPr lvl="1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metabilisme</a:t>
            </a:r>
            <a:r>
              <a:rPr lang="en-US" sz="2400" dirty="0"/>
              <a:t> basal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dikonversikan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panas</a:t>
            </a:r>
            <a:r>
              <a:rPr lang="en-US" sz="2400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Modul-4, data M Arief Latar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teboo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1285</Words>
  <Application>Microsoft Office PowerPoint</Application>
  <PresentationFormat>On-screen Show (4:3)</PresentationFormat>
  <Paragraphs>228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Notebook</vt:lpstr>
      <vt:lpstr>Equation</vt:lpstr>
      <vt:lpstr>Konsumsi   Energi</vt:lpstr>
      <vt:lpstr>I. PENDAHULUAN</vt:lpstr>
      <vt:lpstr>Pengantar</vt:lpstr>
      <vt:lpstr>Manifestasi Kerja Berat</vt:lpstr>
      <vt:lpstr>Unit Satuan yang Dipakai</vt:lpstr>
      <vt:lpstr>PowerPoint Presentation</vt:lpstr>
      <vt:lpstr>II. KOMSUMSI ENERJI</vt:lpstr>
      <vt:lpstr>DEFINISI</vt:lpstr>
      <vt:lpstr>Konsumsi Enerji</vt:lpstr>
      <vt:lpstr>Konsumsi Enerji</vt:lpstr>
      <vt:lpstr>Konsumsi Enerji</vt:lpstr>
      <vt:lpstr>PowerPoint Presentation</vt:lpstr>
      <vt:lpstr>6.   Pengukuran Konsumsi Oksigen</vt:lpstr>
      <vt:lpstr>Pengukuran Konsumsi Oksigen</vt:lpstr>
      <vt:lpstr>7. Kapasitas Kerja</vt:lpstr>
      <vt:lpstr>8.    Konsumsi Energi Berdasarkan  Kapasitas Oksigen   Terukur </vt:lpstr>
      <vt:lpstr>II. Pengukuran Denyut Jantung</vt:lpstr>
      <vt:lpstr>Pengukuran Denyut Jantung</vt:lpstr>
      <vt:lpstr>Pengukuran Denyut Jantung</vt:lpstr>
      <vt:lpstr>Denyut Jantung pada berbagai Kondisi Kerja</vt:lpstr>
      <vt:lpstr>Denyut Jantung pada berbagai Kondisi Kerja</vt:lpstr>
      <vt:lpstr>Panjang Periode Kerja dan Istirahat</vt:lpstr>
      <vt:lpstr>PowerPoint Presentation</vt:lpstr>
      <vt:lpstr>PowerPoint Presentation</vt:lpstr>
      <vt:lpstr>PowerPoint Presentation</vt:lpstr>
      <vt:lpstr>PowerPoint Presentation</vt:lpstr>
      <vt:lpstr>Referensi,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 Industri</dc:title>
  <dc:creator>Gunawarman</dc:creator>
  <cp:lastModifiedBy>Rismal</cp:lastModifiedBy>
  <cp:revision>51</cp:revision>
  <dcterms:created xsi:type="dcterms:W3CDTF">2004-10-02T15:25:54Z</dcterms:created>
  <dcterms:modified xsi:type="dcterms:W3CDTF">2011-10-15T01:30:11Z</dcterms:modified>
</cp:coreProperties>
</file>