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7" r:id="rId3"/>
  </p:sldMasterIdLst>
  <p:notesMasterIdLst>
    <p:notesMasterId r:id="rId33"/>
  </p:notesMasterIdLst>
  <p:handoutMasterIdLst>
    <p:handoutMasterId r:id="rId34"/>
  </p:handoutMasterIdLst>
  <p:sldIdLst>
    <p:sldId id="263" r:id="rId4"/>
    <p:sldId id="264" r:id="rId5"/>
    <p:sldId id="276" r:id="rId6"/>
    <p:sldId id="277" r:id="rId7"/>
    <p:sldId id="278" r:id="rId8"/>
    <p:sldId id="280" r:id="rId9"/>
    <p:sldId id="281" r:id="rId10"/>
    <p:sldId id="286" r:id="rId11"/>
    <p:sldId id="287" r:id="rId12"/>
    <p:sldId id="282" r:id="rId13"/>
    <p:sldId id="283" r:id="rId14"/>
    <p:sldId id="284" r:id="rId15"/>
    <p:sldId id="288" r:id="rId16"/>
    <p:sldId id="265" r:id="rId17"/>
    <p:sldId id="266" r:id="rId18"/>
    <p:sldId id="270" r:id="rId19"/>
    <p:sldId id="290" r:id="rId20"/>
    <p:sldId id="291" r:id="rId21"/>
    <p:sldId id="292" r:id="rId22"/>
    <p:sldId id="293" r:id="rId23"/>
    <p:sldId id="295" r:id="rId24"/>
    <p:sldId id="271" r:id="rId25"/>
    <p:sldId id="272" r:id="rId26"/>
    <p:sldId id="273" r:id="rId27"/>
    <p:sldId id="274" r:id="rId28"/>
    <p:sldId id="298" r:id="rId29"/>
    <p:sldId id="299" r:id="rId30"/>
    <p:sldId id="300" r:id="rId31"/>
    <p:sldId id="30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Modul-4, data M Arief Latar</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3AAFE7-9949-43A4-A3B7-B5F9A74E6696}" type="datetimeFigureOut">
              <a:rPr lang="en-US" smtClean="0"/>
              <a:t>6/8/2012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Modul-4, data M Arief Latar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27B3F9-C66D-48EB-9D1E-2A07B9177607}" type="slidenum">
              <a:rPr lang="en-US" smtClean="0"/>
              <a:t>‹#›</a:t>
            </a:fld>
            <a:endParaRPr lang="en-US"/>
          </a:p>
        </p:txBody>
      </p:sp>
    </p:spTree>
    <p:extLst>
      <p:ext uri="{BB962C8B-B14F-4D97-AF65-F5344CB8AC3E}">
        <p14:creationId xmlns:p14="http://schemas.microsoft.com/office/powerpoint/2010/main" val="18585919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Modul-4, data M Arief Latar</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740CB-D77A-45A0-A239-2E1886047928}" type="datetimeFigureOut">
              <a:rPr lang="en-US" smtClean="0"/>
              <a:t>6/8/2012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Modul-4, data M Arief Latar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56463F-32B5-4749-B61E-B27228486D70}" type="slidenum">
              <a:rPr lang="en-US" smtClean="0"/>
              <a:t>‹#›</a:t>
            </a:fld>
            <a:endParaRPr lang="en-US"/>
          </a:p>
        </p:txBody>
      </p:sp>
    </p:spTree>
    <p:extLst>
      <p:ext uri="{BB962C8B-B14F-4D97-AF65-F5344CB8AC3E}">
        <p14:creationId xmlns:p14="http://schemas.microsoft.com/office/powerpoint/2010/main" val="100906568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Modul-4, data M Arief Latar</a:t>
            </a:r>
            <a:endParaRPr lang="en-US"/>
          </a:p>
        </p:txBody>
      </p:sp>
      <p:sp>
        <p:nvSpPr>
          <p:cNvPr id="4" name="Slide Number Placeholder 3"/>
          <p:cNvSpPr>
            <a:spLocks noGrp="1"/>
          </p:cNvSpPr>
          <p:nvPr>
            <p:ph type="sldNum" sz="quarter" idx="13"/>
          </p:nvPr>
        </p:nvSpPr>
        <p:spPr/>
        <p:txBody>
          <a:bodyPr/>
          <a:lstStyle/>
          <a:p>
            <a:fld id="{1A56463F-32B5-4749-B61E-B27228486D70}" type="slidenum">
              <a:rPr lang="en-US" smtClean="0"/>
              <a:t>1</a:t>
            </a:fld>
            <a:endParaRPr lang="en-US"/>
          </a:p>
        </p:txBody>
      </p:sp>
    </p:spTree>
    <p:extLst>
      <p:ext uri="{BB962C8B-B14F-4D97-AF65-F5344CB8AC3E}">
        <p14:creationId xmlns:p14="http://schemas.microsoft.com/office/powerpoint/2010/main" val="2705948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1A56463F-32B5-4749-B61E-B27228486D70}" type="slidenum">
              <a:rPr lang="en-US" smtClean="0"/>
              <a:t>14</a:t>
            </a:fld>
            <a:endParaRPr lang="en-US"/>
          </a:p>
        </p:txBody>
      </p:sp>
    </p:spTree>
    <p:extLst>
      <p:ext uri="{BB962C8B-B14F-4D97-AF65-F5344CB8AC3E}">
        <p14:creationId xmlns:p14="http://schemas.microsoft.com/office/powerpoint/2010/main" val="267465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1A56463F-32B5-4749-B61E-B27228486D70}" type="slidenum">
              <a:rPr lang="en-US" smtClean="0"/>
              <a:t>22</a:t>
            </a:fld>
            <a:endParaRPr lang="en-US"/>
          </a:p>
        </p:txBody>
      </p:sp>
    </p:spTree>
    <p:extLst>
      <p:ext uri="{BB962C8B-B14F-4D97-AF65-F5344CB8AC3E}">
        <p14:creationId xmlns:p14="http://schemas.microsoft.com/office/powerpoint/2010/main" val="4121956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Modul-4, data M Arief Latar</a:t>
            </a:r>
            <a:endParaRPr lang="en-US"/>
          </a:p>
        </p:txBody>
      </p:sp>
      <p:sp>
        <p:nvSpPr>
          <p:cNvPr id="4" name="Slide Number Placeholder 3"/>
          <p:cNvSpPr>
            <a:spLocks noGrp="1"/>
          </p:cNvSpPr>
          <p:nvPr>
            <p:ph type="sldNum" sz="quarter" idx="13"/>
          </p:nvPr>
        </p:nvSpPr>
        <p:spPr/>
        <p:txBody>
          <a:bodyPr/>
          <a:lstStyle/>
          <a:p>
            <a:fld id="{1A56463F-32B5-4749-B61E-B27228486D70}" type="slidenum">
              <a:rPr lang="en-US" smtClean="0"/>
              <a:t>26</a:t>
            </a:fld>
            <a:endParaRPr lang="en-US"/>
          </a:p>
        </p:txBody>
      </p:sp>
    </p:spTree>
    <p:extLst>
      <p:ext uri="{BB962C8B-B14F-4D97-AF65-F5344CB8AC3E}">
        <p14:creationId xmlns:p14="http://schemas.microsoft.com/office/powerpoint/2010/main" val="73882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Modul-4, data M Arief Latar</a:t>
            </a:r>
            <a:endParaRPr lang="en-US"/>
          </a:p>
        </p:txBody>
      </p:sp>
      <p:sp>
        <p:nvSpPr>
          <p:cNvPr id="5" name="Slide Number Placeholder 4"/>
          <p:cNvSpPr>
            <a:spLocks noGrp="1"/>
          </p:cNvSpPr>
          <p:nvPr>
            <p:ph type="sldNum" sz="quarter" idx="11"/>
          </p:nvPr>
        </p:nvSpPr>
        <p:spPr/>
        <p:txBody>
          <a:bodyPr/>
          <a:lstStyle/>
          <a:p>
            <a:fld id="{1A56463F-32B5-4749-B61E-B27228486D70}" type="slidenum">
              <a:rPr lang="en-US" smtClean="0"/>
              <a:t>29</a:t>
            </a:fld>
            <a:endParaRPr lang="en-US"/>
          </a:p>
        </p:txBody>
      </p:sp>
    </p:spTree>
    <p:extLst>
      <p:ext uri="{BB962C8B-B14F-4D97-AF65-F5344CB8AC3E}">
        <p14:creationId xmlns:p14="http://schemas.microsoft.com/office/powerpoint/2010/main" val="2687365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3209426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331767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7693147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w="9525">
            <a:noFill/>
            <a:miter lim="800000"/>
            <a:headEnd/>
            <a:tailEnd/>
          </a:ln>
        </p:spPr>
        <p:txBody>
          <a:bodyPr wrap="none" anchor="ctr"/>
          <a:lstStyle/>
          <a:p>
            <a:pPr algn="ctr" fontAlgn="base">
              <a:spcBef>
                <a:spcPct val="0"/>
              </a:spcBef>
              <a:spcAft>
                <a:spcPct val="0"/>
              </a:spcAft>
              <a:defRPr/>
            </a:pPr>
            <a:endParaRPr kumimoji="1" lang="id-ID" sz="2400">
              <a:solidFill>
                <a:prstClr val="black"/>
              </a:solidFill>
            </a:endParaRPr>
          </a:p>
        </p:txBody>
      </p:sp>
      <p:pic>
        <p:nvPicPr>
          <p:cNvPr id="5" name="Picture 3" descr="minispir"/>
          <p:cNvPicPr>
            <a:picLocks noChangeAspect="1" noChangeArrowheads="1"/>
          </p:cNvPicPr>
          <p:nvPr/>
        </p:nvPicPr>
        <p:blipFill>
          <a:blip r:embed="rId3"/>
          <a:srcRect/>
          <a:stretch>
            <a:fillRect/>
          </a:stretch>
        </p:blipFill>
        <p:spPr bwMode="ltGray">
          <a:xfrm>
            <a:off x="0" y="50800"/>
            <a:ext cx="1181100" cy="4286250"/>
          </a:xfrm>
          <a:prstGeom prst="rect">
            <a:avLst/>
          </a:prstGeom>
          <a:noFill/>
          <a:ln w="9525">
            <a:noFill/>
            <a:miter lim="800000"/>
            <a:headEnd/>
            <a:tailEnd/>
          </a:ln>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w="9525">
            <a:noFill/>
            <a:miter lim="800000"/>
            <a:headEnd/>
            <a:tailEnd/>
          </a:ln>
          <a:effectLst/>
        </p:spPr>
        <p:txBody>
          <a:bodyPr wrap="none" anchor="ctr"/>
          <a:lstStyle/>
          <a:p>
            <a:pPr algn="ctr" fontAlgn="base">
              <a:spcBef>
                <a:spcPct val="0"/>
              </a:spcBef>
              <a:spcAft>
                <a:spcPct val="0"/>
              </a:spcAft>
              <a:defRPr/>
            </a:pPr>
            <a:endParaRPr kumimoji="1" lang="id-ID" sz="2400">
              <a:solidFill>
                <a:prstClr val="black"/>
              </a:solidFill>
            </a:endParaRPr>
          </a:p>
        </p:txBody>
      </p:sp>
      <p:pic>
        <p:nvPicPr>
          <p:cNvPr id="7" name="Picture 5" descr="minispir"/>
          <p:cNvPicPr>
            <a:picLocks noChangeAspect="1" noChangeArrowheads="1"/>
          </p:cNvPicPr>
          <p:nvPr/>
        </p:nvPicPr>
        <p:blipFill>
          <a:blip r:embed="rId3"/>
          <a:srcRect t="39999"/>
          <a:stretch>
            <a:fillRect/>
          </a:stretch>
        </p:blipFill>
        <p:spPr bwMode="ltGray">
          <a:xfrm>
            <a:off x="0" y="4222750"/>
            <a:ext cx="1181100" cy="2571750"/>
          </a:xfrm>
          <a:prstGeom prst="rect">
            <a:avLst/>
          </a:prstGeom>
          <a:noFill/>
          <a:ln w="9525">
            <a:noFill/>
            <a:miter lim="800000"/>
            <a:headEnd/>
            <a:tailEnd/>
          </a:ln>
        </p:spPr>
      </p:pic>
      <p:sp>
        <p:nvSpPr>
          <p:cNvPr id="641030"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41031"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smtClean="0"/>
            </a:lvl1pPr>
          </a:lstStyle>
          <a:p>
            <a:pPr>
              <a:defRPr/>
            </a:pPr>
            <a:endParaRPr lang="en-US">
              <a:solidFill>
                <a:prstClr val="black"/>
              </a:solidFill>
            </a:endParaRPr>
          </a:p>
        </p:txBody>
      </p:sp>
      <p:sp>
        <p:nvSpPr>
          <p:cNvPr id="9" name="Rectangle 9"/>
          <p:cNvSpPr>
            <a:spLocks noGrp="1" noChangeArrowheads="1"/>
          </p:cNvSpPr>
          <p:nvPr>
            <p:ph type="ftr" sz="quarter" idx="11"/>
          </p:nvPr>
        </p:nvSpPr>
        <p:spPr>
          <a:xfrm>
            <a:off x="3522663" y="6096000"/>
            <a:ext cx="2895600" cy="457200"/>
          </a:xfrm>
        </p:spPr>
        <p:txBody>
          <a:bodyPr/>
          <a:lstStyle>
            <a:lvl1pPr>
              <a:defRPr smtClean="0"/>
            </a:lvl1pPr>
          </a:lstStyle>
          <a:p>
            <a:pPr>
              <a:defRPr/>
            </a:pPr>
            <a:r>
              <a:rPr lang="en-US" smtClean="0">
                <a:solidFill>
                  <a:prstClr val="black"/>
                </a:solidFill>
              </a:rPr>
              <a:t>Modul-4, data M Arief Latar</a:t>
            </a:r>
            <a:endParaRPr lang="en-US">
              <a:solidFill>
                <a:prstClr val="black"/>
              </a:solidFill>
            </a:endParaRPr>
          </a:p>
        </p:txBody>
      </p:sp>
      <p:sp>
        <p:nvSpPr>
          <p:cNvPr id="10" name="Rectangle 10"/>
          <p:cNvSpPr>
            <a:spLocks noGrp="1" noChangeArrowheads="1"/>
          </p:cNvSpPr>
          <p:nvPr>
            <p:ph type="sldNum" sz="quarter" idx="12"/>
          </p:nvPr>
        </p:nvSpPr>
        <p:spPr>
          <a:xfrm>
            <a:off x="6951663" y="6096000"/>
            <a:ext cx="1905000" cy="457200"/>
          </a:xfrm>
        </p:spPr>
        <p:txBody>
          <a:bodyPr/>
          <a:lstStyle>
            <a:lvl1pPr>
              <a:defRPr smtClean="0"/>
            </a:lvl1pPr>
          </a:lstStyle>
          <a:p>
            <a:pPr>
              <a:defRPr/>
            </a:pPr>
            <a:fld id="{C55A72B5-D0BA-46A7-973B-3DF3C394E1C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05995054"/>
      </p:ext>
    </p:extLst>
  </p:cSld>
  <p:clrMapOvr>
    <a:masterClrMapping/>
  </p:clrMapOvr>
  <p:transition>
    <p:plu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2731C1B9-6413-4A78-A57F-A0EFD2A37EB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001410092"/>
      </p:ext>
    </p:extLst>
  </p:cSld>
  <p:clrMapOvr>
    <a:masterClrMapping/>
  </p:clrMapOvr>
  <p:transition>
    <p:plus/>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6C5D9264-B612-4448-919B-5AAAF00A940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73792906"/>
      </p:ext>
    </p:extLst>
  </p:cSld>
  <p:clrMapOvr>
    <a:masterClrMapping/>
  </p:clrMapOvr>
  <p:transition>
    <p:plus/>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E9DE16BB-EAEA-4B06-92F8-42C66B59C84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87533962"/>
      </p:ext>
    </p:extLst>
  </p:cSld>
  <p:clrMapOvr>
    <a:masterClrMapping/>
  </p:clrMapOvr>
  <p:transition>
    <p:plus/>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9" name="Rectangle 10"/>
          <p:cNvSpPr>
            <a:spLocks noGrp="1" noChangeArrowheads="1"/>
          </p:cNvSpPr>
          <p:nvPr>
            <p:ph type="sldNum" sz="quarter" idx="12"/>
          </p:nvPr>
        </p:nvSpPr>
        <p:spPr>
          <a:ln/>
        </p:spPr>
        <p:txBody>
          <a:bodyPr/>
          <a:lstStyle>
            <a:lvl1pPr>
              <a:defRPr/>
            </a:lvl1pPr>
          </a:lstStyle>
          <a:p>
            <a:pPr>
              <a:defRPr/>
            </a:pPr>
            <a:fld id="{3D8A36FD-86AB-446F-9AE0-B197B5EAE13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17970264"/>
      </p:ext>
    </p:extLst>
  </p:cSld>
  <p:clrMapOvr>
    <a:masterClrMapping/>
  </p:clrMapOvr>
  <p:transition>
    <p:plus/>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5" name="Rectangle 10"/>
          <p:cNvSpPr>
            <a:spLocks noGrp="1" noChangeArrowheads="1"/>
          </p:cNvSpPr>
          <p:nvPr>
            <p:ph type="sldNum" sz="quarter" idx="12"/>
          </p:nvPr>
        </p:nvSpPr>
        <p:spPr>
          <a:ln/>
        </p:spPr>
        <p:txBody>
          <a:bodyPr/>
          <a:lstStyle>
            <a:lvl1pPr>
              <a:defRPr/>
            </a:lvl1pPr>
          </a:lstStyle>
          <a:p>
            <a:pPr>
              <a:defRPr/>
            </a:pPr>
            <a:fld id="{01C60803-B980-4F49-9313-5E5806C4F583}"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687997312"/>
      </p:ext>
    </p:extLst>
  </p:cSld>
  <p:clrMapOvr>
    <a:masterClrMapping/>
  </p:clrMapOvr>
  <p:transition>
    <p:plus/>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4" name="Rectangle 10"/>
          <p:cNvSpPr>
            <a:spLocks noGrp="1" noChangeArrowheads="1"/>
          </p:cNvSpPr>
          <p:nvPr>
            <p:ph type="sldNum" sz="quarter" idx="12"/>
          </p:nvPr>
        </p:nvSpPr>
        <p:spPr>
          <a:ln/>
        </p:spPr>
        <p:txBody>
          <a:bodyPr/>
          <a:lstStyle>
            <a:lvl1pPr>
              <a:defRPr/>
            </a:lvl1pPr>
          </a:lstStyle>
          <a:p>
            <a:pPr>
              <a:defRPr/>
            </a:pPr>
            <a:fld id="{B785B422-3391-4F9A-8810-6C1892232E2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846928838"/>
      </p:ext>
    </p:extLst>
  </p:cSld>
  <p:clrMapOvr>
    <a:masterClrMapping/>
  </p:clrMapOvr>
  <p:transition>
    <p:plus/>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ACC5DBD4-8940-4DFE-9F71-58DBEFCCA44A}"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526548739"/>
      </p:ext>
    </p:extLst>
  </p:cSld>
  <p:clrMapOvr>
    <a:masterClrMapping/>
  </p:clrMapOvr>
  <p:transition>
    <p:plu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38179374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02669DC3-A7EB-4C98-9E1A-D5CB1FB51E8D}"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423548561"/>
      </p:ext>
    </p:extLst>
  </p:cSld>
  <p:clrMapOvr>
    <a:masterClrMapping/>
  </p:clrMapOvr>
  <p:transition>
    <p:plus/>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9FA99E0D-8B47-42D9-80FA-5374451BF7D6}"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223327038"/>
      </p:ext>
    </p:extLst>
  </p:cSld>
  <p:clrMapOvr>
    <a:masterClrMapping/>
  </p:clrMapOvr>
  <p:transition>
    <p:plus/>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6" name="Rectangle 10"/>
          <p:cNvSpPr>
            <a:spLocks noGrp="1" noChangeArrowheads="1"/>
          </p:cNvSpPr>
          <p:nvPr>
            <p:ph type="sldNum" sz="quarter" idx="12"/>
          </p:nvPr>
        </p:nvSpPr>
        <p:spPr>
          <a:ln/>
        </p:spPr>
        <p:txBody>
          <a:bodyPr/>
          <a:lstStyle>
            <a:lvl1pPr>
              <a:defRPr/>
            </a:lvl1pPr>
          </a:lstStyle>
          <a:p>
            <a:pPr>
              <a:defRPr/>
            </a:pPr>
            <a:fld id="{A2F1CF9F-D1E2-42CE-878B-6E7416065AC9}"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625297693"/>
      </p:ext>
    </p:extLst>
  </p:cSld>
  <p:clrMapOvr>
    <a:masterClrMapping/>
  </p:clrMapOvr>
  <p:transition>
    <p:plus/>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10668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953000" y="1752600"/>
            <a:ext cx="3733800" cy="4114800"/>
          </a:xfrm>
        </p:spPr>
        <p:txBody>
          <a:bodyPr/>
          <a:lstStyle/>
          <a:p>
            <a:pPr lvl="0"/>
            <a:endParaRPr lang="id-ID" noProof="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26D67047-FAB0-4699-B65D-1644B147CA8B}"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4116060279"/>
      </p:ext>
    </p:extLst>
  </p:cSld>
  <p:clrMapOvr>
    <a:masterClrMapping/>
  </p:clrMapOvr>
  <p:transition>
    <p:plus/>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id-ID"/>
          </a:p>
        </p:txBody>
      </p:sp>
      <p:sp>
        <p:nvSpPr>
          <p:cNvPr id="3" name="ClipArt Placeholder 2"/>
          <p:cNvSpPr>
            <a:spLocks noGrp="1"/>
          </p:cNvSpPr>
          <p:nvPr>
            <p:ph type="clipArt" sz="half" idx="1"/>
          </p:nvPr>
        </p:nvSpPr>
        <p:spPr>
          <a:xfrm>
            <a:off x="1066800" y="1752600"/>
            <a:ext cx="3733800" cy="4114800"/>
          </a:xfrm>
        </p:spPr>
        <p:txBody>
          <a:bodyPr/>
          <a:lstStyle/>
          <a:p>
            <a:pPr lvl="0"/>
            <a:endParaRPr lang="id-ID" noProof="0" smtClean="0"/>
          </a:p>
        </p:txBody>
      </p:sp>
      <p:sp>
        <p:nvSpPr>
          <p:cNvPr id="4" name="Text Placeholder 3"/>
          <p:cNvSpPr>
            <a:spLocks noGrp="1"/>
          </p:cNvSpPr>
          <p:nvPr>
            <p:ph type="body" sz="half" idx="2"/>
          </p:nvPr>
        </p:nvSpPr>
        <p:spPr>
          <a:xfrm>
            <a:off x="4953000" y="1752600"/>
            <a:ext cx="3733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8"/>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10"/>
          <p:cNvSpPr>
            <a:spLocks noGrp="1" noChangeArrowheads="1"/>
          </p:cNvSpPr>
          <p:nvPr>
            <p:ph type="sldNum" sz="quarter" idx="12"/>
          </p:nvPr>
        </p:nvSpPr>
        <p:spPr>
          <a:ln/>
        </p:spPr>
        <p:txBody>
          <a:bodyPr/>
          <a:lstStyle>
            <a:lvl1pPr>
              <a:defRPr/>
            </a:lvl1pPr>
          </a:lstStyle>
          <a:p>
            <a:pPr>
              <a:defRPr/>
            </a:pPr>
            <a:fld id="{5EB8A4EC-4E18-40CD-BB86-FB2D0C7B6382}"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571044434"/>
      </p:ext>
    </p:extLst>
  </p:cSld>
  <p:clrMapOvr>
    <a:masterClrMapping/>
  </p:clrMapOvr>
  <p:transition>
    <p:plus/>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81000" y="381000"/>
            <a:ext cx="807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6A27956-AE64-40D1-8E74-2444206A173C}"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5617481"/>
      </p:ext>
    </p:extLst>
  </p:cSld>
  <p:clrMapOvr>
    <a:masterClrMapping/>
  </p:clrMapOvr>
  <p:transition>
    <p:plus/>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8382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685800" y="12954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85800" y="3695700"/>
            <a:ext cx="7772400" cy="2247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prstClr val="black"/>
                </a:solidFill>
              </a:rPr>
              <a:t>Modul-4, data M Arief Latar</a:t>
            </a: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25A80CA-2D3E-4D94-AF47-38B6377D2B70}"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623829612"/>
      </p:ext>
    </p:extLst>
  </p:cSld>
  <p:clrMapOvr>
    <a:masterClrMapping/>
  </p:clrMapOvr>
  <p:transition>
    <p:plus/>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r>
              <a:rPr lang="en-US" smtClean="0"/>
              <a:t>Modul-4, data M Arief Latar</a:t>
            </a: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91DED570-4FF8-444D-8636-524E0A2D37C4}" type="slidenum">
              <a:rPr lang="en-US"/>
              <a:pPr/>
              <a:t>‹#›</a:t>
            </a:fld>
            <a:endParaRPr lang="en-US"/>
          </a:p>
        </p:txBody>
      </p:sp>
    </p:spTree>
    <p:extLst>
      <p:ext uri="{BB962C8B-B14F-4D97-AF65-F5344CB8AC3E}">
        <p14:creationId xmlns:p14="http://schemas.microsoft.com/office/powerpoint/2010/main" val="3445553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C55A72B5-D0BA-46A7-973B-3DF3C394E1C2}"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717944599"/>
      </p:ext>
    </p:extLst>
  </p:cSld>
  <p:clrMapOvr>
    <a:masterClrMapping/>
  </p:clrMapOvr>
  <p:transition>
    <p:plus/>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976402927"/>
      </p:ext>
    </p:extLst>
  </p:cSld>
  <p:clrMapOvr>
    <a:masterClrMapping/>
  </p:clrMapOvr>
  <p:transition>
    <p:plus/>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Modul-4, data M Arief Latar</a:t>
            </a:r>
            <a:endParaRPr lang="en-US"/>
          </a:p>
        </p:txBody>
      </p:sp>
      <p:sp>
        <p:nvSpPr>
          <p:cNvPr id="6" name="Slide Number Placeholder 5"/>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11758422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6C5D9264-B612-4448-919B-5AAAF00A9402}"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55785234"/>
      </p:ext>
    </p:extLst>
  </p:cSld>
  <p:clrMapOvr>
    <a:masterClrMapping/>
  </p:clrMapOvr>
  <p:transition>
    <p:plus/>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E9DE16BB-EAEA-4B06-92F8-42C66B59C842}"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59660706"/>
      </p:ext>
    </p:extLst>
  </p:cSld>
  <p:clrMapOvr>
    <a:masterClrMapping/>
  </p:clrMapOvr>
  <p:transition>
    <p:plus/>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solidFill>
                <a:prstClr val="black"/>
              </a:solidFill>
            </a:endParaRPr>
          </a:p>
        </p:txBody>
      </p:sp>
      <p:sp>
        <p:nvSpPr>
          <p:cNvPr id="8" name="Footer Placeholder 7"/>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9" name="Slide Number Placeholder 8"/>
          <p:cNvSpPr>
            <a:spLocks noGrp="1"/>
          </p:cNvSpPr>
          <p:nvPr>
            <p:ph type="sldNum" sz="quarter" idx="12"/>
          </p:nvPr>
        </p:nvSpPr>
        <p:spPr/>
        <p:txBody>
          <a:bodyPr/>
          <a:lstStyle/>
          <a:p>
            <a:pPr>
              <a:defRPr/>
            </a:pPr>
            <a:fld id="{3D8A36FD-86AB-446F-9AE0-B197B5EAE13B}"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748226592"/>
      </p:ext>
    </p:extLst>
  </p:cSld>
  <p:clrMapOvr>
    <a:masterClrMapping/>
  </p:clrMapOvr>
  <p:transition>
    <p:plus/>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solidFill>
                <a:prstClr val="black"/>
              </a:solidFill>
            </a:endParaRPr>
          </a:p>
        </p:txBody>
      </p:sp>
      <p:sp>
        <p:nvSpPr>
          <p:cNvPr id="4" name="Footer Placeholder 3"/>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01C60803-B980-4F49-9313-5E5806C4F583}"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818779045"/>
      </p:ext>
    </p:extLst>
  </p:cSld>
  <p:clrMapOvr>
    <a:masterClrMapping/>
  </p:clrMapOvr>
  <p:transition>
    <p:plus/>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prstClr val="black"/>
              </a:solidFill>
            </a:endParaRPr>
          </a:p>
        </p:txBody>
      </p:sp>
      <p:sp>
        <p:nvSpPr>
          <p:cNvPr id="3" name="Footer Placeholder 2"/>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4" name="Slide Number Placeholder 3"/>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3396193185"/>
      </p:ext>
    </p:extLst>
  </p:cSld>
  <p:clrMapOvr>
    <a:masterClrMapping/>
  </p:clrMapOvr>
  <p:transition>
    <p:plus/>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ACC5DBD4-8940-4DFE-9F71-58DBEFCCA44A}"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329268292"/>
      </p:ext>
    </p:extLst>
  </p:cSld>
  <p:clrMapOvr>
    <a:masterClrMapping/>
  </p:clrMapOvr>
  <p:transition>
    <p:plus/>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prstClr val="black"/>
              </a:solidFill>
            </a:endParaRPr>
          </a:p>
        </p:txBody>
      </p:sp>
      <p:sp>
        <p:nvSpPr>
          <p:cNvPr id="6" name="Footer Placeholder 5"/>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7" name="Slide Number Placeholder 6"/>
          <p:cNvSpPr>
            <a:spLocks noGrp="1"/>
          </p:cNvSpPr>
          <p:nvPr>
            <p:ph type="sldNum" sz="quarter" idx="12"/>
          </p:nvPr>
        </p:nvSpPr>
        <p:spPr/>
        <p:txBody>
          <a:bodyPr/>
          <a:lstStyle/>
          <a:p>
            <a:pPr>
              <a:defRPr/>
            </a:pPr>
            <a:fld id="{02669DC3-A7EB-4C98-9E1A-D5CB1FB51E8D}"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59491226"/>
      </p:ext>
    </p:extLst>
  </p:cSld>
  <p:clrMapOvr>
    <a:masterClrMapping/>
  </p:clrMapOvr>
  <p:transition>
    <p:plus/>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9FA99E0D-8B47-42D9-80FA-5374451BF7D6}"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277904664"/>
      </p:ext>
    </p:extLst>
  </p:cSld>
  <p:clrMapOvr>
    <a:masterClrMapping/>
  </p:clrMapOvr>
  <p:transition>
    <p:plus/>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Slide Number Placeholder 5"/>
          <p:cNvSpPr>
            <a:spLocks noGrp="1"/>
          </p:cNvSpPr>
          <p:nvPr>
            <p:ph type="sldNum" sz="quarter" idx="12"/>
          </p:nvPr>
        </p:nvSpPr>
        <p:spPr/>
        <p:txBody>
          <a:bodyPr/>
          <a:lstStyle/>
          <a:p>
            <a:pPr>
              <a:defRPr/>
            </a:pPr>
            <a:fld id="{A2F1CF9F-D1E2-42CE-878B-6E7416065AC9}" type="slidenum">
              <a:rPr lang="en-US" smtClean="0">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2648145769"/>
      </p:ext>
    </p:extLst>
  </p:cSld>
  <p:clrMapOvr>
    <a:masterClrMapping/>
  </p:clrMapOvr>
  <p:transition>
    <p:plus/>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Modul-4, data M Arief Latar</a:t>
            </a:r>
            <a:endParaRPr lang="en-US"/>
          </a:p>
        </p:txBody>
      </p:sp>
      <p:sp>
        <p:nvSpPr>
          <p:cNvPr id="7" name="Slide Number Placeholder 6"/>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385666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Modul-4, data M Arief Latar</a:t>
            </a:r>
            <a:endParaRPr lang="en-US"/>
          </a:p>
        </p:txBody>
      </p:sp>
      <p:sp>
        <p:nvSpPr>
          <p:cNvPr id="9" name="Slide Number Placeholder 8"/>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213066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Modul-4, data M Arief Latar</a:t>
            </a:r>
            <a:endParaRPr lang="en-US"/>
          </a:p>
        </p:txBody>
      </p:sp>
      <p:sp>
        <p:nvSpPr>
          <p:cNvPr id="5" name="Slide Number Placeholder 4"/>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219884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Modul-4, data M Arief Latar</a:t>
            </a:r>
            <a:endParaRPr lang="en-US"/>
          </a:p>
        </p:txBody>
      </p:sp>
      <p:sp>
        <p:nvSpPr>
          <p:cNvPr id="4" name="Slide Number Placeholder 3"/>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878222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Modul-4, data M Arief Latar</a:t>
            </a:r>
            <a:endParaRPr lang="en-US"/>
          </a:p>
        </p:txBody>
      </p:sp>
      <p:sp>
        <p:nvSpPr>
          <p:cNvPr id="7" name="Slide Number Placeholder 6"/>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1424072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Modul-4, data M Arief Latar</a:t>
            </a:r>
            <a:endParaRPr lang="en-US"/>
          </a:p>
        </p:txBody>
      </p:sp>
      <p:sp>
        <p:nvSpPr>
          <p:cNvPr id="7" name="Slide Number Placeholder 6"/>
          <p:cNvSpPr>
            <a:spLocks noGrp="1"/>
          </p:cNvSpPr>
          <p:nvPr>
            <p:ph type="sldNum" sz="quarter" idx="12"/>
          </p:nvPr>
        </p:nvSpPr>
        <p:spPr/>
        <p:txBody>
          <a:bodyPr/>
          <a:lstStyle/>
          <a:p>
            <a:fld id="{3744F002-E184-4F6A-B7D3-18C6FEF81C15}" type="slidenum">
              <a:rPr lang="en-US" smtClean="0"/>
              <a:t>‹#›</a:t>
            </a:fld>
            <a:endParaRPr lang="en-US"/>
          </a:p>
        </p:txBody>
      </p:sp>
    </p:spTree>
    <p:extLst>
      <p:ext uri="{BB962C8B-B14F-4D97-AF65-F5344CB8AC3E}">
        <p14:creationId xmlns:p14="http://schemas.microsoft.com/office/powerpoint/2010/main" val="129508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Modul-4, data M Arief Latar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4F002-E184-4F6A-B7D3-18C6FEF81C15}" type="slidenum">
              <a:rPr lang="en-US" smtClean="0"/>
              <a:t>‹#›</a:t>
            </a:fld>
            <a:endParaRPr lang="en-US"/>
          </a:p>
        </p:txBody>
      </p:sp>
    </p:spTree>
    <p:extLst>
      <p:ext uri="{BB962C8B-B14F-4D97-AF65-F5344CB8AC3E}">
        <p14:creationId xmlns:p14="http://schemas.microsoft.com/office/powerpoint/2010/main" val="502252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2"/>
      </p:bgRef>
    </p:bg>
    <p:spTree>
      <p:nvGrpSpPr>
        <p:cNvPr id="1" name=""/>
        <p:cNvGrpSpPr/>
        <p:nvPr/>
      </p:nvGrpSpPr>
      <p:grpSpPr>
        <a:xfrm>
          <a:off x="0" y="0"/>
          <a:ext cx="0" cy="0"/>
          <a:chOff x="0" y="0"/>
          <a:chExt cx="0" cy="0"/>
        </a:xfrm>
      </p:grpSpPr>
      <p:sp>
        <p:nvSpPr>
          <p:cNvPr id="640002"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fontAlgn="base">
              <a:spcBef>
                <a:spcPct val="0"/>
              </a:spcBef>
              <a:spcAft>
                <a:spcPct val="0"/>
              </a:spcAft>
              <a:defRPr/>
            </a:pPr>
            <a:endParaRPr kumimoji="1" lang="id-ID" sz="2400">
              <a:solidFill>
                <a:prstClr val="black"/>
              </a:solidFill>
            </a:endParaRPr>
          </a:p>
        </p:txBody>
      </p:sp>
      <p:sp>
        <p:nvSpPr>
          <p:cNvPr id="640003"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fontAlgn="base">
              <a:spcBef>
                <a:spcPct val="0"/>
              </a:spcBef>
              <a:spcAft>
                <a:spcPct val="0"/>
              </a:spcAft>
              <a:defRPr/>
            </a:pPr>
            <a:endParaRPr lang="id-ID" sz="2400">
              <a:solidFill>
                <a:prstClr val="black"/>
              </a:solidFill>
            </a:endParaRPr>
          </a:p>
        </p:txBody>
      </p:sp>
      <p:pic>
        <p:nvPicPr>
          <p:cNvPr id="1028" name="Picture 4" descr="minispir"/>
          <p:cNvPicPr>
            <a:picLocks noChangeAspect="1" noChangeArrowheads="1"/>
          </p:cNvPicPr>
          <p:nvPr/>
        </p:nvPicPr>
        <p:blipFill>
          <a:blip r:embed="rId18"/>
          <a:srcRect b="5333"/>
          <a:stretch>
            <a:fillRect/>
          </a:stretch>
        </p:blipFill>
        <p:spPr bwMode="ltGray">
          <a:xfrm>
            <a:off x="0" y="50800"/>
            <a:ext cx="1181100" cy="4057650"/>
          </a:xfrm>
          <a:prstGeom prst="rect">
            <a:avLst/>
          </a:prstGeom>
          <a:noFill/>
          <a:ln w="9525">
            <a:noFill/>
            <a:miter lim="800000"/>
            <a:headEnd/>
            <a:tailEnd/>
          </a:ln>
        </p:spPr>
      </p:pic>
      <p:pic>
        <p:nvPicPr>
          <p:cNvPr id="1029" name="Picture 5" descr="minispir"/>
          <p:cNvPicPr>
            <a:picLocks noChangeAspect="1" noChangeArrowheads="1"/>
          </p:cNvPicPr>
          <p:nvPr/>
        </p:nvPicPr>
        <p:blipFill>
          <a:blip r:embed="rId18"/>
          <a:srcRect t="39999"/>
          <a:stretch>
            <a:fillRect/>
          </a:stretch>
        </p:blipFill>
        <p:spPr bwMode="ltGray">
          <a:xfrm>
            <a:off x="0" y="4222750"/>
            <a:ext cx="1181100" cy="2571750"/>
          </a:xfrm>
          <a:prstGeom prst="rect">
            <a:avLst/>
          </a:prstGeom>
          <a:noFill/>
          <a:ln w="9525">
            <a:noFill/>
            <a:miter lim="800000"/>
            <a:headEnd/>
            <a:tailEnd/>
          </a:ln>
        </p:spPr>
      </p:pic>
      <p:sp>
        <p:nvSpPr>
          <p:cNvPr id="1030" name="Rectangle 6"/>
          <p:cNvSpPr>
            <a:spLocks noGrp="1" noChangeArrowheads="1"/>
          </p:cNvSpPr>
          <p:nvPr>
            <p:ph type="title"/>
          </p:nvPr>
        </p:nvSpPr>
        <p:spPr bwMode="auto">
          <a:xfrm>
            <a:off x="1066800" y="381000"/>
            <a:ext cx="762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0008"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prstClr val="black"/>
              </a:solidFill>
            </a:endParaRPr>
          </a:p>
        </p:txBody>
      </p:sp>
      <p:sp>
        <p:nvSpPr>
          <p:cNvPr id="640009"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r>
              <a:rPr lang="en-US" smtClean="0">
                <a:solidFill>
                  <a:prstClr val="black"/>
                </a:solidFill>
              </a:rPr>
              <a:t>Modul-4, data M Arief Latar</a:t>
            </a:r>
            <a:endParaRPr lang="en-US">
              <a:solidFill>
                <a:prstClr val="black"/>
              </a:solidFill>
            </a:endParaRPr>
          </a:p>
        </p:txBody>
      </p:sp>
      <p:sp>
        <p:nvSpPr>
          <p:cNvPr id="640010"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E240DD9D-9137-47DC-82FA-F03B8A2A3BFE}" type="slidenum">
              <a:rPr lang="en-US">
                <a:solidFill>
                  <a:prstClr val="black"/>
                </a:solidFill>
              </a:rPr>
              <a:pPr fontAlgn="base">
                <a:spcBef>
                  <a:spcPct val="0"/>
                </a:spcBef>
                <a:spcAft>
                  <a:spcPct val="0"/>
                </a:spcAft>
                <a:defRPr/>
              </a:pPr>
              <a:t>‹#›</a:t>
            </a:fld>
            <a:endParaRPr lang="en-US">
              <a:solidFill>
                <a:prstClr val="black"/>
              </a:solidFill>
            </a:endParaRPr>
          </a:p>
        </p:txBody>
      </p:sp>
    </p:spTree>
    <p:extLst>
      <p:ext uri="{BB962C8B-B14F-4D97-AF65-F5344CB8AC3E}">
        <p14:creationId xmlns:p14="http://schemas.microsoft.com/office/powerpoint/2010/main" val="2107603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ransition>
    <p:plus/>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Modul-4, data M Arief Latar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44F002-E184-4F6A-B7D3-18C6FEF81C15}" type="slidenum">
              <a:rPr lang="en-US" smtClean="0"/>
              <a:t>‹#›</a:t>
            </a:fld>
            <a:endParaRPr lang="en-US"/>
          </a:p>
        </p:txBody>
      </p:sp>
    </p:spTree>
    <p:extLst>
      <p:ext uri="{BB962C8B-B14F-4D97-AF65-F5344CB8AC3E}">
        <p14:creationId xmlns:p14="http://schemas.microsoft.com/office/powerpoint/2010/main" val="169871779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plus/>
  </p:transition>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7.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http://www.connecticutvalleybiological.com/human-physiology-c-1466.html" TargetMode="External"/><Relationship Id="rId7" Type="http://schemas.openxmlformats.org/officeDocument/2006/relationships/image" Target="../media/image10.png"/><Relationship Id="rId2" Type="http://schemas.openxmlformats.org/officeDocument/2006/relationships/hyperlink" Target="http://www.connecticutvalleybiological.com/" TargetMode="Externa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hyperlink" Target="http://www.connecticutvalleybiological.com/apparatus-c-1466_1470.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Grp="1" noChangeArrowheads="1"/>
          </p:cNvSpPr>
          <p:nvPr>
            <p:ph type="title"/>
          </p:nvPr>
        </p:nvSpPr>
        <p:spPr>
          <a:xfrm>
            <a:off x="1099869" y="2590800"/>
            <a:ext cx="7394754" cy="1769235"/>
          </a:xfrm>
          <a:prstGeom prst="rect">
            <a:avLst/>
          </a:prstGeom>
        </p:spPr>
        <p:txBody>
          <a:bodyPr>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r>
              <a:rPr lang="en-US" sz="4000" dirty="0" err="1" smtClean="0">
                <a:latin typeface="Rockwell" pitchFamily="18" charset="0"/>
              </a:rPr>
              <a:t>Kelelahan</a:t>
            </a:r>
            <a:endParaRPr lang="en-US" sz="4000" dirty="0">
              <a:latin typeface="Rockwell"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4250" y="569302"/>
            <a:ext cx="10858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pPr>
              <a:defRPr/>
            </a:pPr>
            <a:r>
              <a:rPr lang="en-US" dirty="0" smtClean="0">
                <a:solidFill>
                  <a:prstClr val="black"/>
                </a:solidFill>
              </a:rPr>
              <a:t>Modul-4, data M </a:t>
            </a:r>
            <a:r>
              <a:rPr lang="en-US" dirty="0" err="1" smtClean="0">
                <a:solidFill>
                  <a:prstClr val="black"/>
                </a:solidFill>
              </a:rPr>
              <a:t>Arief</a:t>
            </a:r>
            <a:r>
              <a:rPr lang="en-US" dirty="0" smtClean="0">
                <a:solidFill>
                  <a:prstClr val="black"/>
                </a:solidFill>
              </a:rPr>
              <a:t> </a:t>
            </a:r>
            <a:r>
              <a:rPr lang="en-US" dirty="0" err="1" smtClean="0">
                <a:solidFill>
                  <a:prstClr val="black"/>
                </a:solidFill>
              </a:rPr>
              <a:t>Latar</a:t>
            </a:r>
            <a:endParaRPr lang="en-US" dirty="0">
              <a:solidFill>
                <a:prstClr val="black"/>
              </a:solidFill>
            </a:endParaRPr>
          </a:p>
        </p:txBody>
      </p:sp>
      <p:grpSp>
        <p:nvGrpSpPr>
          <p:cNvPr id="6" name="Group 5"/>
          <p:cNvGrpSpPr/>
          <p:nvPr/>
        </p:nvGrpSpPr>
        <p:grpSpPr>
          <a:xfrm>
            <a:off x="1600200" y="5063055"/>
            <a:ext cx="5943600" cy="786774"/>
            <a:chOff x="2438400" y="5913005"/>
            <a:chExt cx="4689811" cy="786774"/>
          </a:xfrm>
          <a:scene3d>
            <a:camera prst="orthographicFront">
              <a:rot lat="0" lon="0" rev="0"/>
            </a:camera>
            <a:lightRig rig="soft" dir="t">
              <a:rot lat="0" lon="0" rev="0"/>
            </a:lightRig>
          </a:scene3d>
        </p:grpSpPr>
        <p:sp>
          <p:nvSpPr>
            <p:cNvPr id="7" name="Freeform 6"/>
            <p:cNvSpPr/>
            <p:nvPr/>
          </p:nvSpPr>
          <p:spPr>
            <a:xfrm>
              <a:off x="3164983" y="5913005"/>
              <a:ext cx="3963228" cy="644472"/>
            </a:xfrm>
            <a:custGeom>
              <a:avLst/>
              <a:gdLst>
                <a:gd name="connsiteX0" fmla="*/ 0 w 4524194"/>
                <a:gd name="connsiteY0" fmla="*/ 0 h 644470"/>
                <a:gd name="connsiteX1" fmla="*/ 4201959 w 4524194"/>
                <a:gd name="connsiteY1" fmla="*/ 0 h 644470"/>
                <a:gd name="connsiteX2" fmla="*/ 4524194 w 4524194"/>
                <a:gd name="connsiteY2" fmla="*/ 322235 h 644470"/>
                <a:gd name="connsiteX3" fmla="*/ 4201959 w 4524194"/>
                <a:gd name="connsiteY3" fmla="*/ 644470 h 644470"/>
                <a:gd name="connsiteX4" fmla="*/ 0 w 4524194"/>
                <a:gd name="connsiteY4" fmla="*/ 644470 h 644470"/>
                <a:gd name="connsiteX5" fmla="*/ 0 w 4524194"/>
                <a:gd name="connsiteY5" fmla="*/ 0 h 644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24194" h="644470">
                  <a:moveTo>
                    <a:pt x="4524194" y="644469"/>
                  </a:moveTo>
                  <a:lnTo>
                    <a:pt x="322235" y="644469"/>
                  </a:lnTo>
                  <a:lnTo>
                    <a:pt x="0" y="322235"/>
                  </a:lnTo>
                  <a:lnTo>
                    <a:pt x="322235" y="1"/>
                  </a:lnTo>
                  <a:lnTo>
                    <a:pt x="4524194" y="1"/>
                  </a:lnTo>
                  <a:lnTo>
                    <a:pt x="4524194" y="644469"/>
                  </a:lnTo>
                  <a:close/>
                </a:path>
              </a:pathLst>
            </a:cu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hemeClr val="accent1">
                <a:hueOff val="0"/>
                <a:satOff val="0"/>
                <a:lumOff val="0"/>
                <a:alphaOff val="0"/>
              </a:schemeClr>
            </a:fillRef>
            <a:effectRef idx="0">
              <a:scrgbClr r="0" g="0" b="0"/>
            </a:effectRef>
            <a:fontRef idx="minor">
              <a:schemeClr val="lt1"/>
            </a:fontRef>
          </p:style>
          <p:txBody>
            <a:bodyPr spcFirstLastPara="0" vert="horz" wrap="square" lIns="922764" tIns="91441" rIns="170688" bIns="91441" numCol="1" spcCol="1270" anchor="ctr" anchorCtr="0">
              <a:noAutofit/>
            </a:bodyPr>
            <a:lstStyle/>
            <a:p>
              <a:pPr algn="ctr" defTabSz="1066800">
                <a:lnSpc>
                  <a:spcPct val="90000"/>
                </a:lnSpc>
                <a:spcAft>
                  <a:spcPct val="35000"/>
                </a:spcAft>
              </a:pPr>
              <a:r>
                <a:rPr lang="en-US" dirty="0" smtClean="0">
                  <a:solidFill>
                    <a:prstClr val="white"/>
                  </a:solidFill>
                </a:rPr>
                <a:t>Ir. MUH. ARIF LATAR, MSc</a:t>
              </a:r>
              <a:endParaRPr lang="en-US" dirty="0">
                <a:solidFill>
                  <a:prstClr val="white"/>
                </a:solidFill>
              </a:endParaRPr>
            </a:p>
          </p:txBody>
        </p:sp>
        <p:sp>
          <p:nvSpPr>
            <p:cNvPr id="8" name="Oval 7"/>
            <p:cNvSpPr/>
            <p:nvPr/>
          </p:nvSpPr>
          <p:spPr>
            <a:xfrm>
              <a:off x="2438400" y="5913005"/>
              <a:ext cx="726583" cy="786774"/>
            </a:xfrm>
            <a:prstGeom prst="ellipse">
              <a:avLst/>
            </a:prstGeom>
            <a:blipFill>
              <a:blip r:embed="rId4" cstate="print">
                <a:extLst>
                  <a:ext uri="{28A0092B-C50C-407E-A947-70E740481C1C}">
                    <a14:useLocalDpi xmlns:a14="http://schemas.microsoft.com/office/drawing/2010/main" val="0"/>
                  </a:ext>
                </a:extLst>
              </a:blip>
              <a:srcRect/>
              <a:stretch>
                <a:fillRect t="-14000" b="-14000"/>
              </a:stretch>
            </a:bli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hueOff val="0"/>
                <a:satOff val="0"/>
                <a:lumOff val="0"/>
                <a:alphaOff val="0"/>
              </a:schemeClr>
            </a:fontRef>
          </p:style>
        </p:sp>
      </p:grpSp>
      <p:sp>
        <p:nvSpPr>
          <p:cNvPr id="9" name="Rectangle 3"/>
          <p:cNvSpPr txBox="1">
            <a:spLocks noChangeArrowheads="1"/>
          </p:cNvSpPr>
          <p:nvPr/>
        </p:nvSpPr>
        <p:spPr>
          <a:xfrm>
            <a:off x="3581400" y="2022231"/>
            <a:ext cx="2133600" cy="457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3600" dirty="0" err="1" smtClean="0"/>
              <a:t>Modul</a:t>
            </a:r>
            <a:r>
              <a:rPr lang="en-US" sz="3600" dirty="0" smtClean="0"/>
              <a:t> 4:</a:t>
            </a:r>
            <a:endParaRPr lang="en-US" sz="3600" dirty="0"/>
          </a:p>
        </p:txBody>
      </p:sp>
      <p:sp>
        <p:nvSpPr>
          <p:cNvPr id="10" name="TextBox 9"/>
          <p:cNvSpPr txBox="1"/>
          <p:nvPr/>
        </p:nvSpPr>
        <p:spPr>
          <a:xfrm>
            <a:off x="6404663" y="539542"/>
            <a:ext cx="2278274" cy="400110"/>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fontAlgn="base">
              <a:spcBef>
                <a:spcPct val="0"/>
              </a:spcBef>
              <a:spcAft>
                <a:spcPct val="0"/>
              </a:spcAft>
            </a:pPr>
            <a:r>
              <a:rPr lang="en-US" sz="2000" dirty="0" err="1">
                <a:solidFill>
                  <a:prstClr val="white"/>
                </a:solidFill>
              </a:rPr>
              <a:t>Kegiatan</a:t>
            </a:r>
            <a:r>
              <a:rPr lang="en-US" sz="2000" dirty="0">
                <a:solidFill>
                  <a:prstClr val="white"/>
                </a:solidFill>
              </a:rPr>
              <a:t> </a:t>
            </a:r>
            <a:r>
              <a:rPr lang="en-US" sz="2000" dirty="0" err="1">
                <a:solidFill>
                  <a:prstClr val="white"/>
                </a:solidFill>
              </a:rPr>
              <a:t>Belajar</a:t>
            </a:r>
            <a:r>
              <a:rPr lang="en-US" sz="2000" dirty="0">
                <a:solidFill>
                  <a:prstClr val="white"/>
                </a:solidFill>
              </a:rPr>
              <a:t> </a:t>
            </a:r>
            <a:r>
              <a:rPr lang="en-US" sz="2000" dirty="0" smtClean="0">
                <a:solidFill>
                  <a:prstClr val="white"/>
                </a:solidFill>
              </a:rPr>
              <a:t>-7</a:t>
            </a:r>
            <a:endParaRPr lang="en-US" sz="2000" dirty="0">
              <a:solidFill>
                <a:prstClr val="white"/>
              </a:solidFill>
            </a:endParaRPr>
          </a:p>
        </p:txBody>
      </p:sp>
      <p:sp>
        <p:nvSpPr>
          <p:cNvPr id="3" name="Slide Number Placeholder 2"/>
          <p:cNvSpPr>
            <a:spLocks noGrp="1"/>
          </p:cNvSpPr>
          <p:nvPr>
            <p:ph type="sldNum" sz="quarter" idx="12"/>
          </p:nvPr>
        </p:nvSpPr>
        <p:spPr/>
        <p:txBody>
          <a:bodyPr/>
          <a:lstStyle/>
          <a:p>
            <a:pPr>
              <a:defRPr/>
            </a:pPr>
            <a:fld id="{01C60803-B980-4F49-9313-5E5806C4F583}"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43839007"/>
      </p:ext>
    </p:extLst>
  </p:cSld>
  <p:clrMapOvr>
    <a:masterClrMapping/>
  </p:clrMapOvr>
  <p:transition>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sz="3200"/>
              <a:t>KEBUTUHAN DAN PENGELUARAN ENERGI / ENERGI EXPENDITURE</a:t>
            </a:r>
          </a:p>
        </p:txBody>
      </p:sp>
      <p:sp>
        <p:nvSpPr>
          <p:cNvPr id="90115" name="Rectangle 3"/>
          <p:cNvSpPr>
            <a:spLocks noGrp="1" noChangeArrowheads="1"/>
          </p:cNvSpPr>
          <p:nvPr>
            <p:ph type="body" idx="1"/>
          </p:nvPr>
        </p:nvSpPr>
        <p:spPr/>
        <p:txBody>
          <a:bodyPr/>
          <a:lstStyle/>
          <a:p>
            <a:r>
              <a:rPr lang="en-US" sz="2400" dirty="0"/>
              <a:t>EE : </a:t>
            </a:r>
            <a:r>
              <a:rPr lang="en-US" sz="2400" dirty="0" err="1"/>
              <a:t>energi</a:t>
            </a:r>
            <a:r>
              <a:rPr lang="en-US" sz="2400" dirty="0"/>
              <a:t> yang </a:t>
            </a:r>
            <a:r>
              <a:rPr lang="en-US" sz="2400" dirty="0" err="1"/>
              <a:t>dikeluarkan</a:t>
            </a:r>
            <a:r>
              <a:rPr lang="en-US" sz="2400" dirty="0"/>
              <a:t> </a:t>
            </a:r>
            <a:r>
              <a:rPr lang="en-US" sz="2400" dirty="0" err="1"/>
              <a:t>tubuh</a:t>
            </a:r>
            <a:r>
              <a:rPr lang="en-US" sz="2400" dirty="0"/>
              <a:t> </a:t>
            </a:r>
            <a:r>
              <a:rPr lang="en-US" sz="2400" dirty="0" err="1"/>
              <a:t>pada</a:t>
            </a:r>
            <a:r>
              <a:rPr lang="en-US" sz="2400" dirty="0"/>
              <a:t> </a:t>
            </a:r>
            <a:r>
              <a:rPr lang="en-US" sz="2400" dirty="0" err="1"/>
              <a:t>saat</a:t>
            </a:r>
            <a:r>
              <a:rPr lang="en-US" sz="2400" dirty="0"/>
              <a:t> </a:t>
            </a:r>
            <a:r>
              <a:rPr lang="en-US" sz="2400" dirty="0" err="1"/>
              <a:t>bekerja</a:t>
            </a:r>
            <a:endParaRPr lang="en-US" sz="2400" dirty="0"/>
          </a:p>
          <a:p>
            <a:r>
              <a:rPr lang="en-US" sz="2400" dirty="0"/>
              <a:t>Cara </a:t>
            </a:r>
            <a:r>
              <a:rPr lang="en-US" sz="2400" dirty="0" err="1"/>
              <a:t>penentuan</a:t>
            </a:r>
            <a:r>
              <a:rPr lang="en-US" sz="2400" dirty="0"/>
              <a:t> : </a:t>
            </a:r>
            <a:r>
              <a:rPr lang="en-US" sz="2400" dirty="0" err="1"/>
              <a:t>tidak</a:t>
            </a:r>
            <a:r>
              <a:rPr lang="en-US" sz="2400" dirty="0"/>
              <a:t> </a:t>
            </a:r>
            <a:r>
              <a:rPr lang="en-US" sz="2400" dirty="0" err="1"/>
              <a:t>langsung</a:t>
            </a:r>
            <a:r>
              <a:rPr lang="en-US" sz="2400" dirty="0"/>
              <a:t> </a:t>
            </a:r>
            <a:r>
              <a:rPr lang="en-US" sz="2400" dirty="0">
                <a:sym typeface="Wingdings" pitchFamily="2" charset="2"/>
              </a:rPr>
              <a:t> </a:t>
            </a:r>
            <a:r>
              <a:rPr lang="en-US" sz="2400" dirty="0" err="1">
                <a:sym typeface="Wingdings" pitchFamily="2" charset="2"/>
              </a:rPr>
              <a:t>mengukur</a:t>
            </a:r>
            <a:r>
              <a:rPr lang="en-US" sz="2400" dirty="0">
                <a:sym typeface="Wingdings" pitchFamily="2" charset="2"/>
              </a:rPr>
              <a:t> </a:t>
            </a:r>
            <a:r>
              <a:rPr lang="en-US" sz="2400" dirty="0" err="1">
                <a:sym typeface="Wingdings" pitchFamily="2" charset="2"/>
              </a:rPr>
              <a:t>penggunaan</a:t>
            </a:r>
            <a:r>
              <a:rPr lang="en-US" sz="2400" dirty="0">
                <a:sym typeface="Wingdings" pitchFamily="2" charset="2"/>
              </a:rPr>
              <a:t> </a:t>
            </a:r>
            <a:r>
              <a:rPr lang="en-US" sz="2400" dirty="0" err="1">
                <a:sym typeface="Wingdings" pitchFamily="2" charset="2"/>
              </a:rPr>
              <a:t>oksigen</a:t>
            </a:r>
            <a:r>
              <a:rPr lang="en-US" sz="2400" dirty="0">
                <a:sym typeface="Wingdings" pitchFamily="2" charset="2"/>
              </a:rPr>
              <a:t>, 1 </a:t>
            </a:r>
            <a:r>
              <a:rPr lang="en-US" sz="2400" dirty="0" smtClean="0">
                <a:sym typeface="Wingdings" pitchFamily="2" charset="2"/>
              </a:rPr>
              <a:t>Liter </a:t>
            </a:r>
            <a:r>
              <a:rPr lang="en-US" sz="2400" dirty="0" err="1">
                <a:sym typeface="Wingdings" pitchFamily="2" charset="2"/>
              </a:rPr>
              <a:t>oksigen</a:t>
            </a:r>
            <a:r>
              <a:rPr lang="en-US" sz="2400" dirty="0">
                <a:sym typeface="Wingdings" pitchFamily="2" charset="2"/>
              </a:rPr>
              <a:t> </a:t>
            </a:r>
            <a:r>
              <a:rPr lang="en-US" sz="2400" dirty="0" err="1">
                <a:sym typeface="Wingdings" pitchFamily="2" charset="2"/>
              </a:rPr>
              <a:t>rerata</a:t>
            </a:r>
            <a:r>
              <a:rPr lang="en-US" sz="2400" dirty="0">
                <a:sym typeface="Wingdings" pitchFamily="2" charset="2"/>
              </a:rPr>
              <a:t> </a:t>
            </a:r>
            <a:r>
              <a:rPr lang="en-US" sz="2400" dirty="0" err="1">
                <a:sym typeface="Wingdings" pitchFamily="2" charset="2"/>
              </a:rPr>
              <a:t>menghasilkan</a:t>
            </a:r>
            <a:r>
              <a:rPr lang="en-US" sz="2400" dirty="0">
                <a:sym typeface="Wingdings" pitchFamily="2" charset="2"/>
              </a:rPr>
              <a:t> 4,8 </a:t>
            </a:r>
            <a:r>
              <a:rPr lang="en-US" sz="2400" dirty="0" err="1">
                <a:sym typeface="Wingdings" pitchFamily="2" charset="2"/>
              </a:rPr>
              <a:t>kkal</a:t>
            </a:r>
            <a:r>
              <a:rPr lang="en-US" sz="2400" dirty="0">
                <a:sym typeface="Wingdings" pitchFamily="2" charset="2"/>
              </a:rPr>
              <a:t>.  </a:t>
            </a:r>
            <a:r>
              <a:rPr lang="en-US" sz="2400" dirty="0" err="1">
                <a:sym typeface="Wingdings" pitchFamily="2" charset="2"/>
              </a:rPr>
              <a:t>Langsung</a:t>
            </a:r>
            <a:r>
              <a:rPr lang="en-US" sz="2400" dirty="0">
                <a:sym typeface="Wingdings" pitchFamily="2" charset="2"/>
              </a:rPr>
              <a:t> </a:t>
            </a:r>
            <a:r>
              <a:rPr lang="en-US" sz="2400" dirty="0" err="1">
                <a:sym typeface="Wingdings" pitchFamily="2" charset="2"/>
              </a:rPr>
              <a:t>menggunakan</a:t>
            </a:r>
            <a:r>
              <a:rPr lang="en-US" sz="2400" dirty="0">
                <a:sym typeface="Wingdings" pitchFamily="2" charset="2"/>
              </a:rPr>
              <a:t> </a:t>
            </a:r>
            <a:r>
              <a:rPr lang="en-US" sz="2400" dirty="0" err="1">
                <a:sym typeface="Wingdings" pitchFamily="2" charset="2"/>
              </a:rPr>
              <a:t>Kalorimeter</a:t>
            </a:r>
            <a:endParaRPr lang="en-US" sz="2400" dirty="0">
              <a:sym typeface="Wingdings" pitchFamily="2" charset="2"/>
            </a:endParaRPr>
          </a:p>
          <a:p>
            <a:r>
              <a:rPr lang="en-US" sz="2400" dirty="0" err="1">
                <a:sym typeface="Wingdings" pitchFamily="2" charset="2"/>
              </a:rPr>
              <a:t>Menurut</a:t>
            </a:r>
            <a:r>
              <a:rPr lang="en-US" sz="2400" dirty="0">
                <a:sym typeface="Wingdings" pitchFamily="2" charset="2"/>
              </a:rPr>
              <a:t> RDA (The Recommended Dietary Allowance For Use in Indonesia) </a:t>
            </a:r>
            <a:r>
              <a:rPr lang="en-US" sz="2400" dirty="0" err="1">
                <a:sym typeface="Wingdings" pitchFamily="2" charset="2"/>
              </a:rPr>
              <a:t>dibuat</a:t>
            </a:r>
            <a:r>
              <a:rPr lang="en-US" sz="2400" dirty="0">
                <a:sym typeface="Wingdings" pitchFamily="2" charset="2"/>
              </a:rPr>
              <a:t> </a:t>
            </a:r>
            <a:r>
              <a:rPr lang="en-US" sz="2400" dirty="0" err="1">
                <a:sym typeface="Wingdings" pitchFamily="2" charset="2"/>
              </a:rPr>
              <a:t>Direktorat</a:t>
            </a:r>
            <a:r>
              <a:rPr lang="en-US" sz="2400" dirty="0">
                <a:sym typeface="Wingdings" pitchFamily="2" charset="2"/>
              </a:rPr>
              <a:t> </a:t>
            </a:r>
            <a:r>
              <a:rPr lang="en-US" sz="2400" dirty="0" err="1">
                <a:sym typeface="Wingdings" pitchFamily="2" charset="2"/>
              </a:rPr>
              <a:t>Gizi</a:t>
            </a:r>
            <a:r>
              <a:rPr lang="en-US" sz="2400" dirty="0">
                <a:sym typeface="Wingdings" pitchFamily="2" charset="2"/>
              </a:rPr>
              <a:t> </a:t>
            </a:r>
            <a:r>
              <a:rPr lang="en-US" sz="2400" dirty="0" err="1">
                <a:sym typeface="Wingdings" pitchFamily="2" charset="2"/>
              </a:rPr>
              <a:t>Depkes</a:t>
            </a:r>
            <a:r>
              <a:rPr lang="en-US" sz="2400" dirty="0">
                <a:sym typeface="Wingdings" pitchFamily="2" charset="2"/>
              </a:rPr>
              <a:t> </a:t>
            </a:r>
            <a:r>
              <a:rPr lang="en-US" sz="2400" dirty="0" err="1">
                <a:sym typeface="Wingdings" pitchFamily="2" charset="2"/>
              </a:rPr>
              <a:t>th</a:t>
            </a:r>
            <a:r>
              <a:rPr lang="en-US" sz="2400" dirty="0">
                <a:sym typeface="Wingdings" pitchFamily="2" charset="2"/>
              </a:rPr>
              <a:t> 1969. </a:t>
            </a:r>
            <a:endParaRPr lang="en-US" sz="2400" dirty="0" smtClean="0">
              <a:sym typeface="Wingdings" pitchFamily="2" charset="2"/>
            </a:endParaRPr>
          </a:p>
          <a:p>
            <a:pPr lvl="1">
              <a:buFont typeface="Times New Roman" pitchFamily="18" charset="0"/>
              <a:buChar char="–"/>
            </a:pPr>
            <a:r>
              <a:rPr lang="en-US" sz="2000" dirty="0" err="1" smtClean="0">
                <a:sym typeface="Wingdings" pitchFamily="2" charset="2"/>
              </a:rPr>
              <a:t>Patokan</a:t>
            </a:r>
            <a:r>
              <a:rPr lang="en-US" sz="2000" dirty="0" smtClean="0">
                <a:sym typeface="Wingdings" pitchFamily="2" charset="2"/>
              </a:rPr>
              <a:t> </a:t>
            </a:r>
            <a:r>
              <a:rPr lang="en-US" sz="2000" dirty="0">
                <a:sym typeface="Wingdings" pitchFamily="2" charset="2"/>
              </a:rPr>
              <a:t>(</a:t>
            </a:r>
            <a:r>
              <a:rPr lang="en-US" sz="2000" dirty="0" err="1">
                <a:sym typeface="Wingdings" pitchFamily="2" charset="2"/>
              </a:rPr>
              <a:t>referensi</a:t>
            </a:r>
            <a:r>
              <a:rPr lang="en-US" sz="2000" dirty="0">
                <a:sym typeface="Wingdings" pitchFamily="2" charset="2"/>
              </a:rPr>
              <a:t>) </a:t>
            </a:r>
            <a:r>
              <a:rPr lang="en-US" sz="2000" dirty="0" err="1">
                <a:sym typeface="Wingdings" pitchFamily="2" charset="2"/>
              </a:rPr>
              <a:t>dalam</a:t>
            </a:r>
            <a:r>
              <a:rPr lang="en-US" sz="2000" dirty="0">
                <a:sym typeface="Wingdings" pitchFamily="2" charset="2"/>
              </a:rPr>
              <a:t> </a:t>
            </a:r>
            <a:r>
              <a:rPr lang="en-US" sz="2000" dirty="0" err="1">
                <a:sym typeface="Wingdings" pitchFamily="2" charset="2"/>
              </a:rPr>
              <a:t>perhitungan</a:t>
            </a:r>
            <a:r>
              <a:rPr lang="en-US" sz="2000" dirty="0">
                <a:sym typeface="Wingdings" pitchFamily="2" charset="2"/>
              </a:rPr>
              <a:t> </a:t>
            </a:r>
            <a:r>
              <a:rPr lang="en-US" sz="2000" dirty="0" err="1">
                <a:sym typeface="Wingdings" pitchFamily="2" charset="2"/>
              </a:rPr>
              <a:t>dlm</a:t>
            </a:r>
            <a:r>
              <a:rPr lang="en-US" sz="2000" dirty="0">
                <a:sym typeface="Wingdings" pitchFamily="2" charset="2"/>
              </a:rPr>
              <a:t> </a:t>
            </a:r>
            <a:r>
              <a:rPr lang="en-US" sz="2000" dirty="0" err="1">
                <a:sym typeface="Wingdings" pitchFamily="2" charset="2"/>
              </a:rPr>
              <a:t>suhu</a:t>
            </a:r>
            <a:r>
              <a:rPr lang="en-US" sz="2000" dirty="0">
                <a:sym typeface="Wingdings" pitchFamily="2" charset="2"/>
              </a:rPr>
              <a:t> 25</a:t>
            </a:r>
            <a:r>
              <a:rPr lang="en-US" sz="2000" dirty="0">
                <a:cs typeface="Arial" charset="0"/>
                <a:sym typeface="Wingdings" pitchFamily="2" charset="2"/>
              </a:rPr>
              <a:t>º C. </a:t>
            </a:r>
            <a:endParaRPr lang="en-US" sz="2000" dirty="0" smtClean="0">
              <a:cs typeface="Arial" charset="0"/>
              <a:sym typeface="Wingdings" pitchFamily="2" charset="2"/>
            </a:endParaRPr>
          </a:p>
          <a:p>
            <a:pPr lvl="1">
              <a:buFont typeface="Times New Roman" pitchFamily="18" charset="0"/>
              <a:buChar char="–"/>
            </a:pPr>
            <a:r>
              <a:rPr lang="en-US" sz="2000" dirty="0" smtClean="0">
                <a:cs typeface="Arial" charset="0"/>
                <a:sym typeface="Wingdings" pitchFamily="2" charset="2"/>
              </a:rPr>
              <a:t>laki-2 </a:t>
            </a:r>
            <a:r>
              <a:rPr lang="en-US" sz="2000" dirty="0" err="1">
                <a:cs typeface="Arial" charset="0"/>
                <a:sym typeface="Wingdings" pitchFamily="2" charset="2"/>
              </a:rPr>
              <a:t>sehat</a:t>
            </a:r>
            <a:r>
              <a:rPr lang="en-US" sz="2000" dirty="0">
                <a:cs typeface="Arial" charset="0"/>
                <a:sym typeface="Wingdings" pitchFamily="2" charset="2"/>
              </a:rPr>
              <a:t>, </a:t>
            </a:r>
            <a:r>
              <a:rPr lang="en-US" sz="2000" dirty="0" err="1">
                <a:cs typeface="Arial" charset="0"/>
                <a:sym typeface="Wingdings" pitchFamily="2" charset="2"/>
              </a:rPr>
              <a:t>umur</a:t>
            </a:r>
            <a:r>
              <a:rPr lang="en-US" sz="2000" dirty="0">
                <a:cs typeface="Arial" charset="0"/>
                <a:sym typeface="Wingdings" pitchFamily="2" charset="2"/>
              </a:rPr>
              <a:t> 25 </a:t>
            </a:r>
            <a:r>
              <a:rPr lang="en-US" sz="2000" dirty="0" err="1">
                <a:cs typeface="Arial" charset="0"/>
                <a:sym typeface="Wingdings" pitchFamily="2" charset="2"/>
              </a:rPr>
              <a:t>th</a:t>
            </a:r>
            <a:r>
              <a:rPr lang="en-US" sz="2000" dirty="0">
                <a:cs typeface="Arial" charset="0"/>
                <a:sym typeface="Wingdings" pitchFamily="2" charset="2"/>
              </a:rPr>
              <a:t> , BB 55 </a:t>
            </a:r>
            <a:r>
              <a:rPr lang="en-US" sz="2000" dirty="0" smtClean="0">
                <a:cs typeface="Arial" charset="0"/>
                <a:sym typeface="Wingdings" pitchFamily="2" charset="2"/>
              </a:rPr>
              <a:t>kg</a:t>
            </a:r>
          </a:p>
          <a:p>
            <a:pPr lvl="1">
              <a:buFont typeface="Times New Roman" pitchFamily="18" charset="0"/>
              <a:buChar char="–"/>
            </a:pPr>
            <a:r>
              <a:rPr lang="en-US" sz="2000" dirty="0" err="1" smtClean="0">
                <a:cs typeface="Arial" charset="0"/>
              </a:rPr>
              <a:t>Wanita</a:t>
            </a:r>
            <a:r>
              <a:rPr lang="en-US" sz="2000" dirty="0" smtClean="0">
                <a:cs typeface="Arial" charset="0"/>
              </a:rPr>
              <a:t> </a:t>
            </a:r>
            <a:r>
              <a:rPr lang="en-US" sz="2000" dirty="0" err="1">
                <a:cs typeface="Arial" charset="0"/>
              </a:rPr>
              <a:t>sehat</a:t>
            </a:r>
            <a:r>
              <a:rPr lang="en-US" sz="2000" dirty="0">
                <a:cs typeface="Arial" charset="0"/>
              </a:rPr>
              <a:t>, </a:t>
            </a:r>
            <a:r>
              <a:rPr lang="en-US" sz="2000" dirty="0" err="1">
                <a:cs typeface="Arial" charset="0"/>
              </a:rPr>
              <a:t>umur</a:t>
            </a:r>
            <a:r>
              <a:rPr lang="en-US" sz="2000" dirty="0">
                <a:cs typeface="Arial" charset="0"/>
              </a:rPr>
              <a:t> 25 </a:t>
            </a:r>
            <a:r>
              <a:rPr lang="en-US" sz="2000" dirty="0" err="1">
                <a:cs typeface="Arial" charset="0"/>
              </a:rPr>
              <a:t>th</a:t>
            </a:r>
            <a:r>
              <a:rPr lang="en-US" sz="2000" dirty="0">
                <a:cs typeface="Arial" charset="0"/>
              </a:rPr>
              <a:t>, BB 47 kg</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10</a:t>
            </a:fld>
            <a:endParaRPr lang="en-US">
              <a:solidFill>
                <a:prstClr val="black"/>
              </a:solidFill>
            </a:endParaRPr>
          </a:p>
        </p:txBody>
      </p:sp>
    </p:spTree>
    <p:extLst>
      <p:ext uri="{BB962C8B-B14F-4D97-AF65-F5344CB8AC3E}">
        <p14:creationId xmlns:p14="http://schemas.microsoft.com/office/powerpoint/2010/main" val="3100759797"/>
      </p:ext>
    </p:extLst>
  </p:cSld>
  <p:clrMapOvr>
    <a:masterClrMapping/>
  </p:clrMapOvr>
  <p:transition>
    <p:plus/>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a:xfrm>
            <a:off x="1524000" y="609600"/>
            <a:ext cx="5638800" cy="685800"/>
          </a:xfrm>
        </p:spPr>
        <p:txBody>
          <a:bodyPr/>
          <a:lstStyle/>
          <a:p>
            <a:r>
              <a:rPr lang="en-US" sz="3600" dirty="0">
                <a:latin typeface="Times New Roman" pitchFamily="18" charset="0"/>
                <a:cs typeface="Times New Roman" pitchFamily="18" charset="0"/>
              </a:rPr>
              <a:t>JENIS KEGIATAN</a:t>
            </a:r>
          </a:p>
        </p:txBody>
      </p:sp>
      <p:graphicFrame>
        <p:nvGraphicFramePr>
          <p:cNvPr id="91162" name="Group 26"/>
          <p:cNvGraphicFramePr>
            <a:graphicFrameLocks noGrp="1"/>
          </p:cNvGraphicFramePr>
          <p:nvPr>
            <p:ph idx="4294967295"/>
            <p:extLst>
              <p:ext uri="{D42A27DB-BD31-4B8C-83A1-F6EECF244321}">
                <p14:modId xmlns:p14="http://schemas.microsoft.com/office/powerpoint/2010/main" val="1447639364"/>
              </p:ext>
            </p:extLst>
          </p:nvPr>
        </p:nvGraphicFramePr>
        <p:xfrm>
          <a:off x="914400" y="1905000"/>
          <a:ext cx="7696200" cy="2953512"/>
        </p:xfrm>
        <a:graphic>
          <a:graphicData uri="http://schemas.openxmlformats.org/drawingml/2006/table">
            <a:tbl>
              <a:tblPr/>
              <a:tblGrid>
                <a:gridCol w="2565400"/>
                <a:gridCol w="2565400"/>
                <a:gridCol w="2565400"/>
              </a:tblGrid>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KERJA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L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aki-laki</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(55KG)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W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anita</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(47 KG)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RINGAN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2400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1900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2800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2200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cs typeface="Times New Roman" pitchFamily="18"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3900 KKAL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3100 KKAL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r>
              <a:rPr lang="en-US" smtClean="0"/>
              <a:t>Modul-4, data M Arief Latar</a:t>
            </a:r>
            <a:endParaRPr lang="en-US"/>
          </a:p>
        </p:txBody>
      </p:sp>
      <p:sp>
        <p:nvSpPr>
          <p:cNvPr id="3" name="Slide Number Placeholder 2"/>
          <p:cNvSpPr>
            <a:spLocks noGrp="1"/>
          </p:cNvSpPr>
          <p:nvPr>
            <p:ph type="sldNum" sz="quarter" idx="12"/>
          </p:nvPr>
        </p:nvSpPr>
        <p:spPr/>
        <p:txBody>
          <a:bodyPr/>
          <a:lstStyle/>
          <a:p>
            <a:fld id="{3744F002-E184-4F6A-B7D3-18C6FEF81C15}" type="slidenum">
              <a:rPr lang="en-US" smtClean="0"/>
              <a:t>11</a:t>
            </a:fld>
            <a:endParaRPr lang="en-US"/>
          </a:p>
        </p:txBody>
      </p:sp>
    </p:spTree>
    <p:extLst>
      <p:ext uri="{BB962C8B-B14F-4D97-AF65-F5344CB8AC3E}">
        <p14:creationId xmlns:p14="http://schemas.microsoft.com/office/powerpoint/2010/main" val="647465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447800" y="1447800"/>
            <a:ext cx="4267200" cy="838200"/>
          </a:xfrm>
        </p:spPr>
        <p:txBody>
          <a:bodyPr/>
          <a:lstStyle/>
          <a:p>
            <a:r>
              <a:rPr lang="en-US" sz="4000" dirty="0" smtClean="0"/>
              <a:t>CONTOH</a:t>
            </a:r>
            <a:endParaRPr lang="en-US" sz="4000" dirty="0"/>
          </a:p>
        </p:txBody>
      </p:sp>
      <p:sp>
        <p:nvSpPr>
          <p:cNvPr id="93187" name="Rectangle 3"/>
          <p:cNvSpPr>
            <a:spLocks noGrp="1" noChangeArrowheads="1"/>
          </p:cNvSpPr>
          <p:nvPr>
            <p:ph type="body" idx="1"/>
          </p:nvPr>
        </p:nvSpPr>
        <p:spPr>
          <a:xfrm>
            <a:off x="1143000" y="2971800"/>
            <a:ext cx="7543800" cy="1905000"/>
          </a:xfrm>
        </p:spPr>
        <p:txBody>
          <a:bodyPr/>
          <a:lstStyle/>
          <a:p>
            <a:r>
              <a:rPr lang="en-US" dirty="0" err="1"/>
              <a:t>Laki-laki</a:t>
            </a:r>
            <a:r>
              <a:rPr lang="en-US" dirty="0"/>
              <a:t> </a:t>
            </a:r>
            <a:r>
              <a:rPr lang="en-US" dirty="0" err="1"/>
              <a:t>dengan</a:t>
            </a:r>
            <a:r>
              <a:rPr lang="en-US" dirty="0"/>
              <a:t> BB x Kg </a:t>
            </a:r>
            <a:r>
              <a:rPr lang="en-US" dirty="0" err="1"/>
              <a:t>bekerja</a:t>
            </a:r>
            <a:r>
              <a:rPr lang="en-US" dirty="0"/>
              <a:t> </a:t>
            </a:r>
            <a:r>
              <a:rPr lang="en-US" dirty="0" err="1"/>
              <a:t>ringan</a:t>
            </a:r>
            <a:r>
              <a:rPr lang="en-US" dirty="0"/>
              <a:t> </a:t>
            </a:r>
            <a:r>
              <a:rPr lang="en-US" dirty="0">
                <a:sym typeface="Wingdings" pitchFamily="2" charset="2"/>
              </a:rPr>
              <a:t> </a:t>
            </a:r>
            <a:r>
              <a:rPr lang="en-US" dirty="0" err="1">
                <a:sym typeface="Wingdings" pitchFamily="2" charset="2"/>
              </a:rPr>
              <a:t>memerlukan</a:t>
            </a:r>
            <a:r>
              <a:rPr lang="en-US" dirty="0">
                <a:sym typeface="Wingdings" pitchFamily="2" charset="2"/>
              </a:rPr>
              <a:t> </a:t>
            </a:r>
            <a:r>
              <a:rPr lang="en-US" dirty="0" err="1">
                <a:sym typeface="Wingdings" pitchFamily="2" charset="2"/>
              </a:rPr>
              <a:t>energi</a:t>
            </a:r>
            <a:r>
              <a:rPr lang="en-US" dirty="0">
                <a:sym typeface="Wingdings" pitchFamily="2" charset="2"/>
              </a:rPr>
              <a:t> </a:t>
            </a:r>
            <a:r>
              <a:rPr lang="en-US" dirty="0" err="1">
                <a:sym typeface="Wingdings" pitchFamily="2" charset="2"/>
              </a:rPr>
              <a:t>sebesar</a:t>
            </a:r>
            <a:r>
              <a:rPr lang="en-US" dirty="0">
                <a:sym typeface="Wingdings" pitchFamily="2" charset="2"/>
              </a:rPr>
              <a:t> :</a:t>
            </a:r>
          </a:p>
          <a:p>
            <a:pPr>
              <a:buFontTx/>
              <a:buNone/>
            </a:pPr>
            <a:r>
              <a:rPr lang="en-US" dirty="0"/>
              <a:t>            x/55  X 2400 </a:t>
            </a:r>
            <a:r>
              <a:rPr lang="en-US" dirty="0" err="1"/>
              <a:t>kkal</a:t>
            </a:r>
            <a:endParaRPr lang="en-US" dirty="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12</a:t>
            </a:fld>
            <a:endParaRPr lang="en-US">
              <a:solidFill>
                <a:prstClr val="black"/>
              </a:solidFill>
            </a:endParaRPr>
          </a:p>
        </p:txBody>
      </p:sp>
    </p:spTree>
    <p:extLst>
      <p:ext uri="{BB962C8B-B14F-4D97-AF65-F5344CB8AC3E}">
        <p14:creationId xmlns:p14="http://schemas.microsoft.com/office/powerpoint/2010/main" val="1705471970"/>
      </p:ext>
    </p:extLst>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13</a:t>
            </a:fld>
            <a:endParaRPr lang="en-US" dirty="0">
              <a:solidFill>
                <a:prstClr val="black"/>
              </a:solidFill>
            </a:endParaRPr>
          </a:p>
        </p:txBody>
      </p:sp>
      <p:sp>
        <p:nvSpPr>
          <p:cNvPr id="6" name="Parallelogram 5"/>
          <p:cNvSpPr/>
          <p:nvPr/>
        </p:nvSpPr>
        <p:spPr bwMode="auto">
          <a:xfrm>
            <a:off x="1778000" y="2236053"/>
            <a:ext cx="1041400" cy="722312"/>
          </a:xfrm>
          <a:prstGeom prst="parallelogram">
            <a:avLst>
              <a:gd name="adj" fmla="val 28140"/>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4800" dirty="0"/>
              <a:t>2</a:t>
            </a:r>
          </a:p>
        </p:txBody>
      </p:sp>
      <p:sp>
        <p:nvSpPr>
          <p:cNvPr id="8" name="Parallelogram 7"/>
          <p:cNvSpPr/>
          <p:nvPr/>
        </p:nvSpPr>
        <p:spPr bwMode="auto">
          <a:xfrm>
            <a:off x="2667000" y="2215533"/>
            <a:ext cx="4800600" cy="742832"/>
          </a:xfrm>
          <a:prstGeom prst="parallelogram">
            <a:avLst/>
          </a:prstGeom>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2400" dirty="0" smtClean="0">
                <a:latin typeface="Arial Black" pitchFamily="34" charset="0"/>
              </a:rPr>
              <a:t>KELELAHAN  </a:t>
            </a:r>
            <a:r>
              <a:rPr lang="en-US" sz="2400" dirty="0">
                <a:latin typeface="Arial Black" pitchFamily="34" charset="0"/>
              </a:rPr>
              <a:t>KERJA</a:t>
            </a:r>
          </a:p>
        </p:txBody>
      </p:sp>
    </p:spTree>
    <p:extLst>
      <p:ext uri="{BB962C8B-B14F-4D97-AF65-F5344CB8AC3E}">
        <p14:creationId xmlns:p14="http://schemas.microsoft.com/office/powerpoint/2010/main" val="2694001890"/>
      </p:ext>
    </p:extLst>
  </p:cSld>
  <p:clrMapOvr>
    <a:masterClrMapping/>
  </p:clrMapOvr>
  <p:transition>
    <p:plus/>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52017812-F7EF-40EF-B7D2-A42D89355F43}" type="slidenum">
              <a:rPr lang="en-US"/>
              <a:pPr/>
              <a:t>14</a:t>
            </a:fld>
            <a:endParaRPr lang="en-US"/>
          </a:p>
        </p:txBody>
      </p:sp>
      <p:sp>
        <p:nvSpPr>
          <p:cNvPr id="6146" name="Rectangle 2"/>
          <p:cNvSpPr>
            <a:spLocks noGrp="1" noChangeArrowheads="1"/>
          </p:cNvSpPr>
          <p:nvPr>
            <p:ph type="title"/>
          </p:nvPr>
        </p:nvSpPr>
        <p:spPr>
          <a:xfrm>
            <a:off x="1295400" y="533400"/>
            <a:ext cx="3962400" cy="609600"/>
          </a:xfrm>
        </p:spPr>
        <p:style>
          <a:lnRef idx="1">
            <a:schemeClr val="accent6"/>
          </a:lnRef>
          <a:fillRef idx="2">
            <a:schemeClr val="accent6"/>
          </a:fillRef>
          <a:effectRef idx="1">
            <a:schemeClr val="accent6"/>
          </a:effectRef>
          <a:fontRef idx="minor">
            <a:schemeClr val="dk1"/>
          </a:fontRef>
        </p:style>
        <p:txBody>
          <a:bodyPr/>
          <a:lstStyle/>
          <a:p>
            <a:pPr algn="l" eaLnBrk="1" hangingPunct="1">
              <a:defRPr/>
            </a:pPr>
            <a:r>
              <a:rPr lang="en-US" sz="3200" dirty="0" smtClean="0">
                <a:solidFill>
                  <a:schemeClr val="accent2"/>
                </a:solidFill>
              </a:rPr>
              <a:t>2.1.  PENGERTIAN</a:t>
            </a:r>
          </a:p>
        </p:txBody>
      </p:sp>
      <p:sp>
        <p:nvSpPr>
          <p:cNvPr id="6147" name="Rectangle 3"/>
          <p:cNvSpPr>
            <a:spLocks noGrp="1" noChangeArrowheads="1"/>
          </p:cNvSpPr>
          <p:nvPr>
            <p:ph type="body" idx="1"/>
          </p:nvPr>
        </p:nvSpPr>
        <p:spPr>
          <a:xfrm>
            <a:off x="1219200" y="1371600"/>
            <a:ext cx="7620000" cy="4648200"/>
          </a:xfrm>
        </p:spPr>
        <p:txBody>
          <a:bodyPr/>
          <a:lstStyle/>
          <a:p>
            <a:pPr marL="0" indent="0" eaLnBrk="1" hangingPunct="1">
              <a:lnSpc>
                <a:spcPct val="90000"/>
              </a:lnSpc>
              <a:buFontTx/>
              <a:buNone/>
              <a:defRPr/>
            </a:pPr>
            <a:r>
              <a:rPr lang="en-US" sz="2400" b="1" dirty="0" err="1" smtClean="0">
                <a:solidFill>
                  <a:schemeClr val="accent2"/>
                </a:solidFill>
              </a:rPr>
              <a:t>Kelelahan</a:t>
            </a:r>
            <a:r>
              <a:rPr lang="en-US" sz="2400" b="1" dirty="0" smtClean="0">
                <a:solidFill>
                  <a:schemeClr val="accent2"/>
                </a:solidFill>
              </a:rPr>
              <a:t> </a:t>
            </a:r>
            <a:r>
              <a:rPr lang="en-US" sz="2400" b="1" dirty="0" err="1" smtClean="0">
                <a:solidFill>
                  <a:schemeClr val="accent2"/>
                </a:solidFill>
              </a:rPr>
              <a:t>adalah</a:t>
            </a:r>
            <a:r>
              <a:rPr lang="en-US" sz="2400" b="1" dirty="0" smtClean="0">
                <a:solidFill>
                  <a:schemeClr val="accent2"/>
                </a:solidFill>
              </a:rPr>
              <a:t> </a:t>
            </a:r>
          </a:p>
          <a:p>
            <a:pPr marL="0" indent="0" eaLnBrk="1" hangingPunct="1">
              <a:lnSpc>
                <a:spcPct val="90000"/>
              </a:lnSpc>
              <a:buFontTx/>
              <a:buNone/>
              <a:defRPr/>
            </a:pPr>
            <a:r>
              <a:rPr lang="en-US" sz="2400" dirty="0" err="1" smtClean="0"/>
              <a:t>gejala</a:t>
            </a:r>
            <a:r>
              <a:rPr lang="en-US" sz="2400" dirty="0" smtClean="0"/>
              <a:t> yang </a:t>
            </a:r>
            <a:r>
              <a:rPr lang="en-US" sz="2400" dirty="0" err="1" smtClean="0"/>
              <a:t>ditandai</a:t>
            </a:r>
            <a:r>
              <a:rPr lang="en-US" sz="2400" dirty="0" smtClean="0"/>
              <a:t> </a:t>
            </a:r>
            <a:r>
              <a:rPr lang="en-US" sz="2400" dirty="0" err="1" smtClean="0"/>
              <a:t>oleh</a:t>
            </a:r>
            <a:r>
              <a:rPr lang="en-US" sz="2400" dirty="0" smtClean="0"/>
              <a:t> </a:t>
            </a:r>
            <a:r>
              <a:rPr lang="en-US" sz="2400" dirty="0" err="1" smtClean="0"/>
              <a:t>adanya</a:t>
            </a:r>
            <a:r>
              <a:rPr lang="en-US" sz="2400" dirty="0" smtClean="0"/>
              <a:t> </a:t>
            </a:r>
            <a:r>
              <a:rPr lang="en-US" sz="2400" dirty="0" err="1" smtClean="0"/>
              <a:t>penurunan</a:t>
            </a:r>
            <a:r>
              <a:rPr lang="en-US" sz="2400" dirty="0" smtClean="0"/>
              <a:t> </a:t>
            </a:r>
            <a:r>
              <a:rPr lang="en-US" sz="2400" dirty="0" err="1" smtClean="0"/>
              <a:t>kinerja</a:t>
            </a:r>
            <a:r>
              <a:rPr lang="en-US" sz="2400" dirty="0" smtClean="0"/>
              <a:t> </a:t>
            </a:r>
            <a:r>
              <a:rPr lang="en-US" sz="2400" dirty="0" err="1" smtClean="0"/>
              <a:t>otot</a:t>
            </a:r>
            <a:r>
              <a:rPr lang="en-US" sz="2400" dirty="0" smtClean="0"/>
              <a:t>, </a:t>
            </a:r>
            <a:r>
              <a:rPr lang="en-US" sz="2400" dirty="0" err="1" smtClean="0"/>
              <a:t>perasaan</a:t>
            </a:r>
            <a:r>
              <a:rPr lang="en-US" sz="2400" dirty="0" smtClean="0"/>
              <a:t> </a:t>
            </a:r>
            <a:r>
              <a:rPr lang="en-US" sz="2400" dirty="0" err="1" smtClean="0"/>
              <a:t>lelah</a:t>
            </a:r>
            <a:r>
              <a:rPr lang="en-US" sz="2400" dirty="0" smtClean="0"/>
              <a:t> </a:t>
            </a:r>
            <a:r>
              <a:rPr lang="en-US" sz="2400" dirty="0" err="1" smtClean="0"/>
              <a:t>dan</a:t>
            </a:r>
            <a:r>
              <a:rPr lang="en-US" sz="2400" dirty="0" smtClean="0"/>
              <a:t> </a:t>
            </a:r>
            <a:r>
              <a:rPr lang="en-US" sz="2400" dirty="0" err="1" smtClean="0"/>
              <a:t>penurunan</a:t>
            </a:r>
            <a:r>
              <a:rPr lang="en-US" sz="2400" dirty="0" smtClean="0"/>
              <a:t> </a:t>
            </a:r>
            <a:r>
              <a:rPr lang="en-US" sz="2400" dirty="0" err="1" smtClean="0"/>
              <a:t>kesiagaan</a:t>
            </a:r>
            <a:r>
              <a:rPr lang="en-US" sz="2400" dirty="0" smtClean="0"/>
              <a:t>.</a:t>
            </a:r>
          </a:p>
          <a:p>
            <a:pPr marL="0" indent="0" eaLnBrk="1" hangingPunct="1">
              <a:lnSpc>
                <a:spcPct val="90000"/>
              </a:lnSpc>
              <a:buFontTx/>
              <a:buNone/>
              <a:defRPr/>
            </a:pPr>
            <a:endParaRPr lang="en-US" sz="2400" b="1" dirty="0" smtClean="0"/>
          </a:p>
          <a:p>
            <a:pPr marL="0" indent="0" eaLnBrk="1" hangingPunct="1">
              <a:lnSpc>
                <a:spcPct val="90000"/>
              </a:lnSpc>
              <a:buFontTx/>
              <a:buNone/>
              <a:defRPr/>
            </a:pPr>
            <a:r>
              <a:rPr lang="en-US" sz="2400" b="1" dirty="0" err="1" smtClean="0">
                <a:solidFill>
                  <a:schemeClr val="accent2"/>
                </a:solidFill>
              </a:rPr>
              <a:t>Perubahan</a:t>
            </a:r>
            <a:r>
              <a:rPr lang="en-US" sz="2400" b="1" dirty="0" smtClean="0">
                <a:solidFill>
                  <a:schemeClr val="accent2"/>
                </a:solidFill>
              </a:rPr>
              <a:t> </a:t>
            </a:r>
            <a:r>
              <a:rPr lang="en-US" sz="2400" b="1" dirty="0" err="1" smtClean="0">
                <a:solidFill>
                  <a:schemeClr val="accent2"/>
                </a:solidFill>
              </a:rPr>
              <a:t>fisiologis</a:t>
            </a:r>
            <a:r>
              <a:rPr lang="en-US" sz="2400" b="1" dirty="0" smtClean="0">
                <a:solidFill>
                  <a:schemeClr val="accent2"/>
                </a:solidFill>
              </a:rPr>
              <a:t> </a:t>
            </a:r>
            <a:r>
              <a:rPr lang="en-US" sz="2400" b="1" dirty="0" err="1" smtClean="0">
                <a:solidFill>
                  <a:schemeClr val="accent2"/>
                </a:solidFill>
              </a:rPr>
              <a:t>akibat</a:t>
            </a:r>
            <a:r>
              <a:rPr lang="en-US" sz="2400" b="1" dirty="0" smtClean="0">
                <a:solidFill>
                  <a:schemeClr val="accent2"/>
                </a:solidFill>
              </a:rPr>
              <a:t> </a:t>
            </a:r>
            <a:r>
              <a:rPr lang="en-US" sz="2400" b="1" dirty="0" err="1" smtClean="0">
                <a:solidFill>
                  <a:schemeClr val="accent2"/>
                </a:solidFill>
              </a:rPr>
              <a:t>kelelahan</a:t>
            </a:r>
            <a:r>
              <a:rPr lang="en-US" sz="2400" b="1" dirty="0" smtClean="0">
                <a:solidFill>
                  <a:schemeClr val="accent2"/>
                </a:solidFill>
              </a:rPr>
              <a:t> </a:t>
            </a:r>
            <a:endParaRPr lang="en-US" sz="2400" dirty="0" smtClean="0">
              <a:solidFill>
                <a:schemeClr val="accent2"/>
              </a:solidFill>
            </a:endParaRPr>
          </a:p>
          <a:p>
            <a:pPr marL="0" indent="0" eaLnBrk="1" hangingPunct="1">
              <a:lnSpc>
                <a:spcPct val="90000"/>
              </a:lnSpc>
              <a:buFontTx/>
              <a:buNone/>
              <a:defRPr/>
            </a:pPr>
            <a:r>
              <a:rPr lang="en-US" sz="2400" dirty="0" err="1" smtClean="0"/>
              <a:t>Kelelahan</a:t>
            </a:r>
            <a:r>
              <a:rPr lang="en-US" sz="2400" dirty="0" smtClean="0"/>
              <a:t> </a:t>
            </a:r>
            <a:r>
              <a:rPr lang="en-US" sz="2400" dirty="0" err="1" smtClean="0"/>
              <a:t>adalah</a:t>
            </a:r>
            <a:r>
              <a:rPr lang="en-US" sz="2400" dirty="0" smtClean="0"/>
              <a:t> </a:t>
            </a:r>
            <a:r>
              <a:rPr lang="en-US" sz="2400" dirty="0" err="1" smtClean="0"/>
              <a:t>reaksi</a:t>
            </a:r>
            <a:r>
              <a:rPr lang="en-US" sz="2400" dirty="0" smtClean="0"/>
              <a:t> </a:t>
            </a:r>
            <a:r>
              <a:rPr lang="en-US" sz="2400" dirty="0" err="1" smtClean="0"/>
              <a:t>fungsional</a:t>
            </a:r>
            <a:r>
              <a:rPr lang="en-US" sz="2400" dirty="0" smtClean="0"/>
              <a:t> </a:t>
            </a:r>
            <a:r>
              <a:rPr lang="en-US" sz="2400" dirty="0" err="1" smtClean="0"/>
              <a:t>dari</a:t>
            </a:r>
            <a:r>
              <a:rPr lang="en-US" sz="2400" dirty="0" smtClean="0"/>
              <a:t> </a:t>
            </a:r>
            <a:r>
              <a:rPr lang="en-US" sz="2400" dirty="0" err="1" smtClean="0"/>
              <a:t>pusat</a:t>
            </a:r>
            <a:r>
              <a:rPr lang="en-US" sz="2400" dirty="0" smtClean="0"/>
              <a:t> </a:t>
            </a:r>
            <a:r>
              <a:rPr lang="en-US" sz="2400" dirty="0" err="1" smtClean="0"/>
              <a:t>kesadaran</a:t>
            </a:r>
            <a:r>
              <a:rPr lang="en-US" sz="2400" dirty="0" smtClean="0"/>
              <a:t> </a:t>
            </a:r>
            <a:r>
              <a:rPr lang="en-US" sz="2400" dirty="0" err="1" smtClean="0"/>
              <a:t>yaitu</a:t>
            </a:r>
            <a:r>
              <a:rPr lang="en-US" sz="2400" dirty="0" smtClean="0"/>
              <a:t> cortex </a:t>
            </a:r>
            <a:r>
              <a:rPr lang="en-US" sz="2400" dirty="0" err="1" smtClean="0"/>
              <a:t>cerebri</a:t>
            </a:r>
            <a:r>
              <a:rPr lang="en-US" sz="2400" dirty="0" smtClean="0"/>
              <a:t> yang </a:t>
            </a:r>
            <a:r>
              <a:rPr lang="en-US" sz="2400" dirty="0" err="1" smtClean="0"/>
              <a:t>dipengaruhi</a:t>
            </a:r>
            <a:r>
              <a:rPr lang="en-US" sz="2400" dirty="0" smtClean="0"/>
              <a:t> </a:t>
            </a:r>
            <a:r>
              <a:rPr lang="en-US" sz="2400" dirty="0" err="1" smtClean="0"/>
              <a:t>oleh</a:t>
            </a:r>
            <a:r>
              <a:rPr lang="en-US" sz="2400" dirty="0" smtClean="0"/>
              <a:t> 2 </a:t>
            </a:r>
            <a:r>
              <a:rPr lang="en-US" sz="2400" dirty="0" err="1" smtClean="0"/>
              <a:t>sistem</a:t>
            </a:r>
            <a:r>
              <a:rPr lang="en-US" sz="2400" dirty="0" smtClean="0"/>
              <a:t> </a:t>
            </a:r>
            <a:r>
              <a:rPr lang="en-US" sz="2400" dirty="0" err="1" smtClean="0"/>
              <a:t>antagonis</a:t>
            </a:r>
            <a:r>
              <a:rPr lang="en-US" sz="2400" dirty="0" smtClean="0"/>
              <a:t> </a:t>
            </a:r>
            <a:r>
              <a:rPr lang="en-US" sz="2400" dirty="0" err="1" smtClean="0"/>
              <a:t>yaitu</a:t>
            </a:r>
            <a:r>
              <a:rPr lang="en-US" sz="2400" dirty="0" smtClean="0"/>
              <a:t> </a:t>
            </a:r>
            <a:r>
              <a:rPr lang="en-US" sz="2400" dirty="0" err="1" smtClean="0"/>
              <a:t>sistem</a:t>
            </a:r>
            <a:r>
              <a:rPr lang="en-US" sz="2400" dirty="0" smtClean="0"/>
              <a:t> </a:t>
            </a:r>
            <a:r>
              <a:rPr lang="en-US" sz="2400" dirty="0" err="1" smtClean="0"/>
              <a:t>penggerak</a:t>
            </a:r>
            <a:r>
              <a:rPr lang="en-US" sz="2400" dirty="0" smtClean="0"/>
              <a:t> (</a:t>
            </a:r>
            <a:r>
              <a:rPr lang="en-US" sz="2400" dirty="0" err="1" smtClean="0"/>
              <a:t>aktivasi</a:t>
            </a:r>
            <a:r>
              <a:rPr lang="en-US" sz="2400" dirty="0" smtClean="0"/>
              <a:t>) </a:t>
            </a:r>
            <a:r>
              <a:rPr lang="en-US" sz="2400" dirty="0" err="1" smtClean="0"/>
              <a:t>dan</a:t>
            </a:r>
            <a:r>
              <a:rPr lang="en-US" sz="2400" dirty="0" smtClean="0"/>
              <a:t> </a:t>
            </a:r>
            <a:r>
              <a:rPr lang="en-US" sz="2400" dirty="0" err="1" smtClean="0"/>
              <a:t>sistem</a:t>
            </a:r>
            <a:r>
              <a:rPr lang="en-US" sz="2400" dirty="0" smtClean="0"/>
              <a:t> </a:t>
            </a:r>
            <a:r>
              <a:rPr lang="en-US" sz="2400" dirty="0" err="1" smtClean="0"/>
              <a:t>penghambat</a:t>
            </a:r>
            <a:r>
              <a:rPr lang="en-US" sz="2400" dirty="0" smtClean="0"/>
              <a:t> (</a:t>
            </a:r>
            <a:r>
              <a:rPr lang="en-US" sz="2400" dirty="0" err="1" smtClean="0"/>
              <a:t>inhibisi</a:t>
            </a:r>
            <a:r>
              <a:rPr lang="en-US" sz="2400" dirty="0" smtClean="0"/>
              <a:t>).</a:t>
            </a:r>
          </a:p>
          <a:p>
            <a:pPr marL="0" indent="0" eaLnBrk="1" hangingPunct="1">
              <a:lnSpc>
                <a:spcPct val="90000"/>
              </a:lnSpc>
              <a:buFontTx/>
              <a:buNone/>
              <a:defRPr/>
            </a:pPr>
            <a:r>
              <a:rPr lang="en-US" sz="2400" dirty="0" err="1" smtClean="0"/>
              <a:t>Apabila</a:t>
            </a:r>
            <a:r>
              <a:rPr lang="en-US" sz="2400" dirty="0" smtClean="0"/>
              <a:t> </a:t>
            </a:r>
            <a:r>
              <a:rPr lang="en-US" sz="2400" dirty="0" err="1" smtClean="0"/>
              <a:t>sistem</a:t>
            </a:r>
            <a:r>
              <a:rPr lang="en-US" sz="2400" dirty="0" smtClean="0"/>
              <a:t> </a:t>
            </a:r>
            <a:r>
              <a:rPr lang="en-US" sz="2400" dirty="0" err="1" smtClean="0"/>
              <a:t>penghambat</a:t>
            </a:r>
            <a:r>
              <a:rPr lang="en-US" sz="2400" dirty="0" smtClean="0"/>
              <a:t> </a:t>
            </a:r>
            <a:r>
              <a:rPr lang="en-US" sz="2400" dirty="0" err="1" smtClean="0"/>
              <a:t>lebih</a:t>
            </a:r>
            <a:r>
              <a:rPr lang="en-US" sz="2400" dirty="0" smtClean="0"/>
              <a:t> </a:t>
            </a:r>
            <a:r>
              <a:rPr lang="en-US" sz="2400" dirty="0" err="1" smtClean="0"/>
              <a:t>kuat</a:t>
            </a:r>
            <a:r>
              <a:rPr lang="en-US" sz="2400" dirty="0" smtClean="0"/>
              <a:t> </a:t>
            </a:r>
            <a:r>
              <a:rPr lang="en-US" sz="2400" dirty="0" err="1" smtClean="0"/>
              <a:t>seseorang</a:t>
            </a:r>
            <a:r>
              <a:rPr lang="en-US" sz="2400" dirty="0" smtClean="0"/>
              <a:t> </a:t>
            </a:r>
            <a:r>
              <a:rPr lang="en-US" sz="2400" dirty="0" err="1" smtClean="0"/>
              <a:t>dalam</a:t>
            </a:r>
            <a:r>
              <a:rPr lang="en-US" sz="2400" dirty="0" smtClean="0"/>
              <a:t> </a:t>
            </a:r>
            <a:r>
              <a:rPr lang="en-US" sz="2400" dirty="0" err="1" smtClean="0"/>
              <a:t>keadaan</a:t>
            </a:r>
            <a:r>
              <a:rPr lang="en-US" sz="2400" dirty="0" smtClean="0"/>
              <a:t> </a:t>
            </a:r>
            <a:r>
              <a:rPr lang="en-US" sz="2400" dirty="0" err="1" smtClean="0"/>
              <a:t>kelelahan</a:t>
            </a:r>
            <a:r>
              <a:rPr lang="en-US" sz="2400" dirty="0" smtClean="0"/>
              <a:t>. Dan </a:t>
            </a:r>
            <a:r>
              <a:rPr lang="en-US" sz="2400" dirty="0" err="1" smtClean="0"/>
              <a:t>apabila</a:t>
            </a:r>
            <a:r>
              <a:rPr lang="en-US" sz="2400" dirty="0" smtClean="0"/>
              <a:t> </a:t>
            </a:r>
            <a:r>
              <a:rPr lang="en-US" sz="2400" dirty="0" err="1" smtClean="0"/>
              <a:t>sistem</a:t>
            </a:r>
            <a:r>
              <a:rPr lang="en-US" sz="2400" dirty="0" smtClean="0"/>
              <a:t> </a:t>
            </a:r>
            <a:r>
              <a:rPr lang="en-US" sz="2400" dirty="0" err="1" smtClean="0"/>
              <a:t>aktivasi</a:t>
            </a:r>
            <a:r>
              <a:rPr lang="en-US" sz="2400" dirty="0" smtClean="0"/>
              <a:t> </a:t>
            </a:r>
            <a:r>
              <a:rPr lang="en-US" sz="2400" dirty="0" err="1" smtClean="0"/>
              <a:t>lebih</a:t>
            </a:r>
            <a:r>
              <a:rPr lang="en-US" sz="2400" dirty="0" smtClean="0"/>
              <a:t> </a:t>
            </a:r>
            <a:r>
              <a:rPr lang="en-US" sz="2400" dirty="0" err="1" smtClean="0"/>
              <a:t>kuat</a:t>
            </a:r>
            <a:r>
              <a:rPr lang="en-US" sz="2400" dirty="0" smtClean="0"/>
              <a:t> </a:t>
            </a:r>
            <a:r>
              <a:rPr lang="en-US" sz="2400" dirty="0" err="1" smtClean="0"/>
              <a:t>seseorang</a:t>
            </a:r>
            <a:r>
              <a:rPr lang="en-US" sz="2400" dirty="0" smtClean="0"/>
              <a:t> </a:t>
            </a:r>
            <a:r>
              <a:rPr lang="en-US" sz="2400" dirty="0" err="1" smtClean="0"/>
              <a:t>dalam</a:t>
            </a:r>
            <a:r>
              <a:rPr lang="en-US" sz="2400" dirty="0" smtClean="0"/>
              <a:t> </a:t>
            </a:r>
            <a:r>
              <a:rPr lang="en-US" sz="2400" dirty="0" err="1" smtClean="0"/>
              <a:t>keadaan</a:t>
            </a:r>
            <a:r>
              <a:rPr lang="en-US" sz="2400" dirty="0" smtClean="0"/>
              <a:t> </a:t>
            </a:r>
            <a:r>
              <a:rPr lang="en-US" sz="2400" dirty="0" err="1" smtClean="0"/>
              <a:t>segar</a:t>
            </a:r>
            <a:r>
              <a:rPr lang="en-US" sz="2400" dirty="0" smtClean="0"/>
              <a:t> </a:t>
            </a:r>
            <a:r>
              <a:rPr lang="en-US" sz="2400" dirty="0" err="1" smtClean="0"/>
              <a:t>untuk</a:t>
            </a:r>
            <a:r>
              <a:rPr lang="en-US" sz="2400" dirty="0" smtClean="0"/>
              <a:t> </a:t>
            </a:r>
            <a:r>
              <a:rPr lang="en-US" sz="2400" dirty="0" err="1" smtClean="0"/>
              <a:t>bekerja</a:t>
            </a:r>
            <a:r>
              <a:rPr lang="en-US" sz="2400" dirty="0" smtClean="0"/>
              <a:t>.</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Tree>
    <p:extLst>
      <p:ext uri="{BB962C8B-B14F-4D97-AF65-F5344CB8AC3E}">
        <p14:creationId xmlns:p14="http://schemas.microsoft.com/office/powerpoint/2010/main" val="4138823060"/>
      </p:ext>
    </p:extLst>
  </p:cSld>
  <p:clrMapOvr>
    <a:masterClrMapping/>
  </p:clrMapOvr>
  <p:transition>
    <p:plus/>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C88CABB-1677-43EF-8808-45C177A50197}" type="slidenum">
              <a:rPr lang="en-US"/>
              <a:pPr/>
              <a:t>15</a:t>
            </a:fld>
            <a:endParaRPr lang="en-US"/>
          </a:p>
        </p:txBody>
      </p:sp>
      <p:sp>
        <p:nvSpPr>
          <p:cNvPr id="7170" name="Rectangle 2"/>
          <p:cNvSpPr>
            <a:spLocks noGrp="1" noChangeArrowheads="1"/>
          </p:cNvSpPr>
          <p:nvPr>
            <p:ph type="title"/>
          </p:nvPr>
        </p:nvSpPr>
        <p:spPr>
          <a:xfrm>
            <a:off x="1066800" y="381000"/>
            <a:ext cx="7620000" cy="609600"/>
          </a:xfrm>
        </p:spPr>
        <p:style>
          <a:lnRef idx="1">
            <a:schemeClr val="accent6"/>
          </a:lnRef>
          <a:fillRef idx="2">
            <a:schemeClr val="accent6"/>
          </a:fillRef>
          <a:effectRef idx="1">
            <a:schemeClr val="accent6"/>
          </a:effectRef>
          <a:fontRef idx="minor">
            <a:schemeClr val="dk1"/>
          </a:fontRef>
        </p:style>
        <p:txBody>
          <a:bodyPr/>
          <a:lstStyle/>
          <a:p>
            <a:pPr eaLnBrk="1" hangingPunct="1">
              <a:defRPr/>
            </a:pPr>
            <a:r>
              <a:rPr lang="en-US" sz="2400" dirty="0" smtClean="0">
                <a:solidFill>
                  <a:schemeClr val="accent2"/>
                </a:solidFill>
              </a:rPr>
              <a:t>2.2 JENIS </a:t>
            </a:r>
            <a:r>
              <a:rPr lang="en-US" sz="2400" dirty="0">
                <a:solidFill>
                  <a:schemeClr val="accent2"/>
                </a:solidFill>
              </a:rPr>
              <a:t>KELELAHAN </a:t>
            </a:r>
            <a:r>
              <a:rPr lang="en-US" sz="2400" dirty="0" smtClean="0">
                <a:solidFill>
                  <a:schemeClr val="accent2"/>
                </a:solidFill>
              </a:rPr>
              <a:t>&amp; SEBAB KELELAHAN</a:t>
            </a:r>
          </a:p>
        </p:txBody>
      </p:sp>
      <p:sp>
        <p:nvSpPr>
          <p:cNvPr id="7171" name="Rectangle 3"/>
          <p:cNvSpPr>
            <a:spLocks noGrp="1" noChangeArrowheads="1"/>
          </p:cNvSpPr>
          <p:nvPr>
            <p:ph type="body" idx="1"/>
          </p:nvPr>
        </p:nvSpPr>
        <p:spPr>
          <a:xfrm>
            <a:off x="1066800" y="2438400"/>
            <a:ext cx="7620000" cy="3124200"/>
          </a:xfrm>
        </p:spPr>
        <p:txBody>
          <a:bodyPr/>
          <a:lstStyle/>
          <a:p>
            <a:pPr marL="990600" lvl="1" indent="-533400" eaLnBrk="1" hangingPunct="1">
              <a:buFontTx/>
              <a:buNone/>
              <a:defRPr/>
            </a:pPr>
            <a:r>
              <a:rPr lang="en-US" sz="2400" b="1" dirty="0" err="1" smtClean="0">
                <a:solidFill>
                  <a:schemeClr val="accent2"/>
                </a:solidFill>
              </a:rPr>
              <a:t>Kelelahan</a:t>
            </a:r>
            <a:r>
              <a:rPr lang="en-US" sz="2400" b="1" dirty="0" smtClean="0">
                <a:solidFill>
                  <a:schemeClr val="accent2"/>
                </a:solidFill>
              </a:rPr>
              <a:t> </a:t>
            </a:r>
            <a:r>
              <a:rPr lang="en-US" sz="2400" b="1" dirty="0" err="1" smtClean="0">
                <a:solidFill>
                  <a:schemeClr val="accent2"/>
                </a:solidFill>
              </a:rPr>
              <a:t>Otot</a:t>
            </a:r>
            <a:endParaRPr lang="en-US" sz="2400" b="1" dirty="0" smtClean="0">
              <a:solidFill>
                <a:schemeClr val="accent2"/>
              </a:solidFill>
            </a:endParaRPr>
          </a:p>
          <a:p>
            <a:pPr marL="609600" indent="-609600" eaLnBrk="1" hangingPunct="1">
              <a:buFontTx/>
              <a:buNone/>
              <a:defRPr/>
            </a:pPr>
            <a:r>
              <a:rPr lang="en-US" sz="2400" b="1" dirty="0" smtClean="0"/>
              <a:t>      </a:t>
            </a:r>
            <a:r>
              <a:rPr lang="en-US" sz="2400" b="1" dirty="0" err="1" smtClean="0"/>
              <a:t>Gejala</a:t>
            </a:r>
            <a:r>
              <a:rPr lang="en-US" sz="2400" b="1" dirty="0" smtClean="0"/>
              <a:t> </a:t>
            </a:r>
            <a:r>
              <a:rPr lang="en-US" sz="2400" b="1" dirty="0" err="1" smtClean="0"/>
              <a:t>kesakitan</a:t>
            </a:r>
            <a:r>
              <a:rPr lang="en-US" sz="2400" b="1" dirty="0" smtClean="0"/>
              <a:t> yang </a:t>
            </a:r>
            <a:r>
              <a:rPr lang="en-US" sz="2400" b="1" dirty="0" err="1" smtClean="0"/>
              <a:t>sangat</a:t>
            </a:r>
            <a:r>
              <a:rPr lang="en-US" sz="2400" b="1" dirty="0" smtClean="0"/>
              <a:t> </a:t>
            </a:r>
            <a:r>
              <a:rPr lang="en-US" sz="2400" b="1" dirty="0" err="1" smtClean="0"/>
              <a:t>ketika</a:t>
            </a:r>
            <a:r>
              <a:rPr lang="en-US" sz="2400" b="1" dirty="0" smtClean="0"/>
              <a:t> </a:t>
            </a:r>
            <a:r>
              <a:rPr lang="en-US" sz="2400" b="1" dirty="0" err="1" smtClean="0"/>
              <a:t>otot</a:t>
            </a:r>
            <a:r>
              <a:rPr lang="en-US" sz="2400" b="1" dirty="0" smtClean="0"/>
              <a:t> </a:t>
            </a:r>
            <a:r>
              <a:rPr lang="en-US" sz="2400" b="1" dirty="0" err="1" smtClean="0"/>
              <a:t>menderita</a:t>
            </a:r>
            <a:r>
              <a:rPr lang="en-US" sz="2400" b="1" dirty="0" smtClean="0"/>
              <a:t> </a:t>
            </a:r>
            <a:r>
              <a:rPr lang="en-US" sz="2400" b="1" dirty="0" err="1" smtClean="0"/>
              <a:t>tegangan</a:t>
            </a:r>
            <a:r>
              <a:rPr lang="en-US" sz="2400" b="1" dirty="0" smtClean="0"/>
              <a:t> </a:t>
            </a:r>
            <a:r>
              <a:rPr lang="en-US" sz="2400" b="1" dirty="0" err="1" smtClean="0"/>
              <a:t>berlebihan</a:t>
            </a:r>
            <a:r>
              <a:rPr lang="en-US" sz="2400" b="1" dirty="0" smtClean="0"/>
              <a:t> </a:t>
            </a:r>
          </a:p>
          <a:p>
            <a:pPr marL="609600" indent="-609600" eaLnBrk="1" hangingPunct="1">
              <a:buFontTx/>
              <a:buNone/>
              <a:defRPr/>
            </a:pPr>
            <a:r>
              <a:rPr lang="en-US" sz="2400" b="1" dirty="0" smtClean="0"/>
              <a:t>      </a:t>
            </a:r>
          </a:p>
          <a:p>
            <a:pPr marL="990600" lvl="1" indent="-533400" eaLnBrk="1" hangingPunct="1">
              <a:buFontTx/>
              <a:buNone/>
              <a:defRPr/>
            </a:pPr>
            <a:r>
              <a:rPr lang="en-US" sz="2400" b="1" dirty="0" err="1" smtClean="0">
                <a:solidFill>
                  <a:schemeClr val="accent2"/>
                </a:solidFill>
              </a:rPr>
              <a:t>Kelelahan</a:t>
            </a:r>
            <a:r>
              <a:rPr lang="en-US" sz="2400" b="1" dirty="0" smtClean="0">
                <a:solidFill>
                  <a:schemeClr val="accent2"/>
                </a:solidFill>
              </a:rPr>
              <a:t> </a:t>
            </a:r>
            <a:r>
              <a:rPr lang="en-US" sz="2400" b="1" dirty="0" err="1" smtClean="0">
                <a:solidFill>
                  <a:schemeClr val="accent2"/>
                </a:solidFill>
              </a:rPr>
              <a:t>Umum</a:t>
            </a:r>
            <a:endParaRPr lang="en-US" sz="2400" b="1" dirty="0" smtClean="0">
              <a:solidFill>
                <a:schemeClr val="accent2"/>
              </a:solidFill>
            </a:endParaRPr>
          </a:p>
          <a:p>
            <a:pPr marL="609600" indent="-609600" eaLnBrk="1" hangingPunct="1">
              <a:buFontTx/>
              <a:buNone/>
              <a:defRPr/>
            </a:pPr>
            <a:r>
              <a:rPr lang="en-US" sz="2400" b="1" dirty="0" smtClean="0"/>
              <a:t>      </a:t>
            </a:r>
            <a:r>
              <a:rPr lang="en-US" sz="2400" b="1" dirty="0" err="1" smtClean="0"/>
              <a:t>Suatu</a:t>
            </a:r>
            <a:r>
              <a:rPr lang="en-US" sz="2400" b="1" dirty="0" smtClean="0"/>
              <a:t> </a:t>
            </a:r>
            <a:r>
              <a:rPr lang="en-US" sz="2400" b="1" dirty="0" err="1" smtClean="0"/>
              <a:t>tahap</a:t>
            </a:r>
            <a:r>
              <a:rPr lang="en-US" sz="2400" b="1" dirty="0" smtClean="0"/>
              <a:t> yang </a:t>
            </a:r>
            <a:r>
              <a:rPr lang="en-US" sz="2400" b="1" dirty="0" err="1" smtClean="0"/>
              <a:t>ditandai</a:t>
            </a:r>
            <a:r>
              <a:rPr lang="en-US" sz="2400" b="1" dirty="0" smtClean="0"/>
              <a:t> </a:t>
            </a:r>
            <a:r>
              <a:rPr lang="en-US" sz="2400" b="1" dirty="0" err="1" smtClean="0"/>
              <a:t>oleh</a:t>
            </a:r>
            <a:r>
              <a:rPr lang="en-US" sz="2400" b="1" dirty="0" smtClean="0"/>
              <a:t> rasa </a:t>
            </a:r>
            <a:r>
              <a:rPr lang="en-US" sz="2400" b="1" dirty="0" err="1" smtClean="0"/>
              <a:t>berkurangnya</a:t>
            </a:r>
            <a:r>
              <a:rPr lang="en-US" sz="2400" b="1" dirty="0" smtClean="0"/>
              <a:t> </a:t>
            </a:r>
            <a:r>
              <a:rPr lang="en-US" sz="2400" b="1" dirty="0" err="1" smtClean="0"/>
              <a:t>kesiapan</a:t>
            </a:r>
            <a:r>
              <a:rPr lang="en-US" sz="2400" b="1" dirty="0" smtClean="0"/>
              <a:t> </a:t>
            </a:r>
            <a:r>
              <a:rPr lang="en-US" sz="2400" b="1" dirty="0" err="1" smtClean="0"/>
              <a:t>untuk</a:t>
            </a:r>
            <a:r>
              <a:rPr lang="en-US" sz="2400" b="1" dirty="0" smtClean="0"/>
              <a:t> </a:t>
            </a:r>
            <a:r>
              <a:rPr lang="en-US" sz="2400" b="1" dirty="0" err="1" smtClean="0"/>
              <a:t>mempergunakan</a:t>
            </a:r>
            <a:r>
              <a:rPr lang="en-US" sz="2400" b="1" dirty="0" smtClean="0"/>
              <a:t> </a:t>
            </a:r>
            <a:r>
              <a:rPr lang="en-US" sz="2400" b="1" dirty="0" err="1" smtClean="0"/>
              <a:t>energi</a:t>
            </a:r>
            <a:r>
              <a:rPr lang="en-US" sz="2400" b="1" dirty="0" smtClean="0"/>
              <a:t>.</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TextBox 2"/>
          <p:cNvSpPr txBox="1"/>
          <p:nvPr/>
        </p:nvSpPr>
        <p:spPr>
          <a:xfrm>
            <a:off x="1066800" y="1628661"/>
            <a:ext cx="5334000" cy="523220"/>
          </a:xfrm>
          <a:prstGeom prst="rect">
            <a:avLst/>
          </a:prstGeom>
          <a:noFill/>
        </p:spPr>
        <p:txBody>
          <a:bodyPr wrap="square" rtlCol="0">
            <a:spAutoFit/>
          </a:bodyPr>
          <a:lstStyle/>
          <a:p>
            <a:r>
              <a:rPr lang="en-US" sz="2800" dirty="0" smtClean="0"/>
              <a:t>2.2.1  JENIS  KELELAHAN  :</a:t>
            </a:r>
            <a:endParaRPr lang="en-US" sz="2800" dirty="0"/>
          </a:p>
        </p:txBody>
      </p:sp>
    </p:spTree>
    <p:extLst>
      <p:ext uri="{BB962C8B-B14F-4D97-AF65-F5344CB8AC3E}">
        <p14:creationId xmlns:p14="http://schemas.microsoft.com/office/powerpoint/2010/main" val="4163032471"/>
      </p:ext>
    </p:extLst>
  </p:cSld>
  <p:clrMapOvr>
    <a:masterClrMapping/>
  </p:clrMapOvr>
  <p:transition>
    <p:plus/>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B3A2612-8C5E-45E8-A63E-12319995C58D}" type="slidenum">
              <a:rPr lang="en-US"/>
              <a:pPr/>
              <a:t>16</a:t>
            </a:fld>
            <a:endParaRPr lang="en-US"/>
          </a:p>
        </p:txBody>
      </p:sp>
      <p:sp>
        <p:nvSpPr>
          <p:cNvPr id="17410" name="Rectangle 2"/>
          <p:cNvSpPr>
            <a:spLocks noGrp="1" noChangeArrowheads="1"/>
          </p:cNvSpPr>
          <p:nvPr>
            <p:ph type="title"/>
          </p:nvPr>
        </p:nvSpPr>
        <p:spPr>
          <a:xfrm>
            <a:off x="1447800" y="685800"/>
            <a:ext cx="5943600" cy="685800"/>
          </a:xfrm>
        </p:spPr>
        <p:txBody>
          <a:bodyPr/>
          <a:lstStyle/>
          <a:p>
            <a:pPr eaLnBrk="1" hangingPunct="1">
              <a:defRPr/>
            </a:pPr>
            <a:r>
              <a:rPr lang="en-US" sz="2400" dirty="0" smtClean="0">
                <a:solidFill>
                  <a:schemeClr val="accent2"/>
                </a:solidFill>
              </a:rPr>
              <a:t>2.2.2.SEBAB – SEBAB KELELAHAN</a:t>
            </a:r>
          </a:p>
        </p:txBody>
      </p:sp>
      <p:sp>
        <p:nvSpPr>
          <p:cNvPr id="17411" name="Rectangle 3"/>
          <p:cNvSpPr>
            <a:spLocks noGrp="1" noChangeArrowheads="1"/>
          </p:cNvSpPr>
          <p:nvPr>
            <p:ph type="body" idx="1"/>
          </p:nvPr>
        </p:nvSpPr>
        <p:spPr>
          <a:xfrm>
            <a:off x="1066800" y="1447800"/>
            <a:ext cx="7620000" cy="4495800"/>
          </a:xfrm>
        </p:spPr>
        <p:txBody>
          <a:bodyPr/>
          <a:lstStyle/>
          <a:p>
            <a:pPr marL="990600" lvl="1" indent="-533400" eaLnBrk="1" hangingPunct="1">
              <a:buFont typeface="Wingdings" pitchFamily="2" charset="2"/>
              <a:buChar char="v"/>
              <a:defRPr/>
            </a:pPr>
            <a:r>
              <a:rPr lang="en-US" dirty="0" err="1" smtClean="0"/>
              <a:t>Monotoni</a:t>
            </a:r>
            <a:endParaRPr lang="es-ES" dirty="0" smtClean="0"/>
          </a:p>
          <a:p>
            <a:pPr marL="990600" lvl="1" indent="-533400" eaLnBrk="1" hangingPunct="1">
              <a:buFont typeface="Wingdings" pitchFamily="2" charset="2"/>
              <a:buChar char="v"/>
              <a:defRPr/>
            </a:pPr>
            <a:r>
              <a:rPr lang="es-ES" dirty="0" smtClean="0"/>
              <a:t>Intensitas dan </a:t>
            </a:r>
            <a:r>
              <a:rPr lang="es-ES" dirty="0" err="1" smtClean="0"/>
              <a:t>durasi</a:t>
            </a:r>
            <a:r>
              <a:rPr lang="es-ES" dirty="0" smtClean="0"/>
              <a:t> </a:t>
            </a:r>
            <a:r>
              <a:rPr lang="es-ES" dirty="0" err="1" smtClean="0"/>
              <a:t>kerja</a:t>
            </a:r>
            <a:r>
              <a:rPr lang="es-ES" dirty="0" smtClean="0"/>
              <a:t> </a:t>
            </a:r>
            <a:r>
              <a:rPr lang="es-ES" dirty="0" err="1" smtClean="0"/>
              <a:t>fisik</a:t>
            </a:r>
            <a:r>
              <a:rPr lang="es-ES" dirty="0" smtClean="0"/>
              <a:t> dan mental</a:t>
            </a:r>
          </a:p>
          <a:p>
            <a:pPr marL="990600" lvl="1" indent="-533400" eaLnBrk="1" hangingPunct="1">
              <a:buFont typeface="Wingdings" pitchFamily="2" charset="2"/>
              <a:buChar char="v"/>
              <a:defRPr/>
            </a:pPr>
            <a:r>
              <a:rPr lang="es-ES" dirty="0" err="1" smtClean="0"/>
              <a:t>Lingkungan</a:t>
            </a:r>
            <a:r>
              <a:rPr lang="es-ES" dirty="0" smtClean="0"/>
              <a:t> </a:t>
            </a:r>
            <a:r>
              <a:rPr lang="es-ES" dirty="0" err="1" smtClean="0"/>
              <a:t>kerja</a:t>
            </a:r>
            <a:r>
              <a:rPr lang="es-ES" dirty="0" smtClean="0"/>
              <a:t> (</a:t>
            </a:r>
            <a:r>
              <a:rPr lang="es-ES" dirty="0" err="1" smtClean="0"/>
              <a:t>bising</a:t>
            </a:r>
            <a:r>
              <a:rPr lang="es-ES" dirty="0" smtClean="0"/>
              <a:t>, cuaca </a:t>
            </a:r>
            <a:r>
              <a:rPr lang="es-ES" dirty="0" err="1" smtClean="0"/>
              <a:t>kerja</a:t>
            </a:r>
            <a:r>
              <a:rPr lang="es-ES" dirty="0" smtClean="0"/>
              <a:t> dan </a:t>
            </a:r>
            <a:r>
              <a:rPr lang="es-ES" dirty="0" err="1" smtClean="0"/>
              <a:t>pencahayaan</a:t>
            </a:r>
            <a:r>
              <a:rPr lang="es-ES" dirty="0" smtClean="0"/>
              <a:t>)</a:t>
            </a:r>
            <a:endParaRPr lang="en-US" dirty="0" smtClean="0"/>
          </a:p>
          <a:p>
            <a:pPr marL="990600" lvl="1" indent="-533400" eaLnBrk="1" hangingPunct="1">
              <a:buFont typeface="Wingdings" pitchFamily="2" charset="2"/>
              <a:buChar char="v"/>
              <a:defRPr/>
            </a:pPr>
            <a:r>
              <a:rPr lang="en-US" dirty="0" err="1" smtClean="0"/>
              <a:t>Psikologi</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gusar</a:t>
            </a:r>
            <a:r>
              <a:rPr lang="en-US" dirty="0" smtClean="0"/>
              <a:t> </a:t>
            </a:r>
            <a:r>
              <a:rPr lang="en-US" dirty="0" err="1" smtClean="0"/>
              <a:t>dan</a:t>
            </a:r>
            <a:r>
              <a:rPr lang="en-US" dirty="0" smtClean="0"/>
              <a:t> </a:t>
            </a:r>
            <a:r>
              <a:rPr lang="en-US" dirty="0" err="1" smtClean="0"/>
              <a:t>onar</a:t>
            </a:r>
            <a:endParaRPr lang="en-US" dirty="0" smtClean="0"/>
          </a:p>
          <a:p>
            <a:pPr marL="990600" lvl="1" indent="-533400" eaLnBrk="1" hangingPunct="1">
              <a:buFont typeface="Wingdings" pitchFamily="2" charset="2"/>
              <a:buChar char="v"/>
              <a:defRPr/>
            </a:pPr>
            <a:r>
              <a:rPr lang="en-US" dirty="0" err="1" smtClean="0"/>
              <a:t>Sakit</a:t>
            </a:r>
            <a:r>
              <a:rPr lang="en-US" dirty="0" smtClean="0"/>
              <a:t>, </a:t>
            </a:r>
            <a:r>
              <a:rPr lang="en-US" dirty="0" err="1" smtClean="0"/>
              <a:t>ngilu</a:t>
            </a:r>
            <a:r>
              <a:rPr lang="en-US" dirty="0" smtClean="0"/>
              <a:t> </a:t>
            </a:r>
            <a:r>
              <a:rPr lang="en-US" dirty="0" err="1" smtClean="0"/>
              <a:t>dan</a:t>
            </a:r>
            <a:r>
              <a:rPr lang="en-US" dirty="0" smtClean="0"/>
              <a:t> </a:t>
            </a:r>
            <a:r>
              <a:rPr lang="en-US" dirty="0" err="1" smtClean="0"/>
              <a:t>gejala</a:t>
            </a:r>
            <a:r>
              <a:rPr lang="en-US" dirty="0" smtClean="0"/>
              <a:t> </a:t>
            </a:r>
            <a:r>
              <a:rPr lang="en-US" dirty="0" err="1" smtClean="0"/>
              <a:t>nutrisi</a:t>
            </a:r>
            <a:endParaRPr lang="en-US" dirty="0" smtClean="0"/>
          </a:p>
          <a:p>
            <a:pPr marL="457200" lvl="1" indent="0" eaLnBrk="1" hangingPunct="1">
              <a:buNone/>
              <a:defRPr/>
            </a:pPr>
            <a:r>
              <a:rPr lang="en-US" dirty="0" smtClean="0"/>
              <a:t>   (ILO 1983)</a:t>
            </a:r>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Tree>
    <p:extLst>
      <p:ext uri="{BB962C8B-B14F-4D97-AF65-F5344CB8AC3E}">
        <p14:creationId xmlns:p14="http://schemas.microsoft.com/office/powerpoint/2010/main" val="3136000554"/>
      </p:ext>
    </p:extLst>
  </p:cSld>
  <p:clrMapOvr>
    <a:masterClrMapping/>
  </p:clrMapOvr>
  <p:transition>
    <p:plus/>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5" name="Slide Number Placeholder 4"/>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17</a:t>
            </a:fld>
            <a:endParaRPr lang="en-US">
              <a:solidFill>
                <a:prstClr val="black"/>
              </a:solidFill>
            </a:endParaRPr>
          </a:p>
        </p:txBody>
      </p:sp>
      <p:sp>
        <p:nvSpPr>
          <p:cNvPr id="6" name="Rectangle 5"/>
          <p:cNvSpPr/>
          <p:nvPr/>
        </p:nvSpPr>
        <p:spPr>
          <a:xfrm>
            <a:off x="1235122" y="1307068"/>
            <a:ext cx="5334000" cy="369332"/>
          </a:xfrm>
          <a:prstGeom prst="rect">
            <a:avLst/>
          </a:prstGeom>
        </p:spPr>
        <p:txBody>
          <a:bodyPr wrap="square">
            <a:spAutoFit/>
          </a:bodyPr>
          <a:lstStyle/>
          <a:p>
            <a:r>
              <a:rPr lang="id-ID" dirty="0" smtClean="0"/>
              <a:t>Akibat </a:t>
            </a:r>
            <a:r>
              <a:rPr lang="id-ID" dirty="0"/>
              <a:t>dari kelelahan ditimbulkan dari dua hal, yaitu : </a:t>
            </a:r>
            <a:endParaRPr lang="en-US" dirty="0"/>
          </a:p>
        </p:txBody>
      </p:sp>
      <p:sp>
        <p:nvSpPr>
          <p:cNvPr id="7" name="Rectangle 6"/>
          <p:cNvSpPr/>
          <p:nvPr/>
        </p:nvSpPr>
        <p:spPr>
          <a:xfrm>
            <a:off x="1181100" y="611538"/>
            <a:ext cx="6896100" cy="400110"/>
          </a:xfrm>
          <a:prstGeom prst="rect">
            <a:avLst/>
          </a:prstGeom>
        </p:spPr>
        <p:txBody>
          <a:bodyPr wrap="square">
            <a:spAutoFit/>
          </a:bodyPr>
          <a:lstStyle/>
          <a:p>
            <a:pPr marL="573088" indent="-573088"/>
            <a:r>
              <a:rPr lang="en-US" sz="2000" b="1" dirty="0" smtClean="0">
                <a:solidFill>
                  <a:schemeClr val="accent2"/>
                </a:solidFill>
              </a:rPr>
              <a:t>2.3.  </a:t>
            </a:r>
            <a:r>
              <a:rPr lang="en-US" sz="2000" b="1" dirty="0" err="1" smtClean="0">
                <a:solidFill>
                  <a:schemeClr val="accent2"/>
                </a:solidFill>
              </a:rPr>
              <a:t>Faktor</a:t>
            </a:r>
            <a:r>
              <a:rPr lang="en-US" sz="2000" b="1" dirty="0" smtClean="0">
                <a:solidFill>
                  <a:schemeClr val="accent2"/>
                </a:solidFill>
              </a:rPr>
              <a:t> </a:t>
            </a:r>
            <a:r>
              <a:rPr lang="en-US" sz="2000" b="1" dirty="0" err="1" smtClean="0">
                <a:solidFill>
                  <a:schemeClr val="accent2"/>
                </a:solidFill>
              </a:rPr>
              <a:t>Penyebab</a:t>
            </a:r>
            <a:r>
              <a:rPr lang="en-US" sz="2000" b="1" dirty="0" smtClean="0">
                <a:solidFill>
                  <a:schemeClr val="accent2"/>
                </a:solidFill>
              </a:rPr>
              <a:t> </a:t>
            </a:r>
            <a:r>
              <a:rPr lang="en-US" sz="2000" b="1" dirty="0" err="1" smtClean="0">
                <a:solidFill>
                  <a:schemeClr val="accent2"/>
                </a:solidFill>
              </a:rPr>
              <a:t>Terjadinya</a:t>
            </a:r>
            <a:r>
              <a:rPr lang="en-US" sz="2000" b="1" dirty="0" smtClean="0">
                <a:solidFill>
                  <a:schemeClr val="accent2"/>
                </a:solidFill>
              </a:rPr>
              <a:t> </a:t>
            </a:r>
            <a:r>
              <a:rPr lang="en-US" sz="2000" b="1" dirty="0" err="1" smtClean="0">
                <a:solidFill>
                  <a:schemeClr val="accent2"/>
                </a:solidFill>
              </a:rPr>
              <a:t>Kelelahan</a:t>
            </a:r>
            <a:r>
              <a:rPr lang="en-US" sz="2000" b="1" dirty="0" smtClean="0">
                <a:solidFill>
                  <a:schemeClr val="accent2"/>
                </a:solidFill>
              </a:rPr>
              <a:t> </a:t>
            </a:r>
            <a:r>
              <a:rPr lang="en-US" sz="2000" b="1" dirty="0" err="1" smtClean="0">
                <a:solidFill>
                  <a:schemeClr val="accent2"/>
                </a:solidFill>
              </a:rPr>
              <a:t>Akibat</a:t>
            </a:r>
            <a:r>
              <a:rPr lang="en-US" sz="2000" b="1" dirty="0" smtClean="0">
                <a:solidFill>
                  <a:schemeClr val="accent2"/>
                </a:solidFill>
              </a:rPr>
              <a:t> </a:t>
            </a:r>
            <a:r>
              <a:rPr lang="en-US" sz="2000" b="1" dirty="0" err="1" smtClean="0">
                <a:solidFill>
                  <a:schemeClr val="accent2"/>
                </a:solidFill>
              </a:rPr>
              <a:t>Kerja</a:t>
            </a:r>
            <a:endParaRPr lang="en-US" sz="2000" dirty="0">
              <a:solidFill>
                <a:schemeClr val="accent2"/>
              </a:solidFill>
            </a:endParaRPr>
          </a:p>
        </p:txBody>
      </p:sp>
      <p:sp>
        <p:nvSpPr>
          <p:cNvPr id="8" name="Rectangle 7"/>
          <p:cNvSpPr/>
          <p:nvPr/>
        </p:nvSpPr>
        <p:spPr>
          <a:xfrm>
            <a:off x="1066800" y="1676400"/>
            <a:ext cx="7696200" cy="4247317"/>
          </a:xfrm>
          <a:prstGeom prst="rect">
            <a:avLst/>
          </a:prstGeom>
        </p:spPr>
        <p:txBody>
          <a:bodyPr wrap="square">
            <a:spAutoFit/>
          </a:bodyPr>
          <a:lstStyle/>
          <a:p>
            <a:r>
              <a:rPr lang="en-US" dirty="0"/>
              <a:t> </a:t>
            </a:r>
          </a:p>
          <a:p>
            <a:r>
              <a:rPr lang="id-ID" dirty="0"/>
              <a:t>1.  </a:t>
            </a:r>
            <a:r>
              <a:rPr lang="id-ID" dirty="0">
                <a:solidFill>
                  <a:schemeClr val="accent2"/>
                </a:solidFill>
              </a:rPr>
              <a:t>  </a:t>
            </a:r>
            <a:r>
              <a:rPr lang="id-ID" b="1" i="1" dirty="0" smtClean="0">
                <a:solidFill>
                  <a:schemeClr val="accent2"/>
                </a:solidFill>
              </a:rPr>
              <a:t>Akibat </a:t>
            </a:r>
            <a:r>
              <a:rPr lang="id-ID" b="1" i="1" dirty="0">
                <a:solidFill>
                  <a:schemeClr val="accent2"/>
                </a:solidFill>
              </a:rPr>
              <a:t>kelelahan fisiologis (fisik dan kimia</a:t>
            </a:r>
            <a:r>
              <a:rPr lang="id-ID" b="1" i="1" dirty="0"/>
              <a:t>) </a:t>
            </a:r>
            <a:endParaRPr lang="en-US" b="1" i="1" dirty="0"/>
          </a:p>
          <a:p>
            <a:pPr lvl="1"/>
            <a:endParaRPr lang="en-US" dirty="0" smtClean="0"/>
          </a:p>
          <a:p>
            <a:pPr lvl="1"/>
            <a:r>
              <a:rPr lang="id-ID" dirty="0" smtClean="0"/>
              <a:t>Kelelahan </a:t>
            </a:r>
            <a:r>
              <a:rPr lang="id-ID" dirty="0"/>
              <a:t>fisiologis merupakan kelelahan yang timbul karena adanya perubahan–perubahan fisiologis dalam tubuh. Kelelahan ini terjadi karena terkumpulnya produk-produk sisa dalam otot dan peredaran darah, dimana produk-produk sisa ini dapat membatasi kelangsungan aktivitas otot</a:t>
            </a:r>
            <a:r>
              <a:rPr lang="id-ID" dirty="0" smtClean="0"/>
              <a:t>.</a:t>
            </a:r>
            <a:endParaRPr lang="en-US" dirty="0" smtClean="0"/>
          </a:p>
          <a:p>
            <a:pPr lvl="1"/>
            <a:endParaRPr lang="en-US" dirty="0"/>
          </a:p>
          <a:p>
            <a:r>
              <a:rPr lang="id-ID" dirty="0"/>
              <a:t>2.      </a:t>
            </a:r>
            <a:r>
              <a:rPr lang="id-ID" b="1" i="1" dirty="0">
                <a:solidFill>
                  <a:schemeClr val="accent2"/>
                </a:solidFill>
              </a:rPr>
              <a:t>Kelelahan psikologis (mental dan fungsional) </a:t>
            </a:r>
            <a:endParaRPr lang="en-US" b="1" i="1" dirty="0" smtClean="0">
              <a:solidFill>
                <a:schemeClr val="accent2"/>
              </a:solidFill>
            </a:endParaRPr>
          </a:p>
          <a:p>
            <a:endParaRPr lang="en-US" b="1" i="1" dirty="0">
              <a:solidFill>
                <a:schemeClr val="accent2"/>
              </a:solidFill>
            </a:endParaRPr>
          </a:p>
          <a:p>
            <a:pPr lvl="1"/>
            <a:r>
              <a:rPr lang="id-ID" dirty="0"/>
              <a:t>Kelelahan  psikologis merupakan kelelahan yang ditimbulkan dari perasaan orang yang bersangkutan yang terlihat dari tingkah lakunya atau dari jiwa yang labil. Kelelahan ini terjadi akibat kurangnya minat dalam pekerjaan, keadaan lingkungan, sebab-sebab mental seperti tanggung jawab, kekhawatiran dan konflik-konflik.</a:t>
            </a:r>
            <a:endParaRPr lang="en-US" dirty="0"/>
          </a:p>
        </p:txBody>
      </p:sp>
    </p:spTree>
    <p:extLst>
      <p:ext uri="{BB962C8B-B14F-4D97-AF65-F5344CB8AC3E}">
        <p14:creationId xmlns:p14="http://schemas.microsoft.com/office/powerpoint/2010/main" val="3537676240"/>
      </p:ext>
    </p:extLst>
  </p:cSld>
  <p:clrMapOvr>
    <a:masterClrMapping/>
  </p:clrMapOvr>
  <p:transition>
    <p:plus/>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18</a:t>
            </a:fld>
            <a:endParaRPr lang="en-US">
              <a:solidFill>
                <a:prstClr val="black"/>
              </a:solidFill>
            </a:endParaRPr>
          </a:p>
        </p:txBody>
      </p:sp>
      <p:sp>
        <p:nvSpPr>
          <p:cNvPr id="5" name="Parallelogram 4"/>
          <p:cNvSpPr/>
          <p:nvPr/>
        </p:nvSpPr>
        <p:spPr bwMode="auto">
          <a:xfrm>
            <a:off x="2209800" y="2590800"/>
            <a:ext cx="6172200" cy="742832"/>
          </a:xfrm>
          <a:prstGeom prst="parallelogram">
            <a:avLst/>
          </a:prstGeom>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2400" dirty="0" smtClean="0">
                <a:latin typeface="Arial Black" pitchFamily="34" charset="0"/>
              </a:rPr>
              <a:t>PENGUKURAN KELELAHAN</a:t>
            </a:r>
            <a:endParaRPr lang="en-US" sz="2400" dirty="0">
              <a:latin typeface="Arial Black" pitchFamily="34" charset="0"/>
            </a:endParaRPr>
          </a:p>
        </p:txBody>
      </p:sp>
      <p:sp>
        <p:nvSpPr>
          <p:cNvPr id="6" name="Parallelogram 5"/>
          <p:cNvSpPr/>
          <p:nvPr/>
        </p:nvSpPr>
        <p:spPr bwMode="auto">
          <a:xfrm>
            <a:off x="1290472" y="2590800"/>
            <a:ext cx="1041400" cy="722312"/>
          </a:xfrm>
          <a:prstGeom prst="parallelogram">
            <a:avLst>
              <a:gd name="adj" fmla="val 28140"/>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4800" dirty="0" smtClean="0"/>
              <a:t>3</a:t>
            </a:r>
            <a:endParaRPr lang="en-US" sz="4800" dirty="0"/>
          </a:p>
        </p:txBody>
      </p:sp>
    </p:spTree>
    <p:extLst>
      <p:ext uri="{BB962C8B-B14F-4D97-AF65-F5344CB8AC3E}">
        <p14:creationId xmlns:p14="http://schemas.microsoft.com/office/powerpoint/2010/main" val="1620647065"/>
      </p:ext>
    </p:extLst>
  </p:cSld>
  <p:clrMapOvr>
    <a:masterClrMapping/>
  </p:clrMapOvr>
  <p:transition>
    <p:plus/>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19</a:t>
            </a:fld>
            <a:endParaRPr lang="en-US">
              <a:solidFill>
                <a:prstClr val="black"/>
              </a:solidFill>
            </a:endParaRPr>
          </a:p>
        </p:txBody>
      </p:sp>
      <p:sp>
        <p:nvSpPr>
          <p:cNvPr id="4" name="Rectangle 3"/>
          <p:cNvSpPr/>
          <p:nvPr/>
        </p:nvSpPr>
        <p:spPr>
          <a:xfrm>
            <a:off x="1524000" y="2286000"/>
            <a:ext cx="6934200" cy="2677656"/>
          </a:xfrm>
          <a:prstGeom prst="rect">
            <a:avLst/>
          </a:prstGeom>
        </p:spPr>
        <p:txBody>
          <a:bodyPr wrap="square">
            <a:spAutoFit/>
          </a:bodyPr>
          <a:lstStyle/>
          <a:p>
            <a:pPr marL="463550" indent="-463550">
              <a:buFont typeface="+mj-lt"/>
              <a:buAutoNum type="arabicPeriod"/>
            </a:pPr>
            <a:r>
              <a:rPr lang="en-US" sz="2400" dirty="0" err="1" smtClean="0"/>
              <a:t>Pengukuran</a:t>
            </a:r>
            <a:r>
              <a:rPr lang="en-US" sz="2400" dirty="0" smtClean="0"/>
              <a:t> </a:t>
            </a:r>
            <a:r>
              <a:rPr lang="en-US" sz="2400" dirty="0" err="1"/>
              <a:t>waktu</a:t>
            </a:r>
            <a:r>
              <a:rPr lang="en-US" sz="2400" dirty="0"/>
              <a:t> </a:t>
            </a:r>
            <a:r>
              <a:rPr lang="en-US" sz="2400" dirty="0" err="1"/>
              <a:t>reaksi</a:t>
            </a:r>
            <a:endParaRPr lang="en-US" sz="2400" dirty="0"/>
          </a:p>
          <a:p>
            <a:pPr marL="463550" indent="-463550">
              <a:buFont typeface="+mj-lt"/>
              <a:buAutoNum type="arabicPeriod"/>
            </a:pPr>
            <a:r>
              <a:rPr lang="en-US" sz="2400" dirty="0" err="1" smtClean="0"/>
              <a:t>Uji</a:t>
            </a:r>
            <a:r>
              <a:rPr lang="en-US" sz="2400" dirty="0" smtClean="0"/>
              <a:t> </a:t>
            </a:r>
            <a:r>
              <a:rPr lang="en-US" sz="2400" dirty="0" err="1"/>
              <a:t>hilangnya</a:t>
            </a:r>
            <a:r>
              <a:rPr lang="en-US" sz="2400" dirty="0"/>
              <a:t> </a:t>
            </a:r>
            <a:r>
              <a:rPr lang="en-US" sz="2400" dirty="0" err="1"/>
              <a:t>kelipatan</a:t>
            </a:r>
            <a:r>
              <a:rPr lang="en-US" sz="2400" dirty="0"/>
              <a:t> </a:t>
            </a:r>
            <a:r>
              <a:rPr lang="en-US" sz="2400" i="1" dirty="0"/>
              <a:t>(Flicker Fusion Test)</a:t>
            </a:r>
            <a:endParaRPr lang="en-US" sz="2400" dirty="0"/>
          </a:p>
          <a:p>
            <a:pPr marL="463550" indent="-463550">
              <a:buFont typeface="+mj-lt"/>
              <a:buAutoNum type="arabicPeriod"/>
            </a:pPr>
            <a:r>
              <a:rPr lang="en-US" sz="2400" dirty="0" err="1" smtClean="0"/>
              <a:t>Pengamatan</a:t>
            </a:r>
            <a:r>
              <a:rPr lang="en-US" sz="2400" dirty="0" smtClean="0"/>
              <a:t> </a:t>
            </a:r>
            <a:r>
              <a:rPr lang="en-US" sz="2400" dirty="0" err="1"/>
              <a:t>tentang</a:t>
            </a:r>
            <a:r>
              <a:rPr lang="en-US" sz="2400" dirty="0"/>
              <a:t> </a:t>
            </a:r>
            <a:r>
              <a:rPr lang="en-US" sz="2400" dirty="0" err="1"/>
              <a:t>koordinasi</a:t>
            </a:r>
            <a:r>
              <a:rPr lang="en-US" sz="2400" dirty="0"/>
              <a:t> </a:t>
            </a:r>
            <a:r>
              <a:rPr lang="en-US" sz="2400" dirty="0" err="1"/>
              <a:t>dan</a:t>
            </a:r>
            <a:r>
              <a:rPr lang="en-US" sz="2400" dirty="0"/>
              <a:t> </a:t>
            </a:r>
            <a:r>
              <a:rPr lang="en-US" sz="2400" dirty="0" err="1"/>
              <a:t>efisiensi</a:t>
            </a:r>
            <a:r>
              <a:rPr lang="en-US" sz="2400" dirty="0"/>
              <a:t> </a:t>
            </a:r>
            <a:r>
              <a:rPr lang="en-US" sz="2400" dirty="0" err="1"/>
              <a:t>kegiatan</a:t>
            </a:r>
            <a:r>
              <a:rPr lang="en-US" sz="2400" dirty="0"/>
              <a:t> </a:t>
            </a:r>
            <a:r>
              <a:rPr lang="en-US" sz="2400" dirty="0" err="1"/>
              <a:t>fisik</a:t>
            </a:r>
            <a:r>
              <a:rPr lang="en-US" sz="2400" dirty="0"/>
              <a:t>.</a:t>
            </a:r>
          </a:p>
          <a:p>
            <a:pPr marL="463550" indent="-463550">
              <a:buFont typeface="+mj-lt"/>
              <a:buAutoNum type="arabicPeriod"/>
            </a:pPr>
            <a:r>
              <a:rPr lang="en-US" sz="2400" dirty="0" err="1" smtClean="0"/>
              <a:t>Kuesioner</a:t>
            </a:r>
            <a:r>
              <a:rPr lang="en-US" sz="2400" dirty="0" smtClean="0"/>
              <a:t> </a:t>
            </a:r>
            <a:r>
              <a:rPr lang="en-US" sz="2400" dirty="0" err="1"/>
              <a:t>Alat</a:t>
            </a:r>
            <a:r>
              <a:rPr lang="en-US" sz="2400" dirty="0"/>
              <a:t> </a:t>
            </a:r>
            <a:r>
              <a:rPr lang="en-US" sz="2400" dirty="0" err="1"/>
              <a:t>Ukur</a:t>
            </a:r>
            <a:r>
              <a:rPr lang="en-US" sz="2400" dirty="0"/>
              <a:t> </a:t>
            </a:r>
            <a:r>
              <a:rPr lang="en-US" sz="2400" dirty="0" err="1"/>
              <a:t>Perasaan</a:t>
            </a:r>
            <a:r>
              <a:rPr lang="en-US" sz="2400" dirty="0"/>
              <a:t> </a:t>
            </a:r>
            <a:r>
              <a:rPr lang="en-US" sz="2400" dirty="0" err="1"/>
              <a:t>Kelelahan</a:t>
            </a:r>
            <a:r>
              <a:rPr lang="en-US" sz="2400" dirty="0"/>
              <a:t> </a:t>
            </a:r>
            <a:r>
              <a:rPr lang="en-US" sz="2400" dirty="0" err="1"/>
              <a:t>Kerja</a:t>
            </a:r>
            <a:r>
              <a:rPr lang="en-US" sz="2400" dirty="0"/>
              <a:t> (KAUPK2)</a:t>
            </a:r>
          </a:p>
          <a:p>
            <a:pPr marL="463550" indent="-463550">
              <a:buFont typeface="+mj-lt"/>
              <a:buAutoNum type="arabicPeriod"/>
            </a:pPr>
            <a:r>
              <a:rPr lang="en-US" sz="2400" dirty="0" err="1" smtClean="0"/>
              <a:t>Kuesioner</a:t>
            </a:r>
            <a:r>
              <a:rPr lang="en-US" sz="2400" dirty="0" smtClean="0"/>
              <a:t> </a:t>
            </a:r>
            <a:r>
              <a:rPr lang="en-US" sz="2400" dirty="0" err="1"/>
              <a:t>kelelahan</a:t>
            </a:r>
            <a:r>
              <a:rPr lang="en-US" sz="2400" dirty="0"/>
              <a:t> 30 item.</a:t>
            </a:r>
          </a:p>
        </p:txBody>
      </p:sp>
      <p:sp>
        <p:nvSpPr>
          <p:cNvPr id="5" name="Rectangle 4"/>
          <p:cNvSpPr/>
          <p:nvPr/>
        </p:nvSpPr>
        <p:spPr>
          <a:xfrm>
            <a:off x="1371600" y="762000"/>
            <a:ext cx="6477000" cy="1200329"/>
          </a:xfrm>
          <a:prstGeom prst="rect">
            <a:avLst/>
          </a:prstGeom>
        </p:spPr>
        <p:txBody>
          <a:bodyPr wrap="square">
            <a:spAutoFit/>
          </a:bodyPr>
          <a:lstStyle/>
          <a:p>
            <a:r>
              <a:rPr lang="en-US" sz="2400" dirty="0" err="1" smtClean="0"/>
              <a:t>Untuk</a:t>
            </a:r>
            <a:r>
              <a:rPr lang="en-US" sz="2400" dirty="0" smtClean="0"/>
              <a:t> </a:t>
            </a:r>
            <a:r>
              <a:rPr lang="en-US" sz="2400" dirty="0" err="1" smtClean="0"/>
              <a:t>mengetahui</a:t>
            </a:r>
            <a:r>
              <a:rPr lang="en-US" sz="2400" dirty="0" smtClean="0"/>
              <a:t> </a:t>
            </a:r>
            <a:r>
              <a:rPr lang="en-US" sz="2400" dirty="0" err="1" smtClean="0"/>
              <a:t>tingkat</a:t>
            </a:r>
            <a:r>
              <a:rPr lang="en-US" sz="2400" dirty="0" smtClean="0"/>
              <a:t> </a:t>
            </a:r>
            <a:r>
              <a:rPr lang="en-US" sz="2400" dirty="0" err="1" smtClean="0"/>
              <a:t>kelelahan</a:t>
            </a:r>
            <a:r>
              <a:rPr lang="en-US" sz="2400" dirty="0" smtClean="0"/>
              <a:t> </a:t>
            </a:r>
            <a:r>
              <a:rPr lang="en-US" sz="2400" dirty="0" err="1" smtClean="0"/>
              <a:t>tenaga</a:t>
            </a:r>
            <a:r>
              <a:rPr lang="en-US" sz="2400" dirty="0" smtClean="0"/>
              <a:t> </a:t>
            </a:r>
            <a:r>
              <a:rPr lang="en-US" sz="2400" dirty="0" err="1" smtClean="0"/>
              <a:t>kerja</a:t>
            </a:r>
            <a:r>
              <a:rPr lang="en-US" sz="2400" dirty="0" smtClean="0"/>
              <a:t> </a:t>
            </a:r>
            <a:r>
              <a:rPr lang="en-US" sz="2400" dirty="0" err="1" smtClean="0"/>
              <a:t>dapat</a:t>
            </a:r>
            <a:r>
              <a:rPr lang="en-US" sz="2400" dirty="0" smtClean="0"/>
              <a:t> </a:t>
            </a:r>
            <a:r>
              <a:rPr lang="en-US" sz="2400" dirty="0" err="1" smtClean="0"/>
              <a:t>dilakukan</a:t>
            </a:r>
            <a:r>
              <a:rPr lang="en-US" sz="2400" dirty="0" smtClean="0"/>
              <a:t> </a:t>
            </a:r>
            <a:r>
              <a:rPr lang="en-US" sz="2400" dirty="0" err="1" smtClean="0"/>
              <a:t>dengan</a:t>
            </a:r>
            <a:r>
              <a:rPr lang="en-US" sz="2400" dirty="0" smtClean="0"/>
              <a:t> </a:t>
            </a:r>
            <a:r>
              <a:rPr lang="en-US" sz="2400" dirty="0" err="1" smtClean="0"/>
              <a:t>berbagai</a:t>
            </a:r>
            <a:r>
              <a:rPr lang="en-US" sz="2400" dirty="0" smtClean="0"/>
              <a:t> </a:t>
            </a:r>
            <a:r>
              <a:rPr lang="en-US" sz="2400" dirty="0" err="1" smtClean="0"/>
              <a:t>macam</a:t>
            </a:r>
            <a:r>
              <a:rPr lang="en-US" sz="2400" dirty="0" smtClean="0"/>
              <a:t> </a:t>
            </a:r>
            <a:r>
              <a:rPr lang="en-US" sz="2400" dirty="0" err="1" smtClean="0"/>
              <a:t>pendekatan</a:t>
            </a:r>
            <a:r>
              <a:rPr lang="en-US" sz="2400" dirty="0" smtClean="0"/>
              <a:t> </a:t>
            </a:r>
            <a:r>
              <a:rPr lang="en-US" sz="2400" dirty="0" err="1" smtClean="0"/>
              <a:t>yaitu</a:t>
            </a:r>
            <a:r>
              <a:rPr lang="en-US" sz="2400" dirty="0" smtClean="0"/>
              <a:t> al dg :</a:t>
            </a:r>
            <a:endParaRPr lang="en-US" sz="2400" dirty="0"/>
          </a:p>
        </p:txBody>
      </p:sp>
    </p:spTree>
    <p:extLst>
      <p:ext uri="{BB962C8B-B14F-4D97-AF65-F5344CB8AC3E}">
        <p14:creationId xmlns:p14="http://schemas.microsoft.com/office/powerpoint/2010/main" val="3299866987"/>
      </p:ext>
    </p:extLst>
  </p:cSld>
  <p:clrMapOvr>
    <a:masterClrMapping/>
  </p:clrMapOvr>
  <p:transition>
    <p:plu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smtClean="0">
                <a:solidFill>
                  <a:prstClr val="black"/>
                </a:solidFill>
              </a:rPr>
              <a:t>Modul-4, data M </a:t>
            </a:r>
            <a:r>
              <a:rPr lang="en-US" dirty="0" err="1" smtClean="0">
                <a:solidFill>
                  <a:prstClr val="black"/>
                </a:solidFill>
              </a:rPr>
              <a:t>Arief</a:t>
            </a:r>
            <a:r>
              <a:rPr lang="en-US" dirty="0" smtClean="0">
                <a:solidFill>
                  <a:prstClr val="black"/>
                </a:solidFill>
              </a:rPr>
              <a:t> </a:t>
            </a:r>
            <a:r>
              <a:rPr lang="en-US" dirty="0" err="1" smtClean="0">
                <a:solidFill>
                  <a:prstClr val="black"/>
                </a:solidFill>
              </a:rPr>
              <a:t>Latar</a:t>
            </a:r>
            <a:endParaRPr lang="en-US" dirty="0">
              <a:solidFill>
                <a:prstClr val="black"/>
              </a:solidFill>
            </a:endParaRPr>
          </a:p>
        </p:txBody>
      </p:sp>
      <p:sp>
        <p:nvSpPr>
          <p:cNvPr id="2" name="Slide Number Placeholder 1"/>
          <p:cNvSpPr>
            <a:spLocks noGrp="1"/>
          </p:cNvSpPr>
          <p:nvPr>
            <p:ph type="sldNum" sz="quarter" idx="12"/>
          </p:nvPr>
        </p:nvSpPr>
        <p:spPr/>
        <p:txBody>
          <a:bodyPr/>
          <a:lstStyle/>
          <a:p>
            <a:pPr>
              <a:defRPr/>
            </a:pPr>
            <a:fld id="{01C60803-B980-4F49-9313-5E5806C4F583}" type="slidenum">
              <a:rPr lang="en-US" smtClean="0">
                <a:solidFill>
                  <a:prstClr val="black"/>
                </a:solidFill>
              </a:rPr>
              <a:pPr>
                <a:defRPr/>
              </a:pPr>
              <a:t>2</a:t>
            </a:fld>
            <a:endParaRPr lang="en-US">
              <a:solidFill>
                <a:prstClr val="black"/>
              </a:solidFill>
            </a:endParaRPr>
          </a:p>
        </p:txBody>
      </p:sp>
      <p:sp>
        <p:nvSpPr>
          <p:cNvPr id="5" name="Parallelogram 4"/>
          <p:cNvSpPr/>
          <p:nvPr/>
        </p:nvSpPr>
        <p:spPr bwMode="auto">
          <a:xfrm>
            <a:off x="1778000" y="2236053"/>
            <a:ext cx="1041400" cy="722312"/>
          </a:xfrm>
          <a:prstGeom prst="parallelogram">
            <a:avLst>
              <a:gd name="adj" fmla="val 28140"/>
            </a:avLst>
          </a:prstGeom>
          <a:gradFill flip="none" rotWithShape="1">
            <a:gsLst>
              <a:gs pos="0">
                <a:srgbClr val="5AF300"/>
              </a:gs>
              <a:gs pos="100000">
                <a:srgbClr val="208A00"/>
              </a:gs>
            </a:gsLst>
            <a:path path="shape">
              <a:fillToRect l="50000" t="50000" r="50000" b="50000"/>
            </a:path>
            <a:tileRect/>
          </a:gradFill>
          <a:ln w="25400">
            <a:solidFill>
              <a:srgbClr val="208A00"/>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4800" dirty="0" smtClean="0"/>
              <a:t>1</a:t>
            </a:r>
            <a:endParaRPr lang="en-US" sz="4800" dirty="0"/>
          </a:p>
        </p:txBody>
      </p:sp>
      <p:sp>
        <p:nvSpPr>
          <p:cNvPr id="6" name="Parallelogram 5"/>
          <p:cNvSpPr/>
          <p:nvPr/>
        </p:nvSpPr>
        <p:spPr bwMode="auto">
          <a:xfrm>
            <a:off x="2667000" y="2215533"/>
            <a:ext cx="3810000" cy="742832"/>
          </a:xfrm>
          <a:prstGeom prst="parallelogram">
            <a:avLst/>
          </a:prstGeom>
          <a:ln/>
        </p:spPr>
        <p:style>
          <a:lnRef idx="0">
            <a:schemeClr val="accent4"/>
          </a:lnRef>
          <a:fillRef idx="3">
            <a:schemeClr val="accent4"/>
          </a:fillRef>
          <a:effectRef idx="3">
            <a:schemeClr val="accent4"/>
          </a:effectRef>
          <a:fontRef idx="minor">
            <a:schemeClr val="lt1"/>
          </a:fontRef>
        </p:style>
        <p:txBody>
          <a:bodyPr anchor="ctr"/>
          <a:lstStyle/>
          <a:p>
            <a:pPr algn="ctr" fontAlgn="auto">
              <a:spcBef>
                <a:spcPts val="0"/>
              </a:spcBef>
              <a:spcAft>
                <a:spcPts val="0"/>
              </a:spcAft>
              <a:defRPr/>
            </a:pPr>
            <a:r>
              <a:rPr lang="en-US" sz="2400" dirty="0">
                <a:latin typeface="Arial Black" pitchFamily="34" charset="0"/>
              </a:rPr>
              <a:t>BEBAN KERJA</a:t>
            </a:r>
          </a:p>
        </p:txBody>
      </p:sp>
    </p:spTree>
    <p:extLst>
      <p:ext uri="{BB962C8B-B14F-4D97-AF65-F5344CB8AC3E}">
        <p14:creationId xmlns:p14="http://schemas.microsoft.com/office/powerpoint/2010/main" val="389247208"/>
      </p:ext>
    </p:extLst>
  </p:cSld>
  <p:clrMapOvr>
    <a:masterClrMapping/>
  </p:clrMapOvr>
  <p:transition>
    <p:plus/>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20</a:t>
            </a:fld>
            <a:endParaRPr lang="en-US">
              <a:solidFill>
                <a:prstClr val="black"/>
              </a:solidFill>
            </a:endParaRPr>
          </a:p>
        </p:txBody>
      </p:sp>
      <p:sp>
        <p:nvSpPr>
          <p:cNvPr id="4" name="Rectangle 3"/>
          <p:cNvSpPr/>
          <p:nvPr/>
        </p:nvSpPr>
        <p:spPr>
          <a:xfrm>
            <a:off x="1562100" y="732738"/>
            <a:ext cx="6896100" cy="1508105"/>
          </a:xfrm>
          <a:prstGeom prst="rect">
            <a:avLst/>
          </a:prstGeom>
        </p:spPr>
        <p:txBody>
          <a:bodyPr wrap="square">
            <a:spAutoFit/>
          </a:bodyPr>
          <a:lstStyle/>
          <a:p>
            <a:pPr marL="519113" indent="-519113"/>
            <a:r>
              <a:rPr lang="en-US" sz="2800" dirty="0" smtClean="0"/>
              <a:t>1.	</a:t>
            </a:r>
            <a:r>
              <a:rPr lang="en-US" sz="2800" dirty="0" err="1" smtClean="0"/>
              <a:t>Pengukuran</a:t>
            </a:r>
            <a:r>
              <a:rPr lang="en-US" sz="2800" dirty="0" smtClean="0"/>
              <a:t>  Tingkat  </a:t>
            </a:r>
            <a:r>
              <a:rPr lang="en-US" sz="2800" dirty="0" err="1" smtClean="0"/>
              <a:t>Kelelahan</a:t>
            </a:r>
            <a:r>
              <a:rPr lang="en-US" sz="2800" dirty="0" smtClean="0"/>
              <a:t> </a:t>
            </a:r>
            <a:r>
              <a:rPr lang="en-US" sz="2800" dirty="0" err="1"/>
              <a:t>dengan</a:t>
            </a:r>
            <a:r>
              <a:rPr lang="en-US" sz="2800" dirty="0"/>
              <a:t> </a:t>
            </a:r>
            <a:r>
              <a:rPr lang="en-US" sz="2800" dirty="0" err="1"/>
              <a:t>menggunakan</a:t>
            </a:r>
            <a:r>
              <a:rPr lang="en-US" sz="2800" dirty="0"/>
              <a:t> </a:t>
            </a:r>
            <a:r>
              <a:rPr lang="en-US" sz="2800" dirty="0" err="1"/>
              <a:t>alat</a:t>
            </a:r>
            <a:r>
              <a:rPr lang="en-US" sz="2800" dirty="0"/>
              <a:t> </a:t>
            </a:r>
            <a:r>
              <a:rPr lang="en-US" sz="2800" dirty="0" err="1"/>
              <a:t>yaitu</a:t>
            </a:r>
            <a:r>
              <a:rPr lang="en-US" sz="2800" dirty="0"/>
              <a:t>, </a:t>
            </a:r>
            <a:r>
              <a:rPr lang="en-US" sz="3200" b="1" i="1" dirty="0" err="1">
                <a:solidFill>
                  <a:schemeClr val="accent2"/>
                </a:solidFill>
              </a:rPr>
              <a:t>waktu</a:t>
            </a:r>
            <a:r>
              <a:rPr lang="en-US" sz="3200" b="1" i="1" dirty="0">
                <a:solidFill>
                  <a:schemeClr val="accent2"/>
                </a:solidFill>
              </a:rPr>
              <a:t> </a:t>
            </a:r>
            <a:r>
              <a:rPr lang="en-US" sz="3200" b="1" i="1" dirty="0" err="1">
                <a:solidFill>
                  <a:schemeClr val="accent2"/>
                </a:solidFill>
              </a:rPr>
              <a:t>reaksi</a:t>
            </a:r>
            <a:r>
              <a:rPr lang="en-US" sz="3200" b="1" i="1" dirty="0">
                <a:solidFill>
                  <a:schemeClr val="accent2"/>
                </a:solidFill>
              </a:rPr>
              <a:t> (Reaction Timer). </a:t>
            </a:r>
          </a:p>
        </p:txBody>
      </p:sp>
      <p:sp>
        <p:nvSpPr>
          <p:cNvPr id="5" name="Rectangle 4"/>
          <p:cNvSpPr/>
          <p:nvPr/>
        </p:nvSpPr>
        <p:spPr>
          <a:xfrm>
            <a:off x="1981200" y="2514600"/>
            <a:ext cx="6400800" cy="2677656"/>
          </a:xfrm>
          <a:prstGeom prst="rect">
            <a:avLst/>
          </a:prstGeom>
        </p:spPr>
        <p:txBody>
          <a:bodyPr wrap="square">
            <a:spAutoFit/>
          </a:bodyPr>
          <a:lstStyle/>
          <a:p>
            <a:r>
              <a:rPr lang="en-US" sz="2400" dirty="0" err="1">
                <a:latin typeface="+mj-lt"/>
              </a:rPr>
              <a:t>Waktu</a:t>
            </a:r>
            <a:r>
              <a:rPr lang="en-US" sz="2400" dirty="0">
                <a:latin typeface="+mj-lt"/>
              </a:rPr>
              <a:t> </a:t>
            </a:r>
            <a:r>
              <a:rPr lang="en-US" sz="2400" dirty="0" err="1">
                <a:latin typeface="+mj-lt"/>
              </a:rPr>
              <a:t>reaksi</a:t>
            </a:r>
            <a:r>
              <a:rPr lang="en-US" sz="2400" dirty="0">
                <a:latin typeface="+mj-lt"/>
              </a:rPr>
              <a:t> yang </a:t>
            </a:r>
            <a:r>
              <a:rPr lang="en-US" sz="2400" dirty="0" err="1">
                <a:latin typeface="+mj-lt"/>
              </a:rPr>
              <a:t>diukur</a:t>
            </a:r>
            <a:r>
              <a:rPr lang="en-US" sz="2400" dirty="0">
                <a:latin typeface="+mj-lt"/>
              </a:rPr>
              <a:t> </a:t>
            </a:r>
            <a:r>
              <a:rPr lang="en-US" sz="2400" dirty="0" err="1">
                <a:latin typeface="+mj-lt"/>
              </a:rPr>
              <a:t>merupakan</a:t>
            </a:r>
            <a:r>
              <a:rPr lang="en-US" sz="2400" dirty="0">
                <a:latin typeface="+mj-lt"/>
              </a:rPr>
              <a:t> </a:t>
            </a:r>
            <a:r>
              <a:rPr lang="en-US" sz="2400" dirty="0" err="1">
                <a:latin typeface="+mj-lt"/>
              </a:rPr>
              <a:t>reaksi</a:t>
            </a:r>
            <a:r>
              <a:rPr lang="en-US" sz="2400" dirty="0">
                <a:latin typeface="+mj-lt"/>
              </a:rPr>
              <a:t> </a:t>
            </a:r>
            <a:r>
              <a:rPr lang="en-US" sz="2400" dirty="0" err="1">
                <a:latin typeface="+mj-lt"/>
              </a:rPr>
              <a:t>sederhana</a:t>
            </a:r>
            <a:r>
              <a:rPr lang="en-US" sz="2400" dirty="0">
                <a:latin typeface="+mj-lt"/>
              </a:rPr>
              <a:t> </a:t>
            </a:r>
            <a:r>
              <a:rPr lang="en-US" sz="2400" dirty="0" err="1">
                <a:latin typeface="+mj-lt"/>
              </a:rPr>
              <a:t>atas</a:t>
            </a:r>
            <a:r>
              <a:rPr lang="en-US" sz="2400" dirty="0">
                <a:latin typeface="+mj-lt"/>
              </a:rPr>
              <a:t> </a:t>
            </a:r>
            <a:r>
              <a:rPr lang="en-US" sz="2400" dirty="0" err="1">
                <a:latin typeface="+mj-lt"/>
              </a:rPr>
              <a:t>rangsangan</a:t>
            </a:r>
            <a:r>
              <a:rPr lang="en-US" sz="2400" dirty="0">
                <a:latin typeface="+mj-lt"/>
              </a:rPr>
              <a:t> </a:t>
            </a:r>
            <a:r>
              <a:rPr lang="en-US" sz="2400" dirty="0" err="1">
                <a:latin typeface="+mj-lt"/>
              </a:rPr>
              <a:t>tunggal</a:t>
            </a:r>
            <a:r>
              <a:rPr lang="en-US" sz="2400" dirty="0">
                <a:latin typeface="+mj-lt"/>
              </a:rPr>
              <a:t> </a:t>
            </a:r>
            <a:r>
              <a:rPr lang="en-US" sz="2400" dirty="0" err="1">
                <a:latin typeface="+mj-lt"/>
              </a:rPr>
              <a:t>atau</a:t>
            </a:r>
            <a:r>
              <a:rPr lang="en-US" sz="2400" dirty="0">
                <a:latin typeface="+mj-lt"/>
              </a:rPr>
              <a:t> </a:t>
            </a:r>
            <a:r>
              <a:rPr lang="en-US" sz="2400" dirty="0" err="1">
                <a:latin typeface="+mj-lt"/>
              </a:rPr>
              <a:t>reaksi</a:t>
            </a:r>
            <a:r>
              <a:rPr lang="en-US" sz="2400" dirty="0">
                <a:latin typeface="+mj-lt"/>
              </a:rPr>
              <a:t> yang </a:t>
            </a:r>
            <a:r>
              <a:rPr lang="en-US" sz="2400" dirty="0" err="1">
                <a:latin typeface="+mj-lt"/>
              </a:rPr>
              <a:t>memerlukan</a:t>
            </a:r>
            <a:r>
              <a:rPr lang="en-US" sz="2400" dirty="0">
                <a:latin typeface="+mj-lt"/>
              </a:rPr>
              <a:t> </a:t>
            </a:r>
            <a:r>
              <a:rPr lang="en-US" sz="2400" dirty="0" err="1">
                <a:latin typeface="+mj-lt"/>
              </a:rPr>
              <a:t>koordinasi</a:t>
            </a:r>
            <a:r>
              <a:rPr lang="en-US" sz="2400" dirty="0">
                <a:latin typeface="+mj-lt"/>
              </a:rPr>
              <a:t>, </a:t>
            </a:r>
            <a:r>
              <a:rPr lang="en-US" sz="2400" dirty="0" err="1">
                <a:latin typeface="+mj-lt"/>
              </a:rPr>
              <a:t>waktu</a:t>
            </a:r>
            <a:r>
              <a:rPr lang="en-US" sz="2400" dirty="0">
                <a:latin typeface="+mj-lt"/>
              </a:rPr>
              <a:t> yang </a:t>
            </a:r>
            <a:r>
              <a:rPr lang="en-US" sz="2400" dirty="0" err="1">
                <a:latin typeface="+mj-lt"/>
              </a:rPr>
              <a:t>terjadi</a:t>
            </a:r>
            <a:r>
              <a:rPr lang="en-US" sz="2400" dirty="0">
                <a:latin typeface="+mj-lt"/>
              </a:rPr>
              <a:t> </a:t>
            </a:r>
            <a:r>
              <a:rPr lang="en-US" sz="2400" dirty="0" err="1">
                <a:latin typeface="+mj-lt"/>
              </a:rPr>
              <a:t>adalah</a:t>
            </a:r>
            <a:r>
              <a:rPr lang="en-US" sz="2400" dirty="0">
                <a:latin typeface="+mj-lt"/>
              </a:rPr>
              <a:t> </a:t>
            </a:r>
            <a:r>
              <a:rPr lang="en-US" sz="2400" dirty="0" err="1">
                <a:latin typeface="+mj-lt"/>
              </a:rPr>
              <a:t>waktu</a:t>
            </a:r>
            <a:r>
              <a:rPr lang="en-US" sz="2400" dirty="0">
                <a:latin typeface="+mj-lt"/>
              </a:rPr>
              <a:t> yang </a:t>
            </a:r>
            <a:r>
              <a:rPr lang="en-US" sz="2400" dirty="0" err="1">
                <a:latin typeface="+mj-lt"/>
              </a:rPr>
              <a:t>terjadi</a:t>
            </a:r>
            <a:r>
              <a:rPr lang="en-US" sz="2400" dirty="0">
                <a:latin typeface="+mj-lt"/>
              </a:rPr>
              <a:t> </a:t>
            </a:r>
            <a:r>
              <a:rPr lang="en-US" sz="2400" dirty="0" err="1">
                <a:latin typeface="+mj-lt"/>
              </a:rPr>
              <a:t>antara</a:t>
            </a:r>
            <a:r>
              <a:rPr lang="en-US" sz="2400" dirty="0">
                <a:latin typeface="+mj-lt"/>
              </a:rPr>
              <a:t> </a:t>
            </a:r>
            <a:r>
              <a:rPr lang="en-US" sz="2400" dirty="0" err="1">
                <a:latin typeface="+mj-lt"/>
              </a:rPr>
              <a:t>pemberian</a:t>
            </a:r>
            <a:r>
              <a:rPr lang="en-US" sz="2400" dirty="0">
                <a:latin typeface="+mj-lt"/>
              </a:rPr>
              <a:t> </a:t>
            </a:r>
            <a:r>
              <a:rPr lang="en-US" sz="2400" dirty="0" err="1">
                <a:latin typeface="+mj-lt"/>
              </a:rPr>
              <a:t>rangsang</a:t>
            </a:r>
            <a:r>
              <a:rPr lang="en-US" sz="2400" dirty="0">
                <a:latin typeface="+mj-lt"/>
              </a:rPr>
              <a:t> </a:t>
            </a:r>
            <a:r>
              <a:rPr lang="en-US" sz="2400" dirty="0" err="1">
                <a:latin typeface="+mj-lt"/>
              </a:rPr>
              <a:t>tunggal</a:t>
            </a:r>
            <a:r>
              <a:rPr lang="en-US" sz="2400" dirty="0">
                <a:latin typeface="+mj-lt"/>
              </a:rPr>
              <a:t> </a:t>
            </a:r>
            <a:r>
              <a:rPr lang="en-US" sz="2400" dirty="0" err="1">
                <a:latin typeface="+mj-lt"/>
              </a:rPr>
              <a:t>sampai</a:t>
            </a:r>
            <a:r>
              <a:rPr lang="en-US" sz="2400" dirty="0">
                <a:latin typeface="+mj-lt"/>
              </a:rPr>
              <a:t> </a:t>
            </a:r>
            <a:r>
              <a:rPr lang="en-US" sz="2400" dirty="0" err="1">
                <a:latin typeface="+mj-lt"/>
              </a:rPr>
              <a:t>timbul</a:t>
            </a:r>
            <a:r>
              <a:rPr lang="en-US" sz="2400" dirty="0">
                <a:latin typeface="+mj-lt"/>
              </a:rPr>
              <a:t> </a:t>
            </a:r>
            <a:r>
              <a:rPr lang="en-US" sz="2400" dirty="0" err="1">
                <a:latin typeface="+mj-lt"/>
              </a:rPr>
              <a:t>respon</a:t>
            </a:r>
            <a:r>
              <a:rPr lang="en-US" sz="2400" dirty="0">
                <a:latin typeface="+mj-lt"/>
              </a:rPr>
              <a:t> </a:t>
            </a:r>
            <a:r>
              <a:rPr lang="en-US" sz="2400" dirty="0" err="1">
                <a:latin typeface="+mj-lt"/>
              </a:rPr>
              <a:t>terhadap</a:t>
            </a:r>
            <a:r>
              <a:rPr lang="en-US" sz="2400" dirty="0">
                <a:latin typeface="+mj-lt"/>
              </a:rPr>
              <a:t> </a:t>
            </a:r>
            <a:r>
              <a:rPr lang="en-US" sz="2400" dirty="0" err="1">
                <a:latin typeface="+mj-lt"/>
              </a:rPr>
              <a:t>rangsang</a:t>
            </a:r>
            <a:r>
              <a:rPr lang="en-US" sz="2400" dirty="0">
                <a:latin typeface="+mj-lt"/>
              </a:rPr>
              <a:t> </a:t>
            </a:r>
            <a:r>
              <a:rPr lang="en-US" sz="2400" dirty="0" err="1">
                <a:latin typeface="+mj-lt"/>
              </a:rPr>
              <a:t>tersebut</a:t>
            </a:r>
            <a:r>
              <a:rPr lang="en-US" sz="2400" dirty="0">
                <a:latin typeface="+mj-lt"/>
              </a:rPr>
              <a:t>, </a:t>
            </a:r>
            <a:r>
              <a:rPr lang="en-US" sz="2400" dirty="0" err="1">
                <a:latin typeface="+mj-lt"/>
              </a:rPr>
              <a:t>pengukuran</a:t>
            </a:r>
            <a:r>
              <a:rPr lang="en-US" sz="2400" dirty="0">
                <a:latin typeface="+mj-lt"/>
              </a:rPr>
              <a:t> </a:t>
            </a:r>
            <a:r>
              <a:rPr lang="en-US" sz="2400" dirty="0" err="1">
                <a:latin typeface="+mj-lt"/>
              </a:rPr>
              <a:t>dilakukan</a:t>
            </a:r>
            <a:r>
              <a:rPr lang="en-US" sz="2400" dirty="0">
                <a:latin typeface="+mj-lt"/>
              </a:rPr>
              <a:t> </a:t>
            </a:r>
            <a:r>
              <a:rPr lang="en-US" sz="2400" dirty="0" err="1">
                <a:latin typeface="+mj-lt"/>
              </a:rPr>
              <a:t>pada</a:t>
            </a:r>
            <a:r>
              <a:rPr lang="en-US" sz="2400" dirty="0">
                <a:latin typeface="+mj-lt"/>
              </a:rPr>
              <a:t> </a:t>
            </a:r>
            <a:r>
              <a:rPr lang="en-US" sz="2400" dirty="0" err="1">
                <a:latin typeface="+mj-lt"/>
              </a:rPr>
              <a:t>waktu</a:t>
            </a:r>
            <a:r>
              <a:rPr lang="en-US" sz="2400" dirty="0">
                <a:latin typeface="+mj-lt"/>
              </a:rPr>
              <a:t> </a:t>
            </a:r>
            <a:r>
              <a:rPr lang="en-US" sz="2400" dirty="0" err="1">
                <a:latin typeface="+mj-lt"/>
              </a:rPr>
              <a:t>istirahat</a:t>
            </a:r>
            <a:endParaRPr lang="en-US" sz="2400" dirty="0">
              <a:latin typeface="+mj-lt"/>
            </a:endParaRPr>
          </a:p>
        </p:txBody>
      </p:sp>
    </p:spTree>
    <p:extLst>
      <p:ext uri="{BB962C8B-B14F-4D97-AF65-F5344CB8AC3E}">
        <p14:creationId xmlns:p14="http://schemas.microsoft.com/office/powerpoint/2010/main" val="2516294824"/>
      </p:ext>
    </p:extLst>
  </p:cSld>
  <p:clrMapOvr>
    <a:masterClrMapping/>
  </p:clrMapOvr>
  <p:transition>
    <p:plus/>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Modul-4, data M Arief Latar</a:t>
            </a:r>
            <a:endParaRPr lang="en-US"/>
          </a:p>
        </p:txBody>
      </p:sp>
      <p:sp>
        <p:nvSpPr>
          <p:cNvPr id="3" name="Slide Number Placeholder 2"/>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21</a:t>
            </a:fld>
            <a:endParaRPr lang="en-US">
              <a:solidFill>
                <a:prstClr val="black"/>
              </a:solidFill>
            </a:endParaRPr>
          </a:p>
        </p:txBody>
      </p:sp>
      <p:sp>
        <p:nvSpPr>
          <p:cNvPr id="4"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hlinkClick r:id="rId2"/>
              </a:rPr>
              <a:t>e</a:t>
            </a:r>
            <a:r>
              <a:rPr kumimoji="0" lang="en-US" sz="1800" b="0" i="0" u="none" strike="noStrike" cap="none" normalizeH="0" baseline="0" smtClean="0">
                <a:ln>
                  <a:noFill/>
                </a:ln>
                <a:solidFill>
                  <a:schemeClr val="tx1"/>
                </a:solidFill>
                <a:effectLst/>
                <a:latin typeface="Arial" pitchFamily="34" charset="0"/>
              </a:rPr>
              <a:t> ::  </a:t>
            </a:r>
            <a:r>
              <a:rPr kumimoji="0" lang="en-US" sz="1800" b="0" i="0" u="none" strike="noStrike" cap="none" normalizeH="0" baseline="0" smtClean="0">
                <a:ln>
                  <a:noFill/>
                </a:ln>
                <a:solidFill>
                  <a:schemeClr val="tx1"/>
                </a:solidFill>
                <a:effectLst/>
                <a:latin typeface="Arial" pitchFamily="34" charset="0"/>
                <a:hlinkClick r:id="rId3"/>
              </a:rPr>
              <a:t>Human Physiology</a:t>
            </a:r>
            <a:r>
              <a:rPr kumimoji="0" lang="en-US" sz="1800" b="0" i="0" u="none" strike="noStrike" cap="none" normalizeH="0" baseline="0" smtClean="0">
                <a:ln>
                  <a:noFill/>
                </a:ln>
                <a:solidFill>
                  <a:schemeClr val="tx1"/>
                </a:solidFill>
                <a:effectLst/>
                <a:latin typeface="Arial" pitchFamily="34" charset="0"/>
              </a:rPr>
              <a:t> ::  </a:t>
            </a:r>
            <a:r>
              <a:rPr kumimoji="0" lang="en-US" sz="1800" b="0" i="0" u="none" strike="noStrike" cap="none" normalizeH="0" baseline="0" smtClean="0">
                <a:ln>
                  <a:noFill/>
                </a:ln>
                <a:solidFill>
                  <a:schemeClr val="tx1"/>
                </a:solidFill>
                <a:effectLst/>
                <a:latin typeface="Arial" pitchFamily="34" charset="0"/>
                <a:hlinkClick r:id="rId4"/>
              </a:rPr>
              <a:t>Apparatus</a:t>
            </a:r>
            <a:r>
              <a:rPr kumimoji="0" lang="en-US" sz="1800" b="0" i="0" u="none" strike="noStrike" cap="none" normalizeH="0" baseline="0" smtClean="0">
                <a:ln>
                  <a:noFill/>
                </a:ln>
                <a:solidFill>
                  <a:schemeClr val="tx1"/>
                </a:solidFill>
                <a:effectLst/>
                <a:latin typeface="Arial" pitchFamily="34" charset="0"/>
              </a:rPr>
              <a:t> ::  Reaction Timer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t>
            </a:r>
            <a:r>
              <a:rPr kumimoji="0" lang="en-US" sz="6700" b="0" i="0" u="none" strike="noStrike" cap="none" normalizeH="0" baseline="0" smtClean="0">
                <a:ln>
                  <a:noFill/>
                </a:ln>
                <a:solidFill>
                  <a:schemeClr val="tx1"/>
                </a:solidFill>
                <a:effectLst/>
                <a:latin typeface="Arial" pitchFamily="34" charset="0"/>
              </a:rPr>
              <a:t> </a:t>
            </a:r>
            <a:r>
              <a:rPr kumimoji="0" lang="en-US" sz="1800" b="0" i="0" u="none" strike="noStrike" cap="none" normalizeH="0" baseline="0" smtClean="0">
                <a:ln>
                  <a:noFill/>
                </a:ln>
                <a:solidFill>
                  <a:schemeClr val="tx1"/>
                </a:solidFill>
                <a:effectLst/>
                <a:latin typeface="Arial" pitchFamily="34" charset="0"/>
              </a:rPr>
              <a:t>                     </a:t>
            </a:r>
          </a:p>
        </p:txBody>
      </p:sp>
      <p:sp>
        <p:nvSpPr>
          <p:cNvPr id="5" name="AutoShape 2" descr="Reaction Timer"/>
          <p:cNvSpPr>
            <a:spLocks noChangeAspect="1" noChangeArrowheads="1"/>
          </p:cNvSpPr>
          <p:nvPr/>
        </p:nvSpPr>
        <p:spPr bwMode="auto">
          <a:xfrm>
            <a:off x="155575" y="-373063"/>
            <a:ext cx="1428750" cy="10763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3316" name="Picture 4" descr="Reaction Tim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4441" y="2497859"/>
            <a:ext cx="2629909"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2192076"/>
            <a:ext cx="23812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514599" y="698338"/>
            <a:ext cx="4549707" cy="523220"/>
          </a:xfrm>
          <a:prstGeom prst="rect">
            <a:avLst/>
          </a:prstGeom>
        </p:spPr>
        <p:txBody>
          <a:bodyPr wrap="none">
            <a:spAutoFit/>
          </a:bodyPr>
          <a:lstStyle/>
          <a:p>
            <a:r>
              <a:rPr lang="en-US" sz="2800" dirty="0" err="1"/>
              <a:t>Alat</a:t>
            </a:r>
            <a:r>
              <a:rPr lang="en-US" sz="2800" dirty="0"/>
              <a:t> </a:t>
            </a:r>
            <a:r>
              <a:rPr lang="en-US" sz="2800" dirty="0" err="1"/>
              <a:t>Pemeriksa</a:t>
            </a:r>
            <a:r>
              <a:rPr lang="en-US" sz="2800" dirty="0"/>
              <a:t> </a:t>
            </a:r>
            <a:r>
              <a:rPr lang="en-US" sz="2800" dirty="0" err="1"/>
              <a:t>Waktu</a:t>
            </a:r>
            <a:r>
              <a:rPr lang="en-US" sz="2800" dirty="0"/>
              <a:t> </a:t>
            </a:r>
            <a:r>
              <a:rPr lang="en-US" sz="2800" dirty="0" err="1"/>
              <a:t>Reaksi</a:t>
            </a:r>
            <a:r>
              <a:rPr lang="en-US" sz="2800" dirty="0"/>
              <a:t> </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7332" y="2207997"/>
            <a:ext cx="2694868" cy="2271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5619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10243"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B80E15F-84B3-47FF-BAB7-2528DE5C54D1}" type="slidenum">
              <a:rPr lang="en-US"/>
              <a:pPr/>
              <a:t>22</a:t>
            </a:fld>
            <a:endParaRPr lang="en-US"/>
          </a:p>
        </p:txBody>
      </p:sp>
      <p:sp>
        <p:nvSpPr>
          <p:cNvPr id="18435" name="Rectangle 3"/>
          <p:cNvSpPr>
            <a:spLocks noGrp="1" noChangeArrowheads="1"/>
          </p:cNvSpPr>
          <p:nvPr>
            <p:ph type="body" idx="4294967295"/>
          </p:nvPr>
        </p:nvSpPr>
        <p:spPr>
          <a:xfrm>
            <a:off x="1295400" y="685800"/>
            <a:ext cx="7543800" cy="5257800"/>
          </a:xfrm>
        </p:spPr>
        <p:txBody>
          <a:bodyPr/>
          <a:lstStyle/>
          <a:p>
            <a:pPr marL="723900" lvl="1" indent="0" eaLnBrk="1" hangingPunct="1">
              <a:lnSpc>
                <a:spcPct val="80000"/>
              </a:lnSpc>
              <a:buFontTx/>
              <a:buNone/>
              <a:defRPr/>
            </a:pPr>
            <a:r>
              <a:rPr lang="en-US" sz="3200" b="1" i="1" dirty="0" smtClean="0">
                <a:solidFill>
                  <a:schemeClr val="accent2"/>
                </a:solidFill>
                <a:latin typeface="+mj-lt"/>
              </a:rPr>
              <a:t>2.</a:t>
            </a:r>
            <a:r>
              <a:rPr lang="en-US" sz="2000" b="1" i="1" dirty="0" smtClean="0">
                <a:solidFill>
                  <a:schemeClr val="accent2"/>
                </a:solidFill>
                <a:latin typeface="+mj-lt"/>
              </a:rPr>
              <a:t>  </a:t>
            </a:r>
            <a:r>
              <a:rPr lang="en-US" sz="3200" b="1" i="1" dirty="0" smtClean="0">
                <a:solidFill>
                  <a:schemeClr val="accent2"/>
                </a:solidFill>
                <a:latin typeface="+mj-lt"/>
              </a:rPr>
              <a:t>Flicker </a:t>
            </a:r>
            <a:r>
              <a:rPr lang="en-US" sz="3200" b="1" i="1" dirty="0" err="1">
                <a:solidFill>
                  <a:schemeClr val="accent2"/>
                </a:solidFill>
                <a:latin typeface="+mj-lt"/>
              </a:rPr>
              <a:t>F</a:t>
            </a:r>
            <a:r>
              <a:rPr lang="en-US" sz="3200" b="1" i="1" dirty="0" err="1" smtClean="0">
                <a:solidFill>
                  <a:schemeClr val="accent2"/>
                </a:solidFill>
                <a:latin typeface="+mj-lt"/>
              </a:rPr>
              <a:t>ussion</a:t>
            </a:r>
            <a:r>
              <a:rPr lang="en-US" sz="3200" b="1" i="1" dirty="0" smtClean="0">
                <a:solidFill>
                  <a:schemeClr val="accent2"/>
                </a:solidFill>
                <a:latin typeface="+mj-lt"/>
              </a:rPr>
              <a:t>  Frequency</a:t>
            </a:r>
          </a:p>
          <a:p>
            <a:pPr marL="0" indent="0" eaLnBrk="1" hangingPunct="1">
              <a:lnSpc>
                <a:spcPct val="80000"/>
              </a:lnSpc>
              <a:buFontTx/>
              <a:buNone/>
              <a:defRPr/>
            </a:pPr>
            <a:r>
              <a:rPr lang="en-US" sz="2400" dirty="0" smtClean="0"/>
              <a:t>                     (</a:t>
            </a:r>
            <a:r>
              <a:rPr lang="en-US" sz="2400" dirty="0" err="1" smtClean="0"/>
              <a:t>Uji</a:t>
            </a:r>
            <a:r>
              <a:rPr lang="en-US" sz="2400" dirty="0" smtClean="0"/>
              <a:t> </a:t>
            </a:r>
            <a:r>
              <a:rPr lang="en-US" sz="2400" dirty="0" err="1"/>
              <a:t>hilangnya</a:t>
            </a:r>
            <a:r>
              <a:rPr lang="en-US" sz="2400" dirty="0"/>
              <a:t> </a:t>
            </a:r>
            <a:r>
              <a:rPr lang="en-US" sz="2400" dirty="0" err="1" smtClean="0"/>
              <a:t>kelipatan</a:t>
            </a:r>
            <a:r>
              <a:rPr lang="en-US" sz="2400" dirty="0" smtClean="0"/>
              <a:t>)</a:t>
            </a:r>
            <a:endParaRPr lang="en-US" sz="2400" i="1" dirty="0" smtClean="0">
              <a:solidFill>
                <a:schemeClr val="accent2"/>
              </a:solidFill>
            </a:endParaRPr>
          </a:p>
          <a:p>
            <a:pPr marL="0" indent="0" eaLnBrk="1" hangingPunct="1">
              <a:lnSpc>
                <a:spcPct val="80000"/>
              </a:lnSpc>
              <a:buFontTx/>
              <a:buNone/>
              <a:defRPr/>
            </a:pPr>
            <a:r>
              <a:rPr lang="en-US" sz="2400" i="1" dirty="0" err="1" smtClean="0">
                <a:solidFill>
                  <a:schemeClr val="accent2"/>
                </a:solidFill>
              </a:rPr>
              <a:t>Prinsip</a:t>
            </a:r>
            <a:r>
              <a:rPr lang="en-US" sz="2400" i="1" dirty="0" smtClean="0">
                <a:solidFill>
                  <a:schemeClr val="accent2"/>
                </a:solidFill>
              </a:rPr>
              <a:t>:</a:t>
            </a:r>
            <a:endParaRPr lang="en-US" sz="2400" dirty="0" smtClean="0">
              <a:solidFill>
                <a:schemeClr val="accent2"/>
              </a:solidFill>
            </a:endParaRPr>
          </a:p>
          <a:p>
            <a:pPr marL="0" indent="0" eaLnBrk="1" hangingPunct="1">
              <a:lnSpc>
                <a:spcPct val="80000"/>
              </a:lnSpc>
              <a:buFontTx/>
              <a:buNone/>
              <a:defRPr/>
            </a:pPr>
            <a:r>
              <a:rPr lang="en-US" sz="2400" dirty="0" smtClean="0"/>
              <a:t>        </a:t>
            </a:r>
            <a:r>
              <a:rPr lang="en-US" sz="2400" dirty="0" err="1" smtClean="0"/>
              <a:t>Menilai</a:t>
            </a:r>
            <a:r>
              <a:rPr lang="en-US" sz="2400" dirty="0" smtClean="0"/>
              <a:t> </a:t>
            </a:r>
            <a:r>
              <a:rPr lang="en-US" sz="2400" dirty="0" err="1" smtClean="0"/>
              <a:t>kemampuan</a:t>
            </a:r>
            <a:r>
              <a:rPr lang="en-US" sz="2400" dirty="0" smtClean="0"/>
              <a:t> </a:t>
            </a:r>
            <a:r>
              <a:rPr lang="en-US" sz="2400" dirty="0" err="1" smtClean="0"/>
              <a:t>mata</a:t>
            </a:r>
            <a:r>
              <a:rPr lang="en-US" sz="2400" dirty="0" smtClean="0"/>
              <a:t> </a:t>
            </a:r>
            <a:r>
              <a:rPr lang="en-US" sz="2400" dirty="0" err="1" smtClean="0"/>
              <a:t>untuk</a:t>
            </a:r>
            <a:r>
              <a:rPr lang="en-US" sz="2400" dirty="0" smtClean="0"/>
              <a:t> </a:t>
            </a:r>
            <a:r>
              <a:rPr lang="en-US" sz="2400" dirty="0" err="1" smtClean="0"/>
              <a:t>membedakan</a:t>
            </a:r>
            <a:r>
              <a:rPr lang="en-US" sz="2400" dirty="0" smtClean="0"/>
              <a:t> </a:t>
            </a:r>
            <a:r>
              <a:rPr lang="en-US" sz="2400" dirty="0" err="1" smtClean="0"/>
              <a:t>cahaya</a:t>
            </a:r>
            <a:r>
              <a:rPr lang="en-US" sz="2400" dirty="0" smtClean="0"/>
              <a:t> </a:t>
            </a:r>
            <a:r>
              <a:rPr lang="en-US" sz="2400" dirty="0" err="1" smtClean="0"/>
              <a:t>berkedip</a:t>
            </a:r>
            <a:r>
              <a:rPr lang="en-US" sz="2400" dirty="0" smtClean="0"/>
              <a:t> </a:t>
            </a:r>
            <a:r>
              <a:rPr lang="en-US" sz="2400" dirty="0" err="1" smtClean="0"/>
              <a:t>dengan</a:t>
            </a:r>
            <a:r>
              <a:rPr lang="en-US" sz="2400" dirty="0" smtClean="0"/>
              <a:t> </a:t>
            </a:r>
            <a:r>
              <a:rPr lang="en-US" sz="2400" dirty="0" err="1" smtClean="0"/>
              <a:t>cahaya</a:t>
            </a:r>
            <a:r>
              <a:rPr lang="en-US" sz="2400" dirty="0" smtClean="0"/>
              <a:t> </a:t>
            </a:r>
            <a:r>
              <a:rPr lang="en-US" sz="2400" dirty="0" err="1" smtClean="0"/>
              <a:t>kontinue</a:t>
            </a:r>
            <a:r>
              <a:rPr lang="en-US" sz="2400" dirty="0" smtClean="0"/>
              <a:t>.</a:t>
            </a:r>
            <a:endParaRPr lang="en-US" sz="2400" i="1" dirty="0" smtClean="0"/>
          </a:p>
          <a:p>
            <a:pPr marL="0" indent="0" eaLnBrk="1" hangingPunct="1">
              <a:lnSpc>
                <a:spcPct val="80000"/>
              </a:lnSpc>
              <a:buFontTx/>
              <a:buNone/>
              <a:defRPr/>
            </a:pPr>
            <a:endParaRPr lang="en-US" sz="2400" i="1" dirty="0" smtClean="0">
              <a:solidFill>
                <a:schemeClr val="accent2"/>
              </a:solidFill>
            </a:endParaRPr>
          </a:p>
          <a:p>
            <a:pPr marL="0" indent="0" eaLnBrk="1" hangingPunct="1">
              <a:lnSpc>
                <a:spcPct val="80000"/>
              </a:lnSpc>
              <a:buFontTx/>
              <a:buNone/>
              <a:defRPr/>
            </a:pPr>
            <a:r>
              <a:rPr lang="en-US" sz="2400" i="1" dirty="0" err="1" smtClean="0">
                <a:solidFill>
                  <a:schemeClr val="accent2"/>
                </a:solidFill>
              </a:rPr>
              <a:t>Prosedure</a:t>
            </a:r>
            <a:r>
              <a:rPr lang="en-US" sz="2400" i="1" dirty="0" smtClean="0">
                <a:solidFill>
                  <a:schemeClr val="accent2"/>
                </a:solidFill>
              </a:rPr>
              <a:t> </a:t>
            </a:r>
            <a:r>
              <a:rPr lang="en-US" sz="2400" dirty="0" smtClean="0">
                <a:solidFill>
                  <a:srgbClr val="FFFF00"/>
                </a:solidFill>
              </a:rPr>
              <a:t>:</a:t>
            </a:r>
          </a:p>
          <a:p>
            <a:pPr marL="0" indent="0" eaLnBrk="1" hangingPunct="1">
              <a:lnSpc>
                <a:spcPct val="80000"/>
              </a:lnSpc>
              <a:buFontTx/>
              <a:buNone/>
              <a:defRPr/>
            </a:pPr>
            <a:r>
              <a:rPr lang="en-US" sz="2400" dirty="0" smtClean="0"/>
              <a:t>        </a:t>
            </a:r>
            <a:r>
              <a:rPr lang="en-US" sz="2400" dirty="0" err="1" smtClean="0"/>
              <a:t>Probandus</a:t>
            </a:r>
            <a:r>
              <a:rPr lang="en-US" sz="2400" dirty="0" smtClean="0"/>
              <a:t> </a:t>
            </a:r>
            <a:r>
              <a:rPr lang="en-US" sz="2400" dirty="0" err="1" smtClean="0"/>
              <a:t>didudukkan</a:t>
            </a:r>
            <a:r>
              <a:rPr lang="en-US" sz="2400" dirty="0" smtClean="0"/>
              <a:t> di </a:t>
            </a:r>
            <a:r>
              <a:rPr lang="en-US" sz="2400" dirty="0" err="1" smtClean="0"/>
              <a:t>depan</a:t>
            </a:r>
            <a:r>
              <a:rPr lang="en-US" sz="2400" dirty="0" smtClean="0"/>
              <a:t> </a:t>
            </a:r>
            <a:r>
              <a:rPr lang="en-US" sz="2400" dirty="0" err="1" smtClean="0"/>
              <a:t>sumber</a:t>
            </a:r>
            <a:r>
              <a:rPr lang="en-US" sz="2400" dirty="0" smtClean="0"/>
              <a:t> </a:t>
            </a:r>
            <a:r>
              <a:rPr lang="en-US" sz="2400" dirty="0" err="1" smtClean="0"/>
              <a:t>cahaya</a:t>
            </a:r>
            <a:r>
              <a:rPr lang="en-US" sz="2400" dirty="0" smtClean="0"/>
              <a:t> yang </a:t>
            </a:r>
            <a:r>
              <a:rPr lang="en-US" sz="2400" dirty="0" err="1" smtClean="0"/>
              <a:t>berkedip</a:t>
            </a:r>
            <a:r>
              <a:rPr lang="en-US" sz="2400" dirty="0" smtClean="0"/>
              <a:t>.</a:t>
            </a:r>
          </a:p>
          <a:p>
            <a:pPr marL="0" indent="0" eaLnBrk="1" hangingPunct="1">
              <a:lnSpc>
                <a:spcPct val="80000"/>
              </a:lnSpc>
              <a:buFontTx/>
              <a:buNone/>
              <a:defRPr/>
            </a:pPr>
            <a:r>
              <a:rPr lang="en-US" sz="2400" dirty="0" err="1" smtClean="0"/>
              <a:t>Kedipan</a:t>
            </a:r>
            <a:r>
              <a:rPr lang="en-US" sz="2400" dirty="0" smtClean="0"/>
              <a:t> </a:t>
            </a:r>
            <a:r>
              <a:rPr lang="en-US" sz="2400" dirty="0" err="1" smtClean="0"/>
              <a:t>dimulai</a:t>
            </a:r>
            <a:r>
              <a:rPr lang="en-US" sz="2400" dirty="0" smtClean="0"/>
              <a:t> </a:t>
            </a:r>
            <a:r>
              <a:rPr lang="en-US" sz="2400" dirty="0" err="1" smtClean="0"/>
              <a:t>dari</a:t>
            </a:r>
            <a:r>
              <a:rPr lang="en-US" sz="2400" dirty="0" smtClean="0"/>
              <a:t> </a:t>
            </a:r>
            <a:r>
              <a:rPr lang="en-US" sz="2400" dirty="0" err="1" smtClean="0"/>
              <a:t>frekuensi</a:t>
            </a:r>
            <a:r>
              <a:rPr lang="en-US" sz="2400" dirty="0" smtClean="0"/>
              <a:t> </a:t>
            </a:r>
            <a:r>
              <a:rPr lang="en-US" sz="2400" dirty="0" err="1" smtClean="0"/>
              <a:t>rendah</a:t>
            </a:r>
            <a:r>
              <a:rPr lang="en-US" sz="2400" dirty="0" smtClean="0"/>
              <a:t>, </a:t>
            </a:r>
            <a:r>
              <a:rPr lang="en-US" sz="2400" dirty="0" err="1" smtClean="0"/>
              <a:t>pelan-pelan</a:t>
            </a:r>
            <a:r>
              <a:rPr lang="en-US" sz="2400" dirty="0" smtClean="0"/>
              <a:t> </a:t>
            </a:r>
            <a:r>
              <a:rPr lang="en-US" sz="2400" dirty="0" err="1" smtClean="0"/>
              <a:t>ditingkatkan</a:t>
            </a:r>
            <a:r>
              <a:rPr lang="en-US" sz="2400" dirty="0" smtClean="0"/>
              <a:t> </a:t>
            </a:r>
            <a:r>
              <a:rPr lang="en-US" sz="2400" dirty="0" err="1" smtClean="0"/>
              <a:t>sampai</a:t>
            </a:r>
            <a:r>
              <a:rPr lang="en-US" sz="2400" dirty="0" smtClean="0"/>
              <a:t> </a:t>
            </a:r>
            <a:r>
              <a:rPr lang="en-US" sz="2400" dirty="0" err="1" smtClean="0"/>
              <a:t>probandus</a:t>
            </a:r>
            <a:r>
              <a:rPr lang="en-US" sz="2400" dirty="0" smtClean="0"/>
              <a:t> </a:t>
            </a:r>
            <a:r>
              <a:rPr lang="en-US" sz="2400" dirty="0" err="1" smtClean="0"/>
              <a:t>merasa</a:t>
            </a:r>
            <a:r>
              <a:rPr lang="en-US" sz="2400" dirty="0" smtClean="0"/>
              <a:t> </a:t>
            </a:r>
            <a:r>
              <a:rPr lang="en-US" sz="2400" dirty="0" err="1" smtClean="0"/>
              <a:t>bahwa</a:t>
            </a:r>
            <a:r>
              <a:rPr lang="en-US" sz="2400" dirty="0" smtClean="0"/>
              <a:t> </a:t>
            </a:r>
            <a:r>
              <a:rPr lang="en-US" sz="2400" dirty="0" err="1" smtClean="0"/>
              <a:t>cahaya</a:t>
            </a:r>
            <a:r>
              <a:rPr lang="en-US" sz="2400" dirty="0" smtClean="0"/>
              <a:t> </a:t>
            </a:r>
            <a:r>
              <a:rPr lang="en-US" sz="2400" dirty="0" err="1" smtClean="0"/>
              <a:t>tersebut</a:t>
            </a:r>
            <a:r>
              <a:rPr lang="en-US" sz="2400" dirty="0" smtClean="0"/>
              <a:t> </a:t>
            </a:r>
            <a:r>
              <a:rPr lang="en-US" sz="2400" dirty="0" err="1" smtClean="0"/>
              <a:t>bukan</a:t>
            </a:r>
            <a:r>
              <a:rPr lang="en-US" sz="2400" dirty="0" smtClean="0"/>
              <a:t> </a:t>
            </a:r>
            <a:r>
              <a:rPr lang="en-US" sz="2400" dirty="0" err="1" smtClean="0"/>
              <a:t>kedipan</a:t>
            </a:r>
            <a:r>
              <a:rPr lang="en-US" sz="2400" dirty="0" smtClean="0"/>
              <a:t> </a:t>
            </a:r>
            <a:r>
              <a:rPr lang="en-US" sz="2400" dirty="0" err="1" smtClean="0"/>
              <a:t>melainkan</a:t>
            </a:r>
            <a:r>
              <a:rPr lang="en-US" sz="2400" dirty="0" smtClean="0"/>
              <a:t> </a:t>
            </a:r>
            <a:r>
              <a:rPr lang="en-US" sz="2400" dirty="0" err="1" smtClean="0"/>
              <a:t>cahaya</a:t>
            </a:r>
            <a:r>
              <a:rPr lang="en-US" sz="2400" dirty="0" smtClean="0"/>
              <a:t> </a:t>
            </a:r>
            <a:r>
              <a:rPr lang="en-US" sz="2400" dirty="0" err="1" smtClean="0"/>
              <a:t>kontinue</a:t>
            </a:r>
            <a:r>
              <a:rPr lang="en-US" sz="2400" dirty="0" smtClean="0"/>
              <a:t>.</a:t>
            </a:r>
          </a:p>
          <a:p>
            <a:pPr marL="0" indent="0" eaLnBrk="1" hangingPunct="1">
              <a:lnSpc>
                <a:spcPct val="80000"/>
              </a:lnSpc>
              <a:buFontTx/>
              <a:buNone/>
              <a:defRPr/>
            </a:pPr>
            <a:r>
              <a:rPr lang="en-US" sz="2400" dirty="0" err="1" smtClean="0"/>
              <a:t>Pada</a:t>
            </a:r>
            <a:r>
              <a:rPr lang="en-US" sz="2400" dirty="0" smtClean="0"/>
              <a:t> </a:t>
            </a:r>
            <a:r>
              <a:rPr lang="en-US" sz="2400" dirty="0" err="1" smtClean="0"/>
              <a:t>saat</a:t>
            </a:r>
            <a:r>
              <a:rPr lang="en-US" sz="2400" dirty="0" smtClean="0"/>
              <a:t> </a:t>
            </a:r>
            <a:r>
              <a:rPr lang="en-US" sz="2400" dirty="0" err="1" smtClean="0"/>
              <a:t>cahaya</a:t>
            </a:r>
            <a:r>
              <a:rPr lang="en-US" sz="2400" dirty="0" smtClean="0"/>
              <a:t> </a:t>
            </a:r>
            <a:r>
              <a:rPr lang="en-US" sz="2400" dirty="0" err="1" smtClean="0"/>
              <a:t>terlihat</a:t>
            </a:r>
            <a:r>
              <a:rPr lang="en-US" sz="2400" dirty="0" smtClean="0"/>
              <a:t> </a:t>
            </a:r>
            <a:r>
              <a:rPr lang="en-US" sz="2400" dirty="0" err="1" smtClean="0"/>
              <a:t>kontinue</a:t>
            </a:r>
            <a:r>
              <a:rPr lang="en-US" sz="2400" dirty="0" smtClean="0"/>
              <a:t> </a:t>
            </a:r>
            <a:r>
              <a:rPr lang="en-US" sz="2400" dirty="0" err="1" smtClean="0"/>
              <a:t>probandus</a:t>
            </a:r>
            <a:r>
              <a:rPr lang="en-US" sz="2400" dirty="0" smtClean="0"/>
              <a:t> </a:t>
            </a:r>
            <a:r>
              <a:rPr lang="en-US" sz="2400" dirty="0" err="1" smtClean="0"/>
              <a:t>menekan</a:t>
            </a:r>
            <a:r>
              <a:rPr lang="en-US" sz="2400" dirty="0" smtClean="0"/>
              <a:t> </a:t>
            </a:r>
            <a:r>
              <a:rPr lang="en-US" sz="2400" dirty="0" err="1" smtClean="0"/>
              <a:t>tombol</a:t>
            </a:r>
            <a:r>
              <a:rPr lang="en-US" sz="2400" dirty="0" smtClean="0"/>
              <a:t> </a:t>
            </a:r>
            <a:r>
              <a:rPr lang="en-US" sz="2400" dirty="0" err="1" smtClean="0"/>
              <a:t>dan</a:t>
            </a:r>
            <a:r>
              <a:rPr lang="en-US" sz="2400" dirty="0" smtClean="0"/>
              <a:t> </a:t>
            </a:r>
            <a:r>
              <a:rPr lang="en-US" sz="2400" dirty="0" err="1" smtClean="0"/>
              <a:t>akan</a:t>
            </a:r>
            <a:r>
              <a:rPr lang="en-US" sz="2400" dirty="0" smtClean="0"/>
              <a:t> </a:t>
            </a:r>
            <a:r>
              <a:rPr lang="en-US" sz="2400" dirty="0" err="1" smtClean="0"/>
              <a:t>ditunjukkan</a:t>
            </a:r>
            <a:r>
              <a:rPr lang="en-US" sz="2400" dirty="0" smtClean="0"/>
              <a:t> </a:t>
            </a:r>
            <a:r>
              <a:rPr lang="en-US" sz="2400" dirty="0" err="1" smtClean="0"/>
              <a:t>frekuensi</a:t>
            </a:r>
            <a:r>
              <a:rPr lang="en-US" sz="2400" dirty="0" smtClean="0"/>
              <a:t> </a:t>
            </a:r>
            <a:r>
              <a:rPr lang="en-US" sz="2400" dirty="0" err="1" smtClean="0"/>
              <a:t>batas</a:t>
            </a:r>
            <a:r>
              <a:rPr lang="en-US" sz="2400" dirty="0" smtClean="0"/>
              <a:t> </a:t>
            </a:r>
            <a:r>
              <a:rPr lang="en-US" sz="2400" dirty="0" err="1" smtClean="0"/>
              <a:t>tersebut</a:t>
            </a:r>
            <a:r>
              <a:rPr lang="en-US" sz="2400" dirty="0" smtClean="0"/>
              <a:t> </a:t>
            </a:r>
            <a:r>
              <a:rPr lang="en-US" sz="2400" dirty="0" err="1" smtClean="0"/>
              <a:t>pada</a:t>
            </a:r>
            <a:r>
              <a:rPr lang="en-US" sz="2400" dirty="0" smtClean="0"/>
              <a:t> display.</a:t>
            </a:r>
            <a:endParaRPr lang="en-US" sz="2400" i="1" dirty="0" smtClean="0"/>
          </a:p>
        </p:txBody>
      </p:sp>
    </p:spTree>
    <p:extLst>
      <p:ext uri="{BB962C8B-B14F-4D97-AF65-F5344CB8AC3E}">
        <p14:creationId xmlns:p14="http://schemas.microsoft.com/office/powerpoint/2010/main" val="1993934499"/>
      </p:ext>
    </p:extLst>
  </p:cSld>
  <p:clrMapOvr>
    <a:masterClrMapping/>
  </p:clrMapOvr>
  <p:transition>
    <p:plus/>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6D7B110-E6ED-47DE-AC62-12C5896E2BD0}" type="slidenum">
              <a:rPr lang="en-US"/>
              <a:pPr/>
              <a:t>23</a:t>
            </a:fld>
            <a:endParaRPr lang="en-US"/>
          </a:p>
        </p:txBody>
      </p:sp>
      <p:sp>
        <p:nvSpPr>
          <p:cNvPr id="19459" name="Rectangle 3"/>
          <p:cNvSpPr>
            <a:spLocks noGrp="1" noChangeArrowheads="1"/>
          </p:cNvSpPr>
          <p:nvPr>
            <p:ph type="body" idx="1"/>
          </p:nvPr>
        </p:nvSpPr>
        <p:spPr>
          <a:xfrm>
            <a:off x="1295400" y="3733800"/>
            <a:ext cx="7543800" cy="2133600"/>
          </a:xfrm>
        </p:spPr>
        <p:txBody>
          <a:bodyPr/>
          <a:lstStyle/>
          <a:p>
            <a:pPr eaLnBrk="1" hangingPunct="1">
              <a:buFontTx/>
              <a:buNone/>
              <a:defRPr/>
            </a:pPr>
            <a:r>
              <a:rPr lang="en-US" sz="2400" b="1" i="1" dirty="0" err="1" smtClean="0">
                <a:solidFill>
                  <a:srgbClr val="FF0000"/>
                </a:solidFill>
              </a:rPr>
              <a:t>Standart</a:t>
            </a:r>
            <a:r>
              <a:rPr lang="en-US" sz="2400" b="1" dirty="0" smtClean="0">
                <a:solidFill>
                  <a:srgbClr val="FF0000"/>
                </a:solidFill>
              </a:rPr>
              <a:t> :</a:t>
            </a:r>
            <a:endParaRPr lang="sv-SE" sz="2400" b="1" dirty="0" smtClean="0">
              <a:solidFill>
                <a:srgbClr val="FF0000"/>
              </a:solidFill>
            </a:endParaRPr>
          </a:p>
          <a:p>
            <a:pPr eaLnBrk="1" hangingPunct="1">
              <a:buFontTx/>
              <a:buNone/>
              <a:defRPr/>
            </a:pPr>
            <a:r>
              <a:rPr lang="sv-SE" sz="2400" b="1" dirty="0" smtClean="0"/>
              <a:t>   </a:t>
            </a:r>
            <a:r>
              <a:rPr lang="sv-SE" sz="2400" dirty="0" smtClean="0"/>
              <a:t>Bagi orang yang tidak lelah frekunsi ambang </a:t>
            </a:r>
          </a:p>
          <a:p>
            <a:pPr eaLnBrk="1" hangingPunct="1">
              <a:buFontTx/>
              <a:buNone/>
              <a:defRPr/>
            </a:pPr>
            <a:r>
              <a:rPr lang="sv-SE" sz="2400" dirty="0" smtClean="0"/>
              <a:t>   kerling mulus adalah 2 Hz (jika cahaya pendar) atau 0,6 Hz (jika cahaya siang). Jika orangnya lelah maka akan menunjukkan nilai ambang kurang dari 2 Hz atau 0,6 Hz. </a:t>
            </a:r>
            <a:endParaRPr lang="en-US" sz="2400" dirty="0" smtClean="0"/>
          </a:p>
          <a:p>
            <a:pPr eaLnBrk="1" hangingPunct="1">
              <a:buFontTx/>
              <a:buNone/>
              <a:defRPr/>
            </a:pPr>
            <a:endParaRPr lang="en-US" sz="2400" dirty="0" smtClean="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Rectangle 2"/>
          <p:cNvSpPr/>
          <p:nvPr/>
        </p:nvSpPr>
        <p:spPr>
          <a:xfrm>
            <a:off x="3048000" y="533400"/>
            <a:ext cx="2691763" cy="369332"/>
          </a:xfrm>
          <a:prstGeom prst="rect">
            <a:avLst/>
          </a:prstGeom>
        </p:spPr>
        <p:txBody>
          <a:bodyPr wrap="none">
            <a:spAutoFit/>
          </a:bodyPr>
          <a:lstStyle/>
          <a:p>
            <a:r>
              <a:rPr lang="en-US" dirty="0" err="1" smtClean="0"/>
              <a:t>Alat</a:t>
            </a:r>
            <a:r>
              <a:rPr lang="en-US" dirty="0" smtClean="0"/>
              <a:t>  </a:t>
            </a:r>
            <a:r>
              <a:rPr lang="en-US" dirty="0" err="1" smtClean="0"/>
              <a:t>Uji</a:t>
            </a:r>
            <a:r>
              <a:rPr lang="en-US" dirty="0" smtClean="0"/>
              <a:t> </a:t>
            </a:r>
            <a:r>
              <a:rPr lang="en-US" dirty="0" err="1" smtClean="0"/>
              <a:t>Hilang</a:t>
            </a:r>
            <a:r>
              <a:rPr lang="en-US" dirty="0" smtClean="0"/>
              <a:t>  </a:t>
            </a:r>
            <a:r>
              <a:rPr lang="en-US" dirty="0" err="1" smtClean="0"/>
              <a:t>Kelipatan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371600"/>
            <a:ext cx="30480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7166002"/>
      </p:ext>
    </p:extLst>
  </p:cSld>
  <p:clrMapOvr>
    <a:masterClrMapping/>
  </p:clrMapOvr>
  <p:transition>
    <p:plus/>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12291"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05449BD0-F371-4364-A52C-6D663882C3BE}" type="slidenum">
              <a:rPr lang="en-US"/>
              <a:pPr/>
              <a:t>24</a:t>
            </a:fld>
            <a:endParaRPr lang="en-US"/>
          </a:p>
        </p:txBody>
      </p:sp>
      <p:sp>
        <p:nvSpPr>
          <p:cNvPr id="20483" name="Rectangle 3"/>
          <p:cNvSpPr>
            <a:spLocks noGrp="1" noChangeArrowheads="1"/>
          </p:cNvSpPr>
          <p:nvPr>
            <p:ph type="body" idx="4294967295"/>
          </p:nvPr>
        </p:nvSpPr>
        <p:spPr>
          <a:xfrm>
            <a:off x="1219200" y="990600"/>
            <a:ext cx="7620000" cy="4419600"/>
          </a:xfrm>
        </p:spPr>
        <p:txBody>
          <a:bodyPr/>
          <a:lstStyle/>
          <a:p>
            <a:pPr marL="623888" lvl="1" indent="0" eaLnBrk="1" hangingPunct="1">
              <a:lnSpc>
                <a:spcPct val="80000"/>
              </a:lnSpc>
              <a:buNone/>
              <a:defRPr/>
            </a:pPr>
            <a:r>
              <a:rPr lang="en-US" sz="3200" i="1" dirty="0" smtClean="0">
                <a:solidFill>
                  <a:schemeClr val="accent2"/>
                </a:solidFill>
                <a:latin typeface="+mj-lt"/>
              </a:rPr>
              <a:t>3. </a:t>
            </a:r>
            <a:r>
              <a:rPr lang="en-US" sz="3200" i="1" dirty="0" err="1" smtClean="0">
                <a:solidFill>
                  <a:schemeClr val="accent2"/>
                </a:solidFill>
                <a:latin typeface="+mj-lt"/>
              </a:rPr>
              <a:t>Pertanyaan</a:t>
            </a:r>
            <a:r>
              <a:rPr lang="en-US" sz="3200" i="1" dirty="0" smtClean="0">
                <a:solidFill>
                  <a:schemeClr val="accent2"/>
                </a:solidFill>
                <a:latin typeface="+mj-lt"/>
              </a:rPr>
              <a:t> </a:t>
            </a:r>
            <a:r>
              <a:rPr lang="en-US" sz="3200" i="1" dirty="0" err="1">
                <a:solidFill>
                  <a:schemeClr val="accent2"/>
                </a:solidFill>
                <a:latin typeface="+mj-lt"/>
              </a:rPr>
              <a:t>L</a:t>
            </a:r>
            <a:r>
              <a:rPr lang="en-US" sz="3200" i="1" dirty="0" err="1" smtClean="0">
                <a:solidFill>
                  <a:schemeClr val="accent2"/>
                </a:solidFill>
                <a:latin typeface="+mj-lt"/>
              </a:rPr>
              <a:t>angsung</a:t>
            </a:r>
            <a:endParaRPr lang="en-US" sz="3200" i="1" dirty="0" smtClean="0">
              <a:solidFill>
                <a:schemeClr val="accent2"/>
              </a:solidFill>
              <a:latin typeface="+mj-lt"/>
            </a:endParaRPr>
          </a:p>
          <a:p>
            <a:pPr marL="1157288" lvl="1" indent="-533400" eaLnBrk="1" hangingPunct="1">
              <a:lnSpc>
                <a:spcPct val="80000"/>
              </a:lnSpc>
              <a:buFontTx/>
              <a:buNone/>
              <a:defRPr/>
            </a:pPr>
            <a:endParaRPr lang="sv-SE" sz="3200" dirty="0" smtClean="0">
              <a:latin typeface="+mj-lt"/>
            </a:endParaRPr>
          </a:p>
          <a:p>
            <a:pPr marL="0" indent="0" eaLnBrk="1" hangingPunct="1">
              <a:lnSpc>
                <a:spcPct val="80000"/>
              </a:lnSpc>
              <a:buFontTx/>
              <a:buNone/>
              <a:defRPr/>
            </a:pPr>
            <a:r>
              <a:rPr lang="sv-SE" sz="2800" dirty="0" smtClean="0">
                <a:latin typeface="+mj-lt"/>
              </a:rPr>
              <a:t>Barmack (1939) menggunakan pertanyaan berlawanan berikut ;</a:t>
            </a:r>
          </a:p>
          <a:p>
            <a:pPr marL="0" indent="0" eaLnBrk="1" hangingPunct="1">
              <a:lnSpc>
                <a:spcPct val="80000"/>
              </a:lnSpc>
              <a:buFont typeface="Wingdings" pitchFamily="2" charset="2"/>
              <a:buChar char="Ø"/>
              <a:defRPr/>
            </a:pPr>
            <a:r>
              <a:rPr lang="sv-SE" sz="2800" i="1" dirty="0" smtClean="0">
                <a:latin typeface="+mj-lt"/>
              </a:rPr>
              <a:t>Menarik – membosankan</a:t>
            </a:r>
            <a:endParaRPr lang="en-US" sz="2800" i="1" dirty="0" smtClean="0">
              <a:latin typeface="+mj-lt"/>
            </a:endParaRPr>
          </a:p>
          <a:p>
            <a:pPr marL="0" indent="0" eaLnBrk="1" hangingPunct="1">
              <a:lnSpc>
                <a:spcPct val="80000"/>
              </a:lnSpc>
              <a:buFont typeface="Wingdings" pitchFamily="2" charset="2"/>
              <a:buChar char="Ø"/>
              <a:defRPr/>
            </a:pPr>
            <a:r>
              <a:rPr lang="sv-SE" sz="2800" i="1" dirty="0" smtClean="0">
                <a:latin typeface="+mj-lt"/>
              </a:rPr>
              <a:t>Santai – tegang</a:t>
            </a:r>
            <a:endParaRPr lang="en-US" sz="2800" i="1" dirty="0" smtClean="0">
              <a:latin typeface="+mj-lt"/>
            </a:endParaRPr>
          </a:p>
          <a:p>
            <a:pPr marL="0" indent="0" eaLnBrk="1" hangingPunct="1">
              <a:lnSpc>
                <a:spcPct val="80000"/>
              </a:lnSpc>
              <a:buFont typeface="Wingdings" pitchFamily="2" charset="2"/>
              <a:buChar char="Ø"/>
              <a:defRPr/>
            </a:pPr>
            <a:r>
              <a:rPr lang="sv-SE" sz="2800" i="1" dirty="0" smtClean="0">
                <a:latin typeface="+mj-lt"/>
              </a:rPr>
              <a:t>Menggelisahkan – tenang</a:t>
            </a:r>
            <a:endParaRPr lang="en-US" sz="2800" i="1" dirty="0" smtClean="0">
              <a:latin typeface="+mj-lt"/>
            </a:endParaRPr>
          </a:p>
          <a:p>
            <a:pPr marL="0" indent="0" eaLnBrk="1" hangingPunct="1">
              <a:lnSpc>
                <a:spcPct val="80000"/>
              </a:lnSpc>
              <a:buFont typeface="Wingdings" pitchFamily="2" charset="2"/>
              <a:buChar char="Ø"/>
              <a:defRPr/>
            </a:pPr>
            <a:r>
              <a:rPr lang="sv-SE" sz="2800" i="1" dirty="0" smtClean="0">
                <a:latin typeface="+mj-lt"/>
              </a:rPr>
              <a:t>Segar – capai</a:t>
            </a:r>
          </a:p>
          <a:p>
            <a:pPr marL="0" indent="0" eaLnBrk="1" hangingPunct="1">
              <a:lnSpc>
                <a:spcPct val="80000"/>
              </a:lnSpc>
              <a:buFont typeface="Wingdings" pitchFamily="2" charset="2"/>
              <a:buChar char="Ø"/>
              <a:defRPr/>
            </a:pPr>
            <a:r>
              <a:rPr lang="sv-SE" sz="2800" i="1" dirty="0" smtClean="0">
                <a:latin typeface="+mj-lt"/>
              </a:rPr>
              <a:t>Ngantuk – bangun</a:t>
            </a:r>
            <a:endParaRPr lang="en-US" sz="2800" i="1" dirty="0" smtClean="0">
              <a:latin typeface="+mj-lt"/>
            </a:endParaRPr>
          </a:p>
          <a:p>
            <a:pPr marL="0" indent="0" eaLnBrk="1" hangingPunct="1">
              <a:lnSpc>
                <a:spcPct val="80000"/>
              </a:lnSpc>
              <a:buFont typeface="Wingdings" pitchFamily="2" charset="2"/>
              <a:buChar char="Ø"/>
              <a:defRPr/>
            </a:pPr>
            <a:r>
              <a:rPr lang="en-US" sz="2800" i="1" dirty="0" err="1" smtClean="0">
                <a:latin typeface="+mj-lt"/>
              </a:rPr>
              <a:t>Acuh</a:t>
            </a:r>
            <a:r>
              <a:rPr lang="en-US" sz="2800" i="1" dirty="0" smtClean="0">
                <a:latin typeface="+mj-lt"/>
              </a:rPr>
              <a:t> – </a:t>
            </a:r>
            <a:r>
              <a:rPr lang="en-US" sz="2800" i="1" dirty="0" err="1" smtClean="0">
                <a:latin typeface="+mj-lt"/>
              </a:rPr>
              <a:t>tak</a:t>
            </a:r>
            <a:r>
              <a:rPr lang="en-US" sz="2800" i="1" dirty="0" smtClean="0">
                <a:latin typeface="+mj-lt"/>
              </a:rPr>
              <a:t> </a:t>
            </a:r>
            <a:r>
              <a:rPr lang="en-US" sz="2800" i="1" dirty="0" err="1" smtClean="0">
                <a:latin typeface="+mj-lt"/>
              </a:rPr>
              <a:t>acuh</a:t>
            </a:r>
            <a:endParaRPr lang="en-US" sz="2800" i="1" dirty="0" smtClean="0">
              <a:latin typeface="+mj-lt"/>
            </a:endParaRPr>
          </a:p>
        </p:txBody>
      </p:sp>
    </p:spTree>
    <p:extLst>
      <p:ext uri="{BB962C8B-B14F-4D97-AF65-F5344CB8AC3E}">
        <p14:creationId xmlns:p14="http://schemas.microsoft.com/office/powerpoint/2010/main" val="2724194241"/>
      </p:ext>
    </p:extLst>
  </p:cSld>
  <p:clrMapOvr>
    <a:masterClrMapping/>
  </p:clrMapOvr>
  <p:transition>
    <p:plus/>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13315"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A4B82EFF-39FA-4BEE-8DAB-3A5E83FA435D}" type="slidenum">
              <a:rPr lang="en-US"/>
              <a:pPr/>
              <a:t>25</a:t>
            </a:fld>
            <a:endParaRPr lang="en-US"/>
          </a:p>
        </p:txBody>
      </p:sp>
      <p:sp>
        <p:nvSpPr>
          <p:cNvPr id="21507" name="Rectangle 3"/>
          <p:cNvSpPr>
            <a:spLocks noGrp="1" noChangeArrowheads="1"/>
          </p:cNvSpPr>
          <p:nvPr>
            <p:ph type="body" idx="4294967295"/>
          </p:nvPr>
        </p:nvSpPr>
        <p:spPr>
          <a:xfrm>
            <a:off x="1524000" y="1752600"/>
            <a:ext cx="7239000" cy="4114800"/>
          </a:xfrm>
        </p:spPr>
        <p:txBody>
          <a:bodyPr/>
          <a:lstStyle/>
          <a:p>
            <a:pPr marL="609600" indent="-609600" eaLnBrk="1" hangingPunct="1">
              <a:lnSpc>
                <a:spcPct val="90000"/>
              </a:lnSpc>
              <a:buFontTx/>
              <a:buNone/>
              <a:defRPr/>
            </a:pPr>
            <a:r>
              <a:rPr lang="sv-SE" sz="2400" dirty="0" smtClean="0"/>
              <a:t>Berupa kuisener dengan pilihan jawaban bertingkat </a:t>
            </a:r>
          </a:p>
          <a:p>
            <a:pPr marL="609600" indent="-609600" eaLnBrk="1" hangingPunct="1">
              <a:lnSpc>
                <a:spcPct val="90000"/>
              </a:lnSpc>
              <a:buFontTx/>
              <a:buNone/>
              <a:defRPr/>
            </a:pPr>
            <a:r>
              <a:rPr lang="sv-SE" sz="2400" dirty="0" smtClean="0"/>
              <a:t>Contoh:</a:t>
            </a:r>
          </a:p>
          <a:p>
            <a:pPr marL="609600" indent="-609600" eaLnBrk="1" hangingPunct="1">
              <a:lnSpc>
                <a:spcPct val="90000"/>
              </a:lnSpc>
              <a:buFontTx/>
              <a:buNone/>
              <a:defRPr/>
            </a:pPr>
            <a:r>
              <a:rPr lang="sv-SE" sz="2400" dirty="0" smtClean="0"/>
              <a:t>Apakah sekarang ini anda tidak dapat berkonsentrasi ? </a:t>
            </a:r>
          </a:p>
          <a:p>
            <a:pPr marL="609600" indent="-609600" eaLnBrk="1" hangingPunct="1">
              <a:lnSpc>
                <a:spcPct val="90000"/>
              </a:lnSpc>
              <a:buFontTx/>
              <a:buNone/>
              <a:defRPr/>
            </a:pPr>
            <a:r>
              <a:rPr lang="en-US" sz="2400" dirty="0" err="1" smtClean="0"/>
              <a:t>Jawaban</a:t>
            </a:r>
            <a:r>
              <a:rPr lang="en-US" sz="2400" dirty="0" smtClean="0"/>
              <a:t> :</a:t>
            </a:r>
          </a:p>
          <a:p>
            <a:pPr marL="1830388" lvl="3" indent="-573088" eaLnBrk="1" hangingPunct="1">
              <a:lnSpc>
                <a:spcPct val="90000"/>
              </a:lnSpc>
              <a:buFont typeface="+mj-lt"/>
              <a:buAutoNum type="alphaLcPeriod"/>
              <a:defRPr/>
            </a:pPr>
            <a:r>
              <a:rPr lang="en-US" sz="2400" dirty="0" err="1" smtClean="0"/>
              <a:t>sangat</a:t>
            </a:r>
            <a:r>
              <a:rPr lang="en-US" sz="2400" dirty="0" smtClean="0"/>
              <a:t> </a:t>
            </a:r>
            <a:r>
              <a:rPr lang="en-US" sz="2400" dirty="0" err="1" smtClean="0"/>
              <a:t>tidak</a:t>
            </a:r>
            <a:r>
              <a:rPr lang="en-US" sz="2400" dirty="0" smtClean="0"/>
              <a:t> </a:t>
            </a:r>
            <a:r>
              <a:rPr lang="en-US" sz="2400" dirty="0" err="1" smtClean="0"/>
              <a:t>setuju</a:t>
            </a:r>
            <a:r>
              <a:rPr lang="en-US" sz="2400" dirty="0" smtClean="0"/>
              <a:t>, </a:t>
            </a:r>
          </a:p>
          <a:p>
            <a:pPr marL="1830388" lvl="3" indent="-573088" eaLnBrk="1" hangingPunct="1">
              <a:lnSpc>
                <a:spcPct val="90000"/>
              </a:lnSpc>
              <a:buFont typeface="+mj-lt"/>
              <a:buAutoNum type="alphaLcPeriod"/>
              <a:defRPr/>
            </a:pPr>
            <a:r>
              <a:rPr lang="en-US" sz="2400" dirty="0" err="1" smtClean="0"/>
              <a:t>tidak</a:t>
            </a:r>
            <a:r>
              <a:rPr lang="en-US" sz="2400" dirty="0" smtClean="0"/>
              <a:t> </a:t>
            </a:r>
            <a:r>
              <a:rPr lang="en-US" sz="2400" dirty="0" err="1" smtClean="0"/>
              <a:t>setuju</a:t>
            </a:r>
            <a:r>
              <a:rPr lang="en-US" sz="2400" dirty="0" smtClean="0"/>
              <a:t>, </a:t>
            </a:r>
          </a:p>
          <a:p>
            <a:pPr marL="1830388" lvl="3" indent="-573088" eaLnBrk="1" hangingPunct="1">
              <a:lnSpc>
                <a:spcPct val="90000"/>
              </a:lnSpc>
              <a:buFont typeface="+mj-lt"/>
              <a:buAutoNum type="alphaLcPeriod"/>
              <a:defRPr/>
            </a:pPr>
            <a:r>
              <a:rPr lang="en-US" sz="2400" dirty="0" err="1" smtClean="0"/>
              <a:t>agak</a:t>
            </a:r>
            <a:r>
              <a:rPr lang="en-US" sz="2400" dirty="0" smtClean="0"/>
              <a:t> </a:t>
            </a:r>
            <a:r>
              <a:rPr lang="en-US" sz="2400" dirty="0" err="1" smtClean="0"/>
              <a:t>setuju</a:t>
            </a:r>
            <a:r>
              <a:rPr lang="en-US" sz="2400" dirty="0" smtClean="0"/>
              <a:t>, </a:t>
            </a:r>
          </a:p>
          <a:p>
            <a:pPr marL="1830388" lvl="3" indent="-573088" eaLnBrk="1" hangingPunct="1">
              <a:lnSpc>
                <a:spcPct val="90000"/>
              </a:lnSpc>
              <a:buFont typeface="+mj-lt"/>
              <a:buAutoNum type="alphaLcPeriod"/>
              <a:defRPr/>
            </a:pPr>
            <a:r>
              <a:rPr lang="en-US" sz="2400" dirty="0" err="1" smtClean="0"/>
              <a:t>setuju</a:t>
            </a:r>
            <a:r>
              <a:rPr lang="en-US" sz="2400" dirty="0" smtClean="0"/>
              <a:t>, </a:t>
            </a:r>
          </a:p>
          <a:p>
            <a:pPr marL="1830388" lvl="3" indent="-573088" eaLnBrk="1" hangingPunct="1">
              <a:lnSpc>
                <a:spcPct val="90000"/>
              </a:lnSpc>
              <a:buFont typeface="+mj-lt"/>
              <a:buAutoNum type="alphaLcPeriod"/>
              <a:defRPr/>
            </a:pPr>
            <a:r>
              <a:rPr lang="en-US" sz="2400" dirty="0" err="1" smtClean="0"/>
              <a:t>setuju</a:t>
            </a:r>
            <a:r>
              <a:rPr lang="en-US" sz="2400" dirty="0" smtClean="0"/>
              <a:t> </a:t>
            </a:r>
            <a:r>
              <a:rPr lang="en-US" sz="2400" dirty="0" err="1" smtClean="0"/>
              <a:t>sekali</a:t>
            </a:r>
            <a:endParaRPr lang="en-US" sz="800" dirty="0" smtClean="0"/>
          </a:p>
        </p:txBody>
      </p:sp>
      <p:sp>
        <p:nvSpPr>
          <p:cNvPr id="3" name="Rectangle 2"/>
          <p:cNvSpPr/>
          <p:nvPr/>
        </p:nvSpPr>
        <p:spPr>
          <a:xfrm>
            <a:off x="1295400" y="304800"/>
            <a:ext cx="6781800" cy="1255728"/>
          </a:xfrm>
          <a:prstGeom prst="rect">
            <a:avLst/>
          </a:prstGeom>
        </p:spPr>
        <p:txBody>
          <a:bodyPr wrap="square">
            <a:spAutoFit/>
          </a:bodyPr>
          <a:lstStyle/>
          <a:p>
            <a:pPr marL="990600" lvl="1" indent="-533400">
              <a:lnSpc>
                <a:spcPct val="90000"/>
              </a:lnSpc>
              <a:defRPr/>
            </a:pPr>
            <a:r>
              <a:rPr lang="fi-FI" sz="2800" b="1" dirty="0" smtClean="0">
                <a:solidFill>
                  <a:schemeClr val="accent2"/>
                </a:solidFill>
              </a:rPr>
              <a:t>4.   Alat </a:t>
            </a:r>
            <a:r>
              <a:rPr lang="fi-FI" sz="2800" b="1" dirty="0">
                <a:solidFill>
                  <a:schemeClr val="accent2"/>
                </a:solidFill>
              </a:rPr>
              <a:t>Ukur Perasaan Kelelahan Kerja (</a:t>
            </a:r>
            <a:r>
              <a:rPr lang="fi-FI" sz="2800" b="1" dirty="0" smtClean="0">
                <a:solidFill>
                  <a:schemeClr val="accent2"/>
                </a:solidFill>
              </a:rPr>
              <a:t>AUPK2)</a:t>
            </a:r>
            <a:endParaRPr lang="fi-FI" sz="2800" b="1" dirty="0">
              <a:solidFill>
                <a:srgbClr val="66FFFF"/>
              </a:solidFill>
            </a:endParaRPr>
          </a:p>
          <a:p>
            <a:pPr marL="990600" lvl="1" indent="-533400">
              <a:lnSpc>
                <a:spcPct val="90000"/>
              </a:lnSpc>
              <a:defRPr/>
            </a:pPr>
            <a:endParaRPr lang="sv-SE" sz="2800" b="1" dirty="0">
              <a:solidFill>
                <a:srgbClr val="66FFFF"/>
              </a:solidFill>
            </a:endParaRPr>
          </a:p>
        </p:txBody>
      </p:sp>
    </p:spTree>
    <p:extLst>
      <p:ext uri="{BB962C8B-B14F-4D97-AF65-F5344CB8AC3E}">
        <p14:creationId xmlns:p14="http://schemas.microsoft.com/office/powerpoint/2010/main" val="2300023653"/>
      </p:ext>
    </p:extLst>
  </p:cSld>
  <p:clrMapOvr>
    <a:masterClrMapping/>
  </p:clrMapOvr>
  <p:transition>
    <p:plus/>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defRPr/>
            </a:pPr>
            <a:r>
              <a:rPr lang="en-US" dirty="0">
                <a:solidFill>
                  <a:prstClr val="black"/>
                </a:solidFill>
              </a:rPr>
              <a:t>Modul-4, data M </a:t>
            </a:r>
            <a:r>
              <a:rPr lang="en-US" dirty="0" err="1">
                <a:solidFill>
                  <a:prstClr val="black"/>
                </a:solidFill>
              </a:rPr>
              <a:t>Arief</a:t>
            </a:r>
            <a:r>
              <a:rPr lang="en-US" dirty="0">
                <a:solidFill>
                  <a:prstClr val="black"/>
                </a:solidFill>
              </a:rPr>
              <a:t> </a:t>
            </a:r>
            <a:r>
              <a:rPr lang="en-US" dirty="0" err="1">
                <a:solidFill>
                  <a:prstClr val="black"/>
                </a:solidFill>
              </a:rPr>
              <a:t>Latar</a:t>
            </a:r>
            <a:endParaRPr lang="en-US" dirty="0">
              <a:solidFill>
                <a:prstClr val="black"/>
              </a:solidFill>
            </a:endParaRPr>
          </a:p>
        </p:txBody>
      </p:sp>
      <p:sp>
        <p:nvSpPr>
          <p:cNvPr id="6147"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725EE6D8-CB44-4C0A-90C4-61A380FD71F5}" type="slidenum">
              <a:rPr lang="en-US"/>
              <a:pPr/>
              <a:t>26</a:t>
            </a:fld>
            <a:endParaRPr lang="en-US"/>
          </a:p>
        </p:txBody>
      </p:sp>
      <p:sp>
        <p:nvSpPr>
          <p:cNvPr id="8194" name="Rectangle 2"/>
          <p:cNvSpPr>
            <a:spLocks noGrp="1" noChangeArrowheads="1"/>
          </p:cNvSpPr>
          <p:nvPr>
            <p:ph type="title"/>
          </p:nvPr>
        </p:nvSpPr>
        <p:spPr>
          <a:xfrm>
            <a:off x="1600200" y="1600200"/>
            <a:ext cx="6400800" cy="381000"/>
          </a:xfrm>
        </p:spPr>
        <p:txBody>
          <a:bodyPr/>
          <a:lstStyle/>
          <a:p>
            <a:pPr algn="l" eaLnBrk="1" hangingPunct="1">
              <a:defRPr/>
            </a:pPr>
            <a:r>
              <a:rPr lang="en-US" sz="2000" i="1" dirty="0" smtClean="0">
                <a:solidFill>
                  <a:schemeClr val="tx1"/>
                </a:solidFill>
              </a:rPr>
              <a:t>10 -  </a:t>
            </a:r>
            <a:r>
              <a:rPr lang="en-US" sz="2000" i="1" dirty="0" err="1" smtClean="0">
                <a:solidFill>
                  <a:schemeClr val="tx1"/>
                </a:solidFill>
              </a:rPr>
              <a:t>Pertanyaan</a:t>
            </a:r>
            <a:r>
              <a:rPr lang="en-US" sz="2000" i="1" dirty="0" smtClean="0">
                <a:solidFill>
                  <a:schemeClr val="tx1"/>
                </a:solidFill>
              </a:rPr>
              <a:t>  </a:t>
            </a:r>
            <a:r>
              <a:rPr lang="en-US" sz="2000" i="1" dirty="0" err="1">
                <a:solidFill>
                  <a:schemeClr val="tx1"/>
                </a:solidFill>
              </a:rPr>
              <a:t>T</a:t>
            </a:r>
            <a:r>
              <a:rPr lang="en-US" sz="2000" i="1" dirty="0" err="1" smtClean="0">
                <a:solidFill>
                  <a:schemeClr val="tx1"/>
                </a:solidFill>
              </a:rPr>
              <a:t>entang</a:t>
            </a:r>
            <a:r>
              <a:rPr lang="en-US" sz="2000" i="1" dirty="0" smtClean="0">
                <a:solidFill>
                  <a:schemeClr val="tx1"/>
                </a:solidFill>
              </a:rPr>
              <a:t>  </a:t>
            </a:r>
            <a:r>
              <a:rPr lang="en-US" sz="2000" i="1" dirty="0" err="1" smtClean="0">
                <a:solidFill>
                  <a:schemeClr val="tx1"/>
                </a:solidFill>
              </a:rPr>
              <a:t>Pelemahan</a:t>
            </a:r>
            <a:r>
              <a:rPr lang="en-US" sz="2000" i="1" dirty="0" smtClean="0">
                <a:solidFill>
                  <a:schemeClr val="tx1"/>
                </a:solidFill>
              </a:rPr>
              <a:t>  </a:t>
            </a:r>
            <a:r>
              <a:rPr lang="en-US" sz="2000" i="1" dirty="0" err="1" smtClean="0">
                <a:solidFill>
                  <a:schemeClr val="tx1"/>
                </a:solidFill>
              </a:rPr>
              <a:t>Kegiatan</a:t>
            </a:r>
            <a:r>
              <a:rPr lang="en-US" sz="2000" i="1" dirty="0" smtClean="0">
                <a:solidFill>
                  <a:schemeClr val="tx1"/>
                </a:solidFill>
              </a:rPr>
              <a:t>   :</a:t>
            </a:r>
          </a:p>
        </p:txBody>
      </p:sp>
      <p:sp>
        <p:nvSpPr>
          <p:cNvPr id="8195" name="Rectangle 3"/>
          <p:cNvSpPr>
            <a:spLocks noGrp="1" noChangeArrowheads="1"/>
          </p:cNvSpPr>
          <p:nvPr>
            <p:ph type="body" idx="1"/>
          </p:nvPr>
        </p:nvSpPr>
        <p:spPr>
          <a:xfrm>
            <a:off x="1143000" y="2057400"/>
            <a:ext cx="6705600" cy="3810000"/>
          </a:xfrm>
        </p:spPr>
        <p:txBody>
          <a:bodyPr/>
          <a:lstStyle/>
          <a:p>
            <a:pPr marL="1371600" lvl="2" indent="-457200" eaLnBrk="1" hangingPunct="1">
              <a:buFont typeface="+mj-lt"/>
              <a:buAutoNum type="arabicPeriod"/>
              <a:defRPr/>
            </a:pPr>
            <a:r>
              <a:rPr lang="en-US" sz="2000" dirty="0" err="1" smtClean="0"/>
              <a:t>Perasaan</a:t>
            </a:r>
            <a:r>
              <a:rPr lang="en-US" sz="2000" dirty="0" smtClean="0"/>
              <a:t> </a:t>
            </a:r>
            <a:r>
              <a:rPr lang="en-US" sz="2000" dirty="0" err="1" smtClean="0"/>
              <a:t>berat</a:t>
            </a:r>
            <a:r>
              <a:rPr lang="en-US" sz="2000" dirty="0" smtClean="0"/>
              <a:t> di </a:t>
            </a:r>
            <a:r>
              <a:rPr lang="en-US" sz="2000" dirty="0" err="1" smtClean="0"/>
              <a:t>kepala</a:t>
            </a:r>
            <a:endParaRPr lang="en-US" sz="2000" dirty="0" smtClean="0"/>
          </a:p>
          <a:p>
            <a:pPr marL="1371600" lvl="2" indent="-457200" eaLnBrk="1" hangingPunct="1">
              <a:buFont typeface="+mj-lt"/>
              <a:buAutoNum type="arabicPeriod"/>
              <a:defRPr/>
            </a:pPr>
            <a:r>
              <a:rPr lang="en-US" sz="2000" dirty="0" err="1" smtClean="0"/>
              <a:t>Menjadi</a:t>
            </a:r>
            <a:r>
              <a:rPr lang="en-US" sz="2000" dirty="0" smtClean="0"/>
              <a:t> </a:t>
            </a:r>
            <a:r>
              <a:rPr lang="en-US" sz="2000" dirty="0" err="1" smtClean="0"/>
              <a:t>lelah</a:t>
            </a:r>
            <a:r>
              <a:rPr lang="en-US" sz="2000" dirty="0" smtClean="0"/>
              <a:t> </a:t>
            </a:r>
            <a:r>
              <a:rPr lang="en-US" sz="2000" dirty="0" err="1" smtClean="0"/>
              <a:t>seluruh</a:t>
            </a:r>
            <a:r>
              <a:rPr lang="en-US" sz="2000" dirty="0" smtClean="0"/>
              <a:t> </a:t>
            </a:r>
            <a:r>
              <a:rPr lang="en-US" sz="2000" dirty="0" err="1" smtClean="0"/>
              <a:t>tubuh</a:t>
            </a:r>
            <a:endParaRPr lang="en-US" sz="2000" dirty="0" smtClean="0"/>
          </a:p>
          <a:p>
            <a:pPr marL="1371600" lvl="2" indent="-457200" eaLnBrk="1" hangingPunct="1">
              <a:buFont typeface="+mj-lt"/>
              <a:buAutoNum type="arabicPeriod"/>
              <a:defRPr/>
            </a:pPr>
            <a:r>
              <a:rPr lang="en-US" sz="2000" dirty="0" smtClean="0"/>
              <a:t>Kaki </a:t>
            </a:r>
            <a:r>
              <a:rPr lang="en-US" sz="2000" dirty="0" err="1" smtClean="0"/>
              <a:t>merasa</a:t>
            </a:r>
            <a:r>
              <a:rPr lang="en-US" sz="2000" dirty="0" smtClean="0"/>
              <a:t> </a:t>
            </a:r>
            <a:r>
              <a:rPr lang="en-US" sz="2000" dirty="0" err="1" smtClean="0"/>
              <a:t>berat</a:t>
            </a:r>
            <a:endParaRPr lang="en-US" sz="2000" dirty="0" smtClean="0"/>
          </a:p>
          <a:p>
            <a:pPr marL="1371600" lvl="2" indent="-457200" eaLnBrk="1" hangingPunct="1">
              <a:buFont typeface="+mj-lt"/>
              <a:buAutoNum type="arabicPeriod"/>
              <a:defRPr/>
            </a:pPr>
            <a:r>
              <a:rPr lang="en-US" sz="2000" dirty="0" err="1" smtClean="0"/>
              <a:t>Menguap</a:t>
            </a:r>
            <a:endParaRPr lang="en-US" sz="2000" dirty="0" smtClean="0"/>
          </a:p>
          <a:p>
            <a:pPr marL="1371600" lvl="2" indent="-457200" eaLnBrk="1" hangingPunct="1">
              <a:buFont typeface="+mj-lt"/>
              <a:buAutoNum type="arabicPeriod"/>
              <a:defRPr/>
            </a:pPr>
            <a:r>
              <a:rPr lang="en-US" sz="2000" dirty="0" err="1" smtClean="0"/>
              <a:t>Merasa</a:t>
            </a:r>
            <a:r>
              <a:rPr lang="en-US" sz="2000" dirty="0" smtClean="0"/>
              <a:t> </a:t>
            </a:r>
            <a:r>
              <a:rPr lang="en-US" sz="2000" dirty="0" err="1" smtClean="0"/>
              <a:t>kacau</a:t>
            </a:r>
            <a:r>
              <a:rPr lang="en-US" sz="2000" dirty="0" smtClean="0"/>
              <a:t> </a:t>
            </a:r>
            <a:r>
              <a:rPr lang="en-US" sz="2000" dirty="0" err="1" smtClean="0"/>
              <a:t>pikiran</a:t>
            </a:r>
            <a:endParaRPr lang="en-US" sz="2000" dirty="0" smtClean="0"/>
          </a:p>
          <a:p>
            <a:pPr marL="1371600" lvl="2" indent="-457200" eaLnBrk="1" hangingPunct="1">
              <a:buFont typeface="+mj-lt"/>
              <a:buAutoNum type="arabicPeriod"/>
              <a:defRPr/>
            </a:pPr>
            <a:r>
              <a:rPr lang="en-US" sz="2000" dirty="0" err="1" smtClean="0"/>
              <a:t>Menjadi</a:t>
            </a:r>
            <a:r>
              <a:rPr lang="en-US" sz="2000" dirty="0" smtClean="0"/>
              <a:t> </a:t>
            </a:r>
            <a:r>
              <a:rPr lang="en-US" sz="2000" dirty="0" err="1" smtClean="0"/>
              <a:t>mengantuk</a:t>
            </a:r>
            <a:endParaRPr lang="en-US" sz="2000" dirty="0" smtClean="0"/>
          </a:p>
          <a:p>
            <a:pPr marL="1371600" lvl="2" indent="-457200" eaLnBrk="1" hangingPunct="1">
              <a:buFont typeface="+mj-lt"/>
              <a:buAutoNum type="arabicPeriod"/>
              <a:defRPr/>
            </a:pPr>
            <a:r>
              <a:rPr lang="en-US" sz="2000" dirty="0" err="1" smtClean="0"/>
              <a:t>Merasakan</a:t>
            </a:r>
            <a:r>
              <a:rPr lang="en-US" sz="2000" dirty="0" smtClean="0"/>
              <a:t> </a:t>
            </a:r>
            <a:r>
              <a:rPr lang="en-US" sz="2000" dirty="0" err="1" smtClean="0"/>
              <a:t>beban</a:t>
            </a:r>
            <a:r>
              <a:rPr lang="en-US" sz="2000" dirty="0" smtClean="0"/>
              <a:t> </a:t>
            </a:r>
            <a:r>
              <a:rPr lang="en-US" sz="2000" dirty="0" err="1" smtClean="0"/>
              <a:t>pada</a:t>
            </a:r>
            <a:r>
              <a:rPr lang="en-US" sz="2000" dirty="0" smtClean="0"/>
              <a:t> </a:t>
            </a:r>
            <a:r>
              <a:rPr lang="en-US" sz="2000" dirty="0" err="1" smtClean="0"/>
              <a:t>mata</a:t>
            </a:r>
            <a:endParaRPr lang="en-US" sz="2000" dirty="0" smtClean="0"/>
          </a:p>
          <a:p>
            <a:pPr marL="1371600" lvl="2" indent="-457200" eaLnBrk="1" hangingPunct="1">
              <a:buFont typeface="+mj-lt"/>
              <a:buAutoNum type="arabicPeriod"/>
              <a:defRPr/>
            </a:pPr>
            <a:r>
              <a:rPr lang="en-US" sz="2000" dirty="0" err="1" smtClean="0"/>
              <a:t>Kaku</a:t>
            </a:r>
            <a:r>
              <a:rPr lang="en-US" sz="2000" dirty="0" smtClean="0"/>
              <a:t> </a:t>
            </a:r>
            <a:r>
              <a:rPr lang="en-US" sz="2000" dirty="0" err="1" smtClean="0"/>
              <a:t>dan</a:t>
            </a:r>
            <a:r>
              <a:rPr lang="en-US" sz="2000" dirty="0" smtClean="0"/>
              <a:t> </a:t>
            </a:r>
            <a:r>
              <a:rPr lang="en-US" sz="2000" dirty="0" err="1" smtClean="0"/>
              <a:t>canggung</a:t>
            </a:r>
            <a:r>
              <a:rPr lang="en-US" sz="2000" dirty="0" smtClean="0"/>
              <a:t> </a:t>
            </a:r>
            <a:r>
              <a:rPr lang="en-US" sz="2000" dirty="0" err="1" smtClean="0"/>
              <a:t>dalam</a:t>
            </a:r>
            <a:r>
              <a:rPr lang="en-US" sz="2000" dirty="0" smtClean="0"/>
              <a:t> </a:t>
            </a:r>
            <a:r>
              <a:rPr lang="en-US" sz="2000" dirty="0" err="1" smtClean="0"/>
              <a:t>gerakan</a:t>
            </a:r>
            <a:endParaRPr lang="en-US" sz="2000" dirty="0" smtClean="0"/>
          </a:p>
          <a:p>
            <a:pPr marL="1371600" lvl="2" indent="-457200" eaLnBrk="1" hangingPunct="1">
              <a:buFont typeface="+mj-lt"/>
              <a:buAutoNum type="arabicPeriod"/>
              <a:defRPr/>
            </a:pPr>
            <a:r>
              <a:rPr lang="en-US" sz="2000" dirty="0" err="1" smtClean="0"/>
              <a:t>Tidak</a:t>
            </a:r>
            <a:r>
              <a:rPr lang="en-US" sz="2000" dirty="0" smtClean="0"/>
              <a:t> </a:t>
            </a:r>
            <a:r>
              <a:rPr lang="en-US" sz="2000" dirty="0" err="1" smtClean="0"/>
              <a:t>seimbang</a:t>
            </a:r>
            <a:r>
              <a:rPr lang="en-US" sz="2000" dirty="0" smtClean="0"/>
              <a:t> </a:t>
            </a:r>
            <a:r>
              <a:rPr lang="en-US" sz="2000" dirty="0" err="1" smtClean="0"/>
              <a:t>dalam</a:t>
            </a:r>
            <a:r>
              <a:rPr lang="en-US" sz="2000" dirty="0" smtClean="0"/>
              <a:t> </a:t>
            </a:r>
            <a:r>
              <a:rPr lang="en-US" sz="2000" dirty="0" err="1" smtClean="0"/>
              <a:t>berdiri</a:t>
            </a:r>
            <a:endParaRPr lang="en-US" sz="2000" dirty="0" smtClean="0"/>
          </a:p>
          <a:p>
            <a:pPr marL="1371600" lvl="2" indent="-457200" eaLnBrk="1" hangingPunct="1">
              <a:buFont typeface="+mj-lt"/>
              <a:buAutoNum type="arabicPeriod"/>
              <a:defRPr/>
            </a:pPr>
            <a:r>
              <a:rPr lang="en-US" sz="2000" dirty="0" smtClean="0"/>
              <a:t>Mau </a:t>
            </a:r>
            <a:r>
              <a:rPr lang="en-US" sz="2000" dirty="0" err="1" smtClean="0"/>
              <a:t>berbaring</a:t>
            </a:r>
            <a:endParaRPr lang="en-US" sz="2000" dirty="0" smtClean="0"/>
          </a:p>
        </p:txBody>
      </p:sp>
      <p:sp>
        <p:nvSpPr>
          <p:cNvPr id="6" name="Title 3"/>
          <p:cNvSpPr txBox="1">
            <a:spLocks/>
          </p:cNvSpPr>
          <p:nvPr/>
        </p:nvSpPr>
        <p:spPr bwMode="auto">
          <a:xfrm>
            <a:off x="1282890" y="457200"/>
            <a:ext cx="75438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marL="463550" indent="-463550" algn="l"/>
            <a:r>
              <a:rPr lang="en-US" sz="2800" i="1" dirty="0" smtClean="0">
                <a:solidFill>
                  <a:srgbClr val="C00000"/>
                </a:solidFill>
              </a:rPr>
              <a:t>5.	</a:t>
            </a:r>
            <a:r>
              <a:rPr lang="en-US" sz="2800" i="1" dirty="0" err="1" smtClean="0">
                <a:solidFill>
                  <a:srgbClr val="C00000"/>
                </a:solidFill>
              </a:rPr>
              <a:t>Kuesioner</a:t>
            </a:r>
            <a:r>
              <a:rPr lang="en-US" sz="2800" i="1" dirty="0" smtClean="0">
                <a:solidFill>
                  <a:srgbClr val="C00000"/>
                </a:solidFill>
              </a:rPr>
              <a:t> </a:t>
            </a:r>
            <a:r>
              <a:rPr lang="en-US" sz="2800" i="1" dirty="0" err="1" smtClean="0">
                <a:solidFill>
                  <a:srgbClr val="C00000"/>
                </a:solidFill>
              </a:rPr>
              <a:t>Kelelahan</a:t>
            </a:r>
            <a:r>
              <a:rPr lang="en-US" sz="2800" i="1" dirty="0" smtClean="0">
                <a:solidFill>
                  <a:srgbClr val="C00000"/>
                </a:solidFill>
              </a:rPr>
              <a:t> 30 item/</a:t>
            </a:r>
            <a:r>
              <a:rPr lang="en-US" sz="2800" i="1" dirty="0" err="1" smtClean="0">
                <a:solidFill>
                  <a:srgbClr val="C00000"/>
                </a:solidFill>
              </a:rPr>
              <a:t>daftar</a:t>
            </a:r>
            <a:r>
              <a:rPr lang="en-US" sz="2800" i="1" dirty="0" smtClean="0">
                <a:solidFill>
                  <a:srgbClr val="C00000"/>
                </a:solidFill>
              </a:rPr>
              <a:t> </a:t>
            </a:r>
            <a:r>
              <a:rPr lang="en-US" sz="2800" i="1" dirty="0" err="1" smtClean="0">
                <a:solidFill>
                  <a:srgbClr val="C00000"/>
                </a:solidFill>
              </a:rPr>
              <a:t>pertanyaan</a:t>
            </a:r>
            <a:r>
              <a:rPr lang="en-US" sz="2800" i="1" dirty="0" smtClean="0">
                <a:solidFill>
                  <a:srgbClr val="C00000"/>
                </a:solidFill>
              </a:rPr>
              <a:t> </a:t>
            </a:r>
            <a:r>
              <a:rPr lang="en-US" sz="2800" dirty="0" smtClean="0">
                <a:solidFill>
                  <a:srgbClr val="C00000"/>
                </a:solidFill>
              </a:rPr>
              <a:t> </a:t>
            </a:r>
            <a:r>
              <a:rPr lang="en-US" sz="2000" dirty="0" smtClean="0">
                <a:solidFill>
                  <a:schemeClr val="tx1"/>
                </a:solidFill>
              </a:rPr>
              <a:t>(Industrial </a:t>
            </a:r>
            <a:r>
              <a:rPr lang="en-US" sz="2000" dirty="0" err="1" smtClean="0">
                <a:solidFill>
                  <a:schemeClr val="tx1"/>
                </a:solidFill>
              </a:rPr>
              <a:t>Fatique</a:t>
            </a:r>
            <a:r>
              <a:rPr lang="en-US" sz="2000" dirty="0" smtClean="0">
                <a:solidFill>
                  <a:schemeClr val="tx1"/>
                </a:solidFill>
              </a:rPr>
              <a:t> Research  Committee/IFRC ;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Jepang</a:t>
            </a:r>
            <a:r>
              <a:rPr lang="en-US" sz="2000" dirty="0" smtClean="0">
                <a:solidFill>
                  <a:schemeClr val="tx1"/>
                </a:solidFill>
              </a:rPr>
              <a:t> )</a:t>
            </a:r>
            <a:endParaRPr lang="en-US" sz="2800" i="1" dirty="0">
              <a:solidFill>
                <a:srgbClr val="C00000"/>
              </a:solidFill>
            </a:endParaRPr>
          </a:p>
        </p:txBody>
      </p:sp>
    </p:spTree>
    <p:extLst>
      <p:ext uri="{BB962C8B-B14F-4D97-AF65-F5344CB8AC3E}">
        <p14:creationId xmlns:p14="http://schemas.microsoft.com/office/powerpoint/2010/main" val="4030616188"/>
      </p:ext>
    </p:extLst>
  </p:cSld>
  <p:clrMapOvr>
    <a:masterClrMapping/>
  </p:clrMapOvr>
  <p:transition>
    <p:plus/>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7171"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22C358F4-71E8-4480-9E53-8E409B9A3E25}" type="slidenum">
              <a:rPr lang="en-US"/>
              <a:pPr/>
              <a:t>27</a:t>
            </a:fld>
            <a:endParaRPr lang="en-US"/>
          </a:p>
        </p:txBody>
      </p:sp>
      <p:sp>
        <p:nvSpPr>
          <p:cNvPr id="9219" name="Rectangle 3"/>
          <p:cNvSpPr>
            <a:spLocks noGrp="1" noChangeArrowheads="1"/>
          </p:cNvSpPr>
          <p:nvPr>
            <p:ph type="body" idx="4294967295"/>
          </p:nvPr>
        </p:nvSpPr>
        <p:spPr>
          <a:xfrm>
            <a:off x="990600" y="1676400"/>
            <a:ext cx="7162800" cy="3886200"/>
          </a:xfrm>
        </p:spPr>
        <p:txBody>
          <a:bodyPr/>
          <a:lstStyle/>
          <a:p>
            <a:pPr marL="1371600" lvl="2" indent="-457200" eaLnBrk="1" hangingPunct="1">
              <a:buFont typeface="+mj-lt"/>
              <a:buAutoNum type="arabicPeriod" startAt="11"/>
              <a:defRPr/>
            </a:pPr>
            <a:r>
              <a:rPr lang="en-US" sz="2000" dirty="0" err="1" smtClean="0"/>
              <a:t>Merasa</a:t>
            </a:r>
            <a:r>
              <a:rPr lang="en-US" sz="2000" dirty="0" smtClean="0"/>
              <a:t> </a:t>
            </a:r>
            <a:r>
              <a:rPr lang="en-US" sz="2000" dirty="0" err="1" smtClean="0"/>
              <a:t>susah</a:t>
            </a:r>
            <a:r>
              <a:rPr lang="en-US" sz="2000" dirty="0" smtClean="0"/>
              <a:t> </a:t>
            </a:r>
            <a:r>
              <a:rPr lang="en-US" sz="2000" dirty="0" err="1" smtClean="0"/>
              <a:t>berfikir</a:t>
            </a:r>
            <a:endParaRPr lang="en-US" sz="2000" dirty="0" smtClean="0"/>
          </a:p>
          <a:p>
            <a:pPr marL="1371600" lvl="2" indent="-457200" eaLnBrk="1" hangingPunct="1">
              <a:buFont typeface="+mj-lt"/>
              <a:buAutoNum type="arabicPeriod" startAt="11"/>
              <a:defRPr/>
            </a:pPr>
            <a:r>
              <a:rPr lang="en-US" sz="2000" dirty="0" err="1" smtClean="0"/>
              <a:t>Lelah</a:t>
            </a:r>
            <a:r>
              <a:rPr lang="en-US" sz="2000" dirty="0" smtClean="0"/>
              <a:t> </a:t>
            </a:r>
            <a:r>
              <a:rPr lang="en-US" sz="2000" dirty="0" err="1" smtClean="0"/>
              <a:t>bicara</a:t>
            </a:r>
            <a:endParaRPr lang="en-US" sz="2000" dirty="0" smtClean="0"/>
          </a:p>
          <a:p>
            <a:pPr marL="1371600" lvl="2" indent="-457200" eaLnBrk="1" hangingPunct="1">
              <a:buFont typeface="+mj-lt"/>
              <a:buAutoNum type="arabicPeriod" startAt="11"/>
              <a:defRPr/>
            </a:pPr>
            <a:r>
              <a:rPr lang="en-US" sz="2000" dirty="0" err="1" smtClean="0"/>
              <a:t>Menjadi</a:t>
            </a:r>
            <a:r>
              <a:rPr lang="en-US" sz="2000" dirty="0" smtClean="0"/>
              <a:t> </a:t>
            </a:r>
            <a:r>
              <a:rPr lang="en-US" sz="2000" dirty="0" err="1" smtClean="0"/>
              <a:t>gugup</a:t>
            </a:r>
            <a:endParaRPr lang="en-US" sz="2000" dirty="0" smtClean="0"/>
          </a:p>
          <a:p>
            <a:pPr marL="1371600" lvl="2" indent="-457200" eaLnBrk="1" hangingPunct="1">
              <a:buFont typeface="+mj-lt"/>
              <a:buAutoNum type="arabicPeriod" startAt="11"/>
              <a:defRPr/>
            </a:pPr>
            <a:r>
              <a:rPr lang="en-US" sz="2000" dirty="0" err="1" smtClean="0"/>
              <a:t>Tidak</a:t>
            </a:r>
            <a:r>
              <a:rPr lang="en-US" sz="2000" dirty="0" smtClean="0"/>
              <a:t> </a:t>
            </a:r>
            <a:r>
              <a:rPr lang="en-US" sz="2000" dirty="0" err="1" smtClean="0"/>
              <a:t>dapat</a:t>
            </a:r>
            <a:r>
              <a:rPr lang="en-US" sz="2000" dirty="0" smtClean="0"/>
              <a:t> </a:t>
            </a:r>
            <a:r>
              <a:rPr lang="en-US" sz="2000" dirty="0" err="1" smtClean="0"/>
              <a:t>berkonsentrasi</a:t>
            </a:r>
            <a:endParaRPr lang="en-US" sz="2000" dirty="0" smtClean="0"/>
          </a:p>
          <a:p>
            <a:pPr marL="1371600" lvl="2" indent="-457200" eaLnBrk="1" hangingPunct="1">
              <a:buFont typeface="+mj-lt"/>
              <a:buAutoNum type="arabicPeriod" startAt="11"/>
              <a:defRPr/>
            </a:pPr>
            <a:r>
              <a:rPr lang="en-US" sz="2000" dirty="0" err="1" smtClean="0"/>
              <a:t>Sulit</a:t>
            </a:r>
            <a:r>
              <a:rPr lang="en-US" sz="2000" dirty="0" smtClean="0"/>
              <a:t>  </a:t>
            </a:r>
            <a:r>
              <a:rPr lang="en-US" sz="2000" dirty="0" err="1" smtClean="0"/>
              <a:t>memusatkan</a:t>
            </a:r>
            <a:r>
              <a:rPr lang="en-US" sz="2000" dirty="0" smtClean="0"/>
              <a:t>  </a:t>
            </a:r>
            <a:r>
              <a:rPr lang="en-US" sz="2000" dirty="0" err="1" smtClean="0"/>
              <a:t>perhatian</a:t>
            </a:r>
            <a:r>
              <a:rPr lang="en-US" sz="2000" dirty="0" smtClean="0"/>
              <a:t> </a:t>
            </a:r>
          </a:p>
          <a:p>
            <a:pPr marL="1371600" lvl="2" indent="-457200" eaLnBrk="1" hangingPunct="1">
              <a:buFont typeface="+mj-lt"/>
              <a:buAutoNum type="arabicPeriod" startAt="11"/>
              <a:defRPr/>
            </a:pPr>
            <a:r>
              <a:rPr lang="en-US" sz="2000" dirty="0" err="1" smtClean="0"/>
              <a:t>Cenderung</a:t>
            </a:r>
            <a:r>
              <a:rPr lang="en-US" sz="2000" dirty="0" smtClean="0"/>
              <a:t> </a:t>
            </a:r>
            <a:r>
              <a:rPr lang="en-US" sz="2000" dirty="0" err="1" smtClean="0"/>
              <a:t>untuk</a:t>
            </a:r>
            <a:r>
              <a:rPr lang="en-US" sz="2000" dirty="0" smtClean="0"/>
              <a:t> </a:t>
            </a:r>
            <a:r>
              <a:rPr lang="en-US" sz="2000" dirty="0" err="1" smtClean="0"/>
              <a:t>lupa</a:t>
            </a:r>
            <a:endParaRPr lang="en-US" sz="2000" dirty="0" smtClean="0"/>
          </a:p>
          <a:p>
            <a:pPr marL="1371600" lvl="2" indent="-457200" eaLnBrk="1" hangingPunct="1">
              <a:buFont typeface="+mj-lt"/>
              <a:buAutoNum type="arabicPeriod" startAt="11"/>
              <a:defRPr/>
            </a:pPr>
            <a:r>
              <a:rPr lang="en-US" sz="2000" dirty="0" err="1" smtClean="0"/>
              <a:t>Kurang</a:t>
            </a:r>
            <a:r>
              <a:rPr lang="en-US" sz="2000" dirty="0" smtClean="0"/>
              <a:t> </a:t>
            </a:r>
            <a:r>
              <a:rPr lang="en-US" sz="2000" dirty="0" err="1" smtClean="0"/>
              <a:t>kepercayaan</a:t>
            </a:r>
            <a:r>
              <a:rPr lang="en-US" sz="2000" dirty="0" smtClean="0"/>
              <a:t> </a:t>
            </a:r>
            <a:r>
              <a:rPr lang="en-US" sz="2000" dirty="0" err="1" smtClean="0"/>
              <a:t>diri</a:t>
            </a:r>
            <a:endParaRPr lang="en-US" sz="2000" dirty="0" smtClean="0"/>
          </a:p>
          <a:p>
            <a:pPr marL="1371600" lvl="2" indent="-457200" eaLnBrk="1" hangingPunct="1">
              <a:buFont typeface="+mj-lt"/>
              <a:buAutoNum type="arabicPeriod" startAt="11"/>
              <a:defRPr/>
            </a:pPr>
            <a:r>
              <a:rPr lang="en-US" sz="2000" dirty="0" err="1" smtClean="0"/>
              <a:t>Cemas</a:t>
            </a:r>
            <a:r>
              <a:rPr lang="en-US" sz="2000" dirty="0" smtClean="0"/>
              <a:t> </a:t>
            </a:r>
            <a:r>
              <a:rPr lang="en-US" sz="2000" dirty="0" err="1" smtClean="0"/>
              <a:t>terhadap</a:t>
            </a:r>
            <a:r>
              <a:rPr lang="en-US" sz="2000" dirty="0" smtClean="0"/>
              <a:t> </a:t>
            </a:r>
            <a:r>
              <a:rPr lang="en-US" sz="2000" dirty="0" err="1" smtClean="0"/>
              <a:t>sesuatu</a:t>
            </a:r>
            <a:endParaRPr lang="en-US" sz="2000" dirty="0" smtClean="0"/>
          </a:p>
          <a:p>
            <a:pPr marL="1371600" lvl="2" indent="-457200" eaLnBrk="1" hangingPunct="1">
              <a:buFont typeface="+mj-lt"/>
              <a:buAutoNum type="arabicPeriod" startAt="11"/>
              <a:defRPr/>
            </a:pPr>
            <a:r>
              <a:rPr lang="en-US" sz="2000" dirty="0" err="1" smtClean="0"/>
              <a:t>Tidak</a:t>
            </a:r>
            <a:r>
              <a:rPr lang="en-US" sz="2000" dirty="0" smtClean="0"/>
              <a:t> </a:t>
            </a:r>
            <a:r>
              <a:rPr lang="en-US" sz="2000" dirty="0" err="1" smtClean="0"/>
              <a:t>dapat</a:t>
            </a:r>
            <a:r>
              <a:rPr lang="en-US" sz="2000" dirty="0" smtClean="0"/>
              <a:t> </a:t>
            </a:r>
            <a:r>
              <a:rPr lang="en-US" sz="2000" dirty="0" err="1" smtClean="0"/>
              <a:t>mengontrol</a:t>
            </a:r>
            <a:r>
              <a:rPr lang="en-US" sz="2000" dirty="0" smtClean="0"/>
              <a:t> </a:t>
            </a:r>
            <a:r>
              <a:rPr lang="en-US" sz="2000" dirty="0" err="1" smtClean="0"/>
              <a:t>sikap</a:t>
            </a:r>
            <a:endParaRPr lang="en-US" sz="2000" dirty="0" smtClean="0"/>
          </a:p>
          <a:p>
            <a:pPr marL="1371600" lvl="2" indent="-457200" eaLnBrk="1" hangingPunct="1">
              <a:buFont typeface="+mj-lt"/>
              <a:buAutoNum type="arabicPeriod" startAt="11"/>
              <a:defRPr/>
            </a:pPr>
            <a:r>
              <a:rPr lang="en-US" sz="2000" dirty="0" err="1" smtClean="0"/>
              <a:t>Tidak</a:t>
            </a:r>
            <a:r>
              <a:rPr lang="en-US" sz="2000" dirty="0" smtClean="0"/>
              <a:t> </a:t>
            </a:r>
            <a:r>
              <a:rPr lang="en-US" sz="2000" dirty="0" err="1" smtClean="0"/>
              <a:t>tekun</a:t>
            </a:r>
            <a:r>
              <a:rPr lang="en-US" sz="2000" dirty="0" smtClean="0"/>
              <a:t> </a:t>
            </a:r>
            <a:r>
              <a:rPr lang="en-US" sz="2000" dirty="0" err="1" smtClean="0"/>
              <a:t>dalam</a:t>
            </a:r>
            <a:r>
              <a:rPr lang="en-US" sz="2000" dirty="0" smtClean="0"/>
              <a:t> </a:t>
            </a:r>
            <a:r>
              <a:rPr lang="en-US" sz="2000" dirty="0" err="1" smtClean="0"/>
              <a:t>kerja</a:t>
            </a:r>
            <a:endParaRPr lang="en-US" sz="2000" dirty="0" smtClean="0"/>
          </a:p>
        </p:txBody>
      </p:sp>
      <p:sp>
        <p:nvSpPr>
          <p:cNvPr id="6" name="Rectangle 2"/>
          <p:cNvSpPr txBox="1">
            <a:spLocks noChangeArrowheads="1"/>
          </p:cNvSpPr>
          <p:nvPr/>
        </p:nvSpPr>
        <p:spPr>
          <a:xfrm>
            <a:off x="1219200" y="914400"/>
            <a:ext cx="6019800" cy="381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defRPr/>
            </a:pPr>
            <a:r>
              <a:rPr lang="en-US" sz="2000" i="1" dirty="0" smtClean="0">
                <a:solidFill>
                  <a:schemeClr val="tx1"/>
                </a:solidFill>
              </a:rPr>
              <a:t>10 -  </a:t>
            </a:r>
            <a:r>
              <a:rPr lang="en-US" sz="2000" i="1" dirty="0" err="1" smtClean="0">
                <a:solidFill>
                  <a:schemeClr val="tx1"/>
                </a:solidFill>
              </a:rPr>
              <a:t>Pertanyaan</a:t>
            </a:r>
            <a:r>
              <a:rPr lang="en-US" sz="2000" i="1" dirty="0" smtClean="0">
                <a:solidFill>
                  <a:schemeClr val="tx1"/>
                </a:solidFill>
              </a:rPr>
              <a:t>  </a:t>
            </a:r>
            <a:r>
              <a:rPr lang="en-US" sz="2000" i="1" dirty="0" err="1" smtClean="0">
                <a:solidFill>
                  <a:schemeClr val="tx1"/>
                </a:solidFill>
              </a:rPr>
              <a:t>Tentang</a:t>
            </a:r>
            <a:r>
              <a:rPr lang="en-US" sz="2000" i="1" dirty="0" smtClean="0">
                <a:solidFill>
                  <a:schemeClr val="tx1"/>
                </a:solidFill>
              </a:rPr>
              <a:t>  </a:t>
            </a:r>
            <a:r>
              <a:rPr lang="en-US" sz="2000" i="1" dirty="0" err="1" smtClean="0">
                <a:solidFill>
                  <a:schemeClr val="tx1"/>
                </a:solidFill>
              </a:rPr>
              <a:t>Pelemahan</a:t>
            </a:r>
            <a:r>
              <a:rPr lang="en-US" sz="2000" i="1" dirty="0" smtClean="0">
                <a:solidFill>
                  <a:schemeClr val="tx1"/>
                </a:solidFill>
              </a:rPr>
              <a:t> </a:t>
            </a:r>
            <a:r>
              <a:rPr lang="en-US" sz="2000" i="1" dirty="0" err="1" smtClean="0">
                <a:solidFill>
                  <a:schemeClr val="tx1"/>
                </a:solidFill>
              </a:rPr>
              <a:t>Motivasi</a:t>
            </a:r>
            <a:r>
              <a:rPr lang="en-US" sz="2000" i="1" dirty="0" smtClean="0">
                <a:solidFill>
                  <a:schemeClr val="tx1"/>
                </a:solidFill>
              </a:rPr>
              <a:t>   :</a:t>
            </a:r>
          </a:p>
        </p:txBody>
      </p:sp>
    </p:spTree>
    <p:extLst>
      <p:ext uri="{BB962C8B-B14F-4D97-AF65-F5344CB8AC3E}">
        <p14:creationId xmlns:p14="http://schemas.microsoft.com/office/powerpoint/2010/main" val="2874704843"/>
      </p:ext>
    </p:extLst>
  </p:cSld>
  <p:clrMapOvr>
    <a:masterClrMapping/>
  </p:clrMapOvr>
  <p:transition>
    <p:plus/>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5"/>
          <p:cNvSpPr>
            <a:spLocks noGrp="1"/>
          </p:cNvSpPr>
          <p:nvPr>
            <p:ph type="sldNum" sz="quarter" idx="12"/>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19BC281-BE76-41B1-A5A0-BDF74F109CB2}" type="slidenum">
              <a:rPr lang="en-US"/>
              <a:pPr/>
              <a:t>28</a:t>
            </a:fld>
            <a:endParaRPr lang="en-US"/>
          </a:p>
        </p:txBody>
      </p:sp>
      <p:sp>
        <p:nvSpPr>
          <p:cNvPr id="10243" name="Rectangle 3"/>
          <p:cNvSpPr>
            <a:spLocks noGrp="1" noChangeArrowheads="1"/>
          </p:cNvSpPr>
          <p:nvPr>
            <p:ph type="body" idx="1"/>
          </p:nvPr>
        </p:nvSpPr>
        <p:spPr>
          <a:xfrm>
            <a:off x="1143000" y="1752600"/>
            <a:ext cx="6477000" cy="3962400"/>
          </a:xfrm>
        </p:spPr>
        <p:txBody>
          <a:bodyPr/>
          <a:lstStyle/>
          <a:p>
            <a:pPr marL="1371600" lvl="2" indent="-457200" eaLnBrk="1" hangingPunct="1">
              <a:buFont typeface="+mj-lt"/>
              <a:buAutoNum type="arabicPeriod" startAt="21"/>
              <a:defRPr/>
            </a:pPr>
            <a:r>
              <a:rPr lang="en-US" sz="2000" dirty="0" err="1" smtClean="0"/>
              <a:t>Tidak</a:t>
            </a:r>
            <a:r>
              <a:rPr lang="en-US" sz="2000" dirty="0" smtClean="0"/>
              <a:t> </a:t>
            </a:r>
            <a:r>
              <a:rPr lang="en-US" sz="2000" dirty="0" err="1" smtClean="0"/>
              <a:t>dapat</a:t>
            </a:r>
            <a:r>
              <a:rPr lang="en-US" sz="2000" dirty="0" smtClean="0"/>
              <a:t> </a:t>
            </a:r>
            <a:r>
              <a:rPr lang="en-US" sz="2000" dirty="0" err="1" smtClean="0"/>
              <a:t>tekun</a:t>
            </a:r>
            <a:r>
              <a:rPr lang="en-US" sz="2000" dirty="0" smtClean="0"/>
              <a:t> </a:t>
            </a:r>
            <a:r>
              <a:rPr lang="en-US" sz="2000" dirty="0" err="1" smtClean="0"/>
              <a:t>dalam</a:t>
            </a:r>
            <a:r>
              <a:rPr lang="en-US" sz="2000" dirty="0" smtClean="0"/>
              <a:t> </a:t>
            </a:r>
            <a:r>
              <a:rPr lang="en-US" sz="2000" dirty="0" err="1" smtClean="0"/>
              <a:t>pekerjaan</a:t>
            </a:r>
            <a:endParaRPr lang="en-US" sz="2000" dirty="0" smtClean="0"/>
          </a:p>
          <a:p>
            <a:pPr marL="1371600" lvl="2" indent="-457200" eaLnBrk="1" hangingPunct="1">
              <a:buFont typeface="+mj-lt"/>
              <a:buAutoNum type="arabicPeriod" startAt="21"/>
              <a:defRPr/>
            </a:pPr>
            <a:r>
              <a:rPr lang="en-US" sz="2000" dirty="0" err="1" smtClean="0"/>
              <a:t>Sakit</a:t>
            </a:r>
            <a:r>
              <a:rPr lang="en-US" sz="2000" dirty="0" smtClean="0"/>
              <a:t> </a:t>
            </a:r>
            <a:r>
              <a:rPr lang="en-US" sz="2000" dirty="0" err="1" smtClean="0"/>
              <a:t>kepala</a:t>
            </a:r>
            <a:endParaRPr lang="en-US" sz="2000" dirty="0" smtClean="0"/>
          </a:p>
          <a:p>
            <a:pPr marL="1371600" lvl="2" indent="-457200" eaLnBrk="1" hangingPunct="1">
              <a:buFont typeface="+mj-lt"/>
              <a:buAutoNum type="arabicPeriod" startAt="21"/>
              <a:defRPr/>
            </a:pPr>
            <a:r>
              <a:rPr lang="en-US" sz="2000" dirty="0" err="1" smtClean="0"/>
              <a:t>Kekakuan</a:t>
            </a:r>
            <a:r>
              <a:rPr lang="en-US" sz="2000" dirty="0" smtClean="0"/>
              <a:t> di </a:t>
            </a:r>
            <a:r>
              <a:rPr lang="en-US" sz="2000" dirty="0" err="1" smtClean="0"/>
              <a:t>bahu</a:t>
            </a:r>
            <a:endParaRPr lang="en-US" sz="2000" dirty="0" smtClean="0"/>
          </a:p>
          <a:p>
            <a:pPr marL="1371600" lvl="2" indent="-457200" eaLnBrk="1" hangingPunct="1">
              <a:buFont typeface="+mj-lt"/>
              <a:buAutoNum type="arabicPeriod" startAt="21"/>
              <a:defRPr/>
            </a:pPr>
            <a:r>
              <a:rPr lang="en-US" sz="2000" dirty="0" err="1" smtClean="0"/>
              <a:t>Merasa</a:t>
            </a:r>
            <a:r>
              <a:rPr lang="en-US" sz="2000" dirty="0" smtClean="0"/>
              <a:t> </a:t>
            </a:r>
            <a:r>
              <a:rPr lang="en-US" sz="2000" dirty="0" err="1" smtClean="0"/>
              <a:t>nyeri</a:t>
            </a:r>
            <a:r>
              <a:rPr lang="en-US" sz="2000" dirty="0" smtClean="0"/>
              <a:t> di </a:t>
            </a:r>
            <a:r>
              <a:rPr lang="en-US" sz="2000" dirty="0" err="1" smtClean="0"/>
              <a:t>punggung</a:t>
            </a:r>
            <a:endParaRPr lang="en-US" sz="2000" dirty="0" smtClean="0"/>
          </a:p>
          <a:p>
            <a:pPr marL="1371600" lvl="2" indent="-457200" eaLnBrk="1" hangingPunct="1">
              <a:buFont typeface="+mj-lt"/>
              <a:buAutoNum type="arabicPeriod" startAt="21"/>
              <a:defRPr/>
            </a:pPr>
            <a:r>
              <a:rPr lang="en-US" sz="2000" dirty="0" err="1" smtClean="0"/>
              <a:t>Merasa</a:t>
            </a:r>
            <a:r>
              <a:rPr lang="en-US" sz="2000" dirty="0" smtClean="0"/>
              <a:t> </a:t>
            </a:r>
            <a:r>
              <a:rPr lang="en-US" sz="2000" dirty="0" err="1" smtClean="0"/>
              <a:t>pernafasan</a:t>
            </a:r>
            <a:r>
              <a:rPr lang="en-US" sz="2000" dirty="0" smtClean="0"/>
              <a:t> </a:t>
            </a:r>
            <a:r>
              <a:rPr lang="en-US" sz="2000" dirty="0" err="1" smtClean="0"/>
              <a:t>tertekan</a:t>
            </a:r>
            <a:endParaRPr lang="en-US" sz="2000" dirty="0" smtClean="0"/>
          </a:p>
          <a:p>
            <a:pPr marL="1371600" lvl="2" indent="-457200" eaLnBrk="1" hangingPunct="1">
              <a:buFont typeface="+mj-lt"/>
              <a:buAutoNum type="arabicPeriod" startAt="21"/>
              <a:defRPr/>
            </a:pPr>
            <a:r>
              <a:rPr lang="en-US" sz="2000" dirty="0" err="1" smtClean="0"/>
              <a:t>Haus</a:t>
            </a:r>
            <a:endParaRPr lang="en-US" sz="2000" dirty="0" smtClean="0"/>
          </a:p>
          <a:p>
            <a:pPr marL="1371600" lvl="2" indent="-457200" eaLnBrk="1" hangingPunct="1">
              <a:buFont typeface="+mj-lt"/>
              <a:buAutoNum type="arabicPeriod" startAt="21"/>
              <a:defRPr/>
            </a:pPr>
            <a:r>
              <a:rPr lang="en-US" sz="2000" dirty="0" err="1" smtClean="0"/>
              <a:t>Suara</a:t>
            </a:r>
            <a:r>
              <a:rPr lang="en-US" sz="2000" dirty="0" smtClean="0"/>
              <a:t> </a:t>
            </a:r>
            <a:r>
              <a:rPr lang="en-US" sz="2000" dirty="0" err="1" smtClean="0"/>
              <a:t>serak</a:t>
            </a:r>
            <a:endParaRPr lang="en-US" sz="2000" dirty="0" smtClean="0"/>
          </a:p>
          <a:p>
            <a:pPr marL="1371600" lvl="2" indent="-457200" eaLnBrk="1" hangingPunct="1">
              <a:buFont typeface="+mj-lt"/>
              <a:buAutoNum type="arabicPeriod" startAt="21"/>
              <a:defRPr/>
            </a:pPr>
            <a:r>
              <a:rPr lang="en-US" sz="2000" dirty="0" err="1" smtClean="0"/>
              <a:t>Merasa</a:t>
            </a:r>
            <a:r>
              <a:rPr lang="en-US" sz="2000" dirty="0" smtClean="0"/>
              <a:t> </a:t>
            </a:r>
            <a:r>
              <a:rPr lang="en-US" sz="2000" dirty="0" err="1" smtClean="0"/>
              <a:t>pening</a:t>
            </a:r>
            <a:endParaRPr lang="en-US" sz="2000" dirty="0" smtClean="0"/>
          </a:p>
          <a:p>
            <a:pPr marL="1371600" lvl="2" indent="-457200" eaLnBrk="1" hangingPunct="1">
              <a:buFont typeface="+mj-lt"/>
              <a:buAutoNum type="arabicPeriod" startAt="21"/>
              <a:defRPr/>
            </a:pPr>
            <a:r>
              <a:rPr lang="en-US" sz="2000" dirty="0" smtClean="0"/>
              <a:t>Tremor </a:t>
            </a:r>
            <a:r>
              <a:rPr lang="en-US" sz="2000" dirty="0" err="1" smtClean="0"/>
              <a:t>pada</a:t>
            </a:r>
            <a:r>
              <a:rPr lang="en-US" sz="2000" dirty="0" smtClean="0"/>
              <a:t> </a:t>
            </a:r>
            <a:r>
              <a:rPr lang="en-US" sz="2000" dirty="0" err="1" smtClean="0"/>
              <a:t>anggota</a:t>
            </a:r>
            <a:r>
              <a:rPr lang="en-US" sz="2000" dirty="0" smtClean="0"/>
              <a:t> </a:t>
            </a:r>
            <a:r>
              <a:rPr lang="en-US" sz="2000" dirty="0" err="1" smtClean="0"/>
              <a:t>badan</a:t>
            </a:r>
            <a:endParaRPr lang="en-US" sz="2000" dirty="0" smtClean="0"/>
          </a:p>
          <a:p>
            <a:pPr marL="1371600" lvl="2" indent="-457200" eaLnBrk="1" hangingPunct="1">
              <a:buFont typeface="+mj-lt"/>
              <a:buAutoNum type="arabicPeriod" startAt="21"/>
              <a:defRPr/>
            </a:pPr>
            <a:r>
              <a:rPr lang="en-US" sz="2000" dirty="0" err="1" smtClean="0"/>
              <a:t>Merasa</a:t>
            </a:r>
            <a:r>
              <a:rPr lang="en-US" sz="2000" dirty="0" smtClean="0"/>
              <a:t> </a:t>
            </a:r>
            <a:r>
              <a:rPr lang="en-US" sz="2000" dirty="0" err="1" smtClean="0"/>
              <a:t>kurang</a:t>
            </a:r>
            <a:r>
              <a:rPr lang="en-US" sz="2000" dirty="0" smtClean="0"/>
              <a:t> </a:t>
            </a:r>
            <a:r>
              <a:rPr lang="en-US" sz="2000" dirty="0" err="1" smtClean="0"/>
              <a:t>sehat</a:t>
            </a:r>
            <a:endParaRPr lang="en-US" sz="2000" dirty="0" smtClean="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6" name="Rectangle 2"/>
          <p:cNvSpPr txBox="1">
            <a:spLocks noGrp="1" noChangeArrowheads="1"/>
          </p:cNvSpPr>
          <p:nvPr>
            <p:ph type="title"/>
          </p:nvPr>
        </p:nvSpPr>
        <p:spPr>
          <a:xfrm>
            <a:off x="1371600" y="762000"/>
            <a:ext cx="6781800" cy="762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defRPr/>
            </a:pPr>
            <a:r>
              <a:rPr lang="en-US" sz="2000" i="1" dirty="0" smtClean="0">
                <a:solidFill>
                  <a:schemeClr val="tx1"/>
                </a:solidFill>
              </a:rPr>
              <a:t>10 -  </a:t>
            </a:r>
            <a:r>
              <a:rPr lang="en-US" sz="2000" i="1" dirty="0" err="1" smtClean="0">
                <a:solidFill>
                  <a:schemeClr val="tx1"/>
                </a:solidFill>
              </a:rPr>
              <a:t>Pertanyaan</a:t>
            </a:r>
            <a:r>
              <a:rPr lang="en-US" sz="2000" i="1" dirty="0" smtClean="0">
                <a:solidFill>
                  <a:schemeClr val="tx1"/>
                </a:solidFill>
              </a:rPr>
              <a:t>  </a:t>
            </a:r>
            <a:r>
              <a:rPr lang="en-US" sz="2000" i="1" dirty="0" err="1" smtClean="0">
                <a:solidFill>
                  <a:schemeClr val="tx1"/>
                </a:solidFill>
              </a:rPr>
              <a:t>Tentang</a:t>
            </a:r>
            <a:r>
              <a:rPr lang="en-US" sz="2000" i="1" dirty="0" smtClean="0">
                <a:solidFill>
                  <a:schemeClr val="tx1"/>
                </a:solidFill>
              </a:rPr>
              <a:t>  </a:t>
            </a:r>
            <a:r>
              <a:rPr lang="en-US" sz="2000" i="1" dirty="0" err="1" smtClean="0">
                <a:solidFill>
                  <a:schemeClr val="tx1"/>
                </a:solidFill>
              </a:rPr>
              <a:t>Gambaran</a:t>
            </a:r>
            <a:r>
              <a:rPr lang="en-US" sz="2000" i="1" dirty="0" smtClean="0">
                <a:solidFill>
                  <a:schemeClr val="tx1"/>
                </a:solidFill>
              </a:rPr>
              <a:t> </a:t>
            </a:r>
            <a:r>
              <a:rPr lang="en-US" sz="2000" i="1" dirty="0" err="1" smtClean="0">
                <a:solidFill>
                  <a:schemeClr val="tx1"/>
                </a:solidFill>
              </a:rPr>
              <a:t>Pelemahan</a:t>
            </a:r>
            <a:r>
              <a:rPr lang="en-US" sz="2000" i="1" dirty="0" smtClean="0">
                <a:solidFill>
                  <a:schemeClr val="tx1"/>
                </a:solidFill>
              </a:rPr>
              <a:t>  </a:t>
            </a:r>
            <a:r>
              <a:rPr lang="en-US" sz="2000" i="1" dirty="0" err="1" smtClean="0">
                <a:solidFill>
                  <a:schemeClr val="tx1"/>
                </a:solidFill>
              </a:rPr>
              <a:t>Fisik</a:t>
            </a:r>
            <a:r>
              <a:rPr lang="en-US" sz="2000" i="1" dirty="0" smtClean="0">
                <a:solidFill>
                  <a:schemeClr val="tx1"/>
                </a:solidFill>
              </a:rPr>
              <a:t>   :</a:t>
            </a:r>
          </a:p>
        </p:txBody>
      </p:sp>
    </p:spTree>
    <p:extLst>
      <p:ext uri="{BB962C8B-B14F-4D97-AF65-F5344CB8AC3E}">
        <p14:creationId xmlns:p14="http://schemas.microsoft.com/office/powerpoint/2010/main" val="1340970154"/>
      </p:ext>
    </p:extLst>
  </p:cSld>
  <p:clrMapOvr>
    <a:masterClrMapping/>
  </p:clrMapOvr>
  <p:transition>
    <p:plus/>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29</a:t>
            </a:fld>
            <a:endParaRPr lang="en-US">
              <a:solidFill>
                <a:prstClr val="black"/>
              </a:solidFill>
            </a:endParaRPr>
          </a:p>
        </p:txBody>
      </p:sp>
      <p:sp>
        <p:nvSpPr>
          <p:cNvPr id="2" name="Title 1"/>
          <p:cNvSpPr>
            <a:spLocks noGrp="1"/>
          </p:cNvSpPr>
          <p:nvPr>
            <p:ph type="title" idx="4294967295"/>
          </p:nvPr>
        </p:nvSpPr>
        <p:spPr>
          <a:xfrm>
            <a:off x="1981200" y="152400"/>
            <a:ext cx="6019800" cy="381000"/>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sz="2000" dirty="0" smtClean="0"/>
              <a:t>BAGAN PENYEBAB DAN MENGATASI  KELELAHAN</a:t>
            </a:r>
            <a:endParaRPr lang="en-US" sz="2000" dirty="0"/>
          </a:p>
        </p:txBody>
      </p:sp>
      <p:sp>
        <p:nvSpPr>
          <p:cNvPr id="3" name="TextBox 2"/>
          <p:cNvSpPr txBox="1"/>
          <p:nvPr/>
        </p:nvSpPr>
        <p:spPr>
          <a:xfrm>
            <a:off x="685800" y="933033"/>
            <a:ext cx="3352800" cy="280076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buFont typeface="+mj-lt"/>
              <a:buAutoNum type="arabicPeriod"/>
            </a:pPr>
            <a:r>
              <a:rPr lang="en-US" sz="1600" dirty="0" err="1" smtClean="0">
                <a:latin typeface="+mj-lt"/>
              </a:rPr>
              <a:t>Aktifitas</a:t>
            </a:r>
            <a:r>
              <a:rPr lang="en-US" sz="1600" dirty="0" smtClean="0">
                <a:latin typeface="+mj-lt"/>
              </a:rPr>
              <a:t> </a:t>
            </a:r>
            <a:r>
              <a:rPr lang="en-US" sz="1600" dirty="0" err="1" smtClean="0">
                <a:latin typeface="+mj-lt"/>
              </a:rPr>
              <a:t>kerja</a:t>
            </a:r>
            <a:r>
              <a:rPr lang="en-US" sz="1600" dirty="0" smtClean="0">
                <a:latin typeface="+mj-lt"/>
              </a:rPr>
              <a:t> </a:t>
            </a:r>
            <a:r>
              <a:rPr lang="en-US" sz="1600" dirty="0" err="1" smtClean="0">
                <a:latin typeface="+mj-lt"/>
              </a:rPr>
              <a:t>fisik</a:t>
            </a:r>
            <a:endParaRPr lang="en-US" sz="1600" dirty="0" smtClean="0">
              <a:latin typeface="+mj-lt"/>
            </a:endParaRPr>
          </a:p>
          <a:p>
            <a:pPr marL="342900" indent="-342900">
              <a:buFont typeface="+mj-lt"/>
              <a:buAutoNum type="arabicPeriod"/>
            </a:pPr>
            <a:r>
              <a:rPr lang="en-US" sz="1600" dirty="0" err="1" smtClean="0">
                <a:latin typeface="+mj-lt"/>
              </a:rPr>
              <a:t>Aktivitas</a:t>
            </a:r>
            <a:r>
              <a:rPr lang="en-US" sz="1600" dirty="0" smtClean="0">
                <a:latin typeface="+mj-lt"/>
              </a:rPr>
              <a:t> </a:t>
            </a:r>
            <a:r>
              <a:rPr lang="en-US" sz="1600" dirty="0" err="1" smtClean="0">
                <a:latin typeface="+mj-lt"/>
              </a:rPr>
              <a:t>kerja</a:t>
            </a:r>
            <a:r>
              <a:rPr lang="en-US" sz="1600" dirty="0" smtClean="0">
                <a:latin typeface="+mj-lt"/>
              </a:rPr>
              <a:t> mental</a:t>
            </a:r>
          </a:p>
          <a:p>
            <a:pPr marL="342900" indent="-342900">
              <a:buFont typeface="+mj-lt"/>
              <a:buAutoNum type="arabicPeriod"/>
            </a:pPr>
            <a:r>
              <a:rPr lang="en-US" sz="1600" dirty="0" err="1" smtClean="0">
                <a:latin typeface="+mj-lt"/>
              </a:rPr>
              <a:t>Stasiun</a:t>
            </a:r>
            <a:r>
              <a:rPr lang="en-US" sz="1600" dirty="0" smtClean="0">
                <a:latin typeface="+mj-lt"/>
              </a:rPr>
              <a:t> </a:t>
            </a:r>
            <a:r>
              <a:rPr lang="en-US" sz="1600" dirty="0" err="1" smtClean="0">
                <a:latin typeface="+mj-lt"/>
              </a:rPr>
              <a:t>kerja</a:t>
            </a:r>
            <a:r>
              <a:rPr lang="en-US" sz="1600" dirty="0" smtClean="0">
                <a:latin typeface="+mj-lt"/>
              </a:rPr>
              <a:t> </a:t>
            </a:r>
            <a:r>
              <a:rPr lang="en-US" sz="1600" dirty="0" err="1" smtClean="0">
                <a:latin typeface="+mj-lt"/>
              </a:rPr>
              <a:t>tidak</a:t>
            </a:r>
            <a:r>
              <a:rPr lang="en-US" sz="1600" dirty="0" smtClean="0">
                <a:latin typeface="+mj-lt"/>
              </a:rPr>
              <a:t> </a:t>
            </a:r>
            <a:r>
              <a:rPr lang="en-US" sz="1600" dirty="0" err="1" smtClean="0">
                <a:latin typeface="+mj-lt"/>
              </a:rPr>
              <a:t>ergonomis</a:t>
            </a:r>
            <a:endParaRPr lang="en-US" sz="1600" dirty="0" smtClean="0">
              <a:latin typeface="+mj-lt"/>
            </a:endParaRPr>
          </a:p>
          <a:p>
            <a:pPr marL="342900" indent="-342900">
              <a:buFont typeface="+mj-lt"/>
              <a:buAutoNum type="arabicPeriod"/>
            </a:pPr>
            <a:r>
              <a:rPr lang="en-US" sz="1600" dirty="0" err="1" smtClean="0">
                <a:latin typeface="+mj-lt"/>
              </a:rPr>
              <a:t>Sikap</a:t>
            </a:r>
            <a:r>
              <a:rPr lang="en-US" sz="1600" dirty="0" smtClean="0">
                <a:latin typeface="+mj-lt"/>
              </a:rPr>
              <a:t> </a:t>
            </a:r>
            <a:r>
              <a:rPr lang="en-US" sz="1600" dirty="0" err="1" smtClean="0">
                <a:latin typeface="+mj-lt"/>
              </a:rPr>
              <a:t>paksa</a:t>
            </a:r>
            <a:r>
              <a:rPr lang="en-US" sz="1600" dirty="0" smtClean="0">
                <a:latin typeface="+mj-lt"/>
              </a:rPr>
              <a:t> </a:t>
            </a:r>
          </a:p>
          <a:p>
            <a:pPr marL="342900" indent="-342900">
              <a:buFont typeface="+mj-lt"/>
              <a:buAutoNum type="arabicPeriod"/>
            </a:pPr>
            <a:r>
              <a:rPr lang="en-US" sz="1600" dirty="0" err="1" smtClean="0">
                <a:latin typeface="+mj-lt"/>
              </a:rPr>
              <a:t>Kerja</a:t>
            </a:r>
            <a:r>
              <a:rPr lang="en-US" sz="1600" dirty="0" smtClean="0">
                <a:latin typeface="+mj-lt"/>
              </a:rPr>
              <a:t> </a:t>
            </a:r>
            <a:r>
              <a:rPr lang="en-US" sz="1600" dirty="0" err="1" smtClean="0">
                <a:latin typeface="+mj-lt"/>
              </a:rPr>
              <a:t>statis</a:t>
            </a:r>
            <a:endParaRPr lang="en-US" sz="1600" dirty="0" smtClean="0">
              <a:latin typeface="+mj-lt"/>
            </a:endParaRPr>
          </a:p>
          <a:p>
            <a:pPr marL="342900" indent="-342900">
              <a:buFont typeface="+mj-lt"/>
              <a:buAutoNum type="arabicPeriod"/>
            </a:pPr>
            <a:r>
              <a:rPr lang="en-US" sz="1600" dirty="0" err="1" smtClean="0">
                <a:latin typeface="+mj-lt"/>
              </a:rPr>
              <a:t>Kerja</a:t>
            </a:r>
            <a:r>
              <a:rPr lang="en-US" sz="1600" dirty="0" smtClean="0">
                <a:latin typeface="+mj-lt"/>
              </a:rPr>
              <a:t> </a:t>
            </a:r>
            <a:r>
              <a:rPr lang="en-US" sz="1600" dirty="0" err="1" smtClean="0">
                <a:latin typeface="+mj-lt"/>
              </a:rPr>
              <a:t>bersifat</a:t>
            </a:r>
            <a:r>
              <a:rPr lang="en-US" sz="1600" dirty="0" smtClean="0">
                <a:latin typeface="+mj-lt"/>
              </a:rPr>
              <a:t> </a:t>
            </a:r>
            <a:r>
              <a:rPr lang="en-US" sz="1600" dirty="0" err="1" smtClean="0">
                <a:latin typeface="+mj-lt"/>
              </a:rPr>
              <a:t>monotoni</a:t>
            </a:r>
            <a:endParaRPr lang="en-US" sz="1600" dirty="0" smtClean="0">
              <a:latin typeface="+mj-lt"/>
            </a:endParaRPr>
          </a:p>
          <a:p>
            <a:pPr marL="342900" indent="-342900">
              <a:buFont typeface="+mj-lt"/>
              <a:buAutoNum type="arabicPeriod"/>
            </a:pPr>
            <a:r>
              <a:rPr lang="en-US" sz="1600" dirty="0" err="1" smtClean="0">
                <a:latin typeface="+mj-lt"/>
              </a:rPr>
              <a:t>Lingkungan</a:t>
            </a:r>
            <a:r>
              <a:rPr lang="en-US" sz="1600" dirty="0" smtClean="0">
                <a:latin typeface="+mj-lt"/>
              </a:rPr>
              <a:t> </a:t>
            </a:r>
            <a:r>
              <a:rPr lang="en-US" sz="1600" dirty="0" err="1" smtClean="0">
                <a:latin typeface="+mj-lt"/>
              </a:rPr>
              <a:t>kerja</a:t>
            </a:r>
            <a:r>
              <a:rPr lang="en-US" sz="1600" dirty="0" smtClean="0">
                <a:latin typeface="+mj-lt"/>
              </a:rPr>
              <a:t> </a:t>
            </a:r>
            <a:r>
              <a:rPr lang="en-US" sz="1600" dirty="0" err="1" smtClean="0">
                <a:latin typeface="+mj-lt"/>
              </a:rPr>
              <a:t>ekstrim</a:t>
            </a:r>
            <a:endParaRPr lang="en-US" sz="1600" dirty="0" smtClean="0">
              <a:latin typeface="+mj-lt"/>
            </a:endParaRPr>
          </a:p>
          <a:p>
            <a:pPr marL="342900" indent="-342900">
              <a:buFont typeface="+mj-lt"/>
              <a:buAutoNum type="arabicPeriod"/>
            </a:pPr>
            <a:r>
              <a:rPr lang="en-US" sz="1600" dirty="0" err="1" smtClean="0">
                <a:latin typeface="+mj-lt"/>
              </a:rPr>
              <a:t>Psikologis</a:t>
            </a:r>
            <a:endParaRPr lang="en-US" sz="1600" dirty="0" smtClean="0">
              <a:latin typeface="+mj-lt"/>
            </a:endParaRPr>
          </a:p>
          <a:p>
            <a:pPr marL="342900" indent="-342900">
              <a:buFont typeface="+mj-lt"/>
              <a:buAutoNum type="arabicPeriod"/>
            </a:pPr>
            <a:r>
              <a:rPr lang="en-US" sz="1600" dirty="0" err="1" smtClean="0">
                <a:latin typeface="+mj-lt"/>
              </a:rPr>
              <a:t>Kebutuhan</a:t>
            </a:r>
            <a:r>
              <a:rPr lang="en-US" sz="1600" dirty="0" smtClean="0">
                <a:latin typeface="+mj-lt"/>
              </a:rPr>
              <a:t> </a:t>
            </a:r>
            <a:r>
              <a:rPr lang="en-US" sz="1600" dirty="0" err="1" smtClean="0">
                <a:latin typeface="+mj-lt"/>
              </a:rPr>
              <a:t>kalori</a:t>
            </a:r>
            <a:r>
              <a:rPr lang="en-US" sz="1600" dirty="0" smtClean="0">
                <a:latin typeface="+mj-lt"/>
              </a:rPr>
              <a:t> </a:t>
            </a:r>
            <a:r>
              <a:rPr lang="en-US" sz="1600" dirty="0" err="1" smtClean="0">
                <a:latin typeface="+mj-lt"/>
              </a:rPr>
              <a:t>kurang</a:t>
            </a:r>
            <a:endParaRPr lang="en-US" sz="1600" dirty="0" smtClean="0">
              <a:latin typeface="+mj-lt"/>
            </a:endParaRPr>
          </a:p>
          <a:p>
            <a:pPr marL="342900" indent="-342900">
              <a:buFont typeface="+mj-lt"/>
              <a:buAutoNum type="arabicPeriod"/>
            </a:pPr>
            <a:r>
              <a:rPr lang="en-US" sz="1600" dirty="0" err="1" smtClean="0">
                <a:latin typeface="+mj-lt"/>
              </a:rPr>
              <a:t>Waktu</a:t>
            </a:r>
            <a:r>
              <a:rPr lang="en-US" sz="1600" dirty="0" smtClean="0">
                <a:latin typeface="+mj-lt"/>
              </a:rPr>
              <a:t> </a:t>
            </a:r>
            <a:r>
              <a:rPr lang="en-US" sz="1600" dirty="0" err="1" smtClean="0">
                <a:latin typeface="+mj-lt"/>
              </a:rPr>
              <a:t>kerja-istirahat</a:t>
            </a:r>
            <a:r>
              <a:rPr lang="en-US" sz="1600" dirty="0" smtClean="0">
                <a:latin typeface="+mj-lt"/>
              </a:rPr>
              <a:t> </a:t>
            </a:r>
            <a:r>
              <a:rPr lang="en-US" sz="1600" dirty="0" err="1" smtClean="0">
                <a:latin typeface="+mj-lt"/>
              </a:rPr>
              <a:t>tidak</a:t>
            </a:r>
            <a:r>
              <a:rPr lang="en-US" sz="1600" dirty="0" smtClean="0">
                <a:latin typeface="+mj-lt"/>
              </a:rPr>
              <a:t> </a:t>
            </a:r>
            <a:r>
              <a:rPr lang="en-US" sz="1600" dirty="0" err="1" smtClean="0">
                <a:latin typeface="+mj-lt"/>
              </a:rPr>
              <a:t>tepat</a:t>
            </a:r>
            <a:endParaRPr lang="en-US" sz="1600" dirty="0" smtClean="0">
              <a:latin typeface="+mj-lt"/>
            </a:endParaRPr>
          </a:p>
          <a:p>
            <a:pPr marL="342900" indent="-342900">
              <a:buFont typeface="+mj-lt"/>
              <a:buAutoNum type="arabicPeriod"/>
            </a:pPr>
            <a:r>
              <a:rPr lang="en-US" sz="1600" dirty="0" smtClean="0">
                <a:latin typeface="+mj-lt"/>
              </a:rPr>
              <a:t>Dan lain-</a:t>
            </a:r>
            <a:r>
              <a:rPr lang="en-US" sz="1600" dirty="0" err="1" smtClean="0">
                <a:latin typeface="+mj-lt"/>
              </a:rPr>
              <a:t>lian</a:t>
            </a:r>
            <a:endParaRPr lang="en-US" sz="1600" dirty="0">
              <a:latin typeface="+mj-lt"/>
            </a:endParaRPr>
          </a:p>
        </p:txBody>
      </p:sp>
      <p:sp>
        <p:nvSpPr>
          <p:cNvPr id="7" name="TextBox 6"/>
          <p:cNvSpPr txBox="1"/>
          <p:nvPr/>
        </p:nvSpPr>
        <p:spPr>
          <a:xfrm>
            <a:off x="5105400" y="1057701"/>
            <a:ext cx="3559792" cy="304698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342900" indent="-342900">
              <a:buFont typeface="+mj-lt"/>
              <a:buAutoNum type="arabicPeriod"/>
            </a:pPr>
            <a:r>
              <a:rPr lang="en-US" sz="1600" dirty="0" err="1" smtClean="0"/>
              <a:t>Sesuaikan</a:t>
            </a:r>
            <a:r>
              <a:rPr lang="en-US" sz="1600" dirty="0" smtClean="0"/>
              <a:t> </a:t>
            </a:r>
            <a:r>
              <a:rPr lang="en-US" sz="1600" dirty="0" err="1" smtClean="0"/>
              <a:t>kapasitas</a:t>
            </a:r>
            <a:r>
              <a:rPr lang="en-US" sz="1600" dirty="0" smtClean="0"/>
              <a:t> </a:t>
            </a:r>
            <a:r>
              <a:rPr lang="en-US" sz="1600" dirty="0" err="1" smtClean="0"/>
              <a:t>kerja</a:t>
            </a:r>
            <a:r>
              <a:rPr lang="en-US" sz="1600" dirty="0" smtClean="0"/>
              <a:t> </a:t>
            </a:r>
            <a:r>
              <a:rPr lang="en-US" sz="1600" dirty="0" err="1" smtClean="0"/>
              <a:t>fisik</a:t>
            </a:r>
            <a:endParaRPr lang="en-US" sz="1600" dirty="0" smtClean="0"/>
          </a:p>
          <a:p>
            <a:pPr marL="342900" indent="-342900">
              <a:buFont typeface="+mj-lt"/>
              <a:buAutoNum type="arabicPeriod"/>
            </a:pPr>
            <a:r>
              <a:rPr lang="en-US" sz="1600" dirty="0" err="1"/>
              <a:t>Sesuaikan</a:t>
            </a:r>
            <a:r>
              <a:rPr lang="en-US" sz="1600" dirty="0"/>
              <a:t> </a:t>
            </a:r>
            <a:r>
              <a:rPr lang="en-US" sz="1600" dirty="0" err="1"/>
              <a:t>kapasitas</a:t>
            </a:r>
            <a:r>
              <a:rPr lang="en-US" sz="1600" dirty="0"/>
              <a:t> </a:t>
            </a:r>
            <a:r>
              <a:rPr lang="en-US" sz="1600" dirty="0" err="1"/>
              <a:t>kerja</a:t>
            </a:r>
            <a:r>
              <a:rPr lang="en-US" sz="1600" dirty="0"/>
              <a:t> </a:t>
            </a:r>
            <a:r>
              <a:rPr lang="en-US" sz="1600" dirty="0" smtClean="0"/>
              <a:t>mental</a:t>
            </a:r>
          </a:p>
          <a:p>
            <a:pPr marL="342900" indent="-342900">
              <a:buFont typeface="+mj-lt"/>
              <a:buAutoNum type="arabicPeriod"/>
            </a:pPr>
            <a:r>
              <a:rPr lang="en-US" sz="1600" dirty="0" err="1" smtClean="0"/>
              <a:t>Redesain</a:t>
            </a:r>
            <a:r>
              <a:rPr lang="en-US" sz="1600" dirty="0" smtClean="0"/>
              <a:t> </a:t>
            </a:r>
            <a:r>
              <a:rPr lang="en-US" sz="1600" dirty="0" err="1" smtClean="0"/>
              <a:t>stasiun</a:t>
            </a:r>
            <a:r>
              <a:rPr lang="en-US" sz="1600" dirty="0" smtClean="0"/>
              <a:t> </a:t>
            </a:r>
            <a:r>
              <a:rPr lang="en-US" sz="1600" dirty="0" err="1" smtClean="0"/>
              <a:t>kerja</a:t>
            </a:r>
            <a:endParaRPr lang="en-US" sz="1600" dirty="0" smtClean="0"/>
          </a:p>
          <a:p>
            <a:pPr marL="342900" indent="-342900">
              <a:buFont typeface="+mj-lt"/>
              <a:buAutoNum type="arabicPeriod"/>
            </a:pPr>
            <a:r>
              <a:rPr lang="en-US" sz="1600" dirty="0" err="1" smtClean="0"/>
              <a:t>Sikap</a:t>
            </a:r>
            <a:r>
              <a:rPr lang="en-US" sz="1600" dirty="0" smtClean="0"/>
              <a:t> </a:t>
            </a:r>
            <a:r>
              <a:rPr lang="en-US" sz="1600" dirty="0" err="1" smtClean="0"/>
              <a:t>kerja</a:t>
            </a:r>
            <a:r>
              <a:rPr lang="en-US" sz="1600" dirty="0" smtClean="0"/>
              <a:t> </a:t>
            </a:r>
            <a:r>
              <a:rPr lang="en-US" sz="1600" dirty="0" err="1" smtClean="0"/>
              <a:t>alami</a:t>
            </a:r>
            <a:endParaRPr lang="en-US" sz="1600" dirty="0" smtClean="0"/>
          </a:p>
          <a:p>
            <a:pPr marL="342900" indent="-342900">
              <a:buFont typeface="+mj-lt"/>
              <a:buAutoNum type="arabicPeriod"/>
            </a:pPr>
            <a:r>
              <a:rPr lang="en-US" sz="1600" dirty="0" err="1" smtClean="0"/>
              <a:t>Kerja</a:t>
            </a:r>
            <a:r>
              <a:rPr lang="en-US" sz="1600" dirty="0" smtClean="0"/>
              <a:t> </a:t>
            </a:r>
            <a:r>
              <a:rPr lang="en-US" sz="1600" dirty="0" err="1" smtClean="0"/>
              <a:t>lebih</a:t>
            </a:r>
            <a:r>
              <a:rPr lang="en-US" sz="1600" dirty="0" smtClean="0"/>
              <a:t> </a:t>
            </a:r>
            <a:r>
              <a:rPr lang="en-US" sz="1600" dirty="0" err="1" smtClean="0"/>
              <a:t>dinamis</a:t>
            </a:r>
            <a:endParaRPr lang="en-US" sz="1600" dirty="0" smtClean="0"/>
          </a:p>
          <a:p>
            <a:pPr marL="342900" indent="-342900">
              <a:buFont typeface="+mj-lt"/>
              <a:buAutoNum type="arabicPeriod"/>
            </a:pPr>
            <a:r>
              <a:rPr lang="en-US" sz="1600" dirty="0" err="1" smtClean="0"/>
              <a:t>Kerja</a:t>
            </a:r>
            <a:r>
              <a:rPr lang="en-US" sz="1600" dirty="0" smtClean="0"/>
              <a:t> </a:t>
            </a:r>
            <a:r>
              <a:rPr lang="en-US" sz="1600" dirty="0" err="1" smtClean="0"/>
              <a:t>lebih</a:t>
            </a:r>
            <a:r>
              <a:rPr lang="en-US" sz="1600" dirty="0" smtClean="0"/>
              <a:t> </a:t>
            </a:r>
            <a:r>
              <a:rPr lang="en-US" sz="1600" dirty="0" err="1" smtClean="0"/>
              <a:t>bervariasi</a:t>
            </a:r>
            <a:endParaRPr lang="en-US" sz="1600" dirty="0" smtClean="0"/>
          </a:p>
          <a:p>
            <a:pPr marL="342900" indent="-342900">
              <a:buFont typeface="+mj-lt"/>
              <a:buAutoNum type="arabicPeriod"/>
            </a:pPr>
            <a:r>
              <a:rPr lang="en-US" sz="1600" dirty="0" err="1" smtClean="0"/>
              <a:t>Resedain</a:t>
            </a:r>
            <a:r>
              <a:rPr lang="en-US" sz="1600" dirty="0" smtClean="0"/>
              <a:t> </a:t>
            </a:r>
            <a:r>
              <a:rPr lang="en-US" sz="1600" dirty="0" err="1" smtClean="0"/>
              <a:t>lingkungan</a:t>
            </a:r>
            <a:r>
              <a:rPr lang="en-US" sz="1600" dirty="0" smtClean="0"/>
              <a:t> </a:t>
            </a:r>
            <a:r>
              <a:rPr lang="en-US" sz="1600" dirty="0" err="1" smtClean="0"/>
              <a:t>kerja</a:t>
            </a:r>
            <a:endParaRPr lang="en-US" sz="1600" dirty="0" smtClean="0"/>
          </a:p>
          <a:p>
            <a:pPr marL="342900" indent="-342900">
              <a:buFont typeface="+mj-lt"/>
              <a:buAutoNum type="arabicPeriod"/>
            </a:pPr>
            <a:r>
              <a:rPr lang="en-US" sz="1600" dirty="0" err="1" smtClean="0"/>
              <a:t>Reorganisasi</a:t>
            </a:r>
            <a:r>
              <a:rPr lang="en-US" sz="1600" dirty="0" smtClean="0"/>
              <a:t> </a:t>
            </a:r>
            <a:r>
              <a:rPr lang="en-US" sz="1600" dirty="0" err="1" smtClean="0"/>
              <a:t>kerja</a:t>
            </a:r>
            <a:endParaRPr lang="en-US" sz="1600" dirty="0" smtClean="0"/>
          </a:p>
          <a:p>
            <a:pPr marL="342900" indent="-342900">
              <a:buFont typeface="+mj-lt"/>
              <a:buAutoNum type="arabicPeriod"/>
            </a:pPr>
            <a:r>
              <a:rPr lang="en-US" sz="1600" dirty="0" err="1" smtClean="0"/>
              <a:t>Kebutuhan</a:t>
            </a:r>
            <a:r>
              <a:rPr lang="en-US" sz="1600" dirty="0" smtClean="0"/>
              <a:t> </a:t>
            </a:r>
            <a:r>
              <a:rPr lang="en-US" sz="1600" dirty="0" err="1" smtClean="0"/>
              <a:t>kalori</a:t>
            </a:r>
            <a:r>
              <a:rPr lang="en-US" sz="1600" dirty="0" smtClean="0"/>
              <a:t> </a:t>
            </a:r>
            <a:r>
              <a:rPr lang="en-US" sz="1600" dirty="0" err="1" smtClean="0"/>
              <a:t>setimbang</a:t>
            </a:r>
            <a:endParaRPr lang="en-US" sz="1600" dirty="0" smtClean="0"/>
          </a:p>
          <a:p>
            <a:pPr marL="342900" indent="-342900">
              <a:buFont typeface="+mj-lt"/>
              <a:buAutoNum type="arabicPeriod"/>
            </a:pPr>
            <a:r>
              <a:rPr lang="en-US" sz="1600" dirty="0" err="1" smtClean="0"/>
              <a:t>Istirahatakan</a:t>
            </a:r>
            <a:r>
              <a:rPr lang="en-US" sz="1600" dirty="0" smtClean="0"/>
              <a:t> </a:t>
            </a:r>
            <a:r>
              <a:rPr lang="en-US" sz="1600" dirty="0" err="1" smtClean="0"/>
              <a:t>setiap</a:t>
            </a:r>
            <a:r>
              <a:rPr lang="en-US" sz="1600" dirty="0" smtClean="0"/>
              <a:t> </a:t>
            </a:r>
            <a:r>
              <a:rPr lang="en-US" sz="1600" dirty="0" err="1" smtClean="0"/>
              <a:t>dua</a:t>
            </a:r>
            <a:r>
              <a:rPr lang="en-US" sz="1600" dirty="0" smtClean="0"/>
              <a:t> jam </a:t>
            </a:r>
            <a:r>
              <a:rPr lang="en-US" sz="1600" dirty="0" err="1" smtClean="0"/>
              <a:t>kerja</a:t>
            </a:r>
            <a:r>
              <a:rPr lang="en-US" sz="1600" dirty="0" smtClean="0"/>
              <a:t> </a:t>
            </a:r>
            <a:r>
              <a:rPr lang="en-US" sz="1600" dirty="0" err="1" smtClean="0"/>
              <a:t>dengan</a:t>
            </a:r>
            <a:r>
              <a:rPr lang="en-US" sz="1600" dirty="0" smtClean="0"/>
              <a:t> </a:t>
            </a:r>
            <a:r>
              <a:rPr lang="en-US" sz="1600" dirty="0" err="1" smtClean="0"/>
              <a:t>kudupan</a:t>
            </a:r>
            <a:r>
              <a:rPr lang="en-US" sz="1600" dirty="0" smtClean="0"/>
              <a:t>/</a:t>
            </a:r>
            <a:r>
              <a:rPr lang="en-US" sz="1600" dirty="0" err="1" smtClean="0"/>
              <a:t>penganan</a:t>
            </a:r>
            <a:endParaRPr lang="en-US" sz="1600" dirty="0" smtClean="0"/>
          </a:p>
          <a:p>
            <a:pPr marL="342900" indent="-342900">
              <a:buFont typeface="+mj-lt"/>
              <a:buAutoNum type="arabicPeriod"/>
            </a:pPr>
            <a:r>
              <a:rPr lang="en-US" sz="1600" dirty="0" smtClean="0"/>
              <a:t>Dan lain-</a:t>
            </a:r>
            <a:r>
              <a:rPr lang="en-US" sz="1600" dirty="0" err="1" smtClean="0"/>
              <a:t>laian</a:t>
            </a:r>
            <a:endParaRPr lang="en-US" sz="1600" dirty="0" smtClean="0"/>
          </a:p>
        </p:txBody>
      </p:sp>
      <p:sp>
        <p:nvSpPr>
          <p:cNvPr id="8" name="TextBox 7"/>
          <p:cNvSpPr txBox="1"/>
          <p:nvPr/>
        </p:nvSpPr>
        <p:spPr>
          <a:xfrm>
            <a:off x="304800" y="4567297"/>
            <a:ext cx="3806424" cy="2062103"/>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a:pPr>
            <a:r>
              <a:rPr lang="en-US" sz="1600" dirty="0" err="1" smtClean="0"/>
              <a:t>Motivasi</a:t>
            </a:r>
            <a:r>
              <a:rPr lang="en-US" sz="1600" dirty="0" smtClean="0"/>
              <a:t> </a:t>
            </a:r>
            <a:r>
              <a:rPr lang="en-US" sz="1600" dirty="0" err="1" smtClean="0"/>
              <a:t>kerja</a:t>
            </a:r>
            <a:r>
              <a:rPr lang="en-US" sz="1600" dirty="0" smtClean="0"/>
              <a:t> </a:t>
            </a:r>
            <a:r>
              <a:rPr lang="en-US" sz="1600" dirty="0" err="1" smtClean="0"/>
              <a:t>turun</a:t>
            </a:r>
            <a:endParaRPr lang="en-US" sz="1600" dirty="0" smtClean="0"/>
          </a:p>
          <a:p>
            <a:pPr marL="342900" indent="-342900">
              <a:buFont typeface="+mj-lt"/>
              <a:buAutoNum type="arabicPeriod"/>
            </a:pPr>
            <a:r>
              <a:rPr lang="en-US" sz="1600" dirty="0" err="1" smtClean="0"/>
              <a:t>Performasi</a:t>
            </a:r>
            <a:r>
              <a:rPr lang="en-US" sz="1600" dirty="0" smtClean="0"/>
              <a:t> </a:t>
            </a:r>
            <a:r>
              <a:rPr lang="en-US" sz="1600" dirty="0" err="1" smtClean="0"/>
              <a:t>rendah</a:t>
            </a:r>
            <a:endParaRPr lang="en-US" sz="1600" dirty="0" smtClean="0"/>
          </a:p>
          <a:p>
            <a:pPr marL="342900" indent="-342900">
              <a:buFont typeface="+mj-lt"/>
              <a:buAutoNum type="arabicPeriod"/>
            </a:pPr>
            <a:r>
              <a:rPr lang="en-US" sz="1600" dirty="0" err="1" smtClean="0"/>
              <a:t>Kualitas</a:t>
            </a:r>
            <a:r>
              <a:rPr lang="en-US" sz="1600" dirty="0" smtClean="0"/>
              <a:t> </a:t>
            </a:r>
            <a:r>
              <a:rPr lang="en-US" sz="1600" dirty="0" err="1" smtClean="0"/>
              <a:t>kerja</a:t>
            </a:r>
            <a:r>
              <a:rPr lang="en-US" sz="1600" dirty="0" smtClean="0"/>
              <a:t> </a:t>
            </a:r>
            <a:r>
              <a:rPr lang="en-US" sz="1600" dirty="0" err="1" smtClean="0"/>
              <a:t>rendah</a:t>
            </a:r>
            <a:endParaRPr lang="en-US" sz="1600" dirty="0" smtClean="0"/>
          </a:p>
          <a:p>
            <a:pPr marL="342900" indent="-342900">
              <a:buFont typeface="+mj-lt"/>
              <a:buAutoNum type="arabicPeriod"/>
            </a:pPr>
            <a:r>
              <a:rPr lang="en-US" sz="1600" dirty="0" err="1" smtClean="0"/>
              <a:t>Banyak</a:t>
            </a:r>
            <a:r>
              <a:rPr lang="en-US" sz="1600" dirty="0" smtClean="0"/>
              <a:t> </a:t>
            </a:r>
            <a:r>
              <a:rPr lang="en-US" sz="1600" dirty="0" err="1" smtClean="0"/>
              <a:t>terjadi</a:t>
            </a:r>
            <a:r>
              <a:rPr lang="en-US" sz="1600" dirty="0" smtClean="0"/>
              <a:t>  </a:t>
            </a:r>
            <a:r>
              <a:rPr lang="en-US" sz="1600" dirty="0" err="1" smtClean="0"/>
              <a:t>keselahan</a:t>
            </a:r>
            <a:endParaRPr lang="en-US" sz="1600" dirty="0" smtClean="0"/>
          </a:p>
          <a:p>
            <a:pPr marL="342900" indent="-342900">
              <a:buFont typeface="+mj-lt"/>
              <a:buAutoNum type="arabicPeriod"/>
            </a:pPr>
            <a:r>
              <a:rPr lang="en-US" sz="1600" dirty="0" smtClean="0"/>
              <a:t>Stress </a:t>
            </a:r>
            <a:r>
              <a:rPr lang="en-US" sz="1600" dirty="0" err="1" smtClean="0"/>
              <a:t>akibat</a:t>
            </a:r>
            <a:r>
              <a:rPr lang="en-US" sz="1600" dirty="0" smtClean="0"/>
              <a:t> </a:t>
            </a:r>
            <a:r>
              <a:rPr lang="en-US" sz="1600" dirty="0" err="1" smtClean="0"/>
              <a:t>kerja</a:t>
            </a:r>
            <a:r>
              <a:rPr lang="en-US" sz="1600" dirty="0" smtClean="0"/>
              <a:t> </a:t>
            </a:r>
            <a:r>
              <a:rPr lang="en-US" sz="1600" dirty="0" err="1" smtClean="0"/>
              <a:t>Penyakit</a:t>
            </a:r>
            <a:r>
              <a:rPr lang="en-US" sz="1600" dirty="0" smtClean="0"/>
              <a:t> </a:t>
            </a:r>
            <a:r>
              <a:rPr lang="en-US" sz="1600" dirty="0" err="1" smtClean="0"/>
              <a:t>akibat</a:t>
            </a:r>
            <a:r>
              <a:rPr lang="en-US" sz="1600" dirty="0" smtClean="0"/>
              <a:t> </a:t>
            </a:r>
            <a:r>
              <a:rPr lang="en-US" sz="1600" dirty="0" err="1" smtClean="0"/>
              <a:t>kerja</a:t>
            </a:r>
            <a:r>
              <a:rPr lang="en-US" sz="1600" dirty="0" smtClean="0"/>
              <a:t>/PAK</a:t>
            </a:r>
          </a:p>
          <a:p>
            <a:pPr marL="342900" indent="-342900">
              <a:buFont typeface="+mj-lt"/>
              <a:buAutoNum type="arabicPeriod"/>
            </a:pPr>
            <a:r>
              <a:rPr lang="en-US" sz="1600" dirty="0" err="1" smtClean="0"/>
              <a:t>Cidera</a:t>
            </a:r>
            <a:endParaRPr lang="en-US" sz="1600" dirty="0" smtClean="0"/>
          </a:p>
          <a:p>
            <a:pPr marL="342900" indent="-342900">
              <a:buFont typeface="+mj-lt"/>
              <a:buAutoNum type="arabicPeriod"/>
            </a:pPr>
            <a:r>
              <a:rPr lang="en-US" sz="1600" dirty="0" err="1" smtClean="0"/>
              <a:t>Terjadi</a:t>
            </a:r>
            <a:r>
              <a:rPr lang="en-US" sz="1600" dirty="0" smtClean="0"/>
              <a:t> </a:t>
            </a:r>
            <a:r>
              <a:rPr lang="en-US" sz="1600" dirty="0" err="1" smtClean="0"/>
              <a:t>keselahan</a:t>
            </a:r>
            <a:r>
              <a:rPr lang="en-US" sz="1600" dirty="0" smtClean="0"/>
              <a:t> </a:t>
            </a:r>
            <a:r>
              <a:rPr lang="en-US" sz="1600" dirty="0" err="1" smtClean="0"/>
              <a:t>akaibat</a:t>
            </a:r>
            <a:r>
              <a:rPr lang="en-US" sz="1600" dirty="0" smtClean="0"/>
              <a:t> </a:t>
            </a:r>
            <a:r>
              <a:rPr lang="en-US" sz="1600" dirty="0" err="1" smtClean="0"/>
              <a:t>kerja</a:t>
            </a:r>
            <a:endParaRPr lang="en-US" sz="1600" dirty="0"/>
          </a:p>
        </p:txBody>
      </p:sp>
      <p:sp>
        <p:nvSpPr>
          <p:cNvPr id="9" name="TextBox 8"/>
          <p:cNvSpPr txBox="1"/>
          <p:nvPr/>
        </p:nvSpPr>
        <p:spPr>
          <a:xfrm>
            <a:off x="4953002" y="4900880"/>
            <a:ext cx="3657600" cy="132343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Font typeface="+mj-lt"/>
              <a:buAutoNum type="arabicPeriod"/>
            </a:pPr>
            <a:r>
              <a:rPr lang="en-US" sz="1600" dirty="0" err="1"/>
              <a:t>T</a:t>
            </a:r>
            <a:r>
              <a:rPr lang="en-US" sz="1600" dirty="0" err="1" smtClean="0"/>
              <a:t>indakan</a:t>
            </a:r>
            <a:r>
              <a:rPr lang="en-US" sz="1600" dirty="0" smtClean="0"/>
              <a:t> </a:t>
            </a:r>
            <a:r>
              <a:rPr lang="en-US" sz="1600" dirty="0" err="1" smtClean="0"/>
              <a:t>preventif</a:t>
            </a:r>
            <a:r>
              <a:rPr lang="en-US" sz="1600" dirty="0" smtClean="0"/>
              <a:t> </a:t>
            </a:r>
            <a:r>
              <a:rPr lang="en-US" sz="1600" dirty="0" err="1" smtClean="0"/>
              <a:t>melalui</a:t>
            </a:r>
            <a:r>
              <a:rPr lang="en-US" sz="1600" dirty="0" smtClean="0"/>
              <a:t> </a:t>
            </a:r>
            <a:r>
              <a:rPr lang="en-US" sz="1600" dirty="0" err="1" smtClean="0"/>
              <a:t>pendekatan</a:t>
            </a:r>
            <a:r>
              <a:rPr lang="en-US" sz="1600" dirty="0" smtClean="0"/>
              <a:t> </a:t>
            </a:r>
            <a:r>
              <a:rPr lang="en-US" sz="1600" dirty="0" err="1" smtClean="0"/>
              <a:t>inovatif</a:t>
            </a:r>
            <a:r>
              <a:rPr lang="en-US" sz="1600" dirty="0" smtClean="0"/>
              <a:t> </a:t>
            </a:r>
            <a:r>
              <a:rPr lang="en-US" sz="1600" dirty="0" err="1" smtClean="0"/>
              <a:t>dan</a:t>
            </a:r>
            <a:r>
              <a:rPr lang="en-US" sz="1600" dirty="0" smtClean="0"/>
              <a:t> </a:t>
            </a:r>
            <a:r>
              <a:rPr lang="en-US" sz="1600" dirty="0" err="1" smtClean="0"/>
              <a:t>partisipatoris</a:t>
            </a:r>
            <a:endParaRPr lang="en-US" sz="1600" dirty="0" smtClean="0"/>
          </a:p>
          <a:p>
            <a:pPr marL="342900" indent="-342900">
              <a:buFont typeface="+mj-lt"/>
              <a:buAutoNum type="arabicPeriod"/>
            </a:pPr>
            <a:r>
              <a:rPr lang="en-US" sz="1600" dirty="0" err="1" smtClean="0"/>
              <a:t>Tindakan</a:t>
            </a:r>
            <a:r>
              <a:rPr lang="en-US" sz="1600" dirty="0" smtClean="0"/>
              <a:t> </a:t>
            </a:r>
            <a:r>
              <a:rPr lang="en-US" sz="1600" dirty="0" err="1" smtClean="0"/>
              <a:t>kuratif</a:t>
            </a:r>
            <a:endParaRPr lang="en-US" sz="1600" dirty="0" smtClean="0"/>
          </a:p>
          <a:p>
            <a:pPr marL="342900" indent="-342900">
              <a:buFont typeface="+mj-lt"/>
              <a:buAutoNum type="arabicPeriod"/>
            </a:pPr>
            <a:r>
              <a:rPr lang="en-US" sz="1600" dirty="0" err="1" smtClean="0"/>
              <a:t>Tindakan</a:t>
            </a:r>
            <a:r>
              <a:rPr lang="en-US" sz="1600" dirty="0" smtClean="0"/>
              <a:t> </a:t>
            </a:r>
            <a:r>
              <a:rPr lang="en-US" sz="1600" dirty="0" err="1" smtClean="0"/>
              <a:t>rehabilitatif</a:t>
            </a:r>
            <a:endParaRPr lang="en-US" sz="1600" dirty="0" smtClean="0"/>
          </a:p>
          <a:p>
            <a:pPr marL="342900" indent="-342900">
              <a:buFont typeface="+mj-lt"/>
              <a:buAutoNum type="arabicPeriod"/>
            </a:pPr>
            <a:r>
              <a:rPr lang="en-US" sz="1600" dirty="0" err="1" smtClean="0"/>
              <a:t>Jaminan</a:t>
            </a:r>
            <a:r>
              <a:rPr lang="en-US" sz="1600" dirty="0" smtClean="0"/>
              <a:t> </a:t>
            </a:r>
            <a:r>
              <a:rPr lang="en-US" sz="1600" dirty="0" err="1" smtClean="0"/>
              <a:t>masa</a:t>
            </a:r>
            <a:r>
              <a:rPr lang="en-US" sz="1600" dirty="0" smtClean="0"/>
              <a:t> </a:t>
            </a:r>
            <a:r>
              <a:rPr lang="en-US" sz="1600" dirty="0" err="1" smtClean="0"/>
              <a:t>tua</a:t>
            </a:r>
            <a:endParaRPr lang="en-US" sz="1600" dirty="0"/>
          </a:p>
        </p:txBody>
      </p:sp>
      <p:sp>
        <p:nvSpPr>
          <p:cNvPr id="10" name="TextBox 9"/>
          <p:cNvSpPr txBox="1"/>
          <p:nvPr/>
        </p:nvSpPr>
        <p:spPr>
          <a:xfrm>
            <a:off x="609600" y="619536"/>
            <a:ext cx="3429000" cy="369332"/>
          </a:xfrm>
          <a:prstGeom prst="rect">
            <a:avLst/>
          </a:prstGeom>
          <a:solidFill>
            <a:srgbClr val="00B050"/>
          </a:solidFill>
        </p:spPr>
        <p:txBody>
          <a:bodyPr wrap="square" rtlCol="0">
            <a:spAutoFit/>
          </a:bodyPr>
          <a:lstStyle/>
          <a:p>
            <a:pPr algn="ctr"/>
            <a:r>
              <a:rPr lang="en-US" b="1" dirty="0">
                <a:solidFill>
                  <a:schemeClr val="bg1"/>
                </a:solidFill>
              </a:rPr>
              <a:t>PENYEBAB KESELAHAN</a:t>
            </a:r>
          </a:p>
        </p:txBody>
      </p:sp>
      <p:sp>
        <p:nvSpPr>
          <p:cNvPr id="11" name="TextBox 10"/>
          <p:cNvSpPr txBox="1"/>
          <p:nvPr/>
        </p:nvSpPr>
        <p:spPr>
          <a:xfrm>
            <a:off x="5181601" y="705061"/>
            <a:ext cx="3429000" cy="369332"/>
          </a:xfrm>
          <a:prstGeom prst="rect">
            <a:avLst/>
          </a:prstGeom>
          <a:solidFill>
            <a:srgbClr val="00B050"/>
          </a:solidFill>
        </p:spPr>
        <p:txBody>
          <a:bodyPr wrap="square" rtlCol="0">
            <a:spAutoFit/>
          </a:bodyPr>
          <a:lstStyle/>
          <a:p>
            <a:pPr algn="ctr"/>
            <a:r>
              <a:rPr lang="en-US" b="1" dirty="0" smtClean="0">
                <a:solidFill>
                  <a:schemeClr val="bg1"/>
                </a:solidFill>
              </a:rPr>
              <a:t>CARA MENGATASI</a:t>
            </a:r>
            <a:endParaRPr lang="en-US" b="1" dirty="0">
              <a:solidFill>
                <a:schemeClr val="bg1"/>
              </a:solidFill>
            </a:endParaRPr>
          </a:p>
        </p:txBody>
      </p:sp>
      <p:sp>
        <p:nvSpPr>
          <p:cNvPr id="12" name="TextBox 11"/>
          <p:cNvSpPr txBox="1"/>
          <p:nvPr/>
        </p:nvSpPr>
        <p:spPr>
          <a:xfrm>
            <a:off x="308376" y="4212189"/>
            <a:ext cx="3733800" cy="400110"/>
          </a:xfrm>
          <a:prstGeom prst="rect">
            <a:avLst/>
          </a:prstGeom>
          <a:solidFill>
            <a:srgbClr val="C00000"/>
          </a:solidFill>
        </p:spPr>
        <p:txBody>
          <a:bodyPr wrap="square" rtlCol="0">
            <a:spAutoFit/>
          </a:bodyPr>
          <a:lstStyle/>
          <a:p>
            <a:pPr algn="ctr"/>
            <a:r>
              <a:rPr lang="en-US" sz="2000" b="1" dirty="0" smtClean="0">
                <a:solidFill>
                  <a:schemeClr val="bg1"/>
                </a:solidFill>
              </a:rPr>
              <a:t>RESIKO</a:t>
            </a:r>
            <a:endParaRPr lang="en-US" sz="2000" b="1" dirty="0">
              <a:solidFill>
                <a:schemeClr val="bg1"/>
              </a:solidFill>
            </a:endParaRPr>
          </a:p>
        </p:txBody>
      </p:sp>
      <p:sp>
        <p:nvSpPr>
          <p:cNvPr id="13" name="TextBox 12"/>
          <p:cNvSpPr txBox="1"/>
          <p:nvPr/>
        </p:nvSpPr>
        <p:spPr>
          <a:xfrm>
            <a:off x="5029201" y="4481488"/>
            <a:ext cx="3581400" cy="369332"/>
          </a:xfrm>
          <a:prstGeom prst="rect">
            <a:avLst/>
          </a:prstGeom>
          <a:solidFill>
            <a:srgbClr val="C00000"/>
          </a:solidFill>
        </p:spPr>
        <p:txBody>
          <a:bodyPr wrap="square" rtlCol="0">
            <a:spAutoFit/>
          </a:bodyPr>
          <a:lstStyle/>
          <a:p>
            <a:pPr algn="ctr"/>
            <a:r>
              <a:rPr lang="en-US" b="1" dirty="0" smtClean="0">
                <a:solidFill>
                  <a:schemeClr val="bg1"/>
                </a:solidFill>
              </a:rPr>
              <a:t>MANAJEMNEN PENGENDALIAN</a:t>
            </a:r>
            <a:endParaRPr lang="en-US" b="1" dirty="0">
              <a:solidFill>
                <a:schemeClr val="bg1"/>
              </a:solidFill>
            </a:endParaRPr>
          </a:p>
        </p:txBody>
      </p:sp>
      <p:sp>
        <p:nvSpPr>
          <p:cNvPr id="14" name="Striped Right Arrow 13"/>
          <p:cNvSpPr/>
          <p:nvPr/>
        </p:nvSpPr>
        <p:spPr>
          <a:xfrm>
            <a:off x="4114800" y="1828800"/>
            <a:ext cx="762000" cy="990600"/>
          </a:xfrm>
          <a:prstGeom prst="striped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Striped Right Arrow 14"/>
          <p:cNvSpPr/>
          <p:nvPr/>
        </p:nvSpPr>
        <p:spPr>
          <a:xfrm>
            <a:off x="4114800" y="5105400"/>
            <a:ext cx="762000" cy="914400"/>
          </a:xfrm>
          <a:prstGeom prst="striped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Striped Right Arrow 15"/>
          <p:cNvSpPr/>
          <p:nvPr/>
        </p:nvSpPr>
        <p:spPr>
          <a:xfrm rot="5236909">
            <a:off x="2157851" y="3397119"/>
            <a:ext cx="672983" cy="1042790"/>
          </a:xfrm>
          <a:prstGeom prst="striped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818166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09800" y="609600"/>
            <a:ext cx="5181600" cy="914400"/>
          </a:xfrm>
        </p:spPr>
        <p:txBody>
          <a:bodyPr/>
          <a:lstStyle/>
          <a:p>
            <a:r>
              <a:rPr lang="en-US" sz="3200" dirty="0"/>
              <a:t>BEBAN KERJA</a:t>
            </a:r>
          </a:p>
        </p:txBody>
      </p:sp>
      <p:sp>
        <p:nvSpPr>
          <p:cNvPr id="18435" name="Rectangle 3"/>
          <p:cNvSpPr>
            <a:spLocks noGrp="1" noChangeArrowheads="1"/>
          </p:cNvSpPr>
          <p:nvPr>
            <p:ph type="body" idx="1"/>
          </p:nvPr>
        </p:nvSpPr>
        <p:spPr>
          <a:xfrm>
            <a:off x="1447800" y="2057400"/>
            <a:ext cx="6934200" cy="2971800"/>
          </a:xfrm>
        </p:spPr>
        <p:txBody>
          <a:bodyPr/>
          <a:lstStyle/>
          <a:p>
            <a:pPr marL="860425" indent="-860425">
              <a:buBlip>
                <a:blip r:embed="rId2"/>
              </a:buBlip>
            </a:pPr>
            <a:r>
              <a:rPr lang="en-US" sz="2400" dirty="0" err="1"/>
              <a:t>Tubuh</a:t>
            </a:r>
            <a:r>
              <a:rPr lang="en-US" sz="2400" dirty="0"/>
              <a:t> </a:t>
            </a:r>
            <a:r>
              <a:rPr lang="en-US" sz="2400" dirty="0" err="1"/>
              <a:t>manusia</a:t>
            </a:r>
            <a:r>
              <a:rPr lang="en-US" sz="2400" dirty="0"/>
              <a:t> </a:t>
            </a:r>
            <a:r>
              <a:rPr lang="en-US" sz="2400" dirty="0" err="1"/>
              <a:t>dirancang</a:t>
            </a:r>
            <a:r>
              <a:rPr lang="en-US" sz="2400" dirty="0"/>
              <a:t> </a:t>
            </a:r>
            <a:r>
              <a:rPr lang="en-US" sz="2400" dirty="0" err="1"/>
              <a:t>untuk</a:t>
            </a:r>
            <a:r>
              <a:rPr lang="en-US" sz="2400" dirty="0"/>
              <a:t> </a:t>
            </a:r>
            <a:r>
              <a:rPr lang="en-US" sz="2400" dirty="0" err="1"/>
              <a:t>melakukan</a:t>
            </a:r>
            <a:r>
              <a:rPr lang="en-US" sz="2400" dirty="0"/>
              <a:t> </a:t>
            </a:r>
            <a:r>
              <a:rPr lang="en-US" sz="2400" dirty="0" err="1"/>
              <a:t>pekerjaan</a:t>
            </a:r>
            <a:r>
              <a:rPr lang="en-US" sz="2400" dirty="0"/>
              <a:t>, </a:t>
            </a:r>
            <a:r>
              <a:rPr lang="en-US" sz="2400" dirty="0" err="1"/>
              <a:t>massa</a:t>
            </a:r>
            <a:r>
              <a:rPr lang="en-US" sz="2400" dirty="0"/>
              <a:t> </a:t>
            </a:r>
            <a:r>
              <a:rPr lang="en-US" sz="2400" dirty="0" err="1"/>
              <a:t>otot</a:t>
            </a:r>
            <a:r>
              <a:rPr lang="en-US" sz="2400" dirty="0"/>
              <a:t> </a:t>
            </a:r>
            <a:r>
              <a:rPr lang="en-US" sz="2400" dirty="0" err="1"/>
              <a:t>beratnya</a:t>
            </a:r>
            <a:r>
              <a:rPr lang="en-US" sz="2400" dirty="0"/>
              <a:t> </a:t>
            </a:r>
            <a:r>
              <a:rPr lang="en-US" sz="2400" dirty="0" err="1"/>
              <a:t>hampir</a:t>
            </a:r>
            <a:r>
              <a:rPr lang="en-US" sz="2400" dirty="0"/>
              <a:t> ½ </a:t>
            </a:r>
            <a:r>
              <a:rPr lang="en-US" sz="2400" dirty="0" err="1"/>
              <a:t>berat</a:t>
            </a:r>
            <a:r>
              <a:rPr lang="en-US" sz="2400" dirty="0"/>
              <a:t> </a:t>
            </a:r>
            <a:r>
              <a:rPr lang="en-US" sz="2400" dirty="0" err="1"/>
              <a:t>badan</a:t>
            </a:r>
            <a:r>
              <a:rPr lang="en-US" sz="2400" dirty="0"/>
              <a:t>, </a:t>
            </a:r>
            <a:r>
              <a:rPr lang="en-US" sz="2400" dirty="0" err="1"/>
              <a:t>memungkinkan</a:t>
            </a:r>
            <a:r>
              <a:rPr lang="en-US" sz="2400" dirty="0"/>
              <a:t> </a:t>
            </a:r>
            <a:r>
              <a:rPr lang="en-US" sz="2400" dirty="0" err="1"/>
              <a:t>dpt</a:t>
            </a:r>
            <a:r>
              <a:rPr lang="en-US" sz="2400" dirty="0"/>
              <a:t> </a:t>
            </a:r>
            <a:r>
              <a:rPr lang="en-US" sz="2400" dirty="0" err="1"/>
              <a:t>menggerakan</a:t>
            </a:r>
            <a:r>
              <a:rPr lang="en-US" sz="2400" dirty="0"/>
              <a:t> </a:t>
            </a:r>
            <a:r>
              <a:rPr lang="en-US" sz="2400" dirty="0" err="1"/>
              <a:t>tubuh</a:t>
            </a:r>
            <a:endParaRPr lang="en-US" sz="2400" dirty="0"/>
          </a:p>
          <a:p>
            <a:pPr marL="860425" indent="-860425">
              <a:buBlip>
                <a:blip r:embed="rId2"/>
              </a:buBlip>
            </a:pPr>
            <a:r>
              <a:rPr lang="en-US" sz="2400" dirty="0" err="1"/>
              <a:t>Setiap</a:t>
            </a:r>
            <a:r>
              <a:rPr lang="en-US" sz="2400" dirty="0"/>
              <a:t> </a:t>
            </a:r>
            <a:r>
              <a:rPr lang="en-US" sz="2400" dirty="0" err="1"/>
              <a:t>beban</a:t>
            </a:r>
            <a:r>
              <a:rPr lang="en-US" sz="2400" dirty="0"/>
              <a:t> </a:t>
            </a:r>
            <a:r>
              <a:rPr lang="en-US" sz="2400" dirty="0" err="1"/>
              <a:t>kerja</a:t>
            </a:r>
            <a:r>
              <a:rPr lang="en-US" sz="2400" dirty="0"/>
              <a:t> </a:t>
            </a:r>
            <a:r>
              <a:rPr lang="en-US" sz="2400" dirty="0" err="1"/>
              <a:t>yg</a:t>
            </a:r>
            <a:r>
              <a:rPr lang="en-US" sz="2400" dirty="0"/>
              <a:t> </a:t>
            </a:r>
            <a:r>
              <a:rPr lang="en-US" sz="2400" dirty="0" err="1"/>
              <a:t>diterima</a:t>
            </a:r>
            <a:r>
              <a:rPr lang="en-US" sz="2400" dirty="0"/>
              <a:t> </a:t>
            </a:r>
            <a:r>
              <a:rPr lang="en-US" sz="2400" dirty="0" err="1"/>
              <a:t>oleh</a:t>
            </a:r>
            <a:r>
              <a:rPr lang="en-US" sz="2400" dirty="0"/>
              <a:t> </a:t>
            </a:r>
            <a:r>
              <a:rPr lang="en-US" sz="2400" dirty="0" err="1"/>
              <a:t>pekerja</a:t>
            </a:r>
            <a:r>
              <a:rPr lang="en-US" sz="2400" dirty="0"/>
              <a:t> </a:t>
            </a:r>
            <a:r>
              <a:rPr lang="en-US" sz="2400" dirty="0" err="1"/>
              <a:t>harus</a:t>
            </a:r>
            <a:r>
              <a:rPr lang="en-US" sz="2400" dirty="0"/>
              <a:t> </a:t>
            </a:r>
            <a:r>
              <a:rPr lang="en-US" sz="2400" dirty="0" err="1"/>
              <a:t>sesuai</a:t>
            </a:r>
            <a:r>
              <a:rPr lang="en-US" sz="2400" dirty="0"/>
              <a:t> </a:t>
            </a:r>
            <a:r>
              <a:rPr lang="en-US" sz="2400" dirty="0" err="1"/>
              <a:t>baik</a:t>
            </a:r>
            <a:r>
              <a:rPr lang="en-US" sz="2400" dirty="0"/>
              <a:t> </a:t>
            </a:r>
            <a:r>
              <a:rPr lang="en-US" sz="2400" dirty="0" err="1"/>
              <a:t>terhadap</a:t>
            </a:r>
            <a:r>
              <a:rPr lang="en-US" sz="2400" dirty="0"/>
              <a:t> </a:t>
            </a:r>
            <a:r>
              <a:rPr lang="en-US" sz="2400" dirty="0" err="1"/>
              <a:t>kemampuan</a:t>
            </a:r>
            <a:r>
              <a:rPr lang="en-US" sz="2400" dirty="0"/>
              <a:t> </a:t>
            </a:r>
            <a:r>
              <a:rPr lang="en-US" sz="2400" dirty="0" err="1"/>
              <a:t>fisik</a:t>
            </a:r>
            <a:r>
              <a:rPr lang="en-US" sz="2400" dirty="0"/>
              <a:t>, </a:t>
            </a:r>
            <a:r>
              <a:rPr lang="en-US" sz="2400" dirty="0" err="1"/>
              <a:t>kognitif</a:t>
            </a:r>
            <a:r>
              <a:rPr lang="en-US" sz="2400" dirty="0"/>
              <a:t> </a:t>
            </a:r>
            <a:r>
              <a:rPr lang="en-US" sz="2400" dirty="0" err="1"/>
              <a:t>maupun</a:t>
            </a:r>
            <a:r>
              <a:rPr lang="en-US" sz="2400" dirty="0"/>
              <a:t> </a:t>
            </a:r>
            <a:r>
              <a:rPr lang="en-US" sz="2400" dirty="0" err="1"/>
              <a:t>keterbatasan</a:t>
            </a:r>
            <a:r>
              <a:rPr lang="en-US" sz="2400" dirty="0"/>
              <a:t> </a:t>
            </a:r>
            <a:r>
              <a:rPr lang="en-US" sz="2400" dirty="0" err="1"/>
              <a:t>manusia</a:t>
            </a:r>
            <a:endParaRPr lang="en-US" sz="2400" dirty="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766737364"/>
      </p:ext>
    </p:extLst>
  </p:cSld>
  <p:clrMapOvr>
    <a:masterClrMapping/>
  </p:clrMapOvr>
  <p:transition>
    <p:plu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2800" dirty="0"/>
              <a:t>FAKTOR-2 YG MEMPENGARUHI </a:t>
            </a:r>
            <a:r>
              <a:rPr lang="en-US" sz="2800" dirty="0" smtClean="0"/>
              <a:t/>
            </a:r>
            <a:br>
              <a:rPr lang="en-US" sz="2800" dirty="0" smtClean="0"/>
            </a:br>
            <a:r>
              <a:rPr lang="en-US" sz="2800" dirty="0" smtClean="0"/>
              <a:t>BEBAN </a:t>
            </a:r>
            <a:r>
              <a:rPr lang="en-US" sz="2800" dirty="0"/>
              <a:t>KERJA</a:t>
            </a:r>
          </a:p>
        </p:txBody>
      </p:sp>
      <p:sp>
        <p:nvSpPr>
          <p:cNvPr id="23555" name="Rectangle 3"/>
          <p:cNvSpPr>
            <a:spLocks noGrp="1" noChangeArrowheads="1"/>
          </p:cNvSpPr>
          <p:nvPr>
            <p:ph type="body" idx="1"/>
          </p:nvPr>
        </p:nvSpPr>
        <p:spPr>
          <a:xfrm>
            <a:off x="1066800" y="1828800"/>
            <a:ext cx="7620000" cy="3962400"/>
          </a:xfrm>
        </p:spPr>
        <p:txBody>
          <a:bodyPr/>
          <a:lstStyle/>
          <a:p>
            <a:pPr marL="609600" indent="-609600">
              <a:lnSpc>
                <a:spcPct val="90000"/>
              </a:lnSpc>
              <a:buFont typeface="Wingdings" pitchFamily="2" charset="2"/>
              <a:buAutoNum type="arabicPeriod"/>
            </a:pPr>
            <a:r>
              <a:rPr lang="en-US" sz="2400" dirty="0" err="1"/>
              <a:t>Faktor</a:t>
            </a:r>
            <a:r>
              <a:rPr lang="en-US" sz="2400" dirty="0"/>
              <a:t> internal :  </a:t>
            </a:r>
            <a:r>
              <a:rPr lang="en-US" sz="2400" dirty="0" err="1"/>
              <a:t>faktor</a:t>
            </a:r>
            <a:r>
              <a:rPr lang="en-US" sz="2400" dirty="0"/>
              <a:t> </a:t>
            </a:r>
            <a:r>
              <a:rPr lang="en-US" sz="2400" dirty="0" err="1"/>
              <a:t>somatis</a:t>
            </a:r>
            <a:r>
              <a:rPr lang="en-US" sz="2400" dirty="0"/>
              <a:t> </a:t>
            </a:r>
            <a:r>
              <a:rPr lang="en-US" sz="2400" dirty="0" err="1"/>
              <a:t>dan</a:t>
            </a:r>
            <a:r>
              <a:rPr lang="en-US" sz="2400" dirty="0"/>
              <a:t> </a:t>
            </a:r>
            <a:r>
              <a:rPr lang="en-US" sz="2400" dirty="0" err="1"/>
              <a:t>psikis</a:t>
            </a:r>
            <a:endParaRPr lang="en-US" sz="2400" dirty="0"/>
          </a:p>
          <a:p>
            <a:pPr marL="609600" indent="-609600">
              <a:lnSpc>
                <a:spcPct val="90000"/>
              </a:lnSpc>
              <a:buFont typeface="Wingdings" pitchFamily="2" charset="2"/>
              <a:buAutoNum type="arabicPeriod"/>
            </a:pPr>
            <a:r>
              <a:rPr lang="en-US" sz="2400" dirty="0" err="1"/>
              <a:t>Faktor</a:t>
            </a:r>
            <a:r>
              <a:rPr lang="en-US" sz="2400" dirty="0"/>
              <a:t> </a:t>
            </a:r>
            <a:r>
              <a:rPr lang="en-US" sz="2400" dirty="0" err="1"/>
              <a:t>eksternal</a:t>
            </a:r>
            <a:r>
              <a:rPr lang="en-US" sz="2400" dirty="0"/>
              <a:t> </a:t>
            </a:r>
          </a:p>
          <a:p>
            <a:pPr lvl="1">
              <a:lnSpc>
                <a:spcPct val="90000"/>
              </a:lnSpc>
              <a:buFont typeface="Wingdings" pitchFamily="2" charset="2"/>
              <a:buChar char="§"/>
            </a:pPr>
            <a:r>
              <a:rPr lang="en-US" sz="2400" dirty="0"/>
              <a:t>Tugas-2 </a:t>
            </a:r>
            <a:r>
              <a:rPr lang="en-US" sz="2400" dirty="0" err="1"/>
              <a:t>yg</a:t>
            </a:r>
            <a:r>
              <a:rPr lang="en-US" sz="2400" dirty="0"/>
              <a:t> </a:t>
            </a:r>
            <a:r>
              <a:rPr lang="en-US" sz="2400" dirty="0" err="1"/>
              <a:t>bersifat</a:t>
            </a:r>
            <a:r>
              <a:rPr lang="en-US" sz="2400" dirty="0"/>
              <a:t> </a:t>
            </a:r>
            <a:r>
              <a:rPr lang="en-US" sz="2400" dirty="0" err="1"/>
              <a:t>fisik</a:t>
            </a:r>
            <a:r>
              <a:rPr lang="en-US" sz="2400" dirty="0"/>
              <a:t> : </a:t>
            </a:r>
            <a:r>
              <a:rPr lang="en-US" sz="2400" dirty="0" err="1"/>
              <a:t>beban</a:t>
            </a:r>
            <a:r>
              <a:rPr lang="en-US" sz="2400" dirty="0"/>
              <a:t> yang </a:t>
            </a:r>
            <a:r>
              <a:rPr lang="en-US" sz="2400" dirty="0" err="1"/>
              <a:t>diangkat</a:t>
            </a:r>
            <a:r>
              <a:rPr lang="en-US" sz="2400" dirty="0"/>
              <a:t>/</a:t>
            </a:r>
            <a:r>
              <a:rPr lang="en-US" sz="2400" dirty="0" err="1"/>
              <a:t>diangkut</a:t>
            </a:r>
            <a:r>
              <a:rPr lang="en-US" sz="2400" dirty="0"/>
              <a:t>, </a:t>
            </a:r>
            <a:r>
              <a:rPr lang="en-US" sz="2400" dirty="0" err="1"/>
              <a:t>sikap</a:t>
            </a:r>
            <a:r>
              <a:rPr lang="en-US" sz="2400" dirty="0"/>
              <a:t> </a:t>
            </a:r>
            <a:r>
              <a:rPr lang="en-US" sz="2400" dirty="0" err="1"/>
              <a:t>kerja</a:t>
            </a:r>
            <a:r>
              <a:rPr lang="en-US" sz="2400" dirty="0"/>
              <a:t>, </a:t>
            </a:r>
            <a:r>
              <a:rPr lang="en-US" sz="2400" dirty="0" err="1"/>
              <a:t>alat</a:t>
            </a:r>
            <a:r>
              <a:rPr lang="en-US" sz="2400" dirty="0"/>
              <a:t> </a:t>
            </a:r>
            <a:r>
              <a:rPr lang="en-US" sz="2400" dirty="0" err="1"/>
              <a:t>dan</a:t>
            </a:r>
            <a:r>
              <a:rPr lang="en-US" sz="2400" dirty="0"/>
              <a:t> </a:t>
            </a:r>
            <a:r>
              <a:rPr lang="en-US" sz="2400" dirty="0" err="1"/>
              <a:t>sarana</a:t>
            </a:r>
            <a:r>
              <a:rPr lang="en-US" sz="2400" dirty="0"/>
              <a:t> </a:t>
            </a:r>
            <a:r>
              <a:rPr lang="en-US" sz="2400" dirty="0" err="1"/>
              <a:t>kerja</a:t>
            </a:r>
            <a:r>
              <a:rPr lang="en-US" sz="2400" dirty="0"/>
              <a:t>, </a:t>
            </a:r>
            <a:r>
              <a:rPr lang="en-US" sz="2400" dirty="0" err="1"/>
              <a:t>kondisi</a:t>
            </a:r>
            <a:r>
              <a:rPr lang="en-US" sz="2400" dirty="0"/>
              <a:t>/</a:t>
            </a:r>
            <a:r>
              <a:rPr lang="en-US" sz="2400" dirty="0" err="1"/>
              <a:t>medan</a:t>
            </a:r>
            <a:r>
              <a:rPr lang="en-US" sz="2400" dirty="0"/>
              <a:t> </a:t>
            </a:r>
            <a:r>
              <a:rPr lang="en-US" sz="2400" dirty="0" err="1"/>
              <a:t>kerja,dll</a:t>
            </a:r>
            <a:r>
              <a:rPr lang="en-US" sz="2400" dirty="0"/>
              <a:t>.</a:t>
            </a:r>
          </a:p>
          <a:p>
            <a:pPr lvl="1">
              <a:lnSpc>
                <a:spcPct val="90000"/>
              </a:lnSpc>
              <a:buFont typeface="Wingdings" pitchFamily="2" charset="2"/>
              <a:buChar char="§"/>
            </a:pPr>
            <a:r>
              <a:rPr lang="en-US" sz="2400" dirty="0" err="1"/>
              <a:t>Tugas</a:t>
            </a:r>
            <a:r>
              <a:rPr lang="en-US" sz="2400" dirty="0"/>
              <a:t> </a:t>
            </a:r>
            <a:r>
              <a:rPr lang="en-US" sz="2400" dirty="0" err="1"/>
              <a:t>yg</a:t>
            </a:r>
            <a:r>
              <a:rPr lang="en-US" sz="2400" dirty="0"/>
              <a:t> </a:t>
            </a:r>
            <a:r>
              <a:rPr lang="en-US" sz="2400" dirty="0" err="1"/>
              <a:t>bersifat</a:t>
            </a:r>
            <a:r>
              <a:rPr lang="en-US" sz="2400" dirty="0"/>
              <a:t> </a:t>
            </a:r>
            <a:r>
              <a:rPr lang="en-US" sz="2400" dirty="0" err="1"/>
              <a:t>psikis</a:t>
            </a:r>
            <a:r>
              <a:rPr lang="en-US" sz="2400" dirty="0"/>
              <a:t> : </a:t>
            </a:r>
            <a:r>
              <a:rPr lang="en-US" sz="2400" dirty="0" err="1"/>
              <a:t>tingkat</a:t>
            </a:r>
            <a:r>
              <a:rPr lang="en-US" sz="2400" dirty="0"/>
              <a:t> </a:t>
            </a:r>
            <a:r>
              <a:rPr lang="en-US" sz="2400" dirty="0" err="1"/>
              <a:t>kesulitan</a:t>
            </a:r>
            <a:r>
              <a:rPr lang="en-US" sz="2400" dirty="0"/>
              <a:t>, </a:t>
            </a:r>
            <a:r>
              <a:rPr lang="en-US" sz="2400" dirty="0" err="1"/>
              <a:t>tanggung</a:t>
            </a:r>
            <a:r>
              <a:rPr lang="en-US" sz="2400" dirty="0"/>
              <a:t> </a:t>
            </a:r>
            <a:r>
              <a:rPr lang="en-US" sz="2400" dirty="0" err="1"/>
              <a:t>jawab</a:t>
            </a:r>
            <a:r>
              <a:rPr lang="en-US" sz="2400" dirty="0"/>
              <a:t> </a:t>
            </a:r>
            <a:r>
              <a:rPr lang="en-US" sz="2400" dirty="0" err="1"/>
              <a:t>dll</a:t>
            </a:r>
            <a:r>
              <a:rPr lang="en-US" sz="2400" dirty="0"/>
              <a:t>.</a:t>
            </a:r>
          </a:p>
          <a:p>
            <a:pPr lvl="1">
              <a:lnSpc>
                <a:spcPct val="90000"/>
              </a:lnSpc>
              <a:buFont typeface="Wingdings" pitchFamily="2" charset="2"/>
              <a:buChar char="§"/>
            </a:pPr>
            <a:r>
              <a:rPr lang="en-US" sz="2400" dirty="0" err="1"/>
              <a:t>Organisasi</a:t>
            </a:r>
            <a:r>
              <a:rPr lang="en-US" sz="2400" dirty="0"/>
              <a:t> </a:t>
            </a:r>
            <a:r>
              <a:rPr lang="en-US" sz="2400" dirty="0" err="1"/>
              <a:t>kerja</a:t>
            </a:r>
            <a:r>
              <a:rPr lang="en-US" sz="2400" dirty="0"/>
              <a:t> : </a:t>
            </a:r>
            <a:r>
              <a:rPr lang="en-US" sz="2400" dirty="0" err="1"/>
              <a:t>lamanya</a:t>
            </a:r>
            <a:r>
              <a:rPr lang="en-US" sz="2400" dirty="0"/>
              <a:t> </a:t>
            </a:r>
            <a:r>
              <a:rPr lang="en-US" sz="2400" dirty="0" err="1"/>
              <a:t>waktu</a:t>
            </a:r>
            <a:r>
              <a:rPr lang="en-US" sz="2400" dirty="0"/>
              <a:t> </a:t>
            </a:r>
            <a:r>
              <a:rPr lang="en-US" sz="2400" dirty="0" err="1"/>
              <a:t>kerja</a:t>
            </a:r>
            <a:r>
              <a:rPr lang="en-US" sz="2400" dirty="0"/>
              <a:t>, </a:t>
            </a:r>
            <a:r>
              <a:rPr lang="en-US" sz="2400" dirty="0" err="1"/>
              <a:t>kerja</a:t>
            </a:r>
            <a:r>
              <a:rPr lang="en-US" sz="2400" dirty="0"/>
              <a:t> </a:t>
            </a:r>
            <a:r>
              <a:rPr lang="en-US" sz="2400" dirty="0" err="1"/>
              <a:t>bergilir</a:t>
            </a:r>
            <a:r>
              <a:rPr lang="en-US" sz="2400" dirty="0"/>
              <a:t>, </a:t>
            </a:r>
            <a:r>
              <a:rPr lang="en-US" sz="2400" dirty="0" err="1"/>
              <a:t>sistem</a:t>
            </a:r>
            <a:r>
              <a:rPr lang="en-US" sz="2400" dirty="0"/>
              <a:t> </a:t>
            </a:r>
            <a:r>
              <a:rPr lang="en-US" sz="2400" dirty="0" err="1"/>
              <a:t>pengupahan</a:t>
            </a:r>
            <a:r>
              <a:rPr lang="en-US" sz="2400" dirty="0"/>
              <a:t>, </a:t>
            </a:r>
            <a:r>
              <a:rPr lang="en-US" sz="2400" dirty="0" err="1"/>
              <a:t>sistem</a:t>
            </a:r>
            <a:r>
              <a:rPr lang="en-US" sz="2400" dirty="0"/>
              <a:t> </a:t>
            </a:r>
            <a:r>
              <a:rPr lang="en-US" sz="2400" dirty="0" err="1"/>
              <a:t>kerja</a:t>
            </a:r>
            <a:r>
              <a:rPr lang="en-US" sz="2400" dirty="0"/>
              <a:t>, </a:t>
            </a:r>
            <a:r>
              <a:rPr lang="en-US" sz="2400" dirty="0" err="1"/>
              <a:t>istirahat</a:t>
            </a:r>
            <a:r>
              <a:rPr lang="en-US" sz="2400" dirty="0"/>
              <a:t>, </a:t>
            </a:r>
            <a:r>
              <a:rPr lang="en-US" sz="2400" dirty="0" err="1"/>
              <a:t>sistem</a:t>
            </a:r>
            <a:r>
              <a:rPr lang="en-US" sz="2400" dirty="0"/>
              <a:t> </a:t>
            </a:r>
            <a:r>
              <a:rPr lang="en-US" sz="2400" dirty="0" err="1"/>
              <a:t>pelimpahan</a:t>
            </a:r>
            <a:r>
              <a:rPr lang="en-US" sz="2400" dirty="0"/>
              <a:t> </a:t>
            </a:r>
            <a:r>
              <a:rPr lang="en-US" sz="2400" dirty="0" err="1"/>
              <a:t>tugas</a:t>
            </a:r>
            <a:r>
              <a:rPr lang="en-US" sz="2400" dirty="0"/>
              <a:t>/</a:t>
            </a:r>
            <a:r>
              <a:rPr lang="en-US" sz="2400" dirty="0" err="1"/>
              <a:t>wewenang</a:t>
            </a:r>
            <a:endParaRPr lang="en-US" sz="2400" dirty="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4</a:t>
            </a:fld>
            <a:endParaRPr lang="en-US">
              <a:solidFill>
                <a:prstClr val="black"/>
              </a:solidFill>
            </a:endParaRPr>
          </a:p>
        </p:txBody>
      </p:sp>
    </p:spTree>
    <p:extLst>
      <p:ext uri="{BB962C8B-B14F-4D97-AF65-F5344CB8AC3E}">
        <p14:creationId xmlns:p14="http://schemas.microsoft.com/office/powerpoint/2010/main" val="2889046064"/>
      </p:ext>
    </p:extLst>
  </p:cSld>
  <p:clrMapOvr>
    <a:masterClrMapping/>
  </p:clrMapOvr>
  <p:transition>
    <p:plu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1295400" y="1371600"/>
            <a:ext cx="7315200" cy="2286000"/>
          </a:xfrm>
        </p:spPr>
        <p:txBody>
          <a:bodyPr/>
          <a:lstStyle/>
          <a:p>
            <a:pPr marL="463550" indent="-463550">
              <a:buNone/>
            </a:pPr>
            <a:r>
              <a:rPr lang="en-US" sz="2400" dirty="0" smtClean="0"/>
              <a:t>3.	</a:t>
            </a:r>
            <a:r>
              <a:rPr lang="en-US" sz="2400" dirty="0" err="1" smtClean="0"/>
              <a:t>Lingkungan</a:t>
            </a:r>
            <a:r>
              <a:rPr lang="en-US" sz="2400" dirty="0" smtClean="0"/>
              <a:t> </a:t>
            </a:r>
            <a:r>
              <a:rPr lang="en-US" sz="2400" dirty="0" err="1"/>
              <a:t>kerja</a:t>
            </a:r>
            <a:r>
              <a:rPr lang="en-US" sz="2400" dirty="0"/>
              <a:t> (</a:t>
            </a:r>
            <a:r>
              <a:rPr lang="en-US" sz="2400" dirty="0" err="1"/>
              <a:t>beban</a:t>
            </a:r>
            <a:r>
              <a:rPr lang="en-US" sz="2400" dirty="0"/>
              <a:t> </a:t>
            </a:r>
            <a:r>
              <a:rPr lang="en-US" sz="2400" dirty="0" err="1"/>
              <a:t>tambahan</a:t>
            </a:r>
            <a:r>
              <a:rPr lang="en-US" sz="2400" dirty="0"/>
              <a:t>) : </a:t>
            </a:r>
            <a:r>
              <a:rPr lang="en-US" sz="2400" dirty="0" err="1"/>
              <a:t>fisik</a:t>
            </a:r>
            <a:r>
              <a:rPr lang="en-US" sz="2400" dirty="0"/>
              <a:t>, </a:t>
            </a:r>
            <a:r>
              <a:rPr lang="en-US" sz="2400" dirty="0" err="1"/>
              <a:t>kimia</a:t>
            </a:r>
            <a:r>
              <a:rPr lang="en-US" sz="2400" dirty="0"/>
              <a:t>, </a:t>
            </a:r>
            <a:r>
              <a:rPr lang="en-US" sz="2400" dirty="0" err="1"/>
              <a:t>biologi</a:t>
            </a:r>
            <a:r>
              <a:rPr lang="en-US" sz="2400" dirty="0"/>
              <a:t>, </a:t>
            </a:r>
            <a:r>
              <a:rPr lang="en-US" sz="2400" dirty="0" err="1"/>
              <a:t>fisiologi</a:t>
            </a:r>
            <a:r>
              <a:rPr lang="en-US" sz="2400" dirty="0"/>
              <a:t> </a:t>
            </a:r>
            <a:r>
              <a:rPr lang="en-US" sz="2400" dirty="0" err="1"/>
              <a:t>dan</a:t>
            </a:r>
            <a:r>
              <a:rPr lang="en-US" sz="2400" dirty="0"/>
              <a:t> </a:t>
            </a:r>
            <a:r>
              <a:rPr lang="en-US" sz="2400" dirty="0" err="1"/>
              <a:t>psikologi</a:t>
            </a:r>
            <a:endParaRPr lang="en-US" sz="2400" dirty="0"/>
          </a:p>
          <a:p>
            <a:pPr>
              <a:buFont typeface="Wingdings" pitchFamily="2" charset="2"/>
              <a:buNone/>
            </a:pPr>
            <a:endParaRPr lang="en-US" sz="2400" dirty="0" smtClean="0"/>
          </a:p>
          <a:p>
            <a:pPr marL="0" indent="0">
              <a:buFont typeface="Wingdings" pitchFamily="2" charset="2"/>
              <a:buNone/>
            </a:pPr>
            <a:r>
              <a:rPr lang="en-US" sz="2400" dirty="0" err="1" smtClean="0"/>
              <a:t>Ketiga</a:t>
            </a:r>
            <a:r>
              <a:rPr lang="en-US" sz="2400" dirty="0" smtClean="0"/>
              <a:t> </a:t>
            </a:r>
            <a:r>
              <a:rPr lang="en-US" sz="2400" dirty="0" err="1"/>
              <a:t>aspek</a:t>
            </a:r>
            <a:r>
              <a:rPr lang="en-US" sz="2400" dirty="0"/>
              <a:t> </a:t>
            </a:r>
            <a:r>
              <a:rPr lang="en-US" sz="2400" dirty="0" err="1"/>
              <a:t>diatas</a:t>
            </a:r>
            <a:r>
              <a:rPr lang="en-US" sz="2400" dirty="0"/>
              <a:t> </a:t>
            </a:r>
            <a:r>
              <a:rPr lang="en-US" sz="2400" dirty="0" err="1"/>
              <a:t>merupakan</a:t>
            </a:r>
            <a:r>
              <a:rPr lang="en-US" sz="2400" dirty="0"/>
              <a:t> stressor </a:t>
            </a:r>
            <a:r>
              <a:rPr lang="en-US" sz="2400" dirty="0" err="1"/>
              <a:t>yg</a:t>
            </a:r>
            <a:r>
              <a:rPr lang="en-US" sz="2400" dirty="0"/>
              <a:t> </a:t>
            </a:r>
            <a:r>
              <a:rPr lang="en-US" sz="2400" dirty="0" err="1"/>
              <a:t>berasal</a:t>
            </a:r>
            <a:r>
              <a:rPr lang="en-US" sz="2400" dirty="0"/>
              <a:t> </a:t>
            </a:r>
            <a:r>
              <a:rPr lang="en-US" sz="2400" dirty="0" err="1"/>
              <a:t>dari</a:t>
            </a:r>
            <a:r>
              <a:rPr lang="en-US" sz="2400" dirty="0"/>
              <a:t> </a:t>
            </a:r>
            <a:r>
              <a:rPr lang="en-US" sz="2400" dirty="0" err="1"/>
              <a:t>luar</a:t>
            </a:r>
            <a:r>
              <a:rPr lang="en-US" sz="2400" dirty="0"/>
              <a:t> </a:t>
            </a:r>
            <a:r>
              <a:rPr lang="en-US" sz="2400" dirty="0" err="1"/>
              <a:t>tubuh</a:t>
            </a:r>
            <a:endParaRPr lang="en-US" sz="2400" dirty="0"/>
          </a:p>
        </p:txBody>
      </p:sp>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5</a:t>
            </a:fld>
            <a:endParaRPr lang="en-US">
              <a:solidFill>
                <a:prstClr val="black"/>
              </a:solidFill>
            </a:endParaRPr>
          </a:p>
        </p:txBody>
      </p:sp>
    </p:spTree>
    <p:extLst>
      <p:ext uri="{BB962C8B-B14F-4D97-AF65-F5344CB8AC3E}">
        <p14:creationId xmlns:p14="http://schemas.microsoft.com/office/powerpoint/2010/main" val="4071207018"/>
      </p:ext>
    </p:extLst>
  </p:cSld>
  <p:clrMapOvr>
    <a:masterClrMapping/>
  </p:clrMapOvr>
  <p:transition>
    <p:plu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5800" y="274638"/>
            <a:ext cx="7543800" cy="944562"/>
          </a:xfrm>
        </p:spPr>
        <p:txBody>
          <a:bodyPr>
            <a:normAutofit fontScale="90000"/>
          </a:bodyPr>
          <a:lstStyle/>
          <a:p>
            <a:r>
              <a:rPr lang="en-US" sz="2400" dirty="0">
                <a:latin typeface="Times New Roman" pitchFamily="18" charset="0"/>
                <a:cs typeface="Times New Roman" pitchFamily="18" charset="0"/>
              </a:rPr>
              <a:t>PENILAIAN BEBAN KERJA (</a:t>
            </a:r>
            <a:r>
              <a:rPr lang="en-US" sz="2000" dirty="0" err="1">
                <a:latin typeface="Times New Roman" pitchFamily="18" charset="0"/>
                <a:cs typeface="Times New Roman" pitchFamily="18" charset="0"/>
              </a:rPr>
              <a:t>menurut</a:t>
            </a:r>
            <a:r>
              <a:rPr lang="en-US" sz="2000" dirty="0">
                <a:latin typeface="Times New Roman" pitchFamily="18" charset="0"/>
                <a:cs typeface="Times New Roman" pitchFamily="18" charset="0"/>
              </a:rPr>
              <a:t> Christensen,1991.Encyclopaedia of Occupational Health and </a:t>
            </a:r>
            <a:r>
              <a:rPr lang="en-US" sz="2000" dirty="0" err="1">
                <a:latin typeface="Times New Roman" pitchFamily="18" charset="0"/>
                <a:cs typeface="Times New Roman" pitchFamily="18" charset="0"/>
              </a:rPr>
              <a:t>Safety.ILO</a:t>
            </a:r>
            <a:r>
              <a:rPr lang="en-US" sz="2000" dirty="0">
                <a:latin typeface="Times New Roman" pitchFamily="18" charset="0"/>
                <a:cs typeface="Times New Roman" pitchFamily="18" charset="0"/>
              </a:rPr>
              <a:t> Geneva.</a:t>
            </a:r>
            <a:endParaRPr lang="en-US" sz="2400" dirty="0">
              <a:latin typeface="Times New Roman" pitchFamily="18" charset="0"/>
              <a:cs typeface="Times New Roman" pitchFamily="18" charset="0"/>
            </a:endParaRPr>
          </a:p>
        </p:txBody>
      </p:sp>
      <p:graphicFrame>
        <p:nvGraphicFramePr>
          <p:cNvPr id="31804" name="Group 60"/>
          <p:cNvGraphicFramePr>
            <a:graphicFrameLocks noGrp="1"/>
          </p:cNvGraphicFramePr>
          <p:nvPr>
            <p:ph idx="4294967295"/>
            <p:extLst>
              <p:ext uri="{D42A27DB-BD31-4B8C-83A1-F6EECF244321}">
                <p14:modId xmlns:p14="http://schemas.microsoft.com/office/powerpoint/2010/main" val="4202969095"/>
              </p:ext>
            </p:extLst>
          </p:nvPr>
        </p:nvGraphicFramePr>
        <p:xfrm>
          <a:off x="914400" y="1371600"/>
          <a:ext cx="7696198" cy="4525963"/>
        </p:xfrm>
        <a:graphic>
          <a:graphicData uri="http://schemas.openxmlformats.org/drawingml/2006/table">
            <a:tbl>
              <a:tblPr/>
              <a:tblGrid>
                <a:gridCol w="1539537"/>
                <a:gridCol w="1539536"/>
                <a:gridCol w="1538052"/>
                <a:gridCol w="1539537"/>
                <a:gridCol w="1539536"/>
              </a:tblGrid>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Beban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kerja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Konsumsi 02 l/mnt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ventilasi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paru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l/</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mnt</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Suhu rectal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Denyut jantung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ringan</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0,5-1,0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75-100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sedang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1,0-1,5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20-31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37,5-38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100-125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1,5-2,0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31-43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38-38,5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125-150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Sangat berat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2,0-2,5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43-56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38,5-39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150-175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56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Sgt berat sekali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2,5-4,0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60-100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&gt;39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&gt;175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Footer Placeholder 1"/>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3" name="Slide Number Placeholder 2"/>
          <p:cNvSpPr>
            <a:spLocks noGrp="1"/>
          </p:cNvSpPr>
          <p:nvPr>
            <p:ph type="sldNum" sz="quarter" idx="12"/>
          </p:nvPr>
        </p:nvSpPr>
        <p:spPr/>
        <p:txBody>
          <a:bodyPr/>
          <a:lstStyle/>
          <a:p>
            <a:pPr>
              <a:defRPr/>
            </a:pPr>
            <a:fld id="{B785B422-3391-4F9A-8810-6C1892232E29}" type="slidenum">
              <a:rPr lang="en-US" smtClean="0">
                <a:solidFill>
                  <a:prstClr val="black"/>
                </a:solidFill>
              </a:rPr>
              <a:pPr>
                <a:defRPr/>
              </a:pPr>
              <a:t>6</a:t>
            </a:fld>
            <a:endParaRPr lang="en-US">
              <a:solidFill>
                <a:prstClr val="black"/>
              </a:solidFill>
            </a:endParaRPr>
          </a:p>
        </p:txBody>
      </p:sp>
    </p:spTree>
    <p:extLst>
      <p:ext uri="{BB962C8B-B14F-4D97-AF65-F5344CB8AC3E}">
        <p14:creationId xmlns:p14="http://schemas.microsoft.com/office/powerpoint/2010/main" val="4200668704"/>
      </p:ext>
    </p:extLst>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761321" y="1295400"/>
            <a:ext cx="6019800" cy="762000"/>
          </a:xfrm>
        </p:spPr>
        <p:style>
          <a:lnRef idx="1">
            <a:schemeClr val="dk1"/>
          </a:lnRef>
          <a:fillRef idx="2">
            <a:schemeClr val="dk1"/>
          </a:fillRef>
          <a:effectRef idx="1">
            <a:schemeClr val="dk1"/>
          </a:effectRef>
          <a:fontRef idx="minor">
            <a:schemeClr val="dk1"/>
          </a:fontRef>
        </p:style>
        <p:txBody>
          <a:bodyPr/>
          <a:lstStyle/>
          <a:p>
            <a:r>
              <a:rPr lang="en-US" sz="2400" dirty="0" err="1" smtClean="0"/>
              <a:t>Beban</a:t>
            </a:r>
            <a:r>
              <a:rPr lang="en-US" sz="2400" dirty="0" smtClean="0"/>
              <a:t> </a:t>
            </a:r>
            <a:r>
              <a:rPr lang="en-US" sz="2400" dirty="0" err="1" smtClean="0"/>
              <a:t>kerja</a:t>
            </a:r>
            <a:r>
              <a:rPr lang="en-US" sz="2400" dirty="0" smtClean="0"/>
              <a:t> </a:t>
            </a:r>
            <a:r>
              <a:rPr lang="en-US" sz="2400" dirty="0" err="1"/>
              <a:t>berdasarkan</a:t>
            </a:r>
            <a:r>
              <a:rPr lang="en-US" sz="2400" dirty="0"/>
              <a:t> </a:t>
            </a:r>
            <a:r>
              <a:rPr lang="en-US" sz="2400" dirty="0" err="1" smtClean="0"/>
              <a:t>kebutuhan</a:t>
            </a:r>
            <a:r>
              <a:rPr lang="en-US" sz="2400" dirty="0"/>
              <a:t> </a:t>
            </a:r>
            <a:r>
              <a:rPr lang="en-US" sz="2400" dirty="0" err="1" smtClean="0"/>
              <a:t>kalori</a:t>
            </a:r>
            <a:r>
              <a:rPr lang="en-US" sz="2400" dirty="0" smtClean="0"/>
              <a:t>  (</a:t>
            </a:r>
            <a:r>
              <a:rPr lang="en-US" sz="2400" dirty="0" err="1" smtClean="0"/>
              <a:t>Kepmenaker</a:t>
            </a:r>
            <a:r>
              <a:rPr lang="en-US" sz="2400" dirty="0" smtClean="0"/>
              <a:t> </a:t>
            </a:r>
            <a:r>
              <a:rPr lang="en-US" sz="2400" dirty="0"/>
              <a:t>No.51 th1999)</a:t>
            </a:r>
          </a:p>
        </p:txBody>
      </p:sp>
      <p:sp>
        <p:nvSpPr>
          <p:cNvPr id="33795" name="Rectangle 3"/>
          <p:cNvSpPr>
            <a:spLocks noGrp="1" noChangeArrowheads="1"/>
          </p:cNvSpPr>
          <p:nvPr>
            <p:ph type="body" idx="1"/>
          </p:nvPr>
        </p:nvSpPr>
        <p:spPr>
          <a:xfrm>
            <a:off x="1295400" y="3211321"/>
            <a:ext cx="7391400" cy="1665479"/>
          </a:xfrm>
        </p:spPr>
        <p:style>
          <a:lnRef idx="1">
            <a:schemeClr val="accent5"/>
          </a:lnRef>
          <a:fillRef idx="2">
            <a:schemeClr val="accent5"/>
          </a:fillRef>
          <a:effectRef idx="1">
            <a:schemeClr val="accent5"/>
          </a:effectRef>
          <a:fontRef idx="minor">
            <a:schemeClr val="dk1"/>
          </a:fontRef>
        </p:style>
        <p:txBody>
          <a:bodyPr/>
          <a:lstStyle/>
          <a:p>
            <a:pPr marL="682625" indent="-682625">
              <a:buFont typeface="Times New Roman" pitchFamily="18" charset="0"/>
              <a:buChar char="☻"/>
            </a:pPr>
            <a:r>
              <a:rPr lang="en-US" sz="2800" dirty="0" err="1"/>
              <a:t>Beban</a:t>
            </a:r>
            <a:r>
              <a:rPr lang="en-US" sz="2800" dirty="0"/>
              <a:t> </a:t>
            </a:r>
            <a:r>
              <a:rPr lang="en-US" sz="2800" dirty="0" err="1"/>
              <a:t>kerja</a:t>
            </a:r>
            <a:r>
              <a:rPr lang="en-US" sz="2800" dirty="0"/>
              <a:t> </a:t>
            </a:r>
            <a:r>
              <a:rPr lang="en-US" sz="2800" dirty="0" err="1"/>
              <a:t>ringan</a:t>
            </a:r>
            <a:r>
              <a:rPr lang="en-US" sz="2800" dirty="0"/>
              <a:t>  : 100-200 </a:t>
            </a:r>
            <a:r>
              <a:rPr lang="en-US" sz="2800" dirty="0" err="1"/>
              <a:t>Kkal</a:t>
            </a:r>
            <a:r>
              <a:rPr lang="en-US" sz="2800" dirty="0"/>
              <a:t>/jam</a:t>
            </a:r>
          </a:p>
          <a:p>
            <a:pPr marL="682625" indent="-682625">
              <a:buFont typeface="Times New Roman" pitchFamily="18" charset="0"/>
              <a:buChar char="☻"/>
            </a:pPr>
            <a:r>
              <a:rPr lang="en-US" sz="2800" dirty="0" err="1"/>
              <a:t>Beban</a:t>
            </a:r>
            <a:r>
              <a:rPr lang="en-US" sz="2800" dirty="0"/>
              <a:t> </a:t>
            </a:r>
            <a:r>
              <a:rPr lang="en-US" sz="2800" dirty="0" err="1"/>
              <a:t>kerja</a:t>
            </a:r>
            <a:r>
              <a:rPr lang="en-US" sz="2800" dirty="0"/>
              <a:t> </a:t>
            </a:r>
            <a:r>
              <a:rPr lang="en-US" sz="2800" dirty="0" err="1"/>
              <a:t>sedang</a:t>
            </a:r>
            <a:r>
              <a:rPr lang="en-US" sz="2800" dirty="0"/>
              <a:t> : &gt;200-350 </a:t>
            </a:r>
            <a:r>
              <a:rPr lang="en-US" sz="2800" dirty="0" err="1"/>
              <a:t>Kkal</a:t>
            </a:r>
            <a:r>
              <a:rPr lang="en-US" sz="2800" dirty="0"/>
              <a:t>/jam</a:t>
            </a:r>
          </a:p>
          <a:p>
            <a:pPr marL="682625" indent="-682625">
              <a:buFont typeface="Times New Roman" pitchFamily="18" charset="0"/>
              <a:buChar char="☻"/>
            </a:pPr>
            <a:r>
              <a:rPr lang="en-US" sz="2800" dirty="0" err="1"/>
              <a:t>Beban</a:t>
            </a:r>
            <a:r>
              <a:rPr lang="en-US" sz="2800" dirty="0"/>
              <a:t> </a:t>
            </a:r>
            <a:r>
              <a:rPr lang="en-US" sz="2800" dirty="0" err="1"/>
              <a:t>kerja</a:t>
            </a:r>
            <a:r>
              <a:rPr lang="en-US" sz="2800" dirty="0"/>
              <a:t> </a:t>
            </a:r>
            <a:r>
              <a:rPr lang="en-US" sz="2800" dirty="0" err="1"/>
              <a:t>berat</a:t>
            </a:r>
            <a:r>
              <a:rPr lang="en-US" sz="2800" dirty="0"/>
              <a:t>    : &gt;350-500 </a:t>
            </a:r>
            <a:r>
              <a:rPr lang="en-US" sz="2800" dirty="0" err="1"/>
              <a:t>Kkal</a:t>
            </a:r>
            <a:r>
              <a:rPr lang="en-US" sz="2800" dirty="0"/>
              <a:t>/jam</a:t>
            </a:r>
          </a:p>
        </p:txBody>
      </p:sp>
      <p:sp>
        <p:nvSpPr>
          <p:cNvPr id="3" name="Footer Placeholder 2"/>
          <p:cNvSpPr>
            <a:spLocks noGrp="1"/>
          </p:cNvSpPr>
          <p:nvPr>
            <p:ph type="ftr" sz="quarter" idx="11"/>
          </p:nvPr>
        </p:nvSpPr>
        <p:spPr/>
        <p:txBody>
          <a:bodyPr/>
          <a:lstStyle/>
          <a:p>
            <a:pPr>
              <a:defRPr/>
            </a:pPr>
            <a:r>
              <a:rPr lang="en-US" smtClean="0">
                <a:solidFill>
                  <a:prstClr val="black"/>
                </a:solidFill>
              </a:rPr>
              <a:t>Modul-4, data M Arief Latar</a:t>
            </a:r>
            <a:endParaRPr lang="en-US">
              <a:solidFill>
                <a:prstClr val="black"/>
              </a:solidFill>
            </a:endParaRPr>
          </a:p>
        </p:txBody>
      </p:sp>
      <p:sp>
        <p:nvSpPr>
          <p:cNvPr id="4" name="Slide Number Placeholder 3"/>
          <p:cNvSpPr>
            <a:spLocks noGrp="1"/>
          </p:cNvSpPr>
          <p:nvPr>
            <p:ph type="sldNum" sz="quarter" idx="12"/>
          </p:nvPr>
        </p:nvSpPr>
        <p:spPr/>
        <p:txBody>
          <a:bodyPr/>
          <a:lstStyle/>
          <a:p>
            <a:pPr>
              <a:defRPr/>
            </a:pPr>
            <a:fld id="{2731C1B9-6413-4A78-A57F-A0EFD2A37EB9}" type="slidenum">
              <a:rPr lang="en-US" smtClean="0">
                <a:solidFill>
                  <a:prstClr val="black"/>
                </a:solidFill>
              </a:rPr>
              <a:pPr>
                <a:defRPr/>
              </a:pPr>
              <a:t>7</a:t>
            </a:fld>
            <a:endParaRPr lang="en-US">
              <a:solidFill>
                <a:prstClr val="black"/>
              </a:solidFill>
            </a:endParaRPr>
          </a:p>
        </p:txBody>
      </p:sp>
      <p:sp>
        <p:nvSpPr>
          <p:cNvPr id="5" name="Striped Right Arrow 4"/>
          <p:cNvSpPr/>
          <p:nvPr/>
        </p:nvSpPr>
        <p:spPr bwMode="auto">
          <a:xfrm rot="5158109">
            <a:off x="4399065" y="2145449"/>
            <a:ext cx="744313" cy="1213899"/>
          </a:xfrm>
          <a:prstGeom prst="stripedRightArrow">
            <a:avLst/>
          </a:prstGeom>
          <a:ln>
            <a:headEnd type="none" w="sm" len="sm"/>
            <a:tailEnd type="none" w="sm" len="sm"/>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038333488"/>
      </p:ext>
    </p:extLst>
  </p:cSld>
  <p:clrMapOvr>
    <a:masterClrMapping/>
  </p:clrMapOvr>
  <p:transition>
    <p:plu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744F002-E184-4F6A-B7D3-18C6FEF81C15}" type="slidenum">
              <a:rPr lang="en-US" smtClean="0"/>
              <a:t>8</a:t>
            </a:fld>
            <a:endParaRPr lang="en-US"/>
          </a:p>
        </p:txBody>
      </p:sp>
      <p:sp>
        <p:nvSpPr>
          <p:cNvPr id="7" name="Rectangle 6"/>
          <p:cNvSpPr/>
          <p:nvPr/>
        </p:nvSpPr>
        <p:spPr>
          <a:xfrm>
            <a:off x="1295400" y="348018"/>
            <a:ext cx="6324600" cy="369332"/>
          </a:xfrm>
          <a:prstGeom prst="rect">
            <a:avLst/>
          </a:prstGeom>
        </p:spPr>
        <p:txBody>
          <a:bodyPr wrap="square">
            <a:spAutoFit/>
          </a:bodyPr>
          <a:lstStyle/>
          <a:p>
            <a:r>
              <a:rPr lang="en-US" dirty="0" err="1">
                <a:latin typeface="Times New Roman" pitchFamily="18" charset="0"/>
                <a:cs typeface="Times New Roman" pitchFamily="18" charset="0"/>
              </a:rPr>
              <a:t>Tabel</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dirty="0" err="1">
                <a:latin typeface="Times New Roman" pitchFamily="18" charset="0"/>
                <a:cs typeface="Times New Roman" pitchFamily="18" charset="0"/>
              </a:rPr>
              <a:t>Kebutuhan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Kalori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Perjam</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Menurut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Jenis</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Aktifitas</a:t>
            </a:r>
            <a:endParaRPr lang="en-US" dirty="0">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914400"/>
            <a:ext cx="7467600" cy="569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Footer Placeholder 1"/>
          <p:cNvSpPr>
            <a:spLocks noGrp="1"/>
          </p:cNvSpPr>
          <p:nvPr>
            <p:ph type="ftr" sz="quarter" idx="11"/>
          </p:nvPr>
        </p:nvSpPr>
        <p:spPr/>
        <p:txBody>
          <a:bodyPr/>
          <a:lstStyle/>
          <a:p>
            <a:r>
              <a:rPr lang="en-US" smtClean="0"/>
              <a:t>Modul-4, data M Arief Latar</a:t>
            </a:r>
            <a:endParaRPr lang="en-US"/>
          </a:p>
        </p:txBody>
      </p:sp>
    </p:spTree>
    <p:extLst>
      <p:ext uri="{BB962C8B-B14F-4D97-AF65-F5344CB8AC3E}">
        <p14:creationId xmlns:p14="http://schemas.microsoft.com/office/powerpoint/2010/main" val="3293302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Modul-4, data M Arief Latar</a:t>
            </a:r>
            <a:endParaRPr lang="en-US"/>
          </a:p>
        </p:txBody>
      </p:sp>
      <p:sp>
        <p:nvSpPr>
          <p:cNvPr id="3" name="Slide Number Placeholder 2"/>
          <p:cNvSpPr>
            <a:spLocks noGrp="1"/>
          </p:cNvSpPr>
          <p:nvPr>
            <p:ph type="sldNum" sz="quarter" idx="12"/>
          </p:nvPr>
        </p:nvSpPr>
        <p:spPr/>
        <p:txBody>
          <a:bodyPr/>
          <a:lstStyle/>
          <a:p>
            <a:fld id="{3744F002-E184-4F6A-B7D3-18C6FEF81C15}" type="slidenum">
              <a:rPr lang="en-US" smtClean="0"/>
              <a:t>9</a:t>
            </a:fld>
            <a:endParaRPr lang="en-US"/>
          </a:p>
        </p:txBody>
      </p:sp>
      <p:sp>
        <p:nvSpPr>
          <p:cNvPr id="4" name="Rectangle 3"/>
          <p:cNvSpPr/>
          <p:nvPr/>
        </p:nvSpPr>
        <p:spPr>
          <a:xfrm>
            <a:off x="1219200" y="1828800"/>
            <a:ext cx="7315200" cy="3416320"/>
          </a:xfrm>
          <a:prstGeom prst="rect">
            <a:avLst/>
          </a:prstGeom>
        </p:spPr>
        <p:txBody>
          <a:bodyPr wrap="square">
            <a:spAutoFit/>
          </a:bodyPr>
          <a:lstStyle/>
          <a:p>
            <a:r>
              <a:rPr lang="en-US" sz="2400" dirty="0" err="1" smtClean="0">
                <a:latin typeface="Times New Roman" pitchFamily="18" charset="0"/>
                <a:cs typeface="Times New Roman" pitchFamily="18" charset="0"/>
              </a:rPr>
              <a:t>Seorang</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pekerja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dengan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badan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sekitar</a:t>
            </a:r>
            <a:r>
              <a:rPr lang="en-US" sz="2400" dirty="0">
                <a:latin typeface="Times New Roman" pitchFamily="18" charset="0"/>
                <a:cs typeface="Times New Roman" pitchFamily="18" charset="0"/>
              </a:rPr>
              <a:t> 65 kg </a:t>
            </a:r>
            <a:r>
              <a:rPr lang="en-US" sz="2400" dirty="0" err="1">
                <a:latin typeface="Times New Roman" pitchFamily="18" charset="0"/>
                <a:cs typeface="Times New Roman" pitchFamily="18" charset="0"/>
              </a:rPr>
              <a:t>bekerja</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sebagai</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tukang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batu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dibawah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terik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matahari</a:t>
            </a:r>
            <a:r>
              <a:rPr lang="en-US" sz="2400" dirty="0">
                <a:latin typeface="Times New Roman" pitchFamily="18" charset="0"/>
                <a:cs typeface="Times New Roman" pitchFamily="18" charset="0"/>
              </a:rPr>
              <a:t> , </a:t>
            </a:r>
            <a:r>
              <a:rPr lang="en-US" sz="2400" dirty="0" err="1">
                <a:latin typeface="Times New Roman" pitchFamily="18" charset="0"/>
                <a:cs typeface="Times New Roman" pitchFamily="18" charset="0"/>
              </a:rPr>
              <a:t>maka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berdasarkan</a:t>
            </a:r>
            <a:r>
              <a:rPr lang="en-US" sz="2400" dirty="0">
                <a:latin typeface="Times New Roman" pitchFamily="18" charset="0"/>
                <a:cs typeface="Times New Roman" pitchFamily="18" charset="0"/>
              </a:rPr>
              <a:t> data </a:t>
            </a:r>
            <a:r>
              <a:rPr lang="en-US" sz="2400" dirty="0" err="1">
                <a:latin typeface="Times New Roman" pitchFamily="18" charset="0"/>
                <a:cs typeface="Times New Roman" pitchFamily="18" charset="0"/>
              </a:rPr>
              <a:t>tersebut</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diatas</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baris</a:t>
            </a:r>
            <a:r>
              <a:rPr lang="en-US" sz="2400" dirty="0" smtClean="0">
                <a:latin typeface="Times New Roman" pitchFamily="18" charset="0"/>
                <a:cs typeface="Times New Roman" pitchFamily="18" charset="0"/>
              </a:rPr>
              <a:t> 21 , </a:t>
            </a:r>
            <a:r>
              <a:rPr lang="en-US" sz="2400" dirty="0" err="1">
                <a:latin typeface="Times New Roman" pitchFamily="18" charset="0"/>
                <a:cs typeface="Times New Roman" pitchFamily="18" charset="0"/>
              </a:rPr>
              <a:t>diperoleh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jumlah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kalori</a:t>
            </a:r>
            <a:r>
              <a:rPr lang="en-US" sz="2400" dirty="0">
                <a:latin typeface="Times New Roman" pitchFamily="18" charset="0"/>
                <a:cs typeface="Times New Roman" pitchFamily="18" charset="0"/>
              </a:rPr>
              <a:t> yang </a:t>
            </a:r>
            <a:r>
              <a:rPr lang="en-US" sz="2400" dirty="0" err="1">
                <a:latin typeface="Times New Roman" pitchFamily="18" charset="0"/>
                <a:cs typeface="Times New Roman" pitchFamily="18" charset="0"/>
              </a:rPr>
              <a:t>dibutuhkan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adalah</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pPr algn="ctr"/>
            <a:r>
              <a:rPr lang="en-US" sz="2400" dirty="0" smtClean="0">
                <a:latin typeface="Times New Roman" pitchFamily="18" charset="0"/>
                <a:cs typeface="Times New Roman" pitchFamily="18" charset="0"/>
              </a:rPr>
              <a:t>5,71 x  65 </a:t>
            </a:r>
            <a:r>
              <a:rPr lang="en-US" sz="2400" dirty="0">
                <a:latin typeface="Times New Roman" pitchFamily="18" charset="0"/>
                <a:cs typeface="Times New Roman" pitchFamily="18" charset="0"/>
              </a:rPr>
              <a:t>kg = 371 </a:t>
            </a:r>
            <a:r>
              <a:rPr lang="en-US" sz="2400" dirty="0" err="1">
                <a:latin typeface="Times New Roman" pitchFamily="18" charset="0"/>
                <a:cs typeface="Times New Roman" pitchFamily="18" charset="0"/>
              </a:rPr>
              <a:t>Kilocal</a:t>
            </a:r>
            <a:r>
              <a:rPr lang="en-US" sz="2400" dirty="0">
                <a:latin typeface="Times New Roman" pitchFamily="18" charset="0"/>
                <a:cs typeface="Times New Roman" pitchFamily="18" charset="0"/>
              </a:rPr>
              <a:t> / jam.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a:p>
            <a:r>
              <a:rPr lang="en-US" sz="2400" dirty="0" err="1" smtClean="0">
                <a:latin typeface="Times New Roman" pitchFamily="18" charset="0"/>
                <a:cs typeface="Times New Roman" pitchFamily="18" charset="0"/>
              </a:rPr>
              <a:t>Beban</a:t>
            </a:r>
            <a:r>
              <a:rPr lang="en-US" sz="2400" dirty="0" smtClean="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ini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termasuk</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dalam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kategori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beban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kerja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berat</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r>
              <a:rPr lang="en-US" sz="2400" i="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&gt; </a:t>
            </a:r>
            <a:r>
              <a:rPr lang="en-US" sz="2400" dirty="0">
                <a:latin typeface="Times New Roman" pitchFamily="18" charset="0"/>
                <a:cs typeface="Times New Roman" pitchFamily="18" charset="0"/>
              </a:rPr>
              <a:t>350- 500 </a:t>
            </a:r>
            <a:r>
              <a:rPr lang="en-US" sz="2400" dirty="0" err="1">
                <a:latin typeface="Times New Roman" pitchFamily="18" charset="0"/>
                <a:cs typeface="Times New Roman" pitchFamily="18" charset="0"/>
              </a:rPr>
              <a:t>Kilokal</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jam-----</a:t>
            </a:r>
            <a:r>
              <a:rPr lang="en-US" sz="2400" dirty="0" err="1" smtClean="0"/>
              <a:t>Kepmenaker</a:t>
            </a:r>
            <a:r>
              <a:rPr lang="en-US" sz="2400" dirty="0" smtClean="0"/>
              <a:t> No.51 </a:t>
            </a:r>
            <a:r>
              <a:rPr lang="en-US" sz="2400" dirty="0" err="1" smtClean="0"/>
              <a:t>th</a:t>
            </a:r>
            <a:r>
              <a:rPr lang="en-US" sz="2400" dirty="0" smtClean="0"/>
              <a:t> 1999)</a:t>
            </a:r>
            <a:endParaRPr lang="en-US" sz="2400" dirty="0">
              <a:latin typeface="Times New Roman" pitchFamily="18" charset="0"/>
              <a:cs typeface="Times New Roman" pitchFamily="18" charset="0"/>
            </a:endParaRPr>
          </a:p>
        </p:txBody>
      </p:sp>
      <p:sp>
        <p:nvSpPr>
          <p:cNvPr id="5" name="Rectangle 4"/>
          <p:cNvSpPr/>
          <p:nvPr/>
        </p:nvSpPr>
        <p:spPr>
          <a:xfrm>
            <a:off x="2057400" y="533400"/>
            <a:ext cx="2514600" cy="830997"/>
          </a:xfrm>
          <a:prstGeom prst="rect">
            <a:avLst/>
          </a:prstGeom>
        </p:spPr>
        <p:txBody>
          <a:bodyPr wrap="square">
            <a:spAutoFit/>
          </a:bodyPr>
          <a:lstStyle/>
          <a:p>
            <a:r>
              <a:rPr lang="en-US" sz="4800" dirty="0" err="1" smtClean="0">
                <a:latin typeface="Times New Roman" pitchFamily="18" charset="0"/>
                <a:cs typeface="Times New Roman" pitchFamily="18" charset="0"/>
              </a:rPr>
              <a:t>Contoh</a:t>
            </a:r>
            <a:r>
              <a:rPr lang="en-US" sz="4800" dirty="0" smtClean="0">
                <a:latin typeface="Times New Roman" pitchFamily="18" charset="0"/>
                <a:cs typeface="Times New Roman" pitchFamily="18" charset="0"/>
              </a:rPr>
              <a:t>:</a:t>
            </a:r>
            <a:endParaRPr lang="en-US" sz="4800" dirty="0">
              <a:latin typeface="Times New Roman" pitchFamily="18" charset="0"/>
              <a:cs typeface="Times New Roman" pitchFamily="18" charset="0"/>
            </a:endParaRPr>
          </a:p>
        </p:txBody>
      </p:sp>
    </p:spTree>
    <p:extLst>
      <p:ext uri="{BB962C8B-B14F-4D97-AF65-F5344CB8AC3E}">
        <p14:creationId xmlns:p14="http://schemas.microsoft.com/office/powerpoint/2010/main" val="3788232970"/>
      </p:ext>
    </p:extLst>
  </p:cSld>
  <p:clrMapOvr>
    <a:masterClrMapping/>
  </p:clrMapOvr>
  <p:transition>
    <p:plus/>
  </p:transition>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otebook">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otebook">
      <a:majorFont>
        <a:latin typeface="Times New Roman"/>
        <a:ea typeface=""/>
        <a:cs typeface=""/>
      </a:majorFont>
      <a:minorFont>
        <a:latin typeface="Times New Roman"/>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TotalTime>
  <Words>1349</Words>
  <Application>Microsoft Office PowerPoint</Application>
  <PresentationFormat>On-screen Show (4:3)</PresentationFormat>
  <Paragraphs>303</Paragraphs>
  <Slides>29</Slides>
  <Notes>5</Notes>
  <HiddenSlides>0</HiddenSlides>
  <MMClips>0</MMClips>
  <ScaleCrop>false</ScaleCrop>
  <HeadingPairs>
    <vt:vector size="4" baseType="variant">
      <vt:variant>
        <vt:lpstr>Theme</vt:lpstr>
      </vt:variant>
      <vt:variant>
        <vt:i4>3</vt:i4>
      </vt:variant>
      <vt:variant>
        <vt:lpstr>Slide Titles</vt:lpstr>
      </vt:variant>
      <vt:variant>
        <vt:i4>29</vt:i4>
      </vt:variant>
    </vt:vector>
  </HeadingPairs>
  <TitlesOfParts>
    <vt:vector size="32" baseType="lpstr">
      <vt:lpstr>Office Theme</vt:lpstr>
      <vt:lpstr>Notebook</vt:lpstr>
      <vt:lpstr>1_Office Theme</vt:lpstr>
      <vt:lpstr>Kelelahan</vt:lpstr>
      <vt:lpstr>PowerPoint Presentation</vt:lpstr>
      <vt:lpstr>BEBAN KERJA</vt:lpstr>
      <vt:lpstr>FAKTOR-2 YG MEMPENGARUHI  BEBAN KERJA</vt:lpstr>
      <vt:lpstr>PowerPoint Presentation</vt:lpstr>
      <vt:lpstr>PENILAIAN BEBAN KERJA (menurut Christensen,1991.Encyclopaedia of Occupational Health and Safety.ILO Geneva.</vt:lpstr>
      <vt:lpstr>Beban kerja berdasarkan kebutuhan kalori  (Kepmenaker No.51 th1999)</vt:lpstr>
      <vt:lpstr>PowerPoint Presentation</vt:lpstr>
      <vt:lpstr>PowerPoint Presentation</vt:lpstr>
      <vt:lpstr>KEBUTUHAN DAN PENGELUARAN ENERGI / ENERGI EXPENDITURE</vt:lpstr>
      <vt:lpstr>JENIS KEGIATAN</vt:lpstr>
      <vt:lpstr>CONTOH</vt:lpstr>
      <vt:lpstr>PowerPoint Presentation</vt:lpstr>
      <vt:lpstr>2.1.  PENGERTIAN</vt:lpstr>
      <vt:lpstr>2.2 JENIS KELELAHAN &amp; SEBAB KELELAHAN</vt:lpstr>
      <vt:lpstr>2.2.2.SEBAB – SEBAB KELELAHAN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  Pertanyaan  Tentang  Pelemahan  Kegiatan   :</vt:lpstr>
      <vt:lpstr>PowerPoint Presentation</vt:lpstr>
      <vt:lpstr>10 -  Pertanyaan  Tentang  Gambaran Pelemahan  Fisik   :</vt:lpstr>
      <vt:lpstr>BAGAN PENYEBAB DAN MENGATASI  KELELAHAN</vt:lpstr>
    </vt:vector>
  </TitlesOfParts>
  <Company>latar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Kelelahan</dc:title>
  <dc:creator>Rismal</dc:creator>
  <cp:lastModifiedBy>Rismal</cp:lastModifiedBy>
  <cp:revision>37</cp:revision>
  <dcterms:created xsi:type="dcterms:W3CDTF">2011-10-11T07:26:05Z</dcterms:created>
  <dcterms:modified xsi:type="dcterms:W3CDTF">2012-06-08T08:01:12Z</dcterms:modified>
</cp:coreProperties>
</file>