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  <p:sldMasterId id="2147483993" r:id="rId2"/>
  </p:sldMasterIdLst>
  <p:notesMasterIdLst>
    <p:notesMasterId r:id="rId40"/>
  </p:notesMasterIdLst>
  <p:handoutMasterIdLst>
    <p:handoutMasterId r:id="rId41"/>
  </p:handoutMasterIdLst>
  <p:sldIdLst>
    <p:sldId id="534" r:id="rId3"/>
    <p:sldId id="535" r:id="rId4"/>
    <p:sldId id="513" r:id="rId5"/>
    <p:sldId id="536" r:id="rId6"/>
    <p:sldId id="483" r:id="rId7"/>
    <p:sldId id="523" r:id="rId8"/>
    <p:sldId id="500" r:id="rId9"/>
    <p:sldId id="538" r:id="rId10"/>
    <p:sldId id="540" r:id="rId11"/>
    <p:sldId id="549" r:id="rId12"/>
    <p:sldId id="515" r:id="rId13"/>
    <p:sldId id="516" r:id="rId14"/>
    <p:sldId id="517" r:id="rId15"/>
    <p:sldId id="451" r:id="rId16"/>
    <p:sldId id="452" r:id="rId17"/>
    <p:sldId id="548" r:id="rId18"/>
    <p:sldId id="519" r:id="rId19"/>
    <p:sldId id="520" r:id="rId20"/>
    <p:sldId id="489" r:id="rId21"/>
    <p:sldId id="521" r:id="rId22"/>
    <p:sldId id="494" r:id="rId23"/>
    <p:sldId id="542" r:id="rId24"/>
    <p:sldId id="543" r:id="rId25"/>
    <p:sldId id="544" r:id="rId26"/>
    <p:sldId id="495" r:id="rId27"/>
    <p:sldId id="545" r:id="rId28"/>
    <p:sldId id="524" r:id="rId29"/>
    <p:sldId id="531" r:id="rId30"/>
    <p:sldId id="528" r:id="rId31"/>
    <p:sldId id="547" r:id="rId32"/>
    <p:sldId id="532" r:id="rId33"/>
    <p:sldId id="461" r:id="rId34"/>
    <p:sldId id="462" r:id="rId35"/>
    <p:sldId id="474" r:id="rId36"/>
    <p:sldId id="475" r:id="rId37"/>
    <p:sldId id="476" r:id="rId38"/>
    <p:sldId id="477" r:id="rId39"/>
  </p:sldIdLst>
  <p:sldSz cx="9144000" cy="6858000" type="screen4x3"/>
  <p:notesSz cx="6854825" cy="9237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50021"/>
    <a:srgbClr val="1F4081"/>
    <a:srgbClr val="CCECFF"/>
    <a:srgbClr val="666699"/>
    <a:srgbClr val="F0EF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67" autoAdjust="0"/>
  </p:normalViewPr>
  <p:slideViewPr>
    <p:cSldViewPr>
      <p:cViewPr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90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DDDFA-2642-457C-8AFD-B3266F4449D7}" type="doc">
      <dgm:prSet loTypeId="urn:microsoft.com/office/officeart/2005/8/layout/hProcess6" loCatId="process" qsTypeId="urn:microsoft.com/office/officeart/2005/8/quickstyle/3d9" qsCatId="3D" csTypeId="urn:microsoft.com/office/officeart/2005/8/colors/accent5_1" csCatId="accent5" phldr="1"/>
      <dgm:spPr/>
      <dgm:t>
        <a:bodyPr/>
        <a:lstStyle/>
        <a:p>
          <a:endParaRPr lang="id-ID"/>
        </a:p>
      </dgm:t>
    </dgm:pt>
    <dgm:pt modelId="{65EAB762-6586-456B-95FC-CE16F6380DEA}">
      <dgm:prSet phldrT="[Text]"/>
      <dgm:spPr/>
      <dgm:t>
        <a:bodyPr/>
        <a:lstStyle/>
        <a:p>
          <a:r>
            <a:rPr lang="id-ID" dirty="0" smtClean="0"/>
            <a:t>2 jenis</a:t>
          </a:r>
        </a:p>
        <a:p>
          <a:r>
            <a:rPr lang="id-ID" dirty="0" smtClean="0"/>
            <a:t>OTOT</a:t>
          </a:r>
          <a:endParaRPr lang="id-ID" dirty="0"/>
        </a:p>
      </dgm:t>
    </dgm:pt>
    <dgm:pt modelId="{6416C64F-0EF0-4C4F-BB45-24D048CD15C8}" type="parTrans" cxnId="{56A85B8B-1E1D-4A34-BBA2-752881C45625}">
      <dgm:prSet/>
      <dgm:spPr/>
      <dgm:t>
        <a:bodyPr/>
        <a:lstStyle/>
        <a:p>
          <a:endParaRPr lang="id-ID"/>
        </a:p>
      </dgm:t>
    </dgm:pt>
    <dgm:pt modelId="{0F584951-DCD5-450B-9B28-87B400C85903}" type="sibTrans" cxnId="{56A85B8B-1E1D-4A34-BBA2-752881C45625}">
      <dgm:prSet/>
      <dgm:spPr/>
      <dgm:t>
        <a:bodyPr/>
        <a:lstStyle/>
        <a:p>
          <a:endParaRPr lang="id-ID"/>
        </a:p>
      </dgm:t>
    </dgm:pt>
    <dgm:pt modelId="{2F0B1DE8-2C9D-4094-85BC-ED7EB28969A5}">
      <dgm:prSet phldrT="[Text]"/>
      <dgm:spPr>
        <a:solidFill>
          <a:srgbClr val="0070C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id-ID" dirty="0" smtClean="0"/>
            <a:t>Kerja otot dinamis, yang ditandai dengan adanya proses berulang antara kontraksi dan relaksi</a:t>
          </a:r>
          <a:endParaRPr lang="id-ID" dirty="0"/>
        </a:p>
      </dgm:t>
    </dgm:pt>
    <dgm:pt modelId="{0D94F810-5A95-416A-BA25-1C5E7073E124}" type="parTrans" cxnId="{C9AA6298-19AC-4762-95B3-3E5D2D18A999}">
      <dgm:prSet/>
      <dgm:spPr/>
      <dgm:t>
        <a:bodyPr/>
        <a:lstStyle/>
        <a:p>
          <a:endParaRPr lang="id-ID"/>
        </a:p>
      </dgm:t>
    </dgm:pt>
    <dgm:pt modelId="{0CFDBFBD-7D9C-4A5A-8017-7BC840A0393C}" type="sibTrans" cxnId="{C9AA6298-19AC-4762-95B3-3E5D2D18A999}">
      <dgm:prSet/>
      <dgm:spPr/>
      <dgm:t>
        <a:bodyPr/>
        <a:lstStyle/>
        <a:p>
          <a:endParaRPr lang="id-ID"/>
        </a:p>
      </dgm:t>
    </dgm:pt>
    <dgm:pt modelId="{56A7EA8B-C09A-479F-BD5F-2C2210430EDE}">
      <dgm:prSet phldrT="[Text]"/>
      <dgm:spPr>
        <a:solidFill>
          <a:srgbClr val="0070C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id-ID" dirty="0" smtClean="0"/>
            <a:t>Kerja otot statis ditandai dengan proses kotraksi yang berkepanjangan</a:t>
          </a:r>
          <a:endParaRPr lang="id-ID" dirty="0"/>
        </a:p>
      </dgm:t>
    </dgm:pt>
    <dgm:pt modelId="{BF46CA35-4692-40A9-89DF-B37789DDA53D}" type="parTrans" cxnId="{256CB9A2-02DD-49A2-A2AC-748C3A2FF0AD}">
      <dgm:prSet/>
      <dgm:spPr/>
      <dgm:t>
        <a:bodyPr/>
        <a:lstStyle/>
        <a:p>
          <a:endParaRPr lang="id-ID"/>
        </a:p>
      </dgm:t>
    </dgm:pt>
    <dgm:pt modelId="{06245488-9E52-4346-9A0D-FCA1B5D00424}" type="sibTrans" cxnId="{256CB9A2-02DD-49A2-A2AC-748C3A2FF0AD}">
      <dgm:prSet/>
      <dgm:spPr/>
      <dgm:t>
        <a:bodyPr/>
        <a:lstStyle/>
        <a:p>
          <a:endParaRPr lang="id-ID"/>
        </a:p>
      </dgm:t>
    </dgm:pt>
    <dgm:pt modelId="{94790E3A-8610-4E52-8BBD-20D072DF32AC}" type="pres">
      <dgm:prSet presAssocID="{85CDDDFA-2642-457C-8AFD-B3266F4449D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7125126-8F30-44D1-8958-6775769FE95D}" type="pres">
      <dgm:prSet presAssocID="{65EAB762-6586-456B-95FC-CE16F6380DEA}" presName="compNode" presStyleCnt="0"/>
      <dgm:spPr/>
    </dgm:pt>
    <dgm:pt modelId="{CA4F4EB0-DC36-42D7-8B76-6DA493F81F8E}" type="pres">
      <dgm:prSet presAssocID="{65EAB762-6586-456B-95FC-CE16F6380DEA}" presName="noGeometry" presStyleCnt="0"/>
      <dgm:spPr/>
    </dgm:pt>
    <dgm:pt modelId="{7A1A4008-D11A-4C38-AF7B-0A61E2045453}" type="pres">
      <dgm:prSet presAssocID="{65EAB762-6586-456B-95FC-CE16F6380DEA}" presName="childTextVisible" presStyleLbl="bgAccFollowNode1" presStyleIdx="0" presStyleCnt="1" custScaleX="128985" custLinFactNeighborX="-4326" custLinFactNeighborY="-326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52F55B-4A22-44F0-85DD-94CC8AE1E165}" type="pres">
      <dgm:prSet presAssocID="{65EAB762-6586-456B-95FC-CE16F6380DEA}" presName="childTextHidden" presStyleLbl="bgAccFollowNode1" presStyleIdx="0" presStyleCnt="1"/>
      <dgm:spPr/>
      <dgm:t>
        <a:bodyPr/>
        <a:lstStyle/>
        <a:p>
          <a:endParaRPr lang="id-ID"/>
        </a:p>
      </dgm:t>
    </dgm:pt>
    <dgm:pt modelId="{A12F828D-BB78-40F3-808F-85FD052DA170}" type="pres">
      <dgm:prSet presAssocID="{65EAB762-6586-456B-95FC-CE16F6380DEA}" presName="parentText" presStyleLbl="node1" presStyleIdx="0" presStyleCnt="1" custScaleX="69467" custScaleY="50586" custLinFactNeighborX="-26646" custLinFactNeighborY="1658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02EE842-DE05-4E39-AA31-53FC94DE0D6B}" type="presOf" srcId="{56A7EA8B-C09A-479F-BD5F-2C2210430EDE}" destId="{7A1A4008-D11A-4C38-AF7B-0A61E2045453}" srcOrd="0" destOrd="1" presId="urn:microsoft.com/office/officeart/2005/8/layout/hProcess6"/>
    <dgm:cxn modelId="{CD0E3109-267B-42DA-A508-16A6F26F851C}" type="presOf" srcId="{85CDDDFA-2642-457C-8AFD-B3266F4449D7}" destId="{94790E3A-8610-4E52-8BBD-20D072DF32AC}" srcOrd="0" destOrd="0" presId="urn:microsoft.com/office/officeart/2005/8/layout/hProcess6"/>
    <dgm:cxn modelId="{256CB9A2-02DD-49A2-A2AC-748C3A2FF0AD}" srcId="{65EAB762-6586-456B-95FC-CE16F6380DEA}" destId="{56A7EA8B-C09A-479F-BD5F-2C2210430EDE}" srcOrd="1" destOrd="0" parTransId="{BF46CA35-4692-40A9-89DF-B37789DDA53D}" sibTransId="{06245488-9E52-4346-9A0D-FCA1B5D00424}"/>
    <dgm:cxn modelId="{C9AA6298-19AC-4762-95B3-3E5D2D18A999}" srcId="{65EAB762-6586-456B-95FC-CE16F6380DEA}" destId="{2F0B1DE8-2C9D-4094-85BC-ED7EB28969A5}" srcOrd="0" destOrd="0" parTransId="{0D94F810-5A95-416A-BA25-1C5E7073E124}" sibTransId="{0CFDBFBD-7D9C-4A5A-8017-7BC840A0393C}"/>
    <dgm:cxn modelId="{52C7EC08-9E93-4A8D-8896-52E24F3D3340}" type="presOf" srcId="{65EAB762-6586-456B-95FC-CE16F6380DEA}" destId="{A12F828D-BB78-40F3-808F-85FD052DA170}" srcOrd="0" destOrd="0" presId="urn:microsoft.com/office/officeart/2005/8/layout/hProcess6"/>
    <dgm:cxn modelId="{56A85B8B-1E1D-4A34-BBA2-752881C45625}" srcId="{85CDDDFA-2642-457C-8AFD-B3266F4449D7}" destId="{65EAB762-6586-456B-95FC-CE16F6380DEA}" srcOrd="0" destOrd="0" parTransId="{6416C64F-0EF0-4C4F-BB45-24D048CD15C8}" sibTransId="{0F584951-DCD5-450B-9B28-87B400C85903}"/>
    <dgm:cxn modelId="{3D046A43-4DD6-4681-ADCC-15895E29B32E}" type="presOf" srcId="{2F0B1DE8-2C9D-4094-85BC-ED7EB28969A5}" destId="{6952F55B-4A22-44F0-85DD-94CC8AE1E165}" srcOrd="1" destOrd="0" presId="urn:microsoft.com/office/officeart/2005/8/layout/hProcess6"/>
    <dgm:cxn modelId="{411BF64C-B758-45CD-BEFB-3748BF3B13E2}" type="presOf" srcId="{2F0B1DE8-2C9D-4094-85BC-ED7EB28969A5}" destId="{7A1A4008-D11A-4C38-AF7B-0A61E2045453}" srcOrd="0" destOrd="0" presId="urn:microsoft.com/office/officeart/2005/8/layout/hProcess6"/>
    <dgm:cxn modelId="{3F9414CF-D39E-4D31-BCB0-98DA64A99624}" type="presOf" srcId="{56A7EA8B-C09A-479F-BD5F-2C2210430EDE}" destId="{6952F55B-4A22-44F0-85DD-94CC8AE1E165}" srcOrd="1" destOrd="1" presId="urn:microsoft.com/office/officeart/2005/8/layout/hProcess6"/>
    <dgm:cxn modelId="{2BDF5440-572C-47FE-A930-73DA6B6AF015}" type="presParOf" srcId="{94790E3A-8610-4E52-8BBD-20D072DF32AC}" destId="{27125126-8F30-44D1-8958-6775769FE95D}" srcOrd="0" destOrd="0" presId="urn:microsoft.com/office/officeart/2005/8/layout/hProcess6"/>
    <dgm:cxn modelId="{D0078D42-B51F-48FB-912E-416AD15606DF}" type="presParOf" srcId="{27125126-8F30-44D1-8958-6775769FE95D}" destId="{CA4F4EB0-DC36-42D7-8B76-6DA493F81F8E}" srcOrd="0" destOrd="0" presId="urn:microsoft.com/office/officeart/2005/8/layout/hProcess6"/>
    <dgm:cxn modelId="{E86DCEE8-5AB2-4DF8-B226-75942E4EF964}" type="presParOf" srcId="{27125126-8F30-44D1-8958-6775769FE95D}" destId="{7A1A4008-D11A-4C38-AF7B-0A61E2045453}" srcOrd="1" destOrd="0" presId="urn:microsoft.com/office/officeart/2005/8/layout/hProcess6"/>
    <dgm:cxn modelId="{9BDBFDB5-DB6D-49D2-8B08-595F3C763C86}" type="presParOf" srcId="{27125126-8F30-44D1-8958-6775769FE95D}" destId="{6952F55B-4A22-44F0-85DD-94CC8AE1E165}" srcOrd="2" destOrd="0" presId="urn:microsoft.com/office/officeart/2005/8/layout/hProcess6"/>
    <dgm:cxn modelId="{CFC428AA-4728-49A6-B260-5BC3A6A3EB4A}" type="presParOf" srcId="{27125126-8F30-44D1-8958-6775769FE95D}" destId="{A12F828D-BB78-40F3-808F-85FD052DA17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8CBF5-6CB6-4D9A-87C0-87E8CD48AD5C}" type="doc">
      <dgm:prSet loTypeId="urn:microsoft.com/office/officeart/2005/8/layout/vList5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D3165B9D-21FA-4D85-8E22-F49D3D494F13}">
      <dgm:prSet/>
      <dgm:spPr/>
      <dgm:t>
        <a:bodyPr/>
        <a:lstStyle/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 </a:t>
          </a:r>
          <a:r>
            <a:rPr lang="en-US" dirty="0" err="1" smtClean="0"/>
            <a:t>Statis</a:t>
          </a:r>
          <a:r>
            <a:rPr lang="en-US" dirty="0" smtClean="0"/>
            <a:t>  :</a:t>
          </a:r>
          <a:endParaRPr lang="en-US" dirty="0"/>
        </a:p>
      </dgm:t>
    </dgm:pt>
    <dgm:pt modelId="{52B1B95A-71D7-4BD9-98B1-D5C7DC9E078E}" type="parTrans" cxnId="{BF06A661-CBC8-418B-A4E2-1530486CD87C}">
      <dgm:prSet/>
      <dgm:spPr/>
      <dgm:t>
        <a:bodyPr/>
        <a:lstStyle/>
        <a:p>
          <a:endParaRPr lang="id-ID"/>
        </a:p>
      </dgm:t>
    </dgm:pt>
    <dgm:pt modelId="{1DB5CB8F-4E08-4EDF-A226-2F0214266D4C}" type="sibTrans" cxnId="{BF06A661-CBC8-418B-A4E2-1530486CD87C}">
      <dgm:prSet/>
      <dgm:spPr/>
      <dgm:t>
        <a:bodyPr/>
        <a:lstStyle/>
        <a:p>
          <a:endParaRPr lang="id-ID"/>
        </a:p>
      </dgm:t>
    </dgm:pt>
    <dgm:pt modelId="{737D14F6-BD69-4F35-9AA9-FF6AB836E6CE}">
      <dgm:prSet/>
      <dgm:spPr/>
      <dgm:t>
        <a:bodyPr/>
        <a:lstStyle/>
        <a:p>
          <a:pPr rtl="0"/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en-US" dirty="0" err="1" smtClean="0"/>
            <a:t>tertekan</a:t>
          </a:r>
          <a:r>
            <a:rPr lang="en-US" dirty="0" smtClean="0"/>
            <a:t> - - -&gt; </a:t>
          </a:r>
          <a:r>
            <a:rPr lang="en-US" dirty="0" err="1" smtClean="0"/>
            <a:t>Penyempitan</a:t>
          </a:r>
          <a:r>
            <a:rPr lang="en-US" dirty="0" smtClean="0"/>
            <a:t> </a:t>
          </a:r>
          <a:r>
            <a:rPr lang="en-US" dirty="0" err="1" smtClean="0"/>
            <a:t>pembuluh</a:t>
          </a:r>
          <a:r>
            <a:rPr lang="en-US" dirty="0" smtClean="0"/>
            <a:t> </a:t>
          </a:r>
          <a:r>
            <a:rPr lang="en-US" dirty="0" err="1" smtClean="0"/>
            <a:t>darah</a:t>
          </a:r>
          <a:r>
            <a:rPr lang="en-US" dirty="0" smtClean="0"/>
            <a:t> </a:t>
          </a:r>
          <a:endParaRPr lang="id-ID" dirty="0"/>
        </a:p>
      </dgm:t>
    </dgm:pt>
    <dgm:pt modelId="{BBD5117C-011D-41E2-8139-B8D3FAD8BFE4}" type="parTrans" cxnId="{36EA3DD5-3A96-48ED-8482-77F5D5A55C7E}">
      <dgm:prSet/>
      <dgm:spPr/>
      <dgm:t>
        <a:bodyPr/>
        <a:lstStyle/>
        <a:p>
          <a:endParaRPr lang="id-ID"/>
        </a:p>
      </dgm:t>
    </dgm:pt>
    <dgm:pt modelId="{554C71FB-5778-4D5E-AF92-4F41E97E2463}" type="sibTrans" cxnId="{36EA3DD5-3A96-48ED-8482-77F5D5A55C7E}">
      <dgm:prSet/>
      <dgm:spPr/>
      <dgm:t>
        <a:bodyPr/>
        <a:lstStyle/>
        <a:p>
          <a:endParaRPr lang="id-ID"/>
        </a:p>
      </dgm:t>
    </dgm:pt>
    <dgm:pt modelId="{D722062B-823E-4376-8907-6A8CE4E9FEC6}">
      <dgm:prSet/>
      <dgm:spPr/>
      <dgm:t>
        <a:bodyPr/>
        <a:lstStyle/>
        <a:p>
          <a:pPr rtl="0"/>
          <a:r>
            <a:rPr lang="en-US" dirty="0" err="1" smtClean="0"/>
            <a:t>Peredaran</a:t>
          </a:r>
          <a:r>
            <a:rPr lang="en-US" dirty="0" smtClean="0"/>
            <a:t> </a:t>
          </a:r>
          <a:r>
            <a:rPr lang="en-US" dirty="0" err="1" smtClean="0"/>
            <a:t>darah</a:t>
          </a:r>
          <a:r>
            <a:rPr lang="en-US" dirty="0" smtClean="0"/>
            <a:t> </a:t>
          </a:r>
          <a:r>
            <a:rPr lang="en-US" dirty="0" err="1" smtClean="0"/>
            <a:t>ter</a:t>
          </a:r>
          <a:r>
            <a:rPr lang="id-ID" dirty="0" smtClean="0"/>
            <a:t>ganggu </a:t>
          </a:r>
          <a:r>
            <a:rPr lang="en-US" dirty="0" smtClean="0"/>
            <a:t>( Oxygen deft ) - - -&gt;   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Laktat</a:t>
          </a:r>
          <a:r>
            <a:rPr lang="en-US" dirty="0" smtClean="0"/>
            <a:t> </a:t>
          </a:r>
          <a:r>
            <a:rPr lang="en-US" dirty="0" err="1" smtClean="0"/>
            <a:t>menumpuk</a:t>
          </a:r>
          <a:r>
            <a:rPr lang="en-US" dirty="0" smtClean="0"/>
            <a:t> - - -&gt;  </a:t>
          </a:r>
          <a:r>
            <a:rPr lang="en-US" dirty="0" err="1" smtClean="0"/>
            <a:t>Pegal-pegal</a:t>
          </a:r>
          <a:r>
            <a:rPr lang="en-US" dirty="0" smtClean="0"/>
            <a:t>.</a:t>
          </a:r>
          <a:endParaRPr lang="id-ID" dirty="0"/>
        </a:p>
      </dgm:t>
    </dgm:pt>
    <dgm:pt modelId="{335F8994-42E3-44FA-BDFC-F5BF9706B6CB}" type="parTrans" cxnId="{C1E9374B-61F2-4CD9-A654-253D8127F14F}">
      <dgm:prSet/>
      <dgm:spPr/>
      <dgm:t>
        <a:bodyPr/>
        <a:lstStyle/>
        <a:p>
          <a:endParaRPr lang="id-ID"/>
        </a:p>
      </dgm:t>
    </dgm:pt>
    <dgm:pt modelId="{C834E9A5-54D5-4981-AEFA-DEF544E3C7D4}" type="sibTrans" cxnId="{C1E9374B-61F2-4CD9-A654-253D8127F14F}">
      <dgm:prSet/>
      <dgm:spPr/>
      <dgm:t>
        <a:bodyPr/>
        <a:lstStyle/>
        <a:p>
          <a:endParaRPr lang="id-ID"/>
        </a:p>
      </dgm:t>
    </dgm:pt>
    <dgm:pt modelId="{32BB2AEC-6B5D-47DB-AB45-75A550D5A118}">
      <dgm:prSet/>
      <dgm:spPr/>
      <dgm:t>
        <a:bodyPr/>
        <a:lstStyle/>
        <a:p>
          <a:pPr rtl="0"/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 </a:t>
          </a:r>
          <a:r>
            <a:rPr lang="en-US" dirty="0" err="1" smtClean="0"/>
            <a:t>Dinamis</a:t>
          </a:r>
          <a:r>
            <a:rPr lang="en-US" dirty="0" smtClean="0"/>
            <a:t>  :</a:t>
          </a:r>
          <a:endParaRPr lang="id-ID" dirty="0"/>
        </a:p>
      </dgm:t>
    </dgm:pt>
    <dgm:pt modelId="{12DDB5B0-3108-47CC-AA05-D3329DA4C150}" type="parTrans" cxnId="{6CEC16CC-16D9-4B06-9F72-8446EE17A36C}">
      <dgm:prSet/>
      <dgm:spPr/>
      <dgm:t>
        <a:bodyPr/>
        <a:lstStyle/>
        <a:p>
          <a:endParaRPr lang="id-ID"/>
        </a:p>
      </dgm:t>
    </dgm:pt>
    <dgm:pt modelId="{26544A9D-DB7F-4DA7-8BC5-E5A09E0CE80A}" type="sibTrans" cxnId="{6CEC16CC-16D9-4B06-9F72-8446EE17A36C}">
      <dgm:prSet/>
      <dgm:spPr/>
      <dgm:t>
        <a:bodyPr/>
        <a:lstStyle/>
        <a:p>
          <a:endParaRPr lang="id-ID"/>
        </a:p>
      </dgm:t>
    </dgm:pt>
    <dgm:pt modelId="{78E9F9C9-5CCA-4A04-BD6D-D7F746AFB55D}">
      <dgm:prSet custT="1"/>
      <dgm:spPr/>
      <dgm:t>
        <a:bodyPr/>
        <a:lstStyle/>
        <a:p>
          <a:pPr rtl="0"/>
          <a:r>
            <a:rPr lang="en-US" sz="2200" dirty="0" err="1" smtClean="0"/>
            <a:t>Pengerahan</a:t>
          </a:r>
          <a:r>
            <a:rPr lang="en-US" sz="2200" dirty="0" smtClean="0"/>
            <a:t> </a:t>
          </a:r>
          <a:r>
            <a:rPr lang="en-US" sz="2200" dirty="0" err="1" smtClean="0"/>
            <a:t>tenaga</a:t>
          </a:r>
          <a:r>
            <a:rPr lang="en-US" sz="2200" dirty="0" smtClean="0"/>
            <a:t> </a:t>
          </a:r>
          <a:r>
            <a:rPr lang="en-US" sz="2200" dirty="0" err="1" smtClean="0"/>
            <a:t>besar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monoton</a:t>
          </a:r>
          <a:r>
            <a:rPr lang="id-ID" sz="2200" dirty="0" smtClean="0"/>
            <a:t> </a:t>
          </a:r>
          <a:r>
            <a:rPr lang="en-US" sz="1800" dirty="0" smtClean="0"/>
            <a:t>(</a:t>
          </a:r>
          <a:r>
            <a:rPr lang="en-US" sz="1800" dirty="0" err="1" smtClean="0"/>
            <a:t>kontraksi</a:t>
          </a:r>
          <a:r>
            <a:rPr lang="en-US" sz="1800" dirty="0" smtClean="0"/>
            <a:t> </a:t>
          </a:r>
          <a:r>
            <a:rPr lang="en-US" sz="1800" dirty="0" err="1" smtClean="0"/>
            <a:t>otot</a:t>
          </a:r>
          <a:r>
            <a:rPr lang="en-US" sz="1800" dirty="0" smtClean="0"/>
            <a:t> </a:t>
          </a:r>
          <a:r>
            <a:rPr lang="en-US" sz="1800" dirty="0" err="1" smtClean="0"/>
            <a:t>serabut</a:t>
          </a:r>
          <a:r>
            <a:rPr lang="en-US" sz="1800" dirty="0" smtClean="0"/>
            <a:t> </a:t>
          </a:r>
          <a:r>
            <a:rPr lang="en-US" sz="1800" dirty="0" err="1" smtClean="0"/>
            <a:t>berlebihan</a:t>
          </a:r>
          <a:r>
            <a:rPr lang="en-US" sz="1800" dirty="0" smtClean="0"/>
            <a:t> )</a:t>
          </a:r>
          <a:r>
            <a:rPr lang="en-US" sz="2200" dirty="0" smtClean="0"/>
            <a:t> - - -&gt; CO2 &amp; Air </a:t>
          </a:r>
          <a:r>
            <a:rPr lang="en-US" sz="2200" dirty="0" err="1" smtClean="0"/>
            <a:t>menumpuk</a:t>
          </a:r>
          <a:r>
            <a:rPr lang="en-US" sz="2200" dirty="0" smtClean="0"/>
            <a:t>  - - -&gt; </a:t>
          </a:r>
          <a:r>
            <a:rPr lang="en-US" sz="2200" dirty="0" err="1" smtClean="0"/>
            <a:t>Nyeri</a:t>
          </a:r>
          <a:r>
            <a:rPr lang="en-US" sz="2200" dirty="0" smtClean="0"/>
            <a:t> </a:t>
          </a:r>
          <a:r>
            <a:rPr lang="en-US" sz="2200" dirty="0" err="1" smtClean="0"/>
            <a:t>otot</a:t>
          </a:r>
          <a:r>
            <a:rPr lang="en-US" sz="2200" dirty="0" smtClean="0"/>
            <a:t> / </a:t>
          </a:r>
          <a:r>
            <a:rPr lang="en-US" sz="2200" dirty="0" err="1" smtClean="0"/>
            <a:t>bengkak</a:t>
          </a:r>
          <a:r>
            <a:rPr lang="en-US" sz="2200" dirty="0" smtClean="0"/>
            <a:t> - - -&gt; </a:t>
          </a:r>
          <a:r>
            <a:rPr lang="en-US" sz="2200" dirty="0" err="1" smtClean="0"/>
            <a:t>Otot</a:t>
          </a:r>
          <a:r>
            <a:rPr lang="en-US" sz="2200" dirty="0" smtClean="0"/>
            <a:t> </a:t>
          </a:r>
          <a:r>
            <a:rPr lang="en-US" sz="2200" dirty="0" err="1" smtClean="0"/>
            <a:t>memendek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kaku</a:t>
          </a:r>
          <a:r>
            <a:rPr lang="en-US" sz="2200" dirty="0" smtClean="0"/>
            <a:t>.</a:t>
          </a:r>
          <a:endParaRPr lang="id-ID" sz="2200" dirty="0"/>
        </a:p>
      </dgm:t>
    </dgm:pt>
    <dgm:pt modelId="{D46343D9-CADE-4AB9-93A9-AA7C16256E71}" type="parTrans" cxnId="{ECF99AFE-B0B9-45A0-A1B1-A0F674FA6213}">
      <dgm:prSet/>
      <dgm:spPr/>
      <dgm:t>
        <a:bodyPr/>
        <a:lstStyle/>
        <a:p>
          <a:endParaRPr lang="id-ID"/>
        </a:p>
      </dgm:t>
    </dgm:pt>
    <dgm:pt modelId="{91C4A7CC-401D-40FF-84E4-432EE6E366EA}" type="sibTrans" cxnId="{ECF99AFE-B0B9-45A0-A1B1-A0F674FA6213}">
      <dgm:prSet/>
      <dgm:spPr/>
      <dgm:t>
        <a:bodyPr/>
        <a:lstStyle/>
        <a:p>
          <a:endParaRPr lang="id-ID"/>
        </a:p>
      </dgm:t>
    </dgm:pt>
    <dgm:pt modelId="{0099190B-B497-483A-8C5D-3A1272E1F77E}" type="pres">
      <dgm:prSet presAssocID="{6C98CBF5-6CB6-4D9A-87C0-87E8CD48A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86EC3B0-1A0D-4A15-9C8D-BB04CC8B1288}" type="pres">
      <dgm:prSet presAssocID="{D3165B9D-21FA-4D85-8E22-F49D3D494F13}" presName="linNode" presStyleCnt="0"/>
      <dgm:spPr/>
    </dgm:pt>
    <dgm:pt modelId="{AB09A425-8CB3-4C35-9E31-0A9561CBDD54}" type="pres">
      <dgm:prSet presAssocID="{D3165B9D-21FA-4D85-8E22-F49D3D494F13}" presName="parentText" presStyleLbl="node1" presStyleIdx="0" presStyleCnt="2" custScaleX="59768" custScaleY="60632" custLinFactNeighborX="-589" custLinFactNeighborY="106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A6EB65-B746-442A-BC2A-17FB494E541A}" type="pres">
      <dgm:prSet presAssocID="{D3165B9D-21FA-4D85-8E22-F49D3D494F13}" presName="descendantText" presStyleLbl="alignAccFollowNode1" presStyleIdx="0" presStyleCnt="2" custScaleX="1169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DF227F-799C-40BB-860D-8C00BB71D49B}" type="pres">
      <dgm:prSet presAssocID="{1DB5CB8F-4E08-4EDF-A226-2F0214266D4C}" presName="sp" presStyleCnt="0"/>
      <dgm:spPr/>
    </dgm:pt>
    <dgm:pt modelId="{AC28D0A6-35BA-48A9-93E9-E30ED252B93A}" type="pres">
      <dgm:prSet presAssocID="{32BB2AEC-6B5D-47DB-AB45-75A550D5A118}" presName="linNode" presStyleCnt="0"/>
      <dgm:spPr/>
    </dgm:pt>
    <dgm:pt modelId="{D3798A28-2553-4949-A4EA-DD9B9BD39F24}" type="pres">
      <dgm:prSet presAssocID="{32BB2AEC-6B5D-47DB-AB45-75A550D5A118}" presName="parentText" presStyleLbl="node1" presStyleIdx="1" presStyleCnt="2" custScaleX="65474" custScaleY="45872" custLinFactNeighborY="-8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0AA604-93C5-40FB-9675-6CE854BD531D}" type="pres">
      <dgm:prSet presAssocID="{32BB2AEC-6B5D-47DB-AB45-75A550D5A118}" presName="descendantText" presStyleLbl="alignAccFollowNode1" presStyleIdx="1" presStyleCnt="2" custScaleX="1182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CF99AFE-B0B9-45A0-A1B1-A0F674FA6213}" srcId="{32BB2AEC-6B5D-47DB-AB45-75A550D5A118}" destId="{78E9F9C9-5CCA-4A04-BD6D-D7F746AFB55D}" srcOrd="0" destOrd="0" parTransId="{D46343D9-CADE-4AB9-93A9-AA7C16256E71}" sibTransId="{91C4A7CC-401D-40FF-84E4-432EE6E366EA}"/>
    <dgm:cxn modelId="{48F2BAC5-D2AF-4D6D-B266-D77C4A552D65}" type="presOf" srcId="{6C98CBF5-6CB6-4D9A-87C0-87E8CD48AD5C}" destId="{0099190B-B497-483A-8C5D-3A1272E1F77E}" srcOrd="0" destOrd="0" presId="urn:microsoft.com/office/officeart/2005/8/layout/vList5"/>
    <dgm:cxn modelId="{7BC3872E-0F67-481C-BA99-CFBFC076AF21}" type="presOf" srcId="{32BB2AEC-6B5D-47DB-AB45-75A550D5A118}" destId="{D3798A28-2553-4949-A4EA-DD9B9BD39F24}" srcOrd="0" destOrd="0" presId="urn:microsoft.com/office/officeart/2005/8/layout/vList5"/>
    <dgm:cxn modelId="{BFDBDD9D-3E0F-4230-8A00-FF4BD6DF2235}" type="presOf" srcId="{D722062B-823E-4376-8907-6A8CE4E9FEC6}" destId="{95A6EB65-B746-442A-BC2A-17FB494E541A}" srcOrd="0" destOrd="1" presId="urn:microsoft.com/office/officeart/2005/8/layout/vList5"/>
    <dgm:cxn modelId="{72894736-CFB6-4AA0-8567-B87A352BDC46}" type="presOf" srcId="{78E9F9C9-5CCA-4A04-BD6D-D7F746AFB55D}" destId="{650AA604-93C5-40FB-9675-6CE854BD531D}" srcOrd="0" destOrd="0" presId="urn:microsoft.com/office/officeart/2005/8/layout/vList5"/>
    <dgm:cxn modelId="{BF06A661-CBC8-418B-A4E2-1530486CD87C}" srcId="{6C98CBF5-6CB6-4D9A-87C0-87E8CD48AD5C}" destId="{D3165B9D-21FA-4D85-8E22-F49D3D494F13}" srcOrd="0" destOrd="0" parTransId="{52B1B95A-71D7-4BD9-98B1-D5C7DC9E078E}" sibTransId="{1DB5CB8F-4E08-4EDF-A226-2F0214266D4C}"/>
    <dgm:cxn modelId="{6CEC16CC-16D9-4B06-9F72-8446EE17A36C}" srcId="{6C98CBF5-6CB6-4D9A-87C0-87E8CD48AD5C}" destId="{32BB2AEC-6B5D-47DB-AB45-75A550D5A118}" srcOrd="1" destOrd="0" parTransId="{12DDB5B0-3108-47CC-AA05-D3329DA4C150}" sibTransId="{26544A9D-DB7F-4DA7-8BC5-E5A09E0CE80A}"/>
    <dgm:cxn modelId="{DE670545-6D67-4A79-9559-CF7809381369}" type="presOf" srcId="{D3165B9D-21FA-4D85-8E22-F49D3D494F13}" destId="{AB09A425-8CB3-4C35-9E31-0A9561CBDD54}" srcOrd="0" destOrd="0" presId="urn:microsoft.com/office/officeart/2005/8/layout/vList5"/>
    <dgm:cxn modelId="{958B5B1E-1A4B-478D-A5A0-C7938AA9E90A}" type="presOf" srcId="{737D14F6-BD69-4F35-9AA9-FF6AB836E6CE}" destId="{95A6EB65-B746-442A-BC2A-17FB494E541A}" srcOrd="0" destOrd="0" presId="urn:microsoft.com/office/officeart/2005/8/layout/vList5"/>
    <dgm:cxn modelId="{36EA3DD5-3A96-48ED-8482-77F5D5A55C7E}" srcId="{D3165B9D-21FA-4D85-8E22-F49D3D494F13}" destId="{737D14F6-BD69-4F35-9AA9-FF6AB836E6CE}" srcOrd="0" destOrd="0" parTransId="{BBD5117C-011D-41E2-8139-B8D3FAD8BFE4}" sibTransId="{554C71FB-5778-4D5E-AF92-4F41E97E2463}"/>
    <dgm:cxn modelId="{C1E9374B-61F2-4CD9-A654-253D8127F14F}" srcId="{D3165B9D-21FA-4D85-8E22-F49D3D494F13}" destId="{D722062B-823E-4376-8907-6A8CE4E9FEC6}" srcOrd="1" destOrd="0" parTransId="{335F8994-42E3-44FA-BDFC-F5BF9706B6CB}" sibTransId="{C834E9A5-54D5-4981-AEFA-DEF544E3C7D4}"/>
    <dgm:cxn modelId="{50E4EA1B-A890-4CC3-AFF4-3943054C6E73}" type="presParOf" srcId="{0099190B-B497-483A-8C5D-3A1272E1F77E}" destId="{286EC3B0-1A0D-4A15-9C8D-BB04CC8B1288}" srcOrd="0" destOrd="0" presId="urn:microsoft.com/office/officeart/2005/8/layout/vList5"/>
    <dgm:cxn modelId="{DCB31092-B45E-4893-BCE0-376073B12E39}" type="presParOf" srcId="{286EC3B0-1A0D-4A15-9C8D-BB04CC8B1288}" destId="{AB09A425-8CB3-4C35-9E31-0A9561CBDD54}" srcOrd="0" destOrd="0" presId="urn:microsoft.com/office/officeart/2005/8/layout/vList5"/>
    <dgm:cxn modelId="{AFA2FC5E-53FE-463E-94DC-581915442171}" type="presParOf" srcId="{286EC3B0-1A0D-4A15-9C8D-BB04CC8B1288}" destId="{95A6EB65-B746-442A-BC2A-17FB494E541A}" srcOrd="1" destOrd="0" presId="urn:microsoft.com/office/officeart/2005/8/layout/vList5"/>
    <dgm:cxn modelId="{830CDDB8-B9F9-415B-82B8-526771C11E12}" type="presParOf" srcId="{0099190B-B497-483A-8C5D-3A1272E1F77E}" destId="{56DF227F-799C-40BB-860D-8C00BB71D49B}" srcOrd="1" destOrd="0" presId="urn:microsoft.com/office/officeart/2005/8/layout/vList5"/>
    <dgm:cxn modelId="{8EFEF298-C7F4-4AF8-B01A-B7CAF9F9A4BC}" type="presParOf" srcId="{0099190B-B497-483A-8C5D-3A1272E1F77E}" destId="{AC28D0A6-35BA-48A9-93E9-E30ED252B93A}" srcOrd="2" destOrd="0" presId="urn:microsoft.com/office/officeart/2005/8/layout/vList5"/>
    <dgm:cxn modelId="{733A6DC7-3E54-4367-AF55-EDA7E30CB9B8}" type="presParOf" srcId="{AC28D0A6-35BA-48A9-93E9-E30ED252B93A}" destId="{D3798A28-2553-4949-A4EA-DD9B9BD39F24}" srcOrd="0" destOrd="0" presId="urn:microsoft.com/office/officeart/2005/8/layout/vList5"/>
    <dgm:cxn modelId="{4D9666BA-4C46-45DC-A4CF-5A11E0B47170}" type="presParOf" srcId="{AC28D0A6-35BA-48A9-93E9-E30ED252B93A}" destId="{650AA604-93C5-40FB-9675-6CE854BD53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A4008-D11A-4C38-AF7B-0A61E2045453}">
      <dsp:nvSpPr>
        <dsp:cNvPr id="0" name=""/>
        <dsp:cNvSpPr/>
      </dsp:nvSpPr>
      <dsp:spPr>
        <a:xfrm>
          <a:off x="339990" y="0"/>
          <a:ext cx="7041311" cy="4771866"/>
        </a:xfrm>
        <a:prstGeom prst="rightArrow">
          <a:avLst>
            <a:gd name="adj1" fmla="val 70000"/>
            <a:gd name="adj2" fmla="val 50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rgbClr val="C00000">
              <a:alpha val="90000"/>
            </a:srgb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Kerja otot dinamis, yang ditandai dengan adanya proses berulang antara kontraksi dan relaksi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Kerja otot statis ditandai dengan proses kotraksi yang berkepanjangan</a:t>
          </a:r>
          <a:endParaRPr lang="id-ID" sz="2800" kern="1200" dirty="0"/>
        </a:p>
      </dsp:txBody>
      <dsp:txXfrm>
        <a:off x="2100318" y="715780"/>
        <a:ext cx="3610830" cy="3340306"/>
      </dsp:txXfrm>
    </dsp:sp>
    <dsp:sp modelId="{A12F828D-BB78-40F3-808F-85FD052DA170}">
      <dsp:nvSpPr>
        <dsp:cNvPr id="0" name=""/>
        <dsp:cNvSpPr/>
      </dsp:nvSpPr>
      <dsp:spPr>
        <a:xfrm>
          <a:off x="0" y="2160233"/>
          <a:ext cx="1896107" cy="13807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2 jenis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OTOT</a:t>
          </a:r>
          <a:endParaRPr lang="id-ID" sz="2900" kern="1200" dirty="0"/>
        </a:p>
      </dsp:txBody>
      <dsp:txXfrm>
        <a:off x="277678" y="2362439"/>
        <a:ext cx="1340751" cy="976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EB65-B746-442A-BC2A-17FB494E541A}">
      <dsp:nvSpPr>
        <dsp:cNvPr id="0" name=""/>
        <dsp:cNvSpPr/>
      </dsp:nvSpPr>
      <dsp:spPr>
        <a:xfrm rot="5400000">
          <a:off x="3390414" y="-1747039"/>
          <a:ext cx="2110769" cy="56091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Otot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tertekan</a:t>
          </a:r>
          <a:r>
            <a:rPr lang="en-US" sz="2600" kern="1200" dirty="0" smtClean="0"/>
            <a:t> - - -&gt; </a:t>
          </a:r>
          <a:r>
            <a:rPr lang="en-US" sz="2600" kern="1200" dirty="0" err="1" smtClean="0"/>
            <a:t>Penyempitan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pembuluh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darah</a:t>
          </a:r>
          <a:r>
            <a:rPr lang="en-US" sz="2600" kern="1200" dirty="0" smtClean="0"/>
            <a:t> </a:t>
          </a:r>
          <a:endParaRPr lang="id-ID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Peredaran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darah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ter</a:t>
          </a:r>
          <a:r>
            <a:rPr lang="id-ID" sz="2600" kern="1200" dirty="0" smtClean="0"/>
            <a:t>ganggu </a:t>
          </a:r>
          <a:r>
            <a:rPr lang="en-US" sz="2600" kern="1200" dirty="0" smtClean="0"/>
            <a:t>( Oxygen deft ) - - -&gt;    </a:t>
          </a:r>
          <a:r>
            <a:rPr lang="en-US" sz="2600" kern="1200" dirty="0" err="1" smtClean="0"/>
            <a:t>Asam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Laktat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menumpuk</a:t>
          </a:r>
          <a:r>
            <a:rPr lang="en-US" sz="2600" kern="1200" dirty="0" smtClean="0"/>
            <a:t> - - -&gt;  </a:t>
          </a:r>
          <a:r>
            <a:rPr lang="en-US" sz="2600" kern="1200" dirty="0" err="1" smtClean="0"/>
            <a:t>Pegal-pegal</a:t>
          </a:r>
          <a:r>
            <a:rPr lang="en-US" sz="2600" kern="1200" dirty="0" smtClean="0"/>
            <a:t>.</a:t>
          </a:r>
          <a:endParaRPr lang="id-ID" sz="2600" kern="1200" dirty="0"/>
        </a:p>
      </dsp:txBody>
      <dsp:txXfrm rot="-5400000">
        <a:off x="1641247" y="105167"/>
        <a:ext cx="5506065" cy="1904691"/>
      </dsp:txXfrm>
    </dsp:sp>
    <dsp:sp modelId="{AB09A425-8CB3-4C35-9E31-0A9561CBDD54}">
      <dsp:nvSpPr>
        <dsp:cNvPr id="0" name=""/>
        <dsp:cNvSpPr/>
      </dsp:nvSpPr>
      <dsp:spPr>
        <a:xfrm>
          <a:off x="20" y="285762"/>
          <a:ext cx="1612967" cy="15997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Untuk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Pekerjaan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Statis</a:t>
          </a:r>
          <a:r>
            <a:rPr lang="en-US" sz="2500" kern="1200" dirty="0" smtClean="0"/>
            <a:t>  :</a:t>
          </a:r>
          <a:endParaRPr lang="en-US" sz="2500" kern="1200" dirty="0"/>
        </a:p>
      </dsp:txBody>
      <dsp:txXfrm>
        <a:off x="78113" y="363855"/>
        <a:ext cx="1456781" cy="1443566"/>
      </dsp:txXfrm>
    </dsp:sp>
    <dsp:sp modelId="{650AA604-93C5-40FB-9675-6CE854BD531D}">
      <dsp:nvSpPr>
        <dsp:cNvPr id="0" name=""/>
        <dsp:cNvSpPr/>
      </dsp:nvSpPr>
      <dsp:spPr>
        <a:xfrm rot="5400000">
          <a:off x="3576308" y="463748"/>
          <a:ext cx="2110769" cy="567291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Pengerahan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tenaga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besar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monoton</a:t>
          </a:r>
          <a:r>
            <a:rPr lang="id-ID" sz="2200" kern="1200" dirty="0" smtClean="0"/>
            <a:t> </a:t>
          </a:r>
          <a:r>
            <a:rPr lang="en-US" sz="1800" kern="1200" dirty="0" smtClean="0"/>
            <a:t>(</a:t>
          </a:r>
          <a:r>
            <a:rPr lang="en-US" sz="1800" kern="1200" dirty="0" err="1" smtClean="0"/>
            <a:t>kontraksi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otot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serabut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berlebihan</a:t>
          </a:r>
          <a:r>
            <a:rPr lang="en-US" sz="1800" kern="1200" dirty="0" smtClean="0"/>
            <a:t> )</a:t>
          </a:r>
          <a:r>
            <a:rPr lang="en-US" sz="2200" kern="1200" dirty="0" smtClean="0"/>
            <a:t> - - -&gt; CO2 &amp; Air </a:t>
          </a:r>
          <a:r>
            <a:rPr lang="en-US" sz="2200" kern="1200" dirty="0" err="1" smtClean="0"/>
            <a:t>menumpuk</a:t>
          </a:r>
          <a:r>
            <a:rPr lang="en-US" sz="2200" kern="1200" dirty="0" smtClean="0"/>
            <a:t>  - - -&gt; </a:t>
          </a:r>
          <a:r>
            <a:rPr lang="en-US" sz="2200" kern="1200" dirty="0" err="1" smtClean="0"/>
            <a:t>Nyeri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otot</a:t>
          </a:r>
          <a:r>
            <a:rPr lang="en-US" sz="2200" kern="1200" dirty="0" smtClean="0"/>
            <a:t> / </a:t>
          </a:r>
          <a:r>
            <a:rPr lang="en-US" sz="2200" kern="1200" dirty="0" err="1" smtClean="0"/>
            <a:t>bengkak</a:t>
          </a:r>
          <a:r>
            <a:rPr lang="en-US" sz="2200" kern="1200" dirty="0" smtClean="0"/>
            <a:t> - - -&gt; </a:t>
          </a:r>
          <a:r>
            <a:rPr lang="en-US" sz="2200" kern="1200" dirty="0" err="1" smtClean="0"/>
            <a:t>Otot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memendek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kaku</a:t>
          </a:r>
          <a:r>
            <a:rPr lang="en-US" sz="2200" kern="1200" dirty="0" smtClean="0"/>
            <a:t>.</a:t>
          </a:r>
          <a:endParaRPr lang="id-ID" sz="2200" kern="1200" dirty="0"/>
        </a:p>
      </dsp:txBody>
      <dsp:txXfrm rot="-5400000">
        <a:off x="1795236" y="2347860"/>
        <a:ext cx="5569875" cy="1904691"/>
      </dsp:txXfrm>
    </dsp:sp>
    <dsp:sp modelId="{D3798A28-2553-4949-A4EA-DD9B9BD39F24}">
      <dsp:nvSpPr>
        <dsp:cNvPr id="0" name=""/>
        <dsp:cNvSpPr/>
      </dsp:nvSpPr>
      <dsp:spPr>
        <a:xfrm>
          <a:off x="28279" y="2692699"/>
          <a:ext cx="1766956" cy="12103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Untuk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Pekerjaan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Dinamis</a:t>
          </a:r>
          <a:r>
            <a:rPr lang="en-US" sz="2500" kern="1200" dirty="0" smtClean="0"/>
            <a:t>  :</a:t>
          </a:r>
          <a:endParaRPr lang="id-ID" sz="2500" kern="1200" dirty="0"/>
        </a:p>
      </dsp:txBody>
      <dsp:txXfrm>
        <a:off x="87362" y="2751782"/>
        <a:ext cx="1648790" cy="109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5700"/>
            <a:ext cx="2970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/>
            </a:lvl1pPr>
          </a:lstStyle>
          <a:p>
            <a:pPr>
              <a:defRPr/>
            </a:pPr>
            <a:fld id="{D40A59A2-5FEB-4AB7-866D-731E2BBC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32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3327312F-86C8-4F4A-B8DF-67A27EF0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2517-AB4F-4162-B0EF-ECC0C97414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4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87E5D-961E-4A94-85B7-CFE2093E5A16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7F9B1-5C21-43C3-8AEC-DE13AEEAAA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887DA-ECE0-4989-BEF5-7FE4C7063F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430C70-36C5-4E11-8057-16C96047EEA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C5B42-A9C3-4904-8274-9842DA70F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E49D6-7195-4F24-9037-3ACF747C71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12135A-180F-4EEE-8A08-BF9719B87A7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9B5DB8-F613-4022-AB36-47DA024120B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A72B5-D0BA-46A7-973B-3DF3C394E1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578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9E0D-8B47-42D9-80FA-5374451BF7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2725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CF9F-D1E2-42CE-878B-6E7416065A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7488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7047-FAB0-4699-B65D-1644B147CA8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2395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A4EC-4E18-40CD-BB86-FB2D0C7B638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00168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7956-AE64-40D1-8E74-2444206A17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3983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80CA-2D3E-4D94-AF47-38B6377D2B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81158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Modul-5, data M Arief Latar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4FE5-2CF8-4F82-AEA6-E45F039CC47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94392"/>
      </p:ext>
    </p:extLst>
  </p:cSld>
  <p:clrMapOvr>
    <a:masterClrMapping/>
  </p:clrMapOvr>
  <p:transition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53" name="Picture 13" descr="Biomec_Homem Movimento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6084888" cy="606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51" name="Rectangle 11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820737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l">
              <a:defRPr sz="6000"/>
            </a:lvl1pPr>
          </a:lstStyle>
          <a:p>
            <a:pPr lvl="0"/>
            <a:r>
              <a:rPr lang="en-US" noProof="0" smtClean="0"/>
              <a:t>Clique para editar o estilo do título mestre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365625"/>
            <a:ext cx="820737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Clique para editar o estilo do subtítulo mestre</a:t>
            </a: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349625" y="6426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23275" y="64262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6AD748A2-FFE1-47B9-905C-4E1FAED27989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70DD8B81-08EB-403F-B67F-F89AF85B4BAA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15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A4323A53-2484-4C55-B8C4-6D801E476064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C1B9-6413-4A78-A57F-A0EFD2A37E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0635"/>
      </p:ext>
    </p:extLst>
  </p:cSld>
  <p:clrMapOvr>
    <a:masterClrMapping/>
  </p:clrMapOvr>
  <p:transition>
    <p:plu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792288"/>
            <a:ext cx="26289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1792288"/>
            <a:ext cx="26289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F78F6445-B673-49E0-807D-59292BFF68D6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09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E614889D-D068-4940-A706-AAAF5579E114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9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FFE0DF59-0CC5-4012-8407-971ACC85CB8B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32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2B87084A-7226-4B01-B75F-643CAF0BC612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C65E65C0-2B35-4859-8EE9-7E118ACEA1D3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76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CEEB49F2-0ED0-4BEA-B335-FFF537B19588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32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A5918774-1C4C-48A5-9AA1-6658876819B6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476250"/>
            <a:ext cx="13525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476250"/>
            <a:ext cx="39052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18B5CE78-9968-4C04-AA7F-4E08E468EAE6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95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76250"/>
            <a:ext cx="5410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76600" y="1792288"/>
            <a:ext cx="5410200" cy="43227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51050" y="6426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56450" y="64262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FFFFFF"/>
                </a:solidFill>
              </a:rPr>
              <a:t>|  </a:t>
            </a:r>
            <a:fld id="{EB891BAE-8101-422A-BA42-7A3677E12D8B}" type="slidenum">
              <a:rPr lang="pt-BR">
                <a:solidFill>
                  <a:srgbClr val="FFFFFF"/>
                </a:solidFill>
              </a:rPr>
              <a:pPr/>
              <a:t>‹#›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9264-B612-4448-919B-5AAAF00A940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67034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16BB-EAEA-4B06-92F8-42C66B59C8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68399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36FD-86AB-446F-9AE0-B197B5EAE13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90551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0803-B980-4F49-9313-5E5806C4F58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23080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422-3391-4F9A-8810-6C1892232E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43906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DBD4-8940-4DFE-9F71-58DBEFCCA4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02078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9DC3-A7EB-4C98-9E1A-D5CB1FB51E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3441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d-ID">
              <a:solidFill>
                <a:prstClr val="black"/>
              </a:solidFill>
            </a:endParaRPr>
          </a:p>
        </p:txBody>
      </p:sp>
      <p:sp>
        <p:nvSpPr>
          <p:cNvPr id="64000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>
              <a:solidFill>
                <a:prstClr val="black"/>
              </a:solidFill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8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8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00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400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40DD9D-9137-47DC-82FA-F03B8A2A3B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ransition>
    <p:plus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Picture 39" descr="Biomec_Homem Movimento_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6084888" cy="606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476250"/>
            <a:ext cx="5410200" cy="990600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1792288"/>
            <a:ext cx="5410200" cy="4322762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426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Latar-Ergonomi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6450" y="642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|  </a:t>
            </a:r>
            <a:fld id="{A2321D92-68DE-4841-9AC8-95DB87D3F579}" type="slidenum">
              <a:rPr lang="pt-BR" smtClean="0">
                <a:solidFill>
                  <a:srgbClr val="FFFFFF"/>
                </a:solidFill>
              </a:rPr>
              <a:pPr/>
              <a:t>‹#›</a:t>
            </a:fld>
            <a:endParaRPr lang="pt-BR" smtClean="0">
              <a:solidFill>
                <a:srgbClr val="FFFFFF"/>
              </a:solidFill>
            </a:endParaRPr>
          </a:p>
        </p:txBody>
      </p:sp>
      <p:pic>
        <p:nvPicPr>
          <p:cNvPr id="1061" name="Picture 37" descr="Boneco Antrop_blu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68975"/>
            <a:ext cx="1370013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hf hdr="0"/>
  <p:txStyles>
    <p:titleStyle>
      <a:lvl1pPr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›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267743" y="2780927"/>
            <a:ext cx="6226879" cy="100811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>
                <a:latin typeface="Arial Black" pitchFamily="34" charset="0"/>
              </a:rPr>
              <a:t>BIOMEKANIKA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Modul-5, data M </a:t>
            </a:r>
            <a:r>
              <a:rPr lang="en-US" dirty="0" err="1" smtClean="0">
                <a:solidFill>
                  <a:prstClr val="black"/>
                </a:solidFill>
              </a:rPr>
              <a:t>Arief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Latar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5063055"/>
            <a:ext cx="594360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Ir. MUH. ARIF LATAR, MSc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81400" y="2022231"/>
            <a:ext cx="21336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dirty="0" err="1" smtClean="0">
                <a:solidFill>
                  <a:prstClr val="black"/>
                </a:solidFill>
              </a:rPr>
              <a:t>Modul</a:t>
            </a:r>
            <a:r>
              <a:rPr lang="en-US" sz="3600" dirty="0" smtClean="0">
                <a:solidFill>
                  <a:prstClr val="black"/>
                </a:solidFill>
              </a:rPr>
              <a:t> 5: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28126"/>
            <a:ext cx="227827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white"/>
                </a:solidFill>
              </a:rPr>
              <a:t>Kegiatan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Belajar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-8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60803-B980-4F49-9313-5E5806C4F5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36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8206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47664" y="63881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Modul-5, data M </a:t>
            </a:r>
            <a:r>
              <a:rPr lang="en-US" dirty="0" err="1" smtClean="0"/>
              <a:t>Arief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9976" y="2693789"/>
            <a:ext cx="58263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2800" b="1" dirty="0" smtClean="0">
                <a:latin typeface="Perpetua Titling MT" pitchFamily="18" charset="0"/>
              </a:rPr>
              <a:t>II.    </a:t>
            </a:r>
            <a:r>
              <a:rPr lang="fi-FI" sz="2800" b="1" dirty="0">
                <a:latin typeface="Perpetua Titling MT" pitchFamily="18" charset="0"/>
              </a:rPr>
              <a:t>Konsep </a:t>
            </a:r>
            <a:r>
              <a:rPr lang="fi-FI" sz="2800" b="1" dirty="0" smtClean="0">
                <a:latin typeface="Perpetua Titling MT" pitchFamily="18" charset="0"/>
              </a:rPr>
              <a:t> Biomekanika</a:t>
            </a:r>
            <a:endParaRPr lang="fi-FI" sz="28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3176965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Biomekanika </a:t>
            </a:r>
            <a:r>
              <a:rPr lang="fi-FI" dirty="0"/>
              <a:t>diklasifikasikan menjadi 2, yaitu </a:t>
            </a:r>
            <a:r>
              <a:rPr lang="fi-FI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latin typeface="Perpetua Titling MT" pitchFamily="18" charset="0"/>
              </a:rPr>
              <a:t>General Biomechanic</a:t>
            </a:r>
            <a:endParaRPr lang="fi-FI" dirty="0">
              <a:latin typeface="Perpetua Titling MT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Perpetua Titling MT" pitchFamily="18" charset="0"/>
              </a:rPr>
              <a:t>Occupational </a:t>
            </a:r>
            <a:r>
              <a:rPr lang="en-US" b="1" dirty="0" err="1">
                <a:latin typeface="Perpetua Titling MT" pitchFamily="18" charset="0"/>
              </a:rPr>
              <a:t>Biomechanic</a:t>
            </a:r>
            <a:r>
              <a:rPr lang="en-US" b="1" dirty="0"/>
              <a:t>.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1419176" y="1700808"/>
            <a:ext cx="54006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b="1" dirty="0" smtClean="0">
                <a:latin typeface="Perpetua Titling MT" pitchFamily="18" charset="0"/>
              </a:rPr>
              <a:t>II.    </a:t>
            </a:r>
            <a:r>
              <a:rPr lang="fi-FI" b="1" dirty="0">
                <a:latin typeface="Perpetua Titling MT" pitchFamily="18" charset="0"/>
              </a:rPr>
              <a:t>Konsep </a:t>
            </a:r>
            <a:r>
              <a:rPr lang="fi-FI" b="1" dirty="0" smtClean="0">
                <a:latin typeface="Perpetua Titling MT" pitchFamily="18" charset="0"/>
              </a:rPr>
              <a:t> Biomekanika</a:t>
            </a:r>
            <a:endParaRPr lang="fi-FI" dirty="0">
              <a:latin typeface="Perpetua Titling MT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33869"/>
      </p:ext>
    </p:extLst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484784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i-FI" sz="2000" dirty="0" smtClean="0"/>
              <a:t>Adalah </a:t>
            </a:r>
            <a:r>
              <a:rPr lang="fi-FI" sz="2000" dirty="0"/>
              <a:t>bagian dari Biomekanika yang berbicara mengenai hukum – hukum dan konsep – konsep dasar yang mempengaruhi tubuh organic manusia baik dalam posisi diam maupun bergerak.</a:t>
            </a:r>
          </a:p>
          <a:p>
            <a:endParaRPr lang="fi-FI" dirty="0" smtClean="0"/>
          </a:p>
          <a:p>
            <a:r>
              <a:rPr lang="fi-FI" dirty="0" smtClean="0"/>
              <a:t>Dibagi </a:t>
            </a:r>
            <a:r>
              <a:rPr lang="fi-FI" dirty="0"/>
              <a:t>menjadi 2, yaitu :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i="1" dirty="0">
                <a:solidFill>
                  <a:srgbClr val="7030A0"/>
                </a:solidFill>
              </a:rPr>
              <a:t>Biostatics</a:t>
            </a:r>
            <a:r>
              <a:rPr lang="fi-FI" b="1" dirty="0">
                <a:solidFill>
                  <a:srgbClr val="7030A0"/>
                </a:solidFill>
              </a:rPr>
              <a:t> </a:t>
            </a:r>
            <a:r>
              <a:rPr lang="fi-FI" dirty="0"/>
              <a:t>adalah bagian dari biomekanika umum yang hanya menganalisis tubuh pada posisi diam atau bergerak pada garis lurus dengan kecepatan seragam </a:t>
            </a:r>
            <a:r>
              <a:rPr lang="fi-FI" dirty="0" smtClean="0"/>
              <a:t>(uniform </a:t>
            </a:r>
            <a:r>
              <a:rPr lang="fi-FI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i="1" dirty="0">
                <a:solidFill>
                  <a:srgbClr val="7030A0"/>
                </a:solidFill>
              </a:rPr>
              <a:t>Biodinamic</a:t>
            </a:r>
            <a:r>
              <a:rPr lang="fi-FI" i="1" dirty="0"/>
              <a:t> </a:t>
            </a:r>
            <a:r>
              <a:rPr lang="fi-FI" dirty="0"/>
              <a:t>adalah bagian dari biomekanik umum yang berkaitan dengan gambaran gerakan – gerakan tubuh tanpa mempertim-bangkan gaya yang terjadi </a:t>
            </a:r>
            <a:r>
              <a:rPr lang="fi-FI" dirty="0" smtClean="0"/>
              <a:t>  (kinematik </a:t>
            </a:r>
            <a:r>
              <a:rPr lang="fi-FI" dirty="0"/>
              <a:t>) dan gerakan yang disebabkan gaya yang bekerja dalam tubuh ( kinetik ). </a:t>
            </a:r>
            <a:r>
              <a:rPr lang="fi-FI" sz="1400" b="1" i="1" dirty="0"/>
              <a:t>( Tayyari, Occupational Ergonomi </a:t>
            </a:r>
            <a:r>
              <a:rPr lang="fi-FI" sz="1800" b="1" i="1" dirty="0"/>
              <a:t>)</a:t>
            </a:r>
            <a:endParaRPr lang="fi-FI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476672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 smtClean="0">
                <a:latin typeface="Pristina" pitchFamily="66" charset="0"/>
              </a:rPr>
              <a:t>2.1.  General </a:t>
            </a:r>
            <a:r>
              <a:rPr lang="fi-FI" sz="3600" b="1" dirty="0">
                <a:latin typeface="Pristina" pitchFamily="66" charset="0"/>
              </a:rPr>
              <a:t>Biomechanic</a:t>
            </a:r>
            <a:endParaRPr lang="fi-FI" sz="3600" dirty="0">
              <a:latin typeface="Pristina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33910"/>
      </p:ext>
    </p:extLst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4340" y="1844824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dirty="0" err="1" smtClean="0">
                <a:latin typeface="Rockwell Condensed" pitchFamily="18" charset="0"/>
              </a:rPr>
              <a:t>Didefinisikan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sebagai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bagian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dari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biomekanik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terapan</a:t>
            </a:r>
            <a:r>
              <a:rPr lang="en-US" dirty="0" smtClean="0">
                <a:latin typeface="Rockwell Condensed" pitchFamily="18" charset="0"/>
              </a:rPr>
              <a:t> yang </a:t>
            </a:r>
            <a:r>
              <a:rPr lang="en-US" dirty="0" err="1" smtClean="0">
                <a:latin typeface="Rockwell Condensed" pitchFamily="18" charset="0"/>
              </a:rPr>
              <a:t>mempelajari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interaksi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fisik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antara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pekerja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dengan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mesin</a:t>
            </a:r>
            <a:r>
              <a:rPr lang="en-US" dirty="0" smtClean="0">
                <a:latin typeface="Rockwell Condensed" pitchFamily="18" charset="0"/>
              </a:rPr>
              <a:t>, material </a:t>
            </a:r>
            <a:r>
              <a:rPr lang="en-US" dirty="0" err="1" smtClean="0">
                <a:latin typeface="Rockwell Condensed" pitchFamily="18" charset="0"/>
              </a:rPr>
              <a:t>dan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peralatan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dengan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tujuan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untuk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meminimumkan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keluhan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pada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sistem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kerangka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otot</a:t>
            </a:r>
            <a:r>
              <a:rPr lang="en-US" dirty="0" smtClean="0">
                <a:latin typeface="Rockwell Condensed" pitchFamily="18" charset="0"/>
              </a:rPr>
              <a:t> agar </a:t>
            </a:r>
            <a:r>
              <a:rPr lang="en-US" dirty="0" err="1" smtClean="0">
                <a:latin typeface="Rockwell Condensed" pitchFamily="18" charset="0"/>
              </a:rPr>
              <a:t>produktifitas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kerja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dapat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meningkat</a:t>
            </a:r>
            <a:r>
              <a:rPr lang="en-US" sz="2000" dirty="0" smtClean="0">
                <a:latin typeface="Rockwell Condensed" pitchFamily="18" charset="0"/>
              </a:rPr>
              <a:t>.</a:t>
            </a:r>
          </a:p>
          <a:p>
            <a:endParaRPr lang="en-US" dirty="0" smtClean="0">
              <a:latin typeface="Rockwell Condensed" pitchFamily="18" charset="0"/>
            </a:endParaRPr>
          </a:p>
          <a:p>
            <a:pPr lvl="1"/>
            <a:r>
              <a:rPr lang="en-US" dirty="0" err="1" smtClean="0">
                <a:latin typeface="Rockwell Condensed" pitchFamily="18" charset="0"/>
              </a:rPr>
              <a:t>Dalam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biomekanik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ini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banyak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melibatkan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bagian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bagian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tubuh</a:t>
            </a:r>
            <a:r>
              <a:rPr lang="en-US" dirty="0" smtClean="0">
                <a:latin typeface="Rockwell Condensed" pitchFamily="18" charset="0"/>
              </a:rPr>
              <a:t> yang </a:t>
            </a:r>
            <a:r>
              <a:rPr lang="en-US" dirty="0" err="1" smtClean="0">
                <a:latin typeface="Rockwell Condensed" pitchFamily="18" charset="0"/>
              </a:rPr>
              <a:t>berkolaborasi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untuk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menghasilkan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gerak</a:t>
            </a:r>
            <a:r>
              <a:rPr lang="en-US" dirty="0" smtClean="0">
                <a:latin typeface="Rockwell Condensed" pitchFamily="18" charset="0"/>
              </a:rPr>
              <a:t> yang </a:t>
            </a:r>
            <a:r>
              <a:rPr lang="en-US" dirty="0" err="1" smtClean="0">
                <a:latin typeface="Rockwell Condensed" pitchFamily="18" charset="0"/>
              </a:rPr>
              <a:t>akan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dilakukan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oleh</a:t>
            </a:r>
            <a:r>
              <a:rPr lang="en-US" dirty="0" smtClean="0">
                <a:latin typeface="Rockwell Condensed" pitchFamily="18" charset="0"/>
              </a:rPr>
              <a:t> organ </a:t>
            </a:r>
            <a:r>
              <a:rPr lang="en-US" dirty="0" err="1" smtClean="0">
                <a:latin typeface="Rockwell Condensed" pitchFamily="18" charset="0"/>
              </a:rPr>
              <a:t>tubuh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yakni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kolaborasi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antara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Tulang</a:t>
            </a:r>
            <a:r>
              <a:rPr lang="en-US" dirty="0" smtClean="0">
                <a:latin typeface="Rockwell Condensed" pitchFamily="18" charset="0"/>
              </a:rPr>
              <a:t>, </a:t>
            </a:r>
            <a:r>
              <a:rPr lang="en-US" dirty="0" err="1" smtClean="0">
                <a:latin typeface="Rockwell Condensed" pitchFamily="18" charset="0"/>
              </a:rPr>
              <a:t>Jaringan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penghubung</a:t>
            </a:r>
            <a:r>
              <a:rPr lang="en-US" dirty="0" smtClean="0">
                <a:latin typeface="Rockwell Condensed" pitchFamily="18" charset="0"/>
              </a:rPr>
              <a:t> (Connective Tissue) </a:t>
            </a:r>
            <a:r>
              <a:rPr lang="en-US" dirty="0" err="1" smtClean="0">
                <a:latin typeface="Rockwell Condensed" pitchFamily="18" charset="0"/>
              </a:rPr>
              <a:t>dan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otot</a:t>
            </a:r>
            <a:r>
              <a:rPr lang="en-US" dirty="0" smtClean="0">
                <a:latin typeface="Rockwell Condensed" pitchFamily="18" charset="0"/>
              </a:rPr>
              <a:t> yang </a:t>
            </a:r>
            <a:r>
              <a:rPr lang="en-US" dirty="0" err="1" smtClean="0">
                <a:latin typeface="Rockwell Condensed" pitchFamily="18" charset="0"/>
              </a:rPr>
              <a:t>dapat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dijelaskan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sebagai</a:t>
            </a:r>
            <a:r>
              <a:rPr lang="en-US" dirty="0" smtClean="0">
                <a:latin typeface="Rockwell Condensed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</a:rPr>
              <a:t>berikut</a:t>
            </a:r>
            <a:r>
              <a:rPr lang="en-US" dirty="0" smtClean="0">
                <a:latin typeface="Rockwell Condensed" pitchFamily="18" charset="0"/>
              </a:rPr>
              <a:t>:</a:t>
            </a:r>
            <a:endParaRPr lang="en-US" dirty="0">
              <a:effectLst/>
              <a:latin typeface="Rockwell Conden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657562"/>
            <a:ext cx="5253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Pristina" pitchFamily="66" charset="0"/>
              </a:rPr>
              <a:t>2.2      Occupational   </a:t>
            </a:r>
            <a:r>
              <a:rPr lang="en-US" sz="3600" b="1" dirty="0" err="1">
                <a:latin typeface="Pristina" pitchFamily="66" charset="0"/>
              </a:rPr>
              <a:t>Biomechanic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03846"/>
      </p:ext>
    </p:extLst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2023"/>
              </p:ext>
            </p:extLst>
          </p:nvPr>
        </p:nvGraphicFramePr>
        <p:xfrm>
          <a:off x="559587" y="836712"/>
          <a:ext cx="7620000" cy="479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indg242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1500174"/>
            <a:ext cx="1928826" cy="261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692696"/>
            <a:ext cx="1260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Pristina" pitchFamily="66" charset="0"/>
              </a:rPr>
              <a:t>Otot</a:t>
            </a:r>
            <a:endParaRPr lang="en-US" sz="6000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19883"/>
              </p:ext>
            </p:extLst>
          </p:nvPr>
        </p:nvGraphicFramePr>
        <p:xfrm>
          <a:off x="1259632" y="1052736"/>
          <a:ext cx="749643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47992" cy="504056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8031525"/>
      </p:ext>
    </p:extLst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692696"/>
            <a:ext cx="3168352" cy="64807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sz="3600" b="1" dirty="0" err="1" smtClean="0">
                <a:latin typeface="Pristina" pitchFamily="66" charset="0"/>
              </a:rPr>
              <a:t>Kekuatan</a:t>
            </a:r>
            <a:r>
              <a:rPr sz="3600" b="1" dirty="0" smtClean="0">
                <a:latin typeface="Pristina" pitchFamily="66" charset="0"/>
              </a:rPr>
              <a:t> </a:t>
            </a:r>
            <a:r>
              <a:rPr sz="3600" b="1" dirty="0" err="1" smtClean="0">
                <a:latin typeface="Pristina" pitchFamily="66" charset="0"/>
              </a:rPr>
              <a:t>Otot</a:t>
            </a:r>
            <a:endParaRPr lang="id-ID" sz="3600" dirty="0">
              <a:latin typeface="Pristina" pitchFamily="66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8" cy="36004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Arial Narrow" pitchFamily="34" charset="0"/>
              </a:rPr>
              <a:t>Setiap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jenis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otot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mempunyai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kemampuan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khas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dalam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menjalankan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kerja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biomekanik</a:t>
            </a:r>
            <a:endParaRPr lang="en-US" sz="2400" dirty="0" smtClean="0">
              <a:latin typeface="Arial Narrow" pitchFamily="34" charset="0"/>
            </a:endParaRPr>
          </a:p>
          <a:p>
            <a:pPr eaLnBrk="1" hangingPunct="1"/>
            <a:endParaRPr lang="en-US" sz="2400" b="1" dirty="0" smtClean="0">
              <a:latin typeface="Arial Narrow" pitchFamily="34" charset="0"/>
            </a:endParaRPr>
          </a:p>
          <a:p>
            <a:pPr eaLnBrk="1" hangingPunct="1"/>
            <a:r>
              <a:rPr lang="en-US" sz="2400" dirty="0" err="1" smtClean="0">
                <a:latin typeface="Arial Narrow" pitchFamily="34" charset="0"/>
              </a:rPr>
              <a:t>Masing-masing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memiliki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kekuatan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kecepatan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ketelitian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geraknya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sendiri</a:t>
            </a:r>
            <a:endParaRPr lang="en-US" sz="2400" dirty="0" smtClean="0">
              <a:latin typeface="Arial Narrow" pitchFamily="34" charset="0"/>
            </a:endParaRPr>
          </a:p>
          <a:p>
            <a:pPr eaLnBrk="1" hangingPunct="1"/>
            <a:endParaRPr lang="en-US" sz="2400" dirty="0" smtClean="0">
              <a:latin typeface="Arial Narrow" pitchFamily="34" charset="0"/>
            </a:endParaRPr>
          </a:p>
          <a:p>
            <a:pPr eaLnBrk="1" hangingPunct="1"/>
            <a:r>
              <a:rPr lang="en-US" sz="2400" dirty="0" err="1" smtClean="0">
                <a:latin typeface="Arial Narrow" pitchFamily="34" charset="0"/>
              </a:rPr>
              <a:t>Kekuatan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otot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bergantung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juga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dimana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arah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kekuatan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dikeluarkan</a:t>
            </a: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2848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Bouquet"/>
          <p:cNvSpPr txBox="1">
            <a:spLocks noChangeArrowheads="1"/>
          </p:cNvSpPr>
          <p:nvPr/>
        </p:nvSpPr>
        <p:spPr>
          <a:xfrm>
            <a:off x="1115616" y="1412776"/>
            <a:ext cx="7205736" cy="352839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Rockwell Condensed" pitchFamily="18" charset="0"/>
              </a:rPr>
              <a:t>KEKUATAN OTOT: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Rockwell Condensed" pitchFamily="18" charset="0"/>
              </a:rPr>
              <a:t>TERGANTUNG DARI BANYAKNYA SERAT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Rockwell Condensed" pitchFamily="18" charset="0"/>
              </a:rPr>
              <a:t>KEKUATAN MAKSIMUM, SERAT OTOT 0.3-0.4 N/mm² (1 KG=10 N) DARI CROSS SECTION DAPAT MENGANGKAT BEBAN 3 – 4 KG (30 – 40 N)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Rockwell Condensed" pitchFamily="18" charset="0"/>
              </a:rPr>
              <a:t>WANITA DENGAN LATIHAN YANG SAMA DENGAN PRIA DAPAT MENCAPAI KURANG DARI 30% KEKUATAN PRIA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Rockwell Condensed" pitchFamily="18" charset="0"/>
              </a:rPr>
              <a:t>KEKUATAN PALING BESAR PADA SAAT PERMULAAN KONTRAKSI (RELAX)</a:t>
            </a:r>
            <a:endParaRPr lang="en-US" sz="2000" dirty="0">
              <a:latin typeface="Rockwell Condense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7415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336" y="1268760"/>
            <a:ext cx="6984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Rockwell Condensed" pitchFamily="18" charset="0"/>
              </a:rPr>
              <a:t>Dalam </a:t>
            </a:r>
            <a:r>
              <a:rPr lang="sv-SE" dirty="0">
                <a:latin typeface="Rockwell Condensed" pitchFamily="18" charset="0"/>
              </a:rPr>
              <a:t>dunia kerja yang menjadi perhatian adalah </a:t>
            </a:r>
            <a:r>
              <a:rPr lang="sv-SE" dirty="0" smtClean="0">
                <a:latin typeface="Rockwell Condensed" pitchFamily="18" charset="0"/>
              </a:rPr>
              <a:t>:</a:t>
            </a:r>
          </a:p>
          <a:p>
            <a:r>
              <a:rPr lang="sv-SE" dirty="0" smtClean="0">
                <a:latin typeface="Rockwell Condensed" pitchFamily="18" charset="0"/>
              </a:rPr>
              <a:t>Kekuatan </a:t>
            </a:r>
            <a:r>
              <a:rPr lang="sv-SE" dirty="0">
                <a:latin typeface="Rockwell Condensed" pitchFamily="18" charset="0"/>
              </a:rPr>
              <a:t>kerja otot.</a:t>
            </a:r>
          </a:p>
          <a:p>
            <a:r>
              <a:rPr lang="sv-SE" dirty="0">
                <a:latin typeface="Rockwell Condensed" pitchFamily="18" charset="0"/>
              </a:rPr>
              <a:t>Kekuatan kerja otot bergantung pada :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sv-SE" dirty="0">
                <a:latin typeface="Rockwell Condensed" pitchFamily="18" charset="0"/>
              </a:rPr>
              <a:t>Posisi anggota tubuh yang bekerja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sv-SE" dirty="0">
                <a:latin typeface="Rockwell Condensed" pitchFamily="18" charset="0"/>
              </a:rPr>
              <a:t>Arah gerakan kerja.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sv-SE" dirty="0">
                <a:latin typeface="Rockwell Condensed" pitchFamily="18" charset="0"/>
              </a:rPr>
              <a:t>Perbedaan kekuatan antar bagian tubuh.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sv-SE" dirty="0">
                <a:latin typeface="Rockwell Condensed" pitchFamily="18" charset="0"/>
              </a:rPr>
              <a:t>Usia.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sv-SE" dirty="0">
                <a:latin typeface="Rockwell Condensed" pitchFamily="18" charset="0"/>
              </a:rPr>
              <a:t>Kecepatan dan ketelitian.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sv-SE" dirty="0">
                <a:latin typeface="Rockwell Condensed" pitchFamily="18" charset="0"/>
              </a:rPr>
              <a:t>Daya tahan jaringan tubuh terhadap beban.</a:t>
            </a:r>
            <a:endParaRPr lang="sv-SE" b="0" dirty="0">
              <a:effectLst/>
              <a:latin typeface="Rockwell Condense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0195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Modul-5, data M </a:t>
            </a:r>
            <a:r>
              <a:rPr lang="en-US" dirty="0" err="1" smtClean="0">
                <a:solidFill>
                  <a:prstClr val="black"/>
                </a:solidFill>
              </a:rPr>
              <a:t>Arief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Latar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C60803-B980-4F49-9313-5E5806C4F5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2060848"/>
            <a:ext cx="4317504" cy="6480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/>
              <a:t>I. PENDAHULUAN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3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643009"/>
            <a:ext cx="640871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4000" b="1" dirty="0" smtClean="0">
                <a:latin typeface="Arial Rounded MT Bold" pitchFamily="34" charset="0"/>
              </a:rPr>
              <a:t>III.  ANALISIS </a:t>
            </a:r>
            <a:r>
              <a:rPr lang="fi-FI" sz="4000" b="1" dirty="0">
                <a:latin typeface="Arial Rounded MT Bold" pitchFamily="34" charset="0"/>
              </a:rPr>
              <a:t>MEKANIK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476672"/>
            <a:ext cx="7283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7030A0"/>
                </a:solidFill>
                <a:latin typeface="Pristina" pitchFamily="66" charset="0"/>
              </a:rPr>
              <a:t>3.1.    </a:t>
            </a:r>
            <a:r>
              <a:rPr lang="en-US" sz="4400" b="1" dirty="0" err="1" smtClean="0">
                <a:solidFill>
                  <a:srgbClr val="7030A0"/>
                </a:solidFill>
                <a:latin typeface="Pristina" pitchFamily="66" charset="0"/>
              </a:rPr>
              <a:t>Hukum</a:t>
            </a:r>
            <a:r>
              <a:rPr lang="en-US" sz="4400" b="1" dirty="0" smtClean="0">
                <a:solidFill>
                  <a:srgbClr val="7030A0"/>
                </a:solidFill>
                <a:latin typeface="Pristina" pitchFamily="66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Pristina" pitchFamily="66" charset="0"/>
              </a:rPr>
              <a:t>Dasar</a:t>
            </a:r>
            <a:endParaRPr lang="en-US" sz="4400" b="1" dirty="0" smtClean="0">
              <a:solidFill>
                <a:srgbClr val="7030A0"/>
              </a:solidFill>
              <a:latin typeface="Pristin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Rockwell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Hukum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Newton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pertama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(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Kelembaman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Dipakai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untuk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mengukur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suatu</a:t>
            </a:r>
            <a:r>
              <a:rPr lang="en-US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pengamatan</a:t>
            </a:r>
            <a:endParaRPr lang="en-US" dirty="0" smtClean="0">
              <a:solidFill>
                <a:prstClr val="black"/>
              </a:solidFill>
              <a:latin typeface="Rockwell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err="1">
                <a:latin typeface="Rockwell Condensed" pitchFamily="18" charset="0"/>
              </a:rPr>
              <a:t>benda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bersifat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mempertahankan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keadaan</a:t>
            </a:r>
            <a:endParaRPr lang="en-US" sz="2000" dirty="0" smtClean="0">
              <a:latin typeface="Rockwell Condensed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err="1" smtClean="0">
                <a:latin typeface="Rockwell Condensed" pitchFamily="18" charset="0"/>
              </a:rPr>
              <a:t>semua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benda</a:t>
            </a:r>
            <a:r>
              <a:rPr lang="en-US" sz="2000" dirty="0">
                <a:latin typeface="Rockwell Condensed" pitchFamily="18" charset="0"/>
              </a:rPr>
              <a:t>/ </a:t>
            </a:r>
            <a:r>
              <a:rPr lang="en-US" sz="2000" dirty="0" err="1">
                <a:latin typeface="Rockwell Condensed" pitchFamily="18" charset="0"/>
              </a:rPr>
              <a:t>obyek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bergerak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bila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ada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gaya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>
                <a:latin typeface="Rockwell Condensed" pitchFamily="18" charset="0"/>
              </a:rPr>
              <a:t>(</a:t>
            </a:r>
            <a:r>
              <a:rPr lang="en-US" sz="2000" i="1" dirty="0">
                <a:latin typeface="Rockwell Condensed" pitchFamily="18" charset="0"/>
              </a:rPr>
              <a:t>force</a:t>
            </a:r>
            <a:r>
              <a:rPr lang="en-US" sz="2000" dirty="0">
                <a:latin typeface="Rockwell Condensed" pitchFamily="18" charset="0"/>
              </a:rPr>
              <a:t>) yang </a:t>
            </a:r>
            <a:r>
              <a:rPr lang="en-US" sz="2000" dirty="0" err="1">
                <a:latin typeface="Rockwell Condensed" pitchFamily="18" charset="0"/>
              </a:rPr>
              <a:t>mengakibatkan</a:t>
            </a:r>
            <a:r>
              <a:rPr lang="en-US" sz="2000" dirty="0">
                <a:latin typeface="Rockwell Condensed" pitchFamily="18" charset="0"/>
              </a:rPr>
              <a:t> </a:t>
            </a:r>
            <a:r>
              <a:rPr lang="en-US" sz="2000" dirty="0" err="1">
                <a:latin typeface="Rockwell Condensed" pitchFamily="18" charset="0"/>
              </a:rPr>
              <a:t>pergerakan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Hukum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Newton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kedua</a:t>
            </a:r>
            <a:endParaRPr lang="en-US" dirty="0" smtClean="0">
              <a:solidFill>
                <a:prstClr val="black"/>
              </a:solidFill>
              <a:latin typeface="Rockwell" pitchFamily="18" charset="0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F=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m·a</a:t>
            </a:r>
            <a:endParaRPr lang="en-US" dirty="0" smtClean="0">
              <a:solidFill>
                <a:prstClr val="black"/>
              </a:solidFill>
              <a:latin typeface="Rockwell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“</a:t>
            </a:r>
            <a:r>
              <a:rPr lang="en-US" sz="1800" dirty="0" err="1">
                <a:latin typeface="Rockwell Condensed" pitchFamily="18" charset="0"/>
              </a:rPr>
              <a:t>Apabila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ada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gaya</a:t>
            </a:r>
            <a:r>
              <a:rPr lang="en-US" sz="1800" dirty="0">
                <a:latin typeface="Rockwell Condensed" pitchFamily="18" charset="0"/>
              </a:rPr>
              <a:t> yang </a:t>
            </a:r>
            <a:r>
              <a:rPr lang="en-US" sz="1800" dirty="0" err="1">
                <a:latin typeface="Rockwell Condensed" pitchFamily="18" charset="0"/>
              </a:rPr>
              <a:t>bekerja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pada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suatu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benda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maka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benda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akan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mengalami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suatu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percepatan</a:t>
            </a:r>
            <a:r>
              <a:rPr lang="en-US" sz="1800" dirty="0">
                <a:latin typeface="Rockwell Condensed" pitchFamily="18" charset="0"/>
              </a:rPr>
              <a:t> yang </a:t>
            </a:r>
            <a:r>
              <a:rPr lang="en-US" sz="1800" dirty="0" err="1">
                <a:latin typeface="Rockwell Condensed" pitchFamily="18" charset="0"/>
              </a:rPr>
              <a:t>arahnya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sama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dengan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arah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gaya</a:t>
            </a:r>
            <a:r>
              <a:rPr lang="en-US" sz="1800" dirty="0" smtClean="0">
                <a:latin typeface="Rockwell Condensed" pitchFamily="18" charset="0"/>
              </a:rPr>
              <a:t>”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Hukum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Newton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ketiga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 -  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(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aksi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reaksi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Rockwell Condensed" pitchFamily="18" charset="0"/>
              </a:rPr>
              <a:t>“ </a:t>
            </a:r>
            <a:r>
              <a:rPr lang="en-US" sz="1800" dirty="0" err="1" smtClean="0">
                <a:latin typeface="Rockwell Condensed" pitchFamily="18" charset="0"/>
              </a:rPr>
              <a:t>Untuk</a:t>
            </a:r>
            <a:r>
              <a:rPr lang="en-US" sz="1800" dirty="0" smtClean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setiap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aksi</a:t>
            </a:r>
            <a:r>
              <a:rPr lang="en-US" sz="1800" dirty="0">
                <a:latin typeface="Rockwell Condensed" pitchFamily="18" charset="0"/>
              </a:rPr>
              <a:t>, </a:t>
            </a:r>
            <a:r>
              <a:rPr lang="en-US" sz="1800" dirty="0" err="1">
                <a:latin typeface="Rockwell Condensed" pitchFamily="18" charset="0"/>
              </a:rPr>
              <a:t>selalu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ada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reaksi</a:t>
            </a:r>
            <a:r>
              <a:rPr lang="en-US" sz="1800" dirty="0">
                <a:latin typeface="Rockwell Condensed" pitchFamily="18" charset="0"/>
              </a:rPr>
              <a:t> yang </a:t>
            </a:r>
            <a:r>
              <a:rPr lang="en-US" sz="1800" dirty="0" err="1">
                <a:latin typeface="Rockwell Condensed" pitchFamily="18" charset="0"/>
              </a:rPr>
              <a:t>arahnya</a:t>
            </a:r>
            <a:r>
              <a:rPr lang="en-US" sz="1800" dirty="0">
                <a:latin typeface="Rockwell Condensed" pitchFamily="18" charset="0"/>
              </a:rPr>
              <a:t> </a:t>
            </a:r>
            <a:r>
              <a:rPr lang="en-US" sz="1800" dirty="0" err="1">
                <a:latin typeface="Rockwell Condensed" pitchFamily="18" charset="0"/>
              </a:rPr>
              <a:t>berlawanan</a:t>
            </a:r>
            <a:r>
              <a:rPr lang="en-US" sz="1800" dirty="0">
                <a:latin typeface="Rockwell Condensed" pitchFamily="18" charset="0"/>
              </a:rPr>
              <a:t>”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824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9830-26FB-4A8C-87F1-26FA340D318E}" type="slidenum">
              <a:rPr lang="en-US"/>
              <a:pPr/>
              <a:t>22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1268760"/>
            <a:ext cx="7344816" cy="4114800"/>
          </a:xfrm>
        </p:spPr>
        <p:txBody>
          <a:bodyPr/>
          <a:lstStyle/>
          <a:p>
            <a:r>
              <a:rPr lang="en-US" sz="2800" dirty="0">
                <a:latin typeface="Rockwell Condensed" pitchFamily="18" charset="0"/>
              </a:rPr>
              <a:t>Massa</a:t>
            </a:r>
            <a:br>
              <a:rPr lang="en-US" sz="28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“</a:t>
            </a:r>
            <a:r>
              <a:rPr lang="en-US" sz="2400" dirty="0" err="1">
                <a:latin typeface="Rockwell Condensed" pitchFamily="18" charset="0"/>
              </a:rPr>
              <a:t>jumlah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unsur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suatu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obyek</a:t>
            </a:r>
            <a:r>
              <a:rPr lang="en-US" sz="2400" dirty="0">
                <a:latin typeface="Rockwell Condensed" pitchFamily="18" charset="0"/>
              </a:rPr>
              <a:t>”</a:t>
            </a:r>
            <a:br>
              <a:rPr lang="en-US" sz="2400" dirty="0">
                <a:latin typeface="Rockwell Condensed" pitchFamily="18" charset="0"/>
              </a:rPr>
            </a:br>
            <a:r>
              <a:rPr lang="en-US" sz="2400" dirty="0" err="1">
                <a:latin typeface="Rockwell Condensed" pitchFamily="18" charset="0"/>
              </a:rPr>
              <a:t>satuan</a:t>
            </a:r>
            <a:r>
              <a:rPr lang="en-US" sz="2400" dirty="0">
                <a:latin typeface="Rockwell Condensed" pitchFamily="18" charset="0"/>
              </a:rPr>
              <a:t>: kg 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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besaran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skalar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/>
            </a:r>
            <a:br>
              <a:rPr lang="en-US" sz="2400" dirty="0">
                <a:latin typeface="Rockwell Condensed" pitchFamily="18" charset="0"/>
                <a:sym typeface="Symbol" pitchFamily="18" charset="2"/>
              </a:rPr>
            </a:br>
            <a:endParaRPr lang="en-US" sz="2400" dirty="0">
              <a:latin typeface="Rockwell Condensed" pitchFamily="18" charset="0"/>
              <a:sym typeface="Symbol" pitchFamily="18" charset="2"/>
            </a:endParaRPr>
          </a:p>
          <a:p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Berat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/>
            </a:r>
            <a:br>
              <a:rPr lang="en-US" sz="2800" dirty="0">
                <a:latin typeface="Rockwell Condensed" pitchFamily="18" charset="0"/>
                <a:sym typeface="Symbol" pitchFamily="18" charset="2"/>
              </a:rPr>
            </a:br>
            <a:r>
              <a:rPr lang="en-US" sz="2400" dirty="0">
                <a:latin typeface="Rockwell Condensed" pitchFamily="18" charset="0"/>
                <a:sym typeface="Symbol" pitchFamily="18" charset="2"/>
              </a:rPr>
              <a:t>“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jumlah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unsur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suatu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obyek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yang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dipengaruhi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gaya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tarik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Rockwell Condensed" pitchFamily="18" charset="0"/>
                <a:sym typeface="Symbol" pitchFamily="18" charset="2"/>
              </a:rPr>
              <a:t>bumi</a:t>
            </a:r>
            <a:r>
              <a:rPr lang="en-US" sz="2400" dirty="0" smtClean="0">
                <a:latin typeface="Rockwell Condensed" pitchFamily="18" charset="0"/>
                <a:sym typeface="Symbol" pitchFamily="18" charset="2"/>
              </a:rPr>
              <a:t>/</a:t>
            </a:r>
            <a:r>
              <a:rPr lang="en-US" sz="2400" dirty="0" err="1" smtClean="0">
                <a:latin typeface="Rockwell Condensed" pitchFamily="18" charset="0"/>
                <a:sym typeface="Symbol" pitchFamily="18" charset="2"/>
              </a:rPr>
              <a:t>gravitasi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”</a:t>
            </a:r>
            <a:br>
              <a:rPr lang="en-US" sz="2400" dirty="0">
                <a:latin typeface="Rockwell Condensed" pitchFamily="18" charset="0"/>
                <a:sym typeface="Symbol" pitchFamily="18" charset="2"/>
              </a:rPr>
            </a:b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satuan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: kg m/s(Newton) 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besaran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vektor</a:t>
            </a:r>
            <a:endParaRPr lang="en-US" sz="2400" dirty="0">
              <a:latin typeface="Rockwell Condensed" pitchFamily="18" charset="0"/>
              <a:sym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0161"/>
      </p:ext>
    </p:extLst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20271-D309-4B7C-AB5A-C5AC9DAA74BF}" type="slidenum">
              <a:rPr lang="en-US"/>
              <a:pPr/>
              <a:t>23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1052736"/>
            <a:ext cx="72499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Rockwell Condensed" pitchFamily="18" charset="0"/>
              </a:rPr>
              <a:t>Gaya </a:t>
            </a:r>
            <a:r>
              <a:rPr lang="en-US" sz="2800" dirty="0" err="1">
                <a:latin typeface="Rockwell Condensed" pitchFamily="18" charset="0"/>
              </a:rPr>
              <a:t>gravitasi</a:t>
            </a:r>
            <a:r>
              <a:rPr lang="en-US" sz="2800" dirty="0">
                <a:latin typeface="Rockwell Condensed" pitchFamily="18" charset="0"/>
              </a:rPr>
              <a:t> </a:t>
            </a:r>
            <a:br>
              <a:rPr lang="en-US" sz="28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“</a:t>
            </a:r>
            <a:r>
              <a:rPr lang="en-US" sz="2400" dirty="0" err="1">
                <a:latin typeface="Rockwell Condensed" pitchFamily="18" charset="0"/>
              </a:rPr>
              <a:t>gaya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tarik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bumi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terhadap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suatu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benda</a:t>
            </a:r>
            <a:r>
              <a:rPr lang="en-US" sz="2400" dirty="0">
                <a:latin typeface="Rockwell Condensed" pitchFamily="18" charset="0"/>
              </a:rPr>
              <a:t>”</a:t>
            </a:r>
            <a:br>
              <a:rPr lang="en-US" sz="2400" dirty="0">
                <a:latin typeface="Rockwell Condensed" pitchFamily="18" charset="0"/>
              </a:rPr>
            </a:br>
            <a:endParaRPr lang="en-US" sz="1000" dirty="0">
              <a:latin typeface="Rockwell Condense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Rockwell Condensed" pitchFamily="18" charset="0"/>
              </a:rPr>
              <a:t>Pengaruh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gaya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gravitasi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 smtClean="0">
                <a:latin typeface="Rockwell Condensed" pitchFamily="18" charset="0"/>
              </a:rPr>
              <a:t>terhadap</a:t>
            </a:r>
            <a:r>
              <a:rPr lang="en-US" sz="2800" dirty="0" smtClean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tubuh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manusia</a:t>
            </a:r>
            <a:r>
              <a:rPr lang="en-US" sz="2800" dirty="0">
                <a:latin typeface="Rockwell Condensed" pitchFamily="18" charset="0"/>
              </a:rPr>
              <a:t/>
            </a:r>
            <a:br>
              <a:rPr lang="en-US" sz="28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- </a:t>
            </a:r>
            <a:r>
              <a:rPr lang="en-US" sz="2400" dirty="0" err="1">
                <a:latin typeface="Rockwell Condensed" pitchFamily="18" charset="0"/>
              </a:rPr>
              <a:t>berat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badan</a:t>
            </a:r>
            <a:r>
              <a:rPr lang="en-US" sz="2400" dirty="0">
                <a:latin typeface="Rockwell Condensed" pitchFamily="18" charset="0"/>
              </a:rPr>
              <a:t>,</a:t>
            </a:r>
            <a:br>
              <a:rPr lang="en-US" sz="24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- </a:t>
            </a:r>
            <a:r>
              <a:rPr lang="en-US" sz="2400" dirty="0" err="1">
                <a:latin typeface="Rockwell Condensed" pitchFamily="18" charset="0"/>
              </a:rPr>
              <a:t>varises</a:t>
            </a:r>
            <a:r>
              <a:rPr lang="en-US" sz="2400" dirty="0">
                <a:latin typeface="Rockwell Condensed" pitchFamily="18" charset="0"/>
              </a:rPr>
              <a:t>,</a:t>
            </a:r>
            <a:br>
              <a:rPr lang="en-US" sz="24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- edema </a:t>
            </a:r>
            <a:r>
              <a:rPr lang="en-US" sz="2400" dirty="0" err="1">
                <a:latin typeface="Rockwell Condensed" pitchFamily="18" charset="0"/>
              </a:rPr>
              <a:t>tungkai</a:t>
            </a:r>
            <a:r>
              <a:rPr lang="en-US" sz="2400" dirty="0">
                <a:latin typeface="Rockwell Condensed" pitchFamily="18" charset="0"/>
              </a:rPr>
              <a:t>, </a:t>
            </a:r>
            <a:r>
              <a:rPr lang="en-US" sz="2400" dirty="0" err="1">
                <a:latin typeface="Rockwell Condensed" pitchFamily="18" charset="0"/>
              </a:rPr>
              <a:t>dll</a:t>
            </a:r>
            <a:r>
              <a:rPr lang="en-US" sz="2400" dirty="0">
                <a:latin typeface="Rockwell Condensed" pitchFamily="18" charset="0"/>
              </a:rPr>
              <a:t>.</a:t>
            </a:r>
            <a:br>
              <a:rPr lang="en-US" sz="2400" dirty="0">
                <a:latin typeface="Rockwell Condensed" pitchFamily="18" charset="0"/>
              </a:rPr>
            </a:br>
            <a:endParaRPr lang="en-US" sz="1200" dirty="0">
              <a:latin typeface="Rockwell Condense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 Condensed" pitchFamily="18" charset="0"/>
              </a:rPr>
              <a:t>Gaya yang </a:t>
            </a:r>
            <a:r>
              <a:rPr lang="en-US" sz="2800" dirty="0" err="1">
                <a:latin typeface="Rockwell Condensed" pitchFamily="18" charset="0"/>
              </a:rPr>
              <a:t>mempengaruhi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tubuh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manusia</a:t>
            </a:r>
            <a:r>
              <a:rPr lang="en-US" sz="2800" dirty="0">
                <a:latin typeface="Rockwell Condensed" pitchFamily="18" charset="0"/>
              </a:rPr>
              <a:t/>
            </a:r>
            <a:br>
              <a:rPr lang="en-US" sz="28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- </a:t>
            </a:r>
            <a:r>
              <a:rPr lang="en-US" sz="2400" dirty="0" err="1">
                <a:latin typeface="Rockwell Condensed" pitchFamily="18" charset="0"/>
              </a:rPr>
              <a:t>gaya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pada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tubuh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manusia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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spt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saat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tubuh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menabrak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br>
              <a:rPr lang="en-US" sz="2400" dirty="0">
                <a:latin typeface="Rockwell Condensed" pitchFamily="18" charset="0"/>
                <a:sym typeface="Symbol" pitchFamily="18" charset="2"/>
              </a:rPr>
            </a:br>
            <a:r>
              <a:rPr lang="en-US" sz="2400" dirty="0">
                <a:latin typeface="Rockwell Condensed" pitchFamily="18" charset="0"/>
                <a:sym typeface="Symbol" pitchFamily="18" charset="2"/>
              </a:rPr>
              <a:t> 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suatu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benda</a:t>
            </a:r>
            <a:r>
              <a:rPr lang="en-US" sz="2400" dirty="0">
                <a:latin typeface="Rockwell Condensed" pitchFamily="18" charset="0"/>
              </a:rPr>
              <a:t/>
            </a:r>
            <a:br>
              <a:rPr lang="en-US" sz="2400" dirty="0">
                <a:latin typeface="Rockwell Condensed" pitchFamily="18" charset="0"/>
              </a:rPr>
            </a:br>
            <a:r>
              <a:rPr lang="en-US" sz="2400" dirty="0">
                <a:latin typeface="Rockwell Condensed" pitchFamily="18" charset="0"/>
              </a:rPr>
              <a:t>- </a:t>
            </a:r>
            <a:r>
              <a:rPr lang="en-US" sz="2400" dirty="0" err="1">
                <a:latin typeface="Rockwell Condensed" pitchFamily="18" charset="0"/>
              </a:rPr>
              <a:t>gaya</a:t>
            </a:r>
            <a:r>
              <a:rPr lang="en-US" sz="2400" dirty="0">
                <a:latin typeface="Rockwell Condensed" pitchFamily="18" charset="0"/>
              </a:rPr>
              <a:t> di </a:t>
            </a:r>
            <a:r>
              <a:rPr lang="en-US" sz="2400" dirty="0" err="1">
                <a:latin typeface="Rockwell Condensed" pitchFamily="18" charset="0"/>
              </a:rPr>
              <a:t>dalam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tubuh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 err="1">
                <a:latin typeface="Rockwell Condensed" pitchFamily="18" charset="0"/>
              </a:rPr>
              <a:t>manusia</a:t>
            </a:r>
            <a:r>
              <a:rPr lang="en-US" sz="2400" dirty="0">
                <a:latin typeface="Rockwell Condensed" pitchFamily="18" charset="0"/>
              </a:rPr>
              <a:t> 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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gaya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otot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br>
              <a:rPr lang="en-US" sz="2400" dirty="0">
                <a:latin typeface="Rockwell Condensed" pitchFamily="18" charset="0"/>
                <a:sym typeface="Symbol" pitchFamily="18" charset="2"/>
              </a:rPr>
            </a:br>
            <a:r>
              <a:rPr lang="en-US" sz="2400" dirty="0">
                <a:latin typeface="Rockwell Condensed" pitchFamily="18" charset="0"/>
                <a:sym typeface="Symbol" pitchFamily="18" charset="2"/>
              </a:rPr>
              <a:t> 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mempengaruhi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sirkulasi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darah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dan</a:t>
            </a:r>
            <a:r>
              <a:rPr lang="en-US" sz="24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400" dirty="0" err="1">
                <a:latin typeface="Rockwell Condensed" pitchFamily="18" charset="0"/>
                <a:sym typeface="Symbol" pitchFamily="18" charset="2"/>
              </a:rPr>
              <a:t>pernapasan</a:t>
            </a:r>
            <a:endParaRPr lang="en-US" sz="2400" dirty="0">
              <a:latin typeface="Rockwell Condensed" pitchFamily="18" charset="0"/>
              <a:sym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2772"/>
      </p:ext>
    </p:extLst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0108-1BA2-4FA8-BC61-D8F838C515E1}" type="slidenum">
              <a:rPr lang="en-US"/>
              <a:pPr/>
              <a:t>24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81000"/>
            <a:ext cx="6552728" cy="1143000"/>
          </a:xfrm>
        </p:spPr>
        <p:txBody>
          <a:bodyPr/>
          <a:lstStyle/>
          <a:p>
            <a:r>
              <a:rPr lang="en-US" sz="3200" dirty="0" err="1">
                <a:latin typeface="Stencil" pitchFamily="82" charset="0"/>
              </a:rPr>
              <a:t>Biomekanika</a:t>
            </a:r>
            <a:r>
              <a:rPr lang="en-US" dirty="0">
                <a:latin typeface="Stencil" pitchFamily="82" charset="0"/>
              </a:rPr>
              <a:t> </a:t>
            </a:r>
            <a:r>
              <a:rPr lang="en-US" sz="2400" dirty="0" err="1">
                <a:latin typeface="Lucida Calligraphy" pitchFamily="66" charset="0"/>
              </a:rPr>
              <a:t>pada</a:t>
            </a:r>
            <a:r>
              <a:rPr lang="en-US" dirty="0">
                <a:latin typeface="Stencil" pitchFamily="82" charset="0"/>
              </a:rPr>
              <a:t> </a:t>
            </a:r>
            <a:r>
              <a:rPr lang="en-US" sz="3200" dirty="0" err="1">
                <a:latin typeface="Stencil" pitchFamily="82" charset="0"/>
              </a:rPr>
              <a:t>manusia</a:t>
            </a:r>
            <a:endParaRPr lang="en-US" sz="3200" dirty="0">
              <a:latin typeface="Stencil" pitchFamily="8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700808"/>
            <a:ext cx="7659960" cy="37444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Rockwell Condensed" pitchFamily="18" charset="0"/>
              </a:rPr>
              <a:t>Gaya yang </a:t>
            </a:r>
            <a:r>
              <a:rPr lang="en-US" dirty="0" err="1">
                <a:latin typeface="Rockwell Condensed" pitchFamily="18" charset="0"/>
              </a:rPr>
              <a:t>bekerja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pada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manusia</a:t>
            </a:r>
            <a:r>
              <a:rPr lang="en-US" dirty="0">
                <a:latin typeface="Rockwell Condensed" pitchFamily="18" charset="0"/>
              </a:rPr>
              <a:t/>
            </a:r>
            <a:br>
              <a:rPr lang="en-US" dirty="0">
                <a:latin typeface="Rockwell Condensed" pitchFamily="18" charset="0"/>
              </a:rPr>
            </a:br>
            <a:r>
              <a:rPr lang="en-US" sz="2800" dirty="0">
                <a:latin typeface="Rockwell Condensed" pitchFamily="18" charset="0"/>
              </a:rPr>
              <a:t>- </a:t>
            </a:r>
            <a:r>
              <a:rPr lang="en-US" sz="2800" dirty="0" err="1">
                <a:latin typeface="Rockwell Condensed" pitchFamily="18" charset="0"/>
              </a:rPr>
              <a:t>dalam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keadaan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statis</a:t>
            </a:r>
            <a:r>
              <a:rPr lang="en-US" sz="2800" dirty="0">
                <a:latin typeface="Rockwell Condensed" pitchFamily="18" charset="0"/>
              </a:rPr>
              <a:t/>
            </a:r>
            <a:br>
              <a:rPr lang="en-US" sz="2800" dirty="0">
                <a:latin typeface="Rockwell Condensed" pitchFamily="18" charset="0"/>
              </a:rPr>
            </a:br>
            <a:r>
              <a:rPr lang="en-US" sz="2800" dirty="0">
                <a:latin typeface="Rockwell Condensed" pitchFamily="18" charset="0"/>
              </a:rPr>
              <a:t>- </a:t>
            </a:r>
            <a:r>
              <a:rPr lang="en-US" sz="2800" dirty="0" err="1">
                <a:latin typeface="Rockwell Condensed" pitchFamily="18" charset="0"/>
              </a:rPr>
              <a:t>dalam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keadaan</a:t>
            </a: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 err="1">
                <a:latin typeface="Rockwell Condensed" pitchFamily="18" charset="0"/>
              </a:rPr>
              <a:t>dinamis</a:t>
            </a:r>
            <a:endParaRPr lang="en-US" sz="2800" dirty="0">
              <a:latin typeface="Rockwell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>
              <a:latin typeface="Rockwell Condensed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Rockwell Condensed" pitchFamily="18" charset="0"/>
              </a:rPr>
              <a:t>Gaya </a:t>
            </a:r>
            <a:r>
              <a:rPr lang="en-US" dirty="0" err="1">
                <a:latin typeface="Rockwell Condensed" pitchFamily="18" charset="0"/>
              </a:rPr>
              <a:t>pada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tubuh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manusia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dalam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keadaan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statis</a:t>
            </a:r>
            <a:r>
              <a:rPr lang="en-US" sz="2800" dirty="0">
                <a:latin typeface="Rockwell Condensed" pitchFamily="18" charset="0"/>
              </a:rPr>
              <a:t/>
            </a:r>
            <a:br>
              <a:rPr lang="en-US" sz="2800" dirty="0">
                <a:latin typeface="Rockwell Condensed" pitchFamily="18" charset="0"/>
              </a:rPr>
            </a:br>
            <a:r>
              <a:rPr lang="en-US" sz="2800" dirty="0">
                <a:latin typeface="Rockwell Condensed" pitchFamily="18" charset="0"/>
              </a:rPr>
              <a:t> 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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dalam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keadaan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setimbang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/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jumlah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gaya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dlm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br>
              <a:rPr lang="en-US" sz="2800" dirty="0">
                <a:latin typeface="Rockwell Condensed" pitchFamily="18" charset="0"/>
                <a:sym typeface="Symbol" pitchFamily="18" charset="2"/>
              </a:rPr>
            </a:br>
            <a:r>
              <a:rPr lang="en-US" sz="2800" dirty="0">
                <a:latin typeface="Rockwell Condensed" pitchFamily="18" charset="0"/>
                <a:sym typeface="Symbol" pitchFamily="18" charset="2"/>
              </a:rPr>
              <a:t>     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segala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arah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(F=0)</a:t>
            </a:r>
            <a:br>
              <a:rPr lang="en-US" sz="2800" dirty="0">
                <a:latin typeface="Rockwell Condensed" pitchFamily="18" charset="0"/>
                <a:sym typeface="Symbol" pitchFamily="18" charset="2"/>
              </a:rPr>
            </a:br>
            <a:r>
              <a:rPr lang="en-US" sz="2800" dirty="0">
                <a:latin typeface="Rockwell Condensed" pitchFamily="18" charset="0"/>
                <a:sym typeface="Symbol" pitchFamily="18" charset="2"/>
              </a:rPr>
              <a:t> 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sistem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muskuloskeletal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bekerja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sbg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 </a:t>
            </a:r>
            <a:br>
              <a:rPr lang="en-US" sz="2800" dirty="0">
                <a:latin typeface="Rockwell Condensed" pitchFamily="18" charset="0"/>
                <a:sym typeface="Symbol" pitchFamily="18" charset="2"/>
              </a:rPr>
            </a:br>
            <a:r>
              <a:rPr lang="en-US" sz="2800" dirty="0">
                <a:latin typeface="Rockwell Condensed" pitchFamily="18" charset="0"/>
                <a:sym typeface="Symbol" pitchFamily="18" charset="2"/>
              </a:rPr>
              <a:t>      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pengumpil</a:t>
            </a:r>
            <a:r>
              <a:rPr lang="en-US" sz="2800" dirty="0">
                <a:latin typeface="Rockwell Condensed" pitchFamily="18" charset="0"/>
                <a:sym typeface="Symbol" pitchFamily="18" charset="2"/>
              </a:rPr>
              <a:t>/</a:t>
            </a:r>
            <a:r>
              <a:rPr lang="en-US" sz="2800" dirty="0" err="1">
                <a:latin typeface="Rockwell Condensed" pitchFamily="18" charset="0"/>
                <a:sym typeface="Symbol" pitchFamily="18" charset="2"/>
              </a:rPr>
              <a:t>pengungkit</a:t>
            </a:r>
            <a:endParaRPr lang="en-US" sz="2800" dirty="0">
              <a:latin typeface="Rockwell Condensed" pitchFamily="18" charset="0"/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35949"/>
      </p:ext>
    </p:extLst>
  </p:cSld>
  <p:clrMapOvr>
    <a:masterClrMapping/>
  </p:clrMapOvr>
  <p:transition>
    <p:plu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582861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b="1" dirty="0" err="1" smtClean="0">
                <a:solidFill>
                  <a:prstClr val="black"/>
                </a:solidFill>
                <a:latin typeface="Rockwell" pitchFamily="18" charset="0"/>
              </a:rPr>
              <a:t>pada</a:t>
            </a:r>
            <a:r>
              <a:rPr lang="en-US" b="1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b="1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Rockwell" pitchFamily="18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Rockwell" pitchFamily="18" charset="0"/>
              </a:rPr>
              <a:t>didalam</a:t>
            </a:r>
            <a:endParaRPr lang="en-US" b="1" dirty="0" smtClean="0">
              <a:solidFill>
                <a:prstClr val="black"/>
              </a:solidFill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pada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          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dapat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kita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ketahui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ex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menabrak</a:t>
            </a:r>
            <a:r>
              <a:rPr lang="en-US" sz="18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meja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dalam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        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tdk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 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diketahui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ex Gaya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otot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Dasar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asal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mula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gaya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adalah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gaya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gravitasi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tarik-menarik</a:t>
            </a:r>
            <a:endParaRPr lang="en-US" sz="1800" dirty="0" smtClean="0">
              <a:solidFill>
                <a:prstClr val="black"/>
              </a:solidFill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antara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2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benda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misalkan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berat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badan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, ex </a:t>
            </a: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terjadinya</a:t>
            </a:r>
            <a:endParaRPr lang="en-US" sz="1800" dirty="0" smtClean="0">
              <a:solidFill>
                <a:prstClr val="black"/>
              </a:solidFill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Rockwell" pitchFamily="18" charset="0"/>
              </a:rPr>
              <a:t>varises</a:t>
            </a:r>
            <a:r>
              <a:rPr lang="en-US" sz="18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Rockwell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70300" y="198884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155679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19536" y="4437112"/>
            <a:ext cx="6252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40640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dlm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keadaan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statis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  <a:tabLst>
                <a:tab pos="406400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keadaan</a:t>
            </a:r>
            <a:r>
              <a:rPr lang="en-US" sz="20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itchFamily="18" charset="0"/>
              </a:rPr>
              <a:t>dinamis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45124" y="3768348"/>
            <a:ext cx="4231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dirty="0" err="1">
                <a:solidFill>
                  <a:prstClr val="black"/>
                </a:solidFill>
                <a:latin typeface="Rockwell" pitchFamily="18" charset="0"/>
              </a:rPr>
              <a:t>pada</a:t>
            </a:r>
            <a:r>
              <a:rPr lang="en-US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 pitchFamily="18" charset="0"/>
              </a:rPr>
              <a:t>ada</a:t>
            </a:r>
            <a:r>
              <a:rPr lang="en-US" dirty="0">
                <a:solidFill>
                  <a:prstClr val="black"/>
                </a:solidFill>
                <a:latin typeface="Rockwell" pitchFamily="18" charset="0"/>
              </a:rPr>
              <a:t> 2 </a:t>
            </a:r>
            <a:r>
              <a:rPr lang="en-US" dirty="0" err="1">
                <a:solidFill>
                  <a:prstClr val="black"/>
                </a:solidFill>
                <a:latin typeface="Rockwell" pitchFamily="18" charset="0"/>
              </a:rPr>
              <a:t>tipe</a:t>
            </a:r>
            <a:r>
              <a:rPr lang="en-US" dirty="0">
                <a:solidFill>
                  <a:prstClr val="black"/>
                </a:solidFill>
                <a:latin typeface="Rockwell" pitchFamily="18" charset="0"/>
              </a:rPr>
              <a:t> 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827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124744"/>
            <a:ext cx="591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 Condensed" pitchFamily="18" charset="0"/>
              </a:rPr>
              <a:t>3.2.   GAYA PADA TUBUH MANUSIA </a:t>
            </a:r>
            <a:endParaRPr lang="en-US" sz="3600" dirty="0">
              <a:latin typeface="Rockwell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028617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Rockwell" pitchFamily="18" charset="0"/>
              </a:rPr>
              <a:t>Gaya </a:t>
            </a:r>
            <a:r>
              <a:rPr lang="en-US" sz="2800" dirty="0" err="1">
                <a:solidFill>
                  <a:prstClr val="black"/>
                </a:solidFill>
                <a:latin typeface="Rockwell" pitchFamily="18" charset="0"/>
              </a:rPr>
              <a:t>pd</a:t>
            </a:r>
            <a:r>
              <a:rPr lang="en-US" sz="28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sz="28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" pitchFamily="18" charset="0"/>
              </a:rPr>
              <a:t>keadaan</a:t>
            </a:r>
            <a:r>
              <a:rPr lang="en-US" sz="2800" dirty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" pitchFamily="18" charset="0"/>
              </a:rPr>
              <a:t>statis</a:t>
            </a:r>
            <a:endParaRPr lang="en-US" sz="2800" dirty="0">
              <a:solidFill>
                <a:prstClr val="black"/>
              </a:solidFill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863600" indent="-8636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Rockwell Condensed" pitchFamily="18" charset="0"/>
              </a:rPr>
              <a:t>Statis</a:t>
            </a:r>
            <a:r>
              <a:rPr lang="en-US" dirty="0">
                <a:solidFill>
                  <a:prstClr val="black"/>
                </a:solidFill>
                <a:latin typeface="Rockwell Condensed" pitchFamily="18" charset="0"/>
              </a:rPr>
              <a:t> : </a:t>
            </a: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 Condensed" pitchFamily="18" charset="0"/>
              </a:rPr>
              <a:t>Tubuh</a:t>
            </a:r>
            <a:r>
              <a:rPr lang="en-US" sz="20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dlm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keadaan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setimbang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jumlah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gaya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momen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gaya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sama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no</a:t>
            </a:r>
            <a:r>
              <a:rPr lang="en-US" dirty="0">
                <a:solidFill>
                  <a:prstClr val="black"/>
                </a:solidFill>
                <a:latin typeface="Rockwell Condensed" pitchFamily="18" charset="0"/>
              </a:rPr>
              <a:t>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07707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→"/>
            </a:pP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dalam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keadaan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setimbang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/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jumlah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gaya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dlm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Rockwell Condensed" pitchFamily="18" charset="0"/>
                <a:sym typeface="Symbol" pitchFamily="18" charset="2"/>
              </a:rPr>
              <a:t>segala</a:t>
            </a:r>
            <a:r>
              <a:rPr lang="en-US" sz="2000" dirty="0" smtClean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arah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(F=0)</a:t>
            </a:r>
            <a:br>
              <a:rPr lang="en-US" sz="2000" dirty="0">
                <a:latin typeface="Rockwell Condensed" pitchFamily="18" charset="0"/>
                <a:sym typeface="Symbol" pitchFamily="18" charset="2"/>
              </a:rPr>
            </a:br>
            <a:r>
              <a:rPr lang="en-US" sz="2000" dirty="0" err="1" smtClean="0">
                <a:latin typeface="Rockwell Condensed" pitchFamily="18" charset="0"/>
                <a:sym typeface="Symbol" pitchFamily="18" charset="2"/>
              </a:rPr>
              <a:t>sistem</a:t>
            </a:r>
            <a:r>
              <a:rPr lang="en-US" sz="2000" dirty="0" smtClean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muskuloskeletal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>
                <a:latin typeface="Rockwell Condensed" pitchFamily="18" charset="0"/>
                <a:sym typeface="Symbol" pitchFamily="18" charset="2"/>
              </a:rPr>
              <a:t>bekerja</a:t>
            </a:r>
            <a:r>
              <a:rPr lang="en-US" sz="2000" dirty="0">
                <a:latin typeface="Rockwell Condensed" pitchFamily="18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Rockwell Condensed" pitchFamily="18" charset="0"/>
                <a:sym typeface="Symbol" pitchFamily="18" charset="2"/>
              </a:rPr>
              <a:t>sebagai</a:t>
            </a:r>
            <a:r>
              <a:rPr lang="en-US" sz="2000" dirty="0" smtClean="0">
                <a:latin typeface="Rockwell Condensed" pitchFamily="18" charset="0"/>
                <a:sym typeface="Symbol" pitchFamily="18" charset="2"/>
              </a:rPr>
              <a:t>  </a:t>
            </a:r>
            <a:r>
              <a:rPr lang="en-US" sz="2000" dirty="0" err="1" smtClean="0">
                <a:latin typeface="Rockwell Condensed" pitchFamily="18" charset="0"/>
                <a:sym typeface="Symbol" pitchFamily="18" charset="2"/>
              </a:rPr>
              <a:t>pengumpil</a:t>
            </a:r>
            <a:r>
              <a:rPr lang="en-US" sz="2000" dirty="0" smtClean="0">
                <a:latin typeface="Rockwell Condensed" pitchFamily="18" charset="0"/>
                <a:sym typeface="Symbol" pitchFamily="18" charset="2"/>
              </a:rPr>
              <a:t>/</a:t>
            </a:r>
            <a:r>
              <a:rPr lang="en-US" sz="2000" dirty="0" err="1" smtClean="0">
                <a:latin typeface="Rockwell Condensed" pitchFamily="18" charset="0"/>
                <a:sym typeface="Symbol" pitchFamily="18" charset="2"/>
              </a:rPr>
              <a:t>pengungkit</a:t>
            </a:r>
            <a:endParaRPr lang="en-US" sz="2000" dirty="0">
              <a:latin typeface="Rockwell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8516" y="5013176"/>
            <a:ext cx="5865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Sistem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tulang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otot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berfungsi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 Condensed" pitchFamily="18" charset="0"/>
              </a:rPr>
              <a:t>pengumpil</a:t>
            </a:r>
            <a:r>
              <a:rPr lang="en-US" sz="2000" dirty="0">
                <a:solidFill>
                  <a:prstClr val="black"/>
                </a:solidFill>
                <a:latin typeface="Rockwell Condense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01248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040" y="1844824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i="1" u="sng" dirty="0" smtClean="0">
                <a:latin typeface="Rockwell" pitchFamily="18" charset="0"/>
                <a:cs typeface="Arial" pitchFamily="34" charset="0"/>
              </a:rPr>
              <a:t>Gaya </a:t>
            </a:r>
            <a:r>
              <a:rPr lang="en-US" sz="2000" i="1" u="sng" dirty="0" err="1">
                <a:latin typeface="Rockwell" pitchFamily="18" charset="0"/>
                <a:cs typeface="Arial" pitchFamily="34" charset="0"/>
              </a:rPr>
              <a:t>Gravitasi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,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yaitu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gaya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yang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melalui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pusat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massa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dari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tiap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segmen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tubuh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manusia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dengan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arah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kebawah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.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Besar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gayanya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adalah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massa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dikali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percepatan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gravitasi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( F = m g 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i="1" u="sng" dirty="0">
                <a:latin typeface="Rockwell" pitchFamily="18" charset="0"/>
                <a:cs typeface="Arial" pitchFamily="34" charset="0"/>
              </a:rPr>
              <a:t>Gaya </a:t>
            </a:r>
            <a:r>
              <a:rPr lang="en-US" sz="2000" i="1" u="sng" dirty="0" err="1">
                <a:latin typeface="Rockwell" pitchFamily="18" charset="0"/>
                <a:cs typeface="Arial" pitchFamily="34" charset="0"/>
              </a:rPr>
              <a:t>Reaksi</a:t>
            </a:r>
            <a:r>
              <a:rPr lang="en-US" sz="2000" i="1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yaitu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gaya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yang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terjadi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akibat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beban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pada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segmen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tubuh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atau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berat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segmen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tubuh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itu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sendiri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000" i="1" u="sng" dirty="0">
                <a:latin typeface="Rockwell" pitchFamily="18" charset="0"/>
                <a:cs typeface="Arial" pitchFamily="34" charset="0"/>
              </a:rPr>
              <a:t>Gaya </a:t>
            </a:r>
            <a:r>
              <a:rPr lang="en-US" sz="2000" i="1" u="sng" dirty="0" err="1">
                <a:latin typeface="Rockwell" pitchFamily="18" charset="0"/>
                <a:cs typeface="Arial" pitchFamily="34" charset="0"/>
              </a:rPr>
              <a:t>otot</a:t>
            </a:r>
            <a:r>
              <a:rPr lang="en-US" sz="2000" i="1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yaitu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gaya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yang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terjadi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pada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bagian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sendi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,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baik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akibat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gesekan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sendi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atau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akibat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gaya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pada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otot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yang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melekat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pada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sendi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. Gaya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ini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menggambarkan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besarnya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momen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Rockwell" pitchFamily="18" charset="0"/>
                <a:cs typeface="Arial" pitchFamily="34" charset="0"/>
              </a:rPr>
              <a:t>otot</a:t>
            </a:r>
            <a:r>
              <a:rPr lang="en-US" sz="2000" dirty="0">
                <a:latin typeface="Rockwell" pitchFamily="18" charset="0"/>
                <a:cs typeface="Arial" pitchFamily="34" charset="0"/>
              </a:rPr>
              <a:t>.</a:t>
            </a:r>
            <a:endParaRPr lang="en-US" sz="2000" dirty="0">
              <a:effectLst/>
              <a:latin typeface="Rockwell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93220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Rockwell" pitchFamily="18" charset="0"/>
              </a:rPr>
              <a:t>Dalam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latin typeface="Rockwell" pitchFamily="18" charset="0"/>
              </a:rPr>
              <a:t>tubuh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latin typeface="Rockwell" pitchFamily="18" charset="0"/>
              </a:rPr>
              <a:t>manusia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latin typeface="Rockwell" pitchFamily="18" charset="0"/>
              </a:rPr>
              <a:t>terdapat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latin typeface="Rockwell" pitchFamily="18" charset="0"/>
              </a:rPr>
              <a:t>tiga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latin typeface="Rockwell" pitchFamily="18" charset="0"/>
              </a:rPr>
              <a:t>jenis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err="1">
                <a:latin typeface="Rockwell" pitchFamily="18" charset="0"/>
              </a:rPr>
              <a:t>gaya</a:t>
            </a:r>
            <a:r>
              <a:rPr lang="en-US" dirty="0">
                <a:latin typeface="Rockwell" pitchFamily="18" charset="0"/>
              </a:rPr>
              <a:t> </a:t>
            </a:r>
            <a:r>
              <a:rPr lang="en-US" dirty="0" smtClean="0">
                <a:latin typeface="Rockwell" pitchFamily="18" charset="0"/>
              </a:rPr>
              <a:t>:                          </a:t>
            </a:r>
            <a:r>
              <a:rPr lang="en-US" sz="1800" dirty="0" smtClean="0">
                <a:latin typeface="+mj-lt"/>
              </a:rPr>
              <a:t>……………………(</a:t>
            </a:r>
            <a:r>
              <a:rPr lang="en-US" sz="1800" i="1" dirty="0" smtClean="0">
                <a:latin typeface="+mj-lt"/>
              </a:rPr>
              <a:t>Winter,1979 </a:t>
            </a:r>
            <a:r>
              <a:rPr lang="en-US" sz="1800" i="1" dirty="0">
                <a:latin typeface="+mj-lt"/>
              </a:rPr>
              <a:t>) </a:t>
            </a:r>
            <a:endParaRPr lang="en-US" sz="1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14369"/>
      </p:ext>
    </p:extLst>
  </p:cSld>
  <p:clrMapOvr>
    <a:masterClrMapping/>
  </p:clrMapOvr>
  <p:transition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5" y="1628800"/>
            <a:ext cx="66415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a. </a:t>
            </a:r>
            <a:r>
              <a:rPr lang="en-US" dirty="0" err="1" smtClean="0">
                <a:solidFill>
                  <a:prstClr val="black"/>
                </a:solidFill>
                <a:latin typeface="Rockwell Condensed" pitchFamily="18" charset="0"/>
              </a:rPr>
              <a:t>Kelas</a:t>
            </a: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 Condensed" pitchFamily="18" charset="0"/>
              </a:rPr>
              <a:t>pertama</a:t>
            </a:r>
            <a:endParaRPr lang="en-US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Titik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tumpuan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terletak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diantara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gaya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berat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otot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W =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gaya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berat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M =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gaya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otot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7026" y="1757863"/>
            <a:ext cx="54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321727" y="3607757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11838" y="2977063"/>
            <a:ext cx="1600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56476" y="2127195"/>
            <a:ext cx="0" cy="84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26488" y="3013852"/>
            <a:ext cx="0" cy="750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6621438" y="2977063"/>
            <a:ext cx="190500" cy="293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83" y="3634190"/>
            <a:ext cx="2085975" cy="20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558781" y="3533203"/>
            <a:ext cx="954088" cy="2227260"/>
            <a:chOff x="3235" y="2407"/>
            <a:chExt cx="601" cy="1403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3295" y="3203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658" y="3203"/>
              <a:ext cx="0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3386" y="2795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9" y="3203"/>
              <a:ext cx="136" cy="1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600" y="357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235" y="2407"/>
              <a:ext cx="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7230" y="764704"/>
            <a:ext cx="3852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Rockwell Condensed" pitchFamily="18" charset="0"/>
              </a:rPr>
              <a:t>Ada 3 </a:t>
            </a:r>
            <a:r>
              <a:rPr lang="en-US" sz="2800" dirty="0" err="1">
                <a:solidFill>
                  <a:prstClr val="black"/>
                </a:solidFill>
                <a:latin typeface="Rockwell Condensed" pitchFamily="18" charset="0"/>
              </a:rPr>
              <a:t>kelas</a:t>
            </a:r>
            <a:r>
              <a:rPr lang="en-US" sz="28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 Condensed" pitchFamily="18" charset="0"/>
              </a:rPr>
              <a:t>sistem</a:t>
            </a:r>
            <a:r>
              <a:rPr lang="en-US" sz="28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 Condensed" pitchFamily="18" charset="0"/>
              </a:rPr>
              <a:t>pengumpil</a:t>
            </a:r>
            <a:r>
              <a:rPr lang="en-US" sz="2800" dirty="0">
                <a:solidFill>
                  <a:prstClr val="black"/>
                </a:solidFill>
                <a:latin typeface="Rockwell Condensed" pitchFamily="18" charset="0"/>
              </a:rPr>
              <a:t> :</a:t>
            </a:r>
            <a:endParaRPr lang="en-US" sz="2800" dirty="0"/>
          </a:p>
        </p:txBody>
      </p:sp>
      <p:pic>
        <p:nvPicPr>
          <p:cNvPr id="21" name="Picture 8" descr="Pana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4956" y="4345117"/>
            <a:ext cx="438150" cy="2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ana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1127" y="5123433"/>
            <a:ext cx="438150" cy="2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1316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6865" y="836712"/>
            <a:ext cx="3818062" cy="1047328"/>
          </a:xfrm>
        </p:spPr>
        <p:txBody>
          <a:bodyPr/>
          <a:lstStyle/>
          <a:p>
            <a:pPr algn="l"/>
            <a:r>
              <a:rPr lang="en-US" sz="3400" dirty="0">
                <a:latin typeface="Rockwell Condensed" pitchFamily="18" charset="0"/>
              </a:rPr>
              <a:t>b. </a:t>
            </a:r>
            <a:r>
              <a:rPr lang="en-US" sz="3400" dirty="0" smtClean="0">
                <a:latin typeface="Rockwell Condensed" pitchFamily="18" charset="0"/>
              </a:rPr>
              <a:t> </a:t>
            </a:r>
            <a:r>
              <a:rPr lang="en-US" sz="3400" dirty="0" err="1" smtClean="0">
                <a:latin typeface="Rockwell Condensed" pitchFamily="18" charset="0"/>
              </a:rPr>
              <a:t>Klas</a:t>
            </a:r>
            <a:r>
              <a:rPr lang="en-US" sz="3400" dirty="0" smtClean="0">
                <a:latin typeface="Rockwell Condensed" pitchFamily="18" charset="0"/>
              </a:rPr>
              <a:t> </a:t>
            </a:r>
            <a:r>
              <a:rPr lang="en-US" sz="3400" dirty="0" err="1">
                <a:latin typeface="Rockwell Condensed" pitchFamily="18" charset="0"/>
              </a:rPr>
              <a:t>kedua</a:t>
            </a:r>
            <a:endParaRPr lang="en-US" sz="3400" dirty="0">
              <a:latin typeface="Rockwell Condensed" pitchFamily="18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35370" y="2235151"/>
            <a:ext cx="6513768" cy="531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/>
              <a:t>Gaya </a:t>
            </a:r>
            <a:r>
              <a:rPr lang="en-US" sz="2200" dirty="0" err="1"/>
              <a:t>berat</a:t>
            </a:r>
            <a:r>
              <a:rPr lang="en-US" sz="2200" dirty="0"/>
              <a:t> </a:t>
            </a:r>
            <a:r>
              <a:rPr lang="en-US" sz="2200" dirty="0" err="1"/>
              <a:t>diantara</a:t>
            </a:r>
            <a:r>
              <a:rPr lang="en-US" sz="2200" dirty="0"/>
              <a:t> </a:t>
            </a:r>
            <a:r>
              <a:rPr lang="en-US" sz="2200" dirty="0" err="1"/>
              <a:t>titik</a:t>
            </a:r>
            <a:r>
              <a:rPr lang="en-US" sz="2200" dirty="0"/>
              <a:t> </a:t>
            </a:r>
            <a:r>
              <a:rPr lang="en-US" sz="2200" dirty="0" err="1"/>
              <a:t>tumpu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gaya</a:t>
            </a:r>
            <a:r>
              <a:rPr lang="en-US" sz="2200" dirty="0"/>
              <a:t> </a:t>
            </a:r>
            <a:r>
              <a:rPr lang="en-US" sz="2200" dirty="0" err="1"/>
              <a:t>otot</a:t>
            </a:r>
            <a:r>
              <a:rPr lang="en-US" sz="2200" dirty="0"/>
              <a:t>.</a:t>
            </a:r>
          </a:p>
        </p:txBody>
      </p:sp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20" y="3695700"/>
            <a:ext cx="1562363" cy="18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6826250" y="458900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7115175" y="4661234"/>
            <a:ext cx="0" cy="5032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6826250" y="4103228"/>
            <a:ext cx="0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7369439" y="4294522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6466020" y="3687763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01740" name="AutoShape 12"/>
          <p:cNvSpPr>
            <a:spLocks noChangeArrowheads="1"/>
          </p:cNvSpPr>
          <p:nvPr/>
        </p:nvSpPr>
        <p:spPr bwMode="auto">
          <a:xfrm>
            <a:off x="7007225" y="5236703"/>
            <a:ext cx="215900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3457029" y="4073541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2" name="AutoShape 14"/>
          <p:cNvSpPr>
            <a:spLocks noChangeArrowheads="1"/>
          </p:cNvSpPr>
          <p:nvPr/>
        </p:nvSpPr>
        <p:spPr bwMode="auto">
          <a:xfrm>
            <a:off x="5004048" y="4103228"/>
            <a:ext cx="360362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4366667" y="3356992"/>
            <a:ext cx="0" cy="636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 flipV="1">
            <a:off x="3635896" y="3284984"/>
            <a:ext cx="0" cy="707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 flipH="1">
            <a:off x="4211960" y="2823319"/>
            <a:ext cx="680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448571" y="27669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4" name="Picture 8" descr="Pana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7697" y="4712889"/>
            <a:ext cx="438150" cy="2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ana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1561">
            <a:off x="6434270" y="4252179"/>
            <a:ext cx="438150" cy="2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3900" y="465494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Contoh</a:t>
            </a:r>
            <a:r>
              <a:rPr lang="en-US" sz="1800" dirty="0"/>
              <a:t>: </a:t>
            </a:r>
            <a:r>
              <a:rPr lang="en-US" sz="1800" dirty="0" err="1"/>
              <a:t>posisi</a:t>
            </a:r>
            <a:r>
              <a:rPr lang="en-US" sz="1800" dirty="0"/>
              <a:t> </a:t>
            </a:r>
            <a:r>
              <a:rPr lang="en-US" sz="1800" dirty="0" err="1"/>
              <a:t>jinjit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623427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  <p:bldP spid="201735" grpId="0" animBg="1"/>
      <p:bldP spid="201736" grpId="0" animBg="1"/>
      <p:bldP spid="201737" grpId="0" animBg="1"/>
      <p:bldP spid="201738" grpId="0"/>
      <p:bldP spid="201739" grpId="0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/>
      <p:bldP spid="2017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2248" y="1772816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Rockwell Condensed" pitchFamily="18" charset="0"/>
                <a:cs typeface="Tahoma" pitchFamily="34" charset="0"/>
              </a:rPr>
              <a:t>Secara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terminologi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 smtClean="0">
                <a:latin typeface="Rockwell Condensed" pitchFamily="18" charset="0"/>
                <a:cs typeface="Tahoma" pitchFamily="34" charset="0"/>
              </a:rPr>
              <a:t>terdiri</a:t>
            </a:r>
            <a:r>
              <a:rPr lang="en-US" dirty="0" smtClean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atas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smtClean="0">
                <a:latin typeface="Rockwell Condensed" pitchFamily="18" charset="0"/>
                <a:cs typeface="Tahoma" pitchFamily="34" charset="0"/>
              </a:rPr>
              <a:t> : </a:t>
            </a:r>
          </a:p>
          <a:p>
            <a:r>
              <a:rPr lang="en-US" sz="2000" dirty="0" smtClean="0">
                <a:latin typeface="Rockwell Condensed" pitchFamily="18" charset="0"/>
                <a:cs typeface="Tahoma" pitchFamily="34" charset="0"/>
              </a:rPr>
              <a:t> 	kata  </a:t>
            </a:r>
            <a:r>
              <a:rPr lang="en-US" sz="2800" b="1" dirty="0">
                <a:latin typeface="Rockwell Condensed" pitchFamily="18" charset="0"/>
                <a:cs typeface="Tahoma" pitchFamily="34" charset="0"/>
              </a:rPr>
              <a:t>“Bio”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000" dirty="0" smtClean="0">
                <a:latin typeface="Rockwell Condensed" pitchFamily="18" charset="0"/>
                <a:cs typeface="Tahoma" pitchFamily="34" charset="0"/>
              </a:rPr>
              <a:t>	       = 	</a:t>
            </a:r>
            <a:r>
              <a:rPr lang="en-US" dirty="0" err="1" smtClean="0">
                <a:latin typeface="Rockwell Condensed" pitchFamily="18" charset="0"/>
                <a:cs typeface="Tahoma" pitchFamily="34" charset="0"/>
              </a:rPr>
              <a:t>makhluk</a:t>
            </a:r>
            <a:r>
              <a:rPr lang="en-US" dirty="0" smtClean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hidup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smtClean="0">
                <a:latin typeface="Rockwell Condensed" pitchFamily="18" charset="0"/>
                <a:cs typeface="Tahoma" pitchFamily="34" charset="0"/>
              </a:rPr>
              <a:t> </a:t>
            </a:r>
            <a:endParaRPr lang="en-US" sz="2000" dirty="0" smtClean="0">
              <a:latin typeface="Rockwell Condensed" pitchFamily="18" charset="0"/>
              <a:cs typeface="Tahoma" pitchFamily="34" charset="0"/>
            </a:endParaRPr>
          </a:p>
          <a:p>
            <a:r>
              <a:rPr lang="en-US" sz="2000" dirty="0" smtClean="0">
                <a:latin typeface="Rockwell Condensed" pitchFamily="18" charset="0"/>
                <a:cs typeface="Tahoma" pitchFamily="34" charset="0"/>
              </a:rPr>
              <a:t>	kata </a:t>
            </a:r>
            <a:r>
              <a:rPr lang="en-US" sz="2800" b="1" dirty="0">
                <a:latin typeface="Rockwell Condensed" pitchFamily="18" charset="0"/>
                <a:cs typeface="Tahoma" pitchFamily="34" charset="0"/>
              </a:rPr>
              <a:t>“</a:t>
            </a:r>
            <a:r>
              <a:rPr lang="en-US" sz="2800" b="1" dirty="0" err="1">
                <a:latin typeface="Rockwell Condensed" pitchFamily="18" charset="0"/>
                <a:cs typeface="Tahoma" pitchFamily="34" charset="0"/>
              </a:rPr>
              <a:t>Mekanikal</a:t>
            </a:r>
            <a:r>
              <a:rPr lang="en-US" sz="2800" b="1" dirty="0">
                <a:latin typeface="Rockwell Condensed" pitchFamily="18" charset="0"/>
                <a:cs typeface="Tahoma" pitchFamily="34" charset="0"/>
              </a:rPr>
              <a:t>”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000" dirty="0">
                <a:latin typeface="Rockwell Condensed" pitchFamily="18" charset="0"/>
                <a:cs typeface="Tahoma" pitchFamily="34" charset="0"/>
              </a:rPr>
              <a:t>= </a:t>
            </a:r>
            <a:r>
              <a:rPr lang="en-US" sz="2000" dirty="0" smtClean="0">
                <a:latin typeface="Rockwell Condensed" pitchFamily="18" charset="0"/>
                <a:cs typeface="Tahoma" pitchFamily="34" charset="0"/>
              </a:rPr>
              <a:t>	</a:t>
            </a:r>
            <a:r>
              <a:rPr lang="en-US" dirty="0" err="1" smtClean="0">
                <a:latin typeface="Rockwell Condensed" pitchFamily="18" charset="0"/>
                <a:cs typeface="Tahoma" pitchFamily="34" charset="0"/>
              </a:rPr>
              <a:t>gerakan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. </a:t>
            </a:r>
            <a:endParaRPr lang="en-US" dirty="0" smtClean="0">
              <a:latin typeface="Rockwell Condensed" pitchFamily="18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573016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Rockwell Condensed" pitchFamily="18" charset="0"/>
                <a:cs typeface="Tahoma" pitchFamily="34" charset="0"/>
              </a:rPr>
              <a:t>Biomekanik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adalah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ilmu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yang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mempelajari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gerakan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pada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makhluk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hidup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dimana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dalam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Biomekanik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hanya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mempelajari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gerakan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pada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manusia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749895"/>
            <a:ext cx="3712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" pitchFamily="18" charset="0"/>
              </a:rPr>
              <a:t>1.1.   PENGERTIAN</a:t>
            </a:r>
            <a:endParaRPr lang="en-US" sz="3200" dirty="0">
              <a:latin typeface="Rockwell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27486"/>
      </p:ext>
    </p:extLst>
  </p:cSld>
  <p:clrMapOvr>
    <a:masterClrMapping/>
  </p:clrMapOvr>
  <p:transition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1619250" y="2641595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2" name="AutoShape 14"/>
          <p:cNvSpPr>
            <a:spLocks noChangeArrowheads="1"/>
          </p:cNvSpPr>
          <p:nvPr/>
        </p:nvSpPr>
        <p:spPr bwMode="auto">
          <a:xfrm>
            <a:off x="1476375" y="2641595"/>
            <a:ext cx="360362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3308351" y="264159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3246438" y="2928932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1909762" y="1916832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1394337" y="684769"/>
            <a:ext cx="1733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Rockwell Condensed" pitchFamily="18" charset="0"/>
              </a:rPr>
              <a:t>c. </a:t>
            </a:r>
            <a:r>
              <a:rPr lang="en-US" sz="2800" dirty="0" err="1">
                <a:solidFill>
                  <a:schemeClr val="tx2"/>
                </a:solidFill>
                <a:latin typeface="Rockwell Condensed" pitchFamily="18" charset="0"/>
              </a:rPr>
              <a:t>Klas</a:t>
            </a:r>
            <a:r>
              <a:rPr lang="en-US" sz="2800" dirty="0">
                <a:solidFill>
                  <a:schemeClr val="tx2"/>
                </a:solidFill>
                <a:latin typeface="Rockwell Condensed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Rockwell Condensed" pitchFamily="18" charset="0"/>
              </a:rPr>
              <a:t>ketiga</a:t>
            </a:r>
            <a:endParaRPr lang="en-US" sz="2800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1680614" y="1207989"/>
            <a:ext cx="5928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Rockwell Condensed" pitchFamily="18" charset="0"/>
              </a:rPr>
              <a:t>Gaya </a:t>
            </a:r>
            <a:r>
              <a:rPr lang="en-US" dirty="0" err="1">
                <a:latin typeface="Rockwell Condensed" pitchFamily="18" charset="0"/>
              </a:rPr>
              <a:t>otot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terletak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diantara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titik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tumpuan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gaya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berat</a:t>
            </a:r>
            <a:endParaRPr lang="en-US" dirty="0">
              <a:latin typeface="Rockwell Condensed" pitchFamily="18" charset="0"/>
            </a:endParaRPr>
          </a:p>
        </p:txBody>
      </p:sp>
      <p:pic>
        <p:nvPicPr>
          <p:cNvPr id="20175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27194"/>
            <a:ext cx="33337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52" name="Freeform 24"/>
          <p:cNvSpPr>
            <a:spLocks/>
          </p:cNvSpPr>
          <p:nvPr/>
        </p:nvSpPr>
        <p:spPr bwMode="auto">
          <a:xfrm>
            <a:off x="5354662" y="2948776"/>
            <a:ext cx="2160588" cy="576262"/>
          </a:xfrm>
          <a:custGeom>
            <a:avLst/>
            <a:gdLst>
              <a:gd name="T0" fmla="*/ 0 w 1270"/>
              <a:gd name="T1" fmla="*/ 363 h 363"/>
              <a:gd name="T2" fmla="*/ 1270 w 1270"/>
              <a:gd name="T3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0" h="363">
                <a:moveTo>
                  <a:pt x="0" y="363"/>
                </a:moveTo>
                <a:cubicBezTo>
                  <a:pt x="0" y="363"/>
                  <a:pt x="635" y="181"/>
                  <a:pt x="127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7488238" y="2928932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5395937" y="2497926"/>
            <a:ext cx="71438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55" name="AutoShape 27"/>
          <p:cNvSpPr>
            <a:spLocks noChangeArrowheads="1"/>
          </p:cNvSpPr>
          <p:nvPr/>
        </p:nvSpPr>
        <p:spPr bwMode="auto">
          <a:xfrm>
            <a:off x="5252269" y="3525038"/>
            <a:ext cx="287337" cy="215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>
            <a:off x="7599388" y="3632988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 flipH="1">
            <a:off x="5087367" y="2036261"/>
            <a:ext cx="688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 flipV="1">
            <a:off x="2287587" y="22351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>
            <a:off x="2880631" y="5066424"/>
            <a:ext cx="565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01763" name="Text Box 35"/>
          <p:cNvSpPr txBox="1">
            <a:spLocks noChangeArrowheads="1"/>
          </p:cNvSpPr>
          <p:nvPr/>
        </p:nvSpPr>
        <p:spPr bwMode="auto">
          <a:xfrm>
            <a:off x="1431925" y="48079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7512" y="44545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: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mengangkat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endParaRPr lang="en-US" sz="2000" dirty="0"/>
          </a:p>
        </p:txBody>
      </p:sp>
      <p:pic>
        <p:nvPicPr>
          <p:cNvPr id="35" name="Picture 4" descr="LIT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236907"/>
            <a:ext cx="2495110" cy="28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ana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3299">
            <a:off x="1712050" y="4932832"/>
            <a:ext cx="438150" cy="2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Pana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1934">
            <a:off x="2551425" y="5029706"/>
            <a:ext cx="438150" cy="2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2532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1" grpId="0" animBg="1"/>
      <p:bldP spid="201742" grpId="0" animBg="1"/>
      <p:bldP spid="201743" grpId="0" animBg="1"/>
      <p:bldP spid="201745" grpId="0"/>
      <p:bldP spid="201746" grpId="0"/>
      <p:bldP spid="201747" grpId="0"/>
      <p:bldP spid="201749" grpId="0"/>
      <p:bldP spid="201752" grpId="0" animBg="1"/>
      <p:bldP spid="201753" grpId="0" animBg="1"/>
      <p:bldP spid="201754" grpId="0" animBg="1"/>
      <p:bldP spid="201755" grpId="0" animBg="1"/>
      <p:bldP spid="201756" grpId="0"/>
      <p:bldP spid="201757" grpId="0"/>
      <p:bldP spid="201761" grpId="0" animBg="1"/>
      <p:bldP spid="201762" grpId="0"/>
      <p:bldP spid="2017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7" name="AutoShape 17"/>
          <p:cNvSpPr>
            <a:spLocks noChangeArrowheads="1"/>
          </p:cNvSpPr>
          <p:nvPr/>
        </p:nvSpPr>
        <p:spPr bwMode="auto">
          <a:xfrm>
            <a:off x="1548607" y="3920331"/>
            <a:ext cx="5040312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Modul-5, data M </a:t>
            </a:r>
            <a:r>
              <a:rPr lang="en-US" dirty="0" err="1" smtClean="0">
                <a:solidFill>
                  <a:schemeClr val="accent2"/>
                </a:solidFill>
              </a:rPr>
              <a:t>Arief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Latar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B405-0BA6-4685-ADBB-30FC1279D430}" type="slidenum">
              <a:rPr lang="en-US" smtClean="0">
                <a:solidFill>
                  <a:schemeClr val="accent2"/>
                </a:solidFill>
              </a:rPr>
              <a:pPr/>
              <a:t>31</a:t>
            </a:fld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3074" y="404664"/>
            <a:ext cx="5565229" cy="1008112"/>
          </a:xfrm>
        </p:spPr>
        <p:txBody>
          <a:bodyPr/>
          <a:lstStyle/>
          <a:p>
            <a:r>
              <a:rPr lang="en-US" sz="4000" dirty="0" err="1">
                <a:solidFill>
                  <a:schemeClr val="accent2"/>
                </a:solidFill>
              </a:rPr>
              <a:t>Keuntungan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err="1">
                <a:solidFill>
                  <a:schemeClr val="accent2"/>
                </a:solidFill>
              </a:rPr>
              <a:t>mekanik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3608" y="1484784"/>
            <a:ext cx="6768752" cy="64807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Perbandingan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antara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gaya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otot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gaya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berat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204814" name="Object 1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46072927"/>
              </p:ext>
            </p:extLst>
          </p:nvPr>
        </p:nvGraphicFramePr>
        <p:xfrm>
          <a:off x="4392613" y="4001939"/>
          <a:ext cx="14255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583920" imgH="431640" progId="Equation.3">
                  <p:embed/>
                </p:oleObj>
              </mc:Choice>
              <mc:Fallback>
                <p:oleObj name="Equation" r:id="rId3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4001939"/>
                        <a:ext cx="142557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2052638" y="2924175"/>
            <a:ext cx="42481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05" name="AutoShape 5"/>
          <p:cNvSpPr>
            <a:spLocks noChangeArrowheads="1"/>
          </p:cNvSpPr>
          <p:nvPr/>
        </p:nvSpPr>
        <p:spPr bwMode="auto">
          <a:xfrm>
            <a:off x="4068763" y="2924175"/>
            <a:ext cx="503237" cy="433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2052638" y="2924175"/>
            <a:ext cx="0" cy="504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6300788" y="2924175"/>
            <a:ext cx="0" cy="4333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103438" y="3089275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Gaya </a:t>
            </a:r>
            <a:r>
              <a:rPr lang="en-US" sz="1800" dirty="0" err="1">
                <a:solidFill>
                  <a:schemeClr val="accent2"/>
                </a:solidFill>
                <a:latin typeface="Arial" charset="0"/>
              </a:rPr>
              <a:t>berat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 (W)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6318920" y="301625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Gaya otot (M)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2679700" y="25130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 err="1">
                <a:solidFill>
                  <a:schemeClr val="accent2"/>
                </a:solidFill>
                <a:latin typeface="Arial" charset="0"/>
              </a:rPr>
              <a:t>Iw</a:t>
            </a:r>
            <a:endParaRPr 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5056188" y="2513013"/>
            <a:ext cx="41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I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M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1743075" y="431323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Arial" charset="0"/>
              </a:rPr>
              <a:t>Keuntungan Mekanik = </a:t>
            </a:r>
          </a:p>
        </p:txBody>
      </p:sp>
    </p:spTree>
    <p:extLst>
      <p:ext uri="{BB962C8B-B14F-4D97-AF65-F5344CB8AC3E}">
        <p14:creationId xmlns:p14="http://schemas.microsoft.com/office/powerpoint/2010/main" val="200840358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7" grpId="0" animBg="1"/>
      <p:bldP spid="204803" grpId="0" build="p"/>
      <p:bldP spid="204804" grpId="0" animBg="1"/>
      <p:bldP spid="204805" grpId="0" animBg="1"/>
      <p:bldP spid="204807" grpId="0" animBg="1"/>
      <p:bldP spid="204808" grpId="0" animBg="1"/>
      <p:bldP spid="204809" grpId="0"/>
      <p:bldP spid="204810" grpId="0"/>
      <p:bldP spid="204811" grpId="0"/>
      <p:bldP spid="204812" grpId="0"/>
      <p:bldP spid="2048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908720"/>
            <a:ext cx="6552728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2800" b="1" dirty="0" err="1" smtClean="0">
                <a:latin typeface="Rockwell Condensed" pitchFamily="18" charset="0"/>
              </a:rPr>
              <a:t>Biomekanika</a:t>
            </a:r>
            <a:r>
              <a:rPr lang="id-ID" sz="2800" b="1" dirty="0" smtClean="0">
                <a:latin typeface="Rockwell Condensed" pitchFamily="18" charset="0"/>
              </a:rPr>
              <a:t>: </a:t>
            </a:r>
            <a:br>
              <a:rPr lang="id-ID" sz="2800" b="1" dirty="0" smtClean="0">
                <a:latin typeface="Rockwell Condensed" pitchFamily="18" charset="0"/>
              </a:rPr>
            </a:br>
            <a:r>
              <a:rPr sz="2800" b="1" dirty="0" err="1" smtClean="0">
                <a:latin typeface="Rockwell Condensed" pitchFamily="18" charset="0"/>
              </a:rPr>
              <a:t>Daya</a:t>
            </a:r>
            <a:r>
              <a:rPr sz="2800" b="1" dirty="0" smtClean="0">
                <a:latin typeface="Rockwell Condensed" pitchFamily="18" charset="0"/>
              </a:rPr>
              <a:t> </a:t>
            </a:r>
            <a:r>
              <a:rPr sz="2800" b="1" dirty="0" err="1" smtClean="0">
                <a:latin typeface="Rockwell Condensed" pitchFamily="18" charset="0"/>
              </a:rPr>
              <a:t>Tahan</a:t>
            </a:r>
            <a:r>
              <a:rPr sz="2800" b="1" dirty="0" smtClean="0">
                <a:latin typeface="Rockwell Condensed" pitchFamily="18" charset="0"/>
              </a:rPr>
              <a:t> </a:t>
            </a:r>
            <a:r>
              <a:rPr sz="2800" b="1" dirty="0" err="1" smtClean="0">
                <a:latin typeface="Rockwell Condensed" pitchFamily="18" charset="0"/>
              </a:rPr>
              <a:t>Terhadap</a:t>
            </a:r>
            <a:r>
              <a:rPr sz="2800" b="1" dirty="0" smtClean="0">
                <a:latin typeface="Rockwell Condensed" pitchFamily="18" charset="0"/>
              </a:rPr>
              <a:t> </a:t>
            </a:r>
            <a:r>
              <a:rPr sz="2800" b="1" dirty="0" err="1" smtClean="0">
                <a:latin typeface="Rockwell Condensed" pitchFamily="18" charset="0"/>
              </a:rPr>
              <a:t>Beban</a:t>
            </a:r>
            <a:r>
              <a:rPr sz="2800" b="1" dirty="0" smtClean="0">
                <a:latin typeface="Rockwell Condensed" pitchFamily="18" charset="0"/>
              </a:rPr>
              <a:t> </a:t>
            </a:r>
            <a:r>
              <a:rPr sz="2800" b="1" dirty="0" err="1" smtClean="0">
                <a:latin typeface="Rockwell Condensed" pitchFamily="18" charset="0"/>
              </a:rPr>
              <a:t>Mekanik</a:t>
            </a:r>
            <a:r>
              <a:rPr sz="2800" b="1" dirty="0" smtClean="0">
                <a:latin typeface="Rockwell Condensed" pitchFamily="18" charset="0"/>
              </a:rPr>
              <a:t> (1)</a:t>
            </a:r>
            <a:endParaRPr lang="id-ID" sz="2800" dirty="0">
              <a:latin typeface="Rockwell Condensed" pitchFamily="18" charset="0"/>
            </a:endParaRP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2195736" y="2492896"/>
            <a:ext cx="6192688" cy="2952328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latin typeface="Rockwell Condensed" pitchFamily="18" charset="0"/>
              </a:rPr>
              <a:t>Setiap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jenis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jaringan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mempunyai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kemampuan</a:t>
            </a:r>
            <a:r>
              <a:rPr lang="en-US" sz="2000" dirty="0" smtClean="0">
                <a:latin typeface="Rockwell Condensed" pitchFamily="18" charset="0"/>
              </a:rPr>
              <a:t> yang </a:t>
            </a:r>
            <a:r>
              <a:rPr lang="en-US" sz="2000" dirty="0" err="1" smtClean="0">
                <a:latin typeface="Rockwell Condensed" pitchFamily="18" charset="0"/>
              </a:rPr>
              <a:t>khas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dalam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menahan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beban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biomekanik</a:t>
            </a:r>
            <a:r>
              <a:rPr lang="en-US" sz="2000" dirty="0" smtClean="0">
                <a:latin typeface="Rockwell Condensed" pitchFamily="18" charset="0"/>
              </a:rPr>
              <a:t> yang </a:t>
            </a:r>
            <a:r>
              <a:rPr lang="en-US" sz="2000" dirty="0" err="1" smtClean="0">
                <a:latin typeface="Rockwell Condensed" pitchFamily="18" charset="0"/>
              </a:rPr>
              <a:t>datang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kepadanya</a:t>
            </a:r>
            <a:endParaRPr lang="en-US" sz="2000" dirty="0" smtClean="0">
              <a:latin typeface="Rockwell Condensed" pitchFamily="18" charset="0"/>
            </a:endParaRPr>
          </a:p>
          <a:p>
            <a:pPr eaLnBrk="1" hangingPunct="1"/>
            <a:endParaRPr lang="en-US" sz="2000" dirty="0" smtClean="0">
              <a:latin typeface="Rockwell Condensed" pitchFamily="18" charset="0"/>
            </a:endParaRPr>
          </a:p>
          <a:p>
            <a:pPr eaLnBrk="1" hangingPunct="1"/>
            <a:r>
              <a:rPr lang="en-US" sz="2000" dirty="0" err="1" smtClean="0">
                <a:latin typeface="Rockwell Condensed" pitchFamily="18" charset="0"/>
              </a:rPr>
              <a:t>Beberapa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faktornya</a:t>
            </a:r>
            <a:r>
              <a:rPr lang="en-US" sz="2000" dirty="0" smtClean="0">
                <a:latin typeface="Rockwell Condensed" pitchFamily="18" charset="0"/>
              </a:rPr>
              <a:t>:</a:t>
            </a:r>
          </a:p>
          <a:p>
            <a:pPr lvl="1" eaLnBrk="1" hangingPunct="1"/>
            <a:r>
              <a:rPr lang="en-US" sz="2000" dirty="0" err="1" smtClean="0">
                <a:latin typeface="Rockwell Condensed" pitchFamily="18" charset="0"/>
              </a:rPr>
              <a:t>Konstruksi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sistem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otot-rangka</a:t>
            </a:r>
            <a:endParaRPr lang="en-US" sz="2000" dirty="0" smtClean="0">
              <a:latin typeface="Rockwell Condensed" pitchFamily="18" charset="0"/>
            </a:endParaRPr>
          </a:p>
          <a:p>
            <a:pPr lvl="1" eaLnBrk="1" hangingPunct="1"/>
            <a:r>
              <a:rPr lang="en-US" sz="2000" dirty="0" err="1" smtClean="0">
                <a:latin typeface="Rockwell Condensed" pitchFamily="18" charset="0"/>
              </a:rPr>
              <a:t>Sifat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bahan</a:t>
            </a:r>
            <a:r>
              <a:rPr lang="en-US" sz="2000" dirty="0" smtClean="0">
                <a:latin typeface="Rockwell Condensed" pitchFamily="18" charset="0"/>
              </a:rPr>
              <a:t> </a:t>
            </a:r>
            <a:r>
              <a:rPr lang="en-US" sz="2000" dirty="0" err="1" smtClean="0">
                <a:latin typeface="Rockwell Condensed" pitchFamily="18" charset="0"/>
              </a:rPr>
              <a:t>jaringan</a:t>
            </a:r>
            <a:r>
              <a:rPr lang="en-US" sz="2000" dirty="0" smtClean="0">
                <a:latin typeface="Rockwell Condensed" pitchFamily="18" charset="0"/>
              </a:rPr>
              <a:t> yang </a:t>
            </a:r>
            <a:r>
              <a:rPr lang="en-US" sz="2000" dirty="0" err="1" smtClean="0">
                <a:latin typeface="Rockwell Condensed" pitchFamily="18" charset="0"/>
              </a:rPr>
              <a:t>bersangkutan</a:t>
            </a:r>
            <a:endParaRPr lang="en-US" sz="2000" dirty="0" smtClean="0">
              <a:latin typeface="Rockwell Condensed" pitchFamily="18" charset="0"/>
            </a:endParaRPr>
          </a:p>
          <a:p>
            <a:pPr lvl="1" eaLnBrk="1" hangingPunct="1"/>
            <a:r>
              <a:rPr lang="en-US" sz="2000" dirty="0" err="1" smtClean="0">
                <a:latin typeface="Rockwell Condensed" pitchFamily="18" charset="0"/>
              </a:rPr>
              <a:t>Kebiasaan</a:t>
            </a:r>
            <a:r>
              <a:rPr lang="en-US" sz="2000" dirty="0" smtClean="0">
                <a:latin typeface="Rockwell Condensed" pitchFamily="18" charset="0"/>
              </a:rPr>
              <a:t>/</a:t>
            </a:r>
            <a:r>
              <a:rPr lang="en-US" sz="2000" dirty="0" err="1" smtClean="0">
                <a:latin typeface="Rockwell Condensed" pitchFamily="18" charset="0"/>
              </a:rPr>
              <a:t>latihan</a:t>
            </a:r>
            <a:endParaRPr lang="en-US" sz="2000" dirty="0" smtClean="0">
              <a:latin typeface="Rockwell Condensed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1755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980728"/>
            <a:ext cx="6264696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3600" b="1" dirty="0" err="1" smtClean="0"/>
              <a:t>Biomekanika</a:t>
            </a:r>
            <a:r>
              <a:rPr lang="id-ID" sz="3600" b="1" dirty="0" smtClean="0"/>
              <a:t>:</a:t>
            </a:r>
            <a:r>
              <a:rPr lang="id-ID" b="1" dirty="0" smtClean="0"/>
              <a:t>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sz="2400" b="1" dirty="0" err="1" smtClean="0"/>
              <a:t>Daya</a:t>
            </a:r>
            <a:r>
              <a:rPr sz="2400" b="1" dirty="0" smtClean="0"/>
              <a:t> </a:t>
            </a:r>
            <a:r>
              <a:rPr sz="2400" b="1" dirty="0" err="1" smtClean="0"/>
              <a:t>Tahan</a:t>
            </a:r>
            <a:r>
              <a:rPr sz="2400" b="1" dirty="0" smtClean="0"/>
              <a:t> </a:t>
            </a:r>
            <a:r>
              <a:rPr sz="2400" b="1" dirty="0" err="1" smtClean="0"/>
              <a:t>Terhadap</a:t>
            </a:r>
            <a:r>
              <a:rPr sz="2400" b="1" dirty="0" smtClean="0"/>
              <a:t> </a:t>
            </a:r>
            <a:r>
              <a:rPr sz="2400" b="1" dirty="0" err="1" smtClean="0"/>
              <a:t>Beban</a:t>
            </a:r>
            <a:r>
              <a:rPr sz="2400" b="1" dirty="0" smtClean="0"/>
              <a:t> </a:t>
            </a:r>
            <a:r>
              <a:rPr sz="2400" b="1" dirty="0" err="1" smtClean="0"/>
              <a:t>Mekanik</a:t>
            </a:r>
            <a:r>
              <a:rPr sz="2400" b="1" dirty="0" smtClean="0"/>
              <a:t> (2)</a:t>
            </a:r>
            <a:endParaRPr lang="id-ID" sz="2400" dirty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1331640" y="2636912"/>
            <a:ext cx="7283152" cy="2736304"/>
          </a:xfrm>
        </p:spPr>
        <p:txBody>
          <a:bodyPr/>
          <a:lstStyle/>
          <a:p>
            <a:pPr eaLnBrk="1" hangingPunct="1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mengangkat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manual, </a:t>
            </a:r>
            <a:r>
              <a:rPr lang="en-US" sz="1800" dirty="0" err="1" smtClean="0"/>
              <a:t>dikembangkan</a:t>
            </a:r>
            <a:r>
              <a:rPr lang="en-US" sz="1800" dirty="0" smtClean="0"/>
              <a:t> </a:t>
            </a:r>
            <a:r>
              <a:rPr lang="en-US" sz="1800" b="1" dirty="0" smtClean="0"/>
              <a:t>Recommended Weight Limit (RWL)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 </a:t>
            </a:r>
            <a:r>
              <a:rPr lang="en-US" sz="1800" dirty="0" err="1" smtClean="0">
                <a:sym typeface="Wingdings" pitchFamily="2" charset="2"/>
              </a:rPr>
              <a:t>beban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angkat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maksimal</a:t>
            </a:r>
            <a:r>
              <a:rPr lang="en-US" sz="1800" dirty="0" smtClean="0">
                <a:sym typeface="Wingdings" pitchFamily="2" charset="2"/>
              </a:rPr>
              <a:t> yang </a:t>
            </a:r>
            <a:r>
              <a:rPr lang="en-US" sz="1800" dirty="0" err="1" smtClean="0">
                <a:sym typeface="Wingdings" pitchFamily="2" charset="2"/>
              </a:rPr>
              <a:t>disarankan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tidak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dilampaui</a:t>
            </a:r>
            <a:endParaRPr lang="en-US" sz="1800" dirty="0" smtClean="0">
              <a:sym typeface="Wingdings" pitchFamily="2" charset="2"/>
            </a:endParaRPr>
          </a:p>
          <a:p>
            <a:pPr eaLnBrk="1" hangingPunct="1"/>
            <a:endParaRPr lang="en-US" sz="1800" dirty="0" smtClean="0">
              <a:sym typeface="Wingdings" pitchFamily="2" charset="2"/>
            </a:endParaRPr>
          </a:p>
          <a:p>
            <a:pPr eaLnBrk="1" hangingPunct="1"/>
            <a:r>
              <a:rPr lang="en-US" sz="1600" b="1" dirty="0" smtClean="0">
                <a:latin typeface="Arial" charset="0"/>
              </a:rPr>
              <a:t>RWL = LC x HM x VM x DM x AM x FM x CM</a:t>
            </a:r>
          </a:p>
          <a:p>
            <a:pPr eaLnBrk="1" hangingPunct="1"/>
            <a:endParaRPr lang="en-US" sz="1600" b="1" dirty="0" smtClean="0">
              <a:latin typeface="Arial" charset="0"/>
            </a:endParaRPr>
          </a:p>
          <a:p>
            <a:pPr eaLnBrk="1" hangingPunct="1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beban</a:t>
            </a:r>
            <a:r>
              <a:rPr lang="en-US" sz="1800" dirty="0" smtClean="0"/>
              <a:t> manual material handling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alat</a:t>
            </a:r>
            <a:r>
              <a:rPr lang="en-US" sz="1800" dirty="0" smtClean="0"/>
              <a:t> bantu</a:t>
            </a:r>
            <a:r>
              <a:rPr lang="en-US" sz="1800" b="1" dirty="0" smtClean="0"/>
              <a:t>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453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552728" cy="16120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3200" dirty="0" err="1" smtClean="0">
                <a:latin typeface="Rockwell Condensed" pitchFamily="18" charset="0"/>
              </a:rPr>
              <a:t>Biomekanika</a:t>
            </a:r>
            <a:r>
              <a:rPr lang="id-ID" sz="3200" dirty="0" smtClean="0">
                <a:latin typeface="Rockwell Condensed" pitchFamily="18" charset="0"/>
              </a:rPr>
              <a:t>: </a:t>
            </a:r>
            <a:br>
              <a:rPr lang="id-ID" sz="3200" dirty="0" smtClean="0">
                <a:latin typeface="Rockwell Condensed" pitchFamily="18" charset="0"/>
              </a:rPr>
            </a:br>
            <a:r>
              <a:rPr sz="3200" dirty="0" err="1" smtClean="0">
                <a:latin typeface="Rockwell Condensed" pitchFamily="18" charset="0"/>
              </a:rPr>
              <a:t>Daya</a:t>
            </a:r>
            <a:r>
              <a:rPr sz="3200" dirty="0" smtClean="0">
                <a:latin typeface="Rockwell Condensed" pitchFamily="18" charset="0"/>
              </a:rPr>
              <a:t> </a:t>
            </a:r>
            <a:r>
              <a:rPr sz="3200" dirty="0" err="1" smtClean="0">
                <a:latin typeface="Rockwell Condensed" pitchFamily="18" charset="0"/>
              </a:rPr>
              <a:t>Tahan</a:t>
            </a:r>
            <a:r>
              <a:rPr sz="3200" dirty="0" smtClean="0">
                <a:latin typeface="Rockwell Condensed" pitchFamily="18" charset="0"/>
              </a:rPr>
              <a:t> </a:t>
            </a:r>
            <a:r>
              <a:rPr sz="3200" dirty="0" err="1" smtClean="0">
                <a:latin typeface="Rockwell Condensed" pitchFamily="18" charset="0"/>
              </a:rPr>
              <a:t>Terhadap</a:t>
            </a:r>
            <a:r>
              <a:rPr sz="3200" dirty="0" smtClean="0">
                <a:latin typeface="Rockwell Condensed" pitchFamily="18" charset="0"/>
              </a:rPr>
              <a:t> </a:t>
            </a:r>
            <a:r>
              <a:rPr sz="3200" dirty="0" err="1" smtClean="0">
                <a:latin typeface="Rockwell Condensed" pitchFamily="18" charset="0"/>
              </a:rPr>
              <a:t>Beban</a:t>
            </a:r>
            <a:r>
              <a:rPr sz="3200" dirty="0" smtClean="0">
                <a:latin typeface="Rockwell Condensed" pitchFamily="18" charset="0"/>
              </a:rPr>
              <a:t> </a:t>
            </a:r>
            <a:r>
              <a:rPr sz="3200" dirty="0" err="1" smtClean="0">
                <a:latin typeface="Rockwell Condensed" pitchFamily="18" charset="0"/>
              </a:rPr>
              <a:t>Mekanik</a:t>
            </a:r>
            <a:r>
              <a:rPr sz="3200" dirty="0" smtClean="0">
                <a:latin typeface="Rockwell Condensed" pitchFamily="18" charset="0"/>
              </a:rPr>
              <a:t> (3)</a:t>
            </a:r>
            <a:endParaRPr lang="id-ID" sz="3200" dirty="0">
              <a:latin typeface="Rockwell Condensed" pitchFamily="18" charset="0"/>
            </a:endParaRP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1619672" y="3212976"/>
            <a:ext cx="6707088" cy="2184648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Rockwell Condensed" pitchFamily="18" charset="0"/>
              </a:rPr>
              <a:t>Beban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mekanik</a:t>
            </a:r>
            <a:r>
              <a:rPr lang="en-US" sz="2400" dirty="0" smtClean="0">
                <a:latin typeface="Rockwell Condensed" pitchFamily="18" charset="0"/>
              </a:rPr>
              <a:t> yang </a:t>
            </a:r>
            <a:r>
              <a:rPr lang="en-US" sz="2400" dirty="0" err="1" smtClean="0">
                <a:latin typeface="Rockwell Condensed" pitchFamily="18" charset="0"/>
              </a:rPr>
              <a:t>terasa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ringan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tetapi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membebani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secara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berulang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dalam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waktu</a:t>
            </a:r>
            <a:r>
              <a:rPr lang="en-US" sz="2400" dirty="0" smtClean="0">
                <a:latin typeface="Rockwell Condensed" pitchFamily="18" charset="0"/>
              </a:rPr>
              <a:t> yang </a:t>
            </a:r>
            <a:r>
              <a:rPr lang="en-US" sz="2400" dirty="0" err="1" smtClean="0">
                <a:latin typeface="Rockwell Condensed" pitchFamily="18" charset="0"/>
              </a:rPr>
              <a:t>panjang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dapat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menimbulkan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gangguan-gangguan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pada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jaringan</a:t>
            </a:r>
            <a:r>
              <a:rPr lang="en-US" sz="2400" dirty="0" smtClean="0">
                <a:latin typeface="Rockwell Condensed" pitchFamily="18" charset="0"/>
              </a:rPr>
              <a:t> yang </a:t>
            </a:r>
            <a:r>
              <a:rPr lang="en-US" sz="2400" dirty="0" err="1" smtClean="0">
                <a:latin typeface="Rockwell Condensed" pitchFamily="18" charset="0"/>
              </a:rPr>
              <a:t>bersangkutan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mulai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dari</a:t>
            </a:r>
            <a:r>
              <a:rPr lang="en-US" sz="2400" dirty="0" smtClean="0">
                <a:latin typeface="Rockwell Condensed" pitchFamily="18" charset="0"/>
              </a:rPr>
              <a:t> yang </a:t>
            </a:r>
            <a:r>
              <a:rPr lang="en-US" sz="2400" dirty="0" err="1" smtClean="0">
                <a:latin typeface="Rockwell Condensed" pitchFamily="18" charset="0"/>
              </a:rPr>
              <a:t>ringan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sampai</a:t>
            </a:r>
            <a:r>
              <a:rPr lang="en-US" sz="2400" dirty="0" smtClean="0">
                <a:latin typeface="Rockwell Condensed" pitchFamily="18" charset="0"/>
              </a:rPr>
              <a:t> yang </a:t>
            </a:r>
            <a:r>
              <a:rPr lang="en-US" sz="2400" dirty="0" err="1" smtClean="0">
                <a:latin typeface="Rockwell Condensed" pitchFamily="18" charset="0"/>
              </a:rPr>
              <a:t>bersifat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masalah</a:t>
            </a:r>
            <a:r>
              <a:rPr lang="en-US" sz="2400" dirty="0" smtClean="0">
                <a:latin typeface="Rockwell Condensed" pitchFamily="18" charset="0"/>
              </a:rPr>
              <a:t> (disorder) </a:t>
            </a:r>
            <a:r>
              <a:rPr lang="en-US" sz="2400" dirty="0" err="1" smtClean="0">
                <a:latin typeface="Rockwell Condensed" pitchFamily="18" charset="0"/>
              </a:rPr>
              <a:t>pada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jaringan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rangka-tulang</a:t>
            </a:r>
            <a:r>
              <a:rPr lang="en-US" sz="2400" dirty="0" smtClean="0">
                <a:latin typeface="Rockwell Condensed" pitchFamily="18" charset="0"/>
              </a:rPr>
              <a:t> </a:t>
            </a:r>
            <a:r>
              <a:rPr lang="en-US" sz="2400" dirty="0" err="1" smtClean="0">
                <a:latin typeface="Rockwell Condensed" pitchFamily="18" charset="0"/>
              </a:rPr>
              <a:t>tersebut</a:t>
            </a:r>
            <a:endParaRPr lang="en-US" sz="2400" b="1" dirty="0" smtClean="0">
              <a:latin typeface="Rockwell Condensed" pitchFamily="18" charset="0"/>
            </a:endParaRPr>
          </a:p>
          <a:p>
            <a:pPr eaLnBrk="1" hangingPunct="1"/>
            <a:endParaRPr lang="en-US" sz="2400" dirty="0" smtClean="0">
              <a:latin typeface="Rockwell Condensed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72768"/>
      </p:ext>
    </p:extLst>
  </p:cSld>
  <p:clrMapOvr>
    <a:masterClrMapping/>
  </p:clrMapOvr>
  <p:transition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472608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4700" b="1" dirty="0" err="1" smtClean="0"/>
              <a:t>Biomekanika</a:t>
            </a:r>
            <a:r>
              <a:rPr lang="id-ID" sz="4700" b="1" dirty="0" smtClean="0"/>
              <a:t>:</a:t>
            </a:r>
            <a:r>
              <a:rPr lang="id-ID" sz="6000" b="1" dirty="0" smtClean="0"/>
              <a:t>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sz="3600" b="1" dirty="0" smtClean="0"/>
              <a:t>CTDs (1)</a:t>
            </a:r>
            <a:endParaRPr lang="id-ID" sz="3600" dirty="0"/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619672" y="2492896"/>
            <a:ext cx="6563072" cy="312075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Di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repetitive, cumulative trauma disorders (CTDs)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ditemukan</a:t>
            </a:r>
            <a:endParaRPr lang="en-US" sz="2000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dirty="0" smtClean="0"/>
              <a:t>CTDs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 di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jari</a:t>
            </a:r>
            <a:r>
              <a:rPr lang="en-US" sz="2000" dirty="0" smtClean="0"/>
              <a:t>, </a:t>
            </a:r>
            <a:r>
              <a:rPr lang="en-US" sz="2000" dirty="0" err="1" smtClean="0"/>
              <a:t>telapak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pergelangan</a:t>
            </a:r>
            <a:r>
              <a:rPr lang="en-US" sz="2000" dirty="0" smtClean="0"/>
              <a:t>, </a:t>
            </a:r>
            <a:r>
              <a:rPr lang="en-US" sz="2000" dirty="0" err="1" smtClean="0"/>
              <a:t>siku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bahu</a:t>
            </a:r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postur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nyaman</a:t>
            </a:r>
            <a:r>
              <a:rPr lang="en-US" sz="2000" dirty="0" smtClean="0"/>
              <a:t>/</a:t>
            </a:r>
            <a:r>
              <a:rPr lang="en-US" sz="2000" dirty="0" err="1" smtClean="0"/>
              <a:t>alamiah</a:t>
            </a:r>
            <a:endParaRPr 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608"/>
      </p:ext>
    </p:extLst>
  </p:cSld>
  <p:clrMapOvr>
    <a:masterClrMapping/>
  </p:clrMapOvr>
  <p:transition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5112568" cy="9311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3600" b="1" dirty="0" err="1" smtClean="0"/>
              <a:t>Biomekanika</a:t>
            </a:r>
            <a:r>
              <a:rPr lang="id-ID" sz="3600" b="1" dirty="0" smtClean="0"/>
              <a:t>:</a:t>
            </a:r>
            <a:r>
              <a:rPr lang="id-ID" b="1" dirty="0" smtClean="0"/>
              <a:t>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sz="2400" b="1" dirty="0" smtClean="0"/>
              <a:t>CTDs (2)</a:t>
            </a:r>
            <a:endParaRPr lang="id-ID" sz="2400" dirty="0"/>
          </a:p>
        </p:txBody>
      </p:sp>
      <p:sp>
        <p:nvSpPr>
          <p:cNvPr id="38916" name="Content Placeholder 5"/>
          <p:cNvSpPr>
            <a:spLocks noGrp="1"/>
          </p:cNvSpPr>
          <p:nvPr>
            <p:ph idx="1"/>
          </p:nvPr>
        </p:nvSpPr>
        <p:spPr>
          <a:xfrm>
            <a:off x="1331640" y="3120864"/>
            <a:ext cx="2844552" cy="131636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postur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</a:t>
            </a:r>
            <a:r>
              <a:rPr lang="en-US" sz="2000" dirty="0" smtClean="0"/>
              <a:t> CTDs</a:t>
            </a:r>
            <a:endParaRPr lang="id-ID" sz="2000" dirty="0" smtClean="0"/>
          </a:p>
        </p:txBody>
      </p:sp>
      <p:pic>
        <p:nvPicPr>
          <p:cNvPr id="38915" name="Picture 3" descr="C:\Users\Toshiba\Documents\PSKE\tugas dr pak ifti\Presentasi hiperkes\2008-05 (May)\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8346"/>
            <a:ext cx="3456384" cy="39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4102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304800"/>
            <a:ext cx="5184576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3600" b="1" dirty="0" err="1" smtClean="0"/>
              <a:t>Biomekanika</a:t>
            </a:r>
            <a:r>
              <a:rPr lang="id-ID" sz="3600" b="1" dirty="0" smtClean="0"/>
              <a:t>:</a:t>
            </a:r>
            <a:r>
              <a:rPr lang="id-ID" b="1" dirty="0" smtClean="0"/>
              <a:t> 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sz="2400" b="1" dirty="0" smtClean="0"/>
              <a:t>CTDs (3)</a:t>
            </a:r>
            <a:endParaRPr lang="id-ID" sz="2400" dirty="0"/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39940" name="Picture 2" descr="C:\Users\Toshiba\Documents\PSKE\tugas dr pak ifti\Presentasi hiperkes\2008-05 (May)\good pos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5626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C1B9-6413-4A78-A57F-A0EFD2A37E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0031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836712"/>
            <a:ext cx="70567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Pengertian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Biomekanik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secara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umum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/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luas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</a:p>
          <a:p>
            <a:pPr lvl="1"/>
            <a:r>
              <a:rPr lang="en-US" sz="2800" dirty="0">
                <a:latin typeface="Rockwell Condensed" pitchFamily="18" charset="0"/>
                <a:cs typeface="Tahoma" pitchFamily="34" charset="0"/>
              </a:rPr>
              <a:t>“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adalah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ilmu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yang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mempelajari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gerakan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pada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manusia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yang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dipengaruhi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oleh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sistem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anatomi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fisiologi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psikologis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mekanis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sosiokultural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. </a:t>
            </a:r>
            <a:endParaRPr lang="en-US" dirty="0" smtClean="0">
              <a:latin typeface="Rockwell Condensed" pitchFamily="18" charset="0"/>
              <a:cs typeface="Tahoma" pitchFamily="34" charset="0"/>
            </a:endParaRPr>
          </a:p>
          <a:p>
            <a:pPr lvl="1"/>
            <a:endParaRPr lang="en-US" sz="2800" dirty="0">
              <a:latin typeface="Rockwell Condensed" pitchFamily="18" charset="0"/>
              <a:cs typeface="Tahoma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Pengertian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Biomekanik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secara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sempit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</a:p>
          <a:p>
            <a:pPr lvl="1"/>
            <a:r>
              <a:rPr lang="en-US" sz="2800" dirty="0">
                <a:latin typeface="Rockwell Condensed" pitchFamily="18" charset="0"/>
                <a:cs typeface="Tahoma" pitchFamily="34" charset="0"/>
              </a:rPr>
              <a:t>“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adalah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ilmu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yang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mempelajari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gerakan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pada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manusia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. </a:t>
            </a:r>
            <a:endParaRPr lang="en-US" dirty="0" smtClean="0">
              <a:latin typeface="Rockwell Condensed" pitchFamily="18" charset="0"/>
              <a:cs typeface="Tahoma" pitchFamily="34" charset="0"/>
            </a:endParaRPr>
          </a:p>
          <a:p>
            <a:pPr lvl="1"/>
            <a:endParaRPr lang="en-US" dirty="0">
              <a:latin typeface="Rockwell Condensed" pitchFamily="18" charset="0"/>
              <a:cs typeface="Tahoma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Pengertian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Biomekanik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secara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sz="2800" dirty="0" err="1">
                <a:latin typeface="Rockwell Condensed" pitchFamily="18" charset="0"/>
                <a:cs typeface="Tahoma" pitchFamily="34" charset="0"/>
              </a:rPr>
              <a:t>ilmiah</a:t>
            </a:r>
            <a:r>
              <a:rPr lang="en-US" sz="2800" dirty="0">
                <a:latin typeface="Rockwell Condensed" pitchFamily="18" charset="0"/>
                <a:cs typeface="Tahoma" pitchFamily="34" charset="0"/>
              </a:rPr>
              <a:t> </a:t>
            </a:r>
          </a:p>
          <a:p>
            <a:pPr lvl="1"/>
            <a:r>
              <a:rPr lang="en-US" sz="2800" dirty="0">
                <a:latin typeface="Rockwell Condensed" pitchFamily="18" charset="0"/>
                <a:cs typeface="Tahoma" pitchFamily="34" charset="0"/>
              </a:rPr>
              <a:t>“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adalah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ilmu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yang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mempelajari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cara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menentukan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gaya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perubahan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beban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mekanik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pada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otot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,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tulang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dan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sendi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dari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tubuh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 </a:t>
            </a:r>
            <a:r>
              <a:rPr lang="en-US" dirty="0" err="1">
                <a:latin typeface="Rockwell Condensed" pitchFamily="18" charset="0"/>
                <a:cs typeface="Tahoma" pitchFamily="34" charset="0"/>
              </a:rPr>
              <a:t>manusia</a:t>
            </a:r>
            <a:r>
              <a:rPr lang="en-US" dirty="0">
                <a:latin typeface="Rockwell Condensed" pitchFamily="18" charset="0"/>
                <a:cs typeface="Tahoma" pitchFamily="34" charset="0"/>
              </a:rPr>
              <a:t>.</a:t>
            </a:r>
            <a:endParaRPr lang="en-US" sz="2800" dirty="0">
              <a:latin typeface="Rockwell Condensed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68518"/>
      </p:ext>
    </p:extLst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84784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99"/>
                </a:solidFill>
                <a:latin typeface="Rockwell" pitchFamily="18" charset="0"/>
              </a:rPr>
              <a:t>Franklin &amp; </a:t>
            </a:r>
            <a:r>
              <a:rPr lang="en-US" i="1" dirty="0" err="1">
                <a:solidFill>
                  <a:srgbClr val="000099"/>
                </a:solidFill>
                <a:latin typeface="Rockwell" pitchFamily="18" charset="0"/>
              </a:rPr>
              <a:t>Nordin</a:t>
            </a:r>
            <a:r>
              <a:rPr lang="en-US" i="1" dirty="0">
                <a:solidFill>
                  <a:srgbClr val="000099"/>
                </a:solidFill>
                <a:latin typeface="Rockwell" pitchFamily="18" charset="0"/>
              </a:rPr>
              <a:t> (1980)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1600" dirty="0" err="1">
                <a:latin typeface="Rockwell" pitchFamily="18" charset="0"/>
              </a:rPr>
              <a:t>mendefinisikan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en-US" sz="1600" dirty="0" err="1">
                <a:latin typeface="Rockwell" pitchFamily="18" charset="0"/>
              </a:rPr>
              <a:t>biomekanika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en-US" sz="1600" dirty="0" err="1">
                <a:latin typeface="Rockwell" pitchFamily="18" charset="0"/>
              </a:rPr>
              <a:t>sebagai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en-US" sz="1600" dirty="0" err="1">
                <a:latin typeface="Rockwell" pitchFamily="18" charset="0"/>
              </a:rPr>
              <a:t>berikut</a:t>
            </a:r>
            <a:r>
              <a:rPr lang="en-US" sz="1600" dirty="0">
                <a:latin typeface="Rockwell" pitchFamily="18" charset="0"/>
              </a:rPr>
              <a:t>:</a:t>
            </a:r>
            <a:r>
              <a:rPr lang="en-US" sz="2000" dirty="0">
                <a:latin typeface="Rockwell" pitchFamily="18" charset="0"/>
              </a:rPr>
              <a:t/>
            </a:r>
            <a:br>
              <a:rPr lang="en-US" sz="2000" dirty="0">
                <a:latin typeface="Rockwell" pitchFamily="18" charset="0"/>
              </a:rPr>
            </a:br>
            <a:r>
              <a:rPr lang="en-US" sz="2000" dirty="0" err="1">
                <a:latin typeface="Rockwell" pitchFamily="18" charset="0"/>
              </a:rPr>
              <a:t>Biomekanika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menggunakan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konsep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fisika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dan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teknik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untuk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menjelaskan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gerakan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pada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bermacam-macam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bagian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tubuh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manusia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dan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gaya</a:t>
            </a:r>
            <a:r>
              <a:rPr lang="en-US" sz="2000" dirty="0">
                <a:latin typeface="Rockwell" pitchFamily="18" charset="0"/>
              </a:rPr>
              <a:t> yang </a:t>
            </a:r>
            <a:r>
              <a:rPr lang="en-US" sz="2000" dirty="0" err="1">
                <a:latin typeface="Rockwell" pitchFamily="18" charset="0"/>
              </a:rPr>
              <a:t>bekerja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pada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bagian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tubuh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pada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aktifitas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sehari-hari</a:t>
            </a:r>
            <a:r>
              <a:rPr lang="en-US" sz="2000" dirty="0">
                <a:latin typeface="Rockwell" pitchFamily="18" charset="0"/>
              </a:rPr>
              <a:t>.</a:t>
            </a:r>
          </a:p>
          <a:p>
            <a:r>
              <a:rPr lang="en-US" sz="2000" dirty="0">
                <a:latin typeface="Rockwell" pitchFamily="18" charset="0"/>
              </a:rPr>
              <a:t/>
            </a:r>
            <a:br>
              <a:rPr lang="en-US" sz="2000" dirty="0">
                <a:latin typeface="Rockwell" pitchFamily="18" charset="0"/>
              </a:rPr>
            </a:br>
            <a:endParaRPr lang="en-US" sz="2000" dirty="0">
              <a:latin typeface="Rockwell" pitchFamily="18" charset="0"/>
            </a:endParaRPr>
          </a:p>
          <a:p>
            <a:r>
              <a:rPr lang="en-US" i="1" dirty="0">
                <a:solidFill>
                  <a:srgbClr val="000099"/>
                </a:solidFill>
                <a:latin typeface="Rockwell" pitchFamily="18" charset="0"/>
              </a:rPr>
              <a:t>Chaffin (1991) </a:t>
            </a:r>
            <a:r>
              <a:rPr lang="en-US" sz="1800" dirty="0" err="1">
                <a:latin typeface="Rockwell" pitchFamily="18" charset="0"/>
              </a:rPr>
              <a:t>membuat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istilah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biomekanika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kerja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2000" dirty="0">
                <a:latin typeface="Rockwell" pitchFamily="18" charset="0"/>
              </a:rPr>
              <a:t>(Occupational </a:t>
            </a:r>
            <a:r>
              <a:rPr lang="en-US" sz="2000" dirty="0" err="1">
                <a:latin typeface="Rockwell" pitchFamily="18" charset="0"/>
              </a:rPr>
              <a:t>Biomechanic</a:t>
            </a:r>
            <a:r>
              <a:rPr lang="en-US" sz="2000" dirty="0">
                <a:latin typeface="Rockwell" pitchFamily="18" charset="0"/>
              </a:rPr>
              <a:t>) yang </a:t>
            </a:r>
            <a:r>
              <a:rPr lang="en-US" sz="2000" dirty="0" err="1" smtClean="0">
                <a:latin typeface="Rockwell" pitchFamily="18" charset="0"/>
              </a:rPr>
              <a:t>didefinisikan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sebagai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berikut</a:t>
            </a:r>
            <a:r>
              <a:rPr lang="en-US" sz="2000" dirty="0">
                <a:latin typeface="Rockwell" pitchFamily="18" charset="0"/>
              </a:rPr>
              <a:t>:</a:t>
            </a:r>
          </a:p>
          <a:p>
            <a:r>
              <a:rPr lang="en-US" sz="2000" dirty="0" err="1">
                <a:latin typeface="Rockwell" pitchFamily="18" charset="0"/>
              </a:rPr>
              <a:t>Biomekanika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kerja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adalah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studi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mengenai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interaksi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pekerja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dengan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peralatan</a:t>
            </a:r>
            <a:r>
              <a:rPr lang="en-US" sz="2000" dirty="0">
                <a:latin typeface="Rockwell" pitchFamily="18" charset="0"/>
              </a:rPr>
              <a:t>, </a:t>
            </a:r>
            <a:r>
              <a:rPr lang="en-US" sz="2000" dirty="0" err="1">
                <a:latin typeface="Rockwell" pitchFamily="18" charset="0"/>
              </a:rPr>
              <a:t>mesin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dan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smtClean="0">
                <a:latin typeface="Rockwell" pitchFamily="18" charset="0"/>
              </a:rPr>
              <a:t>material, </a:t>
            </a:r>
            <a:r>
              <a:rPr lang="en-US" sz="2000" dirty="0" err="1" smtClean="0">
                <a:latin typeface="Rockwell" pitchFamily="18" charset="0"/>
              </a:rPr>
              <a:t>sehingga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pekerja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dapat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meningkatkan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performansinya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dan</a:t>
            </a:r>
            <a:r>
              <a:rPr lang="en-US" sz="2000" dirty="0">
                <a:latin typeface="Rockwell" pitchFamily="18" charset="0"/>
              </a:rPr>
              <a:t> di </a:t>
            </a:r>
            <a:r>
              <a:rPr lang="en-US" sz="2000" dirty="0" err="1">
                <a:latin typeface="Rockwell" pitchFamily="18" charset="0"/>
              </a:rPr>
              <a:t>sisi</a:t>
            </a:r>
            <a:r>
              <a:rPr lang="en-US" sz="2000" dirty="0">
                <a:latin typeface="Rockwell" pitchFamily="18" charset="0"/>
              </a:rPr>
              <a:t> lain </a:t>
            </a:r>
            <a:r>
              <a:rPr lang="en-US" sz="2000" dirty="0" err="1">
                <a:latin typeface="Rockwell" pitchFamily="18" charset="0"/>
              </a:rPr>
              <a:t>dapat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meminimalkan</a:t>
            </a:r>
            <a:r>
              <a:rPr lang="en-US" sz="2000" dirty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resiko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cedera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>
                <a:latin typeface="Rockwell" pitchFamily="18" charset="0"/>
              </a:rPr>
              <a:t>kerja</a:t>
            </a:r>
            <a:r>
              <a:rPr lang="en-US" sz="2000" dirty="0">
                <a:latin typeface="Rockwell" pitchFamily="18" charset="0"/>
              </a:rPr>
              <a:t> (</a:t>
            </a:r>
            <a:r>
              <a:rPr lang="en-US" sz="2000" dirty="0" err="1">
                <a:latin typeface="Rockwell" pitchFamily="18" charset="0"/>
              </a:rPr>
              <a:t>muskuloskeletal</a:t>
            </a:r>
            <a:r>
              <a:rPr lang="en-US" sz="2000" dirty="0">
                <a:latin typeface="Rockwell" pitchFamily="18" charset="0"/>
              </a:rPr>
              <a:t>) </a:t>
            </a:r>
            <a:endParaRPr lang="en-US" sz="2000" dirty="0">
              <a:effectLst/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39358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Pristina" pitchFamily="66" charset="0"/>
              </a:rPr>
              <a:t>1.2.   </a:t>
            </a:r>
            <a:r>
              <a:rPr lang="en-US" sz="4800" dirty="0" err="1" smtClean="0">
                <a:latin typeface="Pristina" pitchFamily="66" charset="0"/>
              </a:rPr>
              <a:t>Defenisi</a:t>
            </a:r>
            <a:endParaRPr lang="en-US" sz="6000" dirty="0">
              <a:latin typeface="Pristina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2692"/>
      </p:ext>
    </p:extLst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836712"/>
            <a:ext cx="6984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Rockwell Condensed" pitchFamily="18" charset="0"/>
              </a:rPr>
              <a:t>Biomekanika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sendiri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dibagi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menjadi</a:t>
            </a:r>
            <a:r>
              <a:rPr lang="en-US" dirty="0">
                <a:latin typeface="Rockwell Condensed" pitchFamily="18" charset="0"/>
              </a:rPr>
              <a:t> 3 </a:t>
            </a:r>
            <a:r>
              <a:rPr lang="en-US" dirty="0" err="1">
                <a:latin typeface="Rockwell Condensed" pitchFamily="18" charset="0"/>
              </a:rPr>
              <a:t>yaitu</a:t>
            </a:r>
            <a:r>
              <a:rPr lang="en-US" dirty="0" smtClean="0">
                <a:latin typeface="Rockwell Condensed" pitchFamily="18" charset="0"/>
              </a:rPr>
              <a:t>:</a:t>
            </a:r>
          </a:p>
          <a:p>
            <a:endParaRPr lang="en-US" dirty="0">
              <a:latin typeface="Rockwell Condensed" pitchFamily="18" charset="0"/>
            </a:endParaRPr>
          </a:p>
          <a:p>
            <a:pPr marL="685800" indent="-508000">
              <a:buFont typeface="+mj-lt"/>
              <a:buAutoNum type="arabicPeriod"/>
            </a:pPr>
            <a:r>
              <a:rPr lang="en-US" dirty="0" err="1">
                <a:latin typeface="Rockwell Condensed" pitchFamily="18" charset="0"/>
              </a:rPr>
              <a:t>Biostatik</a:t>
            </a:r>
            <a:r>
              <a:rPr lang="en-US" dirty="0">
                <a:latin typeface="Rockwell Condensed" pitchFamily="18" charset="0"/>
              </a:rPr>
              <a:t>: </a:t>
            </a:r>
            <a:r>
              <a:rPr lang="en-US" dirty="0" err="1">
                <a:latin typeface="Rockwell Condensed" pitchFamily="18" charset="0"/>
              </a:rPr>
              <a:t>Yaitu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studi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tentang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struktur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mahluk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hidup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berhubungan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dengan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gaya-gaya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ketika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mereka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berinteraksi</a:t>
            </a:r>
            <a:r>
              <a:rPr lang="en-US" dirty="0">
                <a:latin typeface="Rockwell Condensed" pitchFamily="18" charset="0"/>
              </a:rPr>
              <a:t>.</a:t>
            </a:r>
          </a:p>
          <a:p>
            <a:pPr marL="685800" indent="-508000">
              <a:buFont typeface="+mj-lt"/>
              <a:buAutoNum type="arabicPeriod"/>
            </a:pPr>
            <a:r>
              <a:rPr lang="en-US" dirty="0" err="1">
                <a:latin typeface="Rockwell Condensed" pitchFamily="18" charset="0"/>
              </a:rPr>
              <a:t>Biodinamik</a:t>
            </a:r>
            <a:r>
              <a:rPr lang="en-US" dirty="0">
                <a:latin typeface="Rockwell Condensed" pitchFamily="18" charset="0"/>
              </a:rPr>
              <a:t>: </a:t>
            </a:r>
            <a:r>
              <a:rPr lang="en-US" dirty="0" err="1">
                <a:latin typeface="Rockwell Condensed" pitchFamily="18" charset="0"/>
              </a:rPr>
              <a:t>Yaitu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studi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tentang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dasar-dasar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pembagian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gerakan</a:t>
            </a:r>
            <a:r>
              <a:rPr lang="en-US" dirty="0">
                <a:latin typeface="Rockwell Condensed" pitchFamily="18" charset="0"/>
              </a:rPr>
              <a:t> (</a:t>
            </a:r>
            <a:r>
              <a:rPr lang="en-US" dirty="0" err="1">
                <a:latin typeface="Rockwell Condensed" pitchFamily="18" charset="0"/>
              </a:rPr>
              <a:t>berhubungan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dengan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gaya</a:t>
            </a:r>
            <a:r>
              <a:rPr lang="en-US" dirty="0">
                <a:latin typeface="Rockwell Condensed" pitchFamily="18" charset="0"/>
              </a:rPr>
              <a:t>) yang </a:t>
            </a:r>
            <a:r>
              <a:rPr lang="en-US" dirty="0" err="1">
                <a:latin typeface="Rockwell Condensed" pitchFamily="18" charset="0"/>
              </a:rPr>
              <a:t>dilakukan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mahluk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hidup</a:t>
            </a:r>
            <a:r>
              <a:rPr lang="en-US" dirty="0">
                <a:latin typeface="Rockwell Condensed" pitchFamily="18" charset="0"/>
              </a:rPr>
              <a:t>.</a:t>
            </a:r>
          </a:p>
          <a:p>
            <a:pPr marL="685800" indent="-508000">
              <a:buFont typeface="+mj-lt"/>
              <a:buAutoNum type="arabicPeriod"/>
            </a:pPr>
            <a:r>
              <a:rPr lang="en-US" dirty="0" err="1">
                <a:latin typeface="Rockwell Condensed" pitchFamily="18" charset="0"/>
              </a:rPr>
              <a:t>Bioenergetik</a:t>
            </a:r>
            <a:r>
              <a:rPr lang="en-US" dirty="0">
                <a:latin typeface="Rockwell Condensed" pitchFamily="18" charset="0"/>
              </a:rPr>
              <a:t>: </a:t>
            </a:r>
            <a:r>
              <a:rPr lang="en-US" dirty="0" err="1">
                <a:latin typeface="Rockwell Condensed" pitchFamily="18" charset="0"/>
              </a:rPr>
              <a:t>Yaitu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studi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tentang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transformasi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energi</a:t>
            </a:r>
            <a:r>
              <a:rPr lang="en-US" dirty="0">
                <a:latin typeface="Rockwell Condensed" pitchFamily="18" charset="0"/>
              </a:rPr>
              <a:t> yang </a:t>
            </a:r>
            <a:r>
              <a:rPr lang="en-US" dirty="0" err="1">
                <a:latin typeface="Rockwell Condensed" pitchFamily="18" charset="0"/>
              </a:rPr>
              <a:t>terjadi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dalam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tubuh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mahluk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hidup</a:t>
            </a:r>
            <a:r>
              <a:rPr lang="en-US" dirty="0">
                <a:latin typeface="Rockwell Condensed" pitchFamily="18" charset="0"/>
              </a:rPr>
              <a:t>. </a:t>
            </a:r>
            <a:r>
              <a:rPr lang="en-US" dirty="0" err="1">
                <a:latin typeface="Rockwell Condensed" pitchFamily="18" charset="0"/>
              </a:rPr>
              <a:t>Bioenergetik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terkait</a:t>
            </a:r>
            <a:r>
              <a:rPr lang="en-US" dirty="0">
                <a:latin typeface="Rockwell Condensed" pitchFamily="18" charset="0"/>
              </a:rPr>
              <a:t> </a:t>
            </a:r>
            <a:r>
              <a:rPr lang="en-US" dirty="0" err="1">
                <a:latin typeface="Rockwell Condensed" pitchFamily="18" charset="0"/>
              </a:rPr>
              <a:t>dengan</a:t>
            </a:r>
            <a:r>
              <a:rPr lang="en-US" dirty="0">
                <a:latin typeface="Rockwell Condensed" pitchFamily="18" charset="0"/>
              </a:rPr>
              <a:t> proses </a:t>
            </a:r>
            <a:r>
              <a:rPr lang="en-US" dirty="0" err="1">
                <a:latin typeface="Rockwell Condensed" pitchFamily="18" charset="0"/>
              </a:rPr>
              <a:t>biothermodinamika</a:t>
            </a:r>
            <a:r>
              <a:rPr lang="en-US" dirty="0" smtClean="0">
                <a:latin typeface="Rockwell Condensed" pitchFamily="18" charset="0"/>
              </a:rPr>
              <a:t>.</a:t>
            </a:r>
          </a:p>
          <a:p>
            <a:endParaRPr lang="en-US" dirty="0">
              <a:latin typeface="Rockwell Condensed" pitchFamily="18" charset="0"/>
            </a:endParaRPr>
          </a:p>
          <a:p>
            <a:endParaRPr lang="en-US" dirty="0">
              <a:latin typeface="Rockwell Condensed" pitchFamily="18" charset="0"/>
            </a:endParaRPr>
          </a:p>
          <a:p>
            <a:pPr algn="r"/>
            <a:r>
              <a:rPr lang="en-US" sz="1600" dirty="0">
                <a:latin typeface="+mj-lt"/>
              </a:rPr>
              <a:t>(</a:t>
            </a:r>
            <a:r>
              <a:rPr lang="en-US" sz="1600" dirty="0">
                <a:latin typeface="+mj-lt"/>
                <a:cs typeface="Times New Roman" pitchFamily="18" charset="0"/>
              </a:rPr>
              <a:t>Philips, Human Factors Engineering, 2000,hal 35-36)</a:t>
            </a:r>
            <a:endParaRPr lang="en-US" sz="1600" dirty="0"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29007"/>
      </p:ext>
    </p:extLst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166843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Rockwell Condensed" pitchFamily="18" charset="0"/>
              </a:rPr>
              <a:t>1.3.  PENGATAR BIOMEKANIKA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Penggunaan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Fisika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di </a:t>
            </a:r>
            <a:r>
              <a:rPr lang="en-US" dirty="0" err="1" smtClean="0">
                <a:solidFill>
                  <a:prstClr val="black"/>
                </a:solidFill>
                <a:latin typeface="Rockwell" pitchFamily="18" charset="0"/>
              </a:rPr>
              <a:t>Kesehatan</a:t>
            </a:r>
            <a:r>
              <a:rPr lang="en-US" dirty="0" smtClean="0">
                <a:solidFill>
                  <a:prstClr val="black"/>
                </a:solidFill>
                <a:latin typeface="Rockwell" pitchFamily="18" charset="0"/>
              </a:rPr>
              <a:t>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Faal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Fisika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: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menentukan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fungsi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tubuh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meliputi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kesehatan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penyakit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Pengetahuan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tentang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benda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digunakan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dlm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kesehatan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seperti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ultrasonik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, laser,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radiasi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dll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Rockwell" pitchFamily="18" charset="0"/>
              </a:rPr>
              <a:t>PENGUKURAN.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Membandingkan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kuantitas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Besaran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pokok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turunan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SATUAN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Proses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pengukuran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Pengukuran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berulang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: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nilai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pernafasan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rata-rata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Pengukuran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sekali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: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Potensial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aksi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pd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sel</a:t>
            </a:r>
            <a:r>
              <a:rPr lang="en-US" sz="2000" dirty="0" smtClean="0">
                <a:solidFill>
                  <a:prstClr val="black"/>
                </a:solidFill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Rockwell" pitchFamily="18" charset="0"/>
              </a:rPr>
              <a:t>saraf</a:t>
            </a:r>
            <a:endParaRPr lang="en-US" sz="2000" dirty="0">
              <a:solidFill>
                <a:prstClr val="black"/>
              </a:solidFill>
              <a:latin typeface="Rockwell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4049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0044" y="548680"/>
            <a:ext cx="71287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Rockwell Condensed" pitchFamily="18" charset="0"/>
              </a:rPr>
              <a:t>Faal</a:t>
            </a:r>
            <a:r>
              <a:rPr lang="en-US" sz="2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Rockwell Condensed" pitchFamily="18" charset="0"/>
              </a:rPr>
              <a:t>positif</a:t>
            </a:r>
            <a:r>
              <a:rPr lang="en-US" sz="2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Rockwell Condensed" pitchFamily="18" charset="0"/>
              </a:rPr>
              <a:t>dan</a:t>
            </a:r>
            <a:r>
              <a:rPr lang="en-US" sz="2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Rockwell Condensed" pitchFamily="18" charset="0"/>
              </a:rPr>
              <a:t>negatif</a:t>
            </a:r>
            <a:endParaRPr lang="en-US" sz="2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Rockwell Condensed" pitchFamily="18" charset="0"/>
              </a:rPr>
              <a:t>Faal</a:t>
            </a: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 Condensed" pitchFamily="18" charset="0"/>
              </a:rPr>
              <a:t>Positif</a:t>
            </a:r>
            <a:endParaRPr lang="en-US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Error yang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terjadi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dimana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penderita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dinyatakan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menderita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suatu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penyakit</a:t>
            </a:r>
            <a:r>
              <a:rPr lang="en-US" sz="18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padahal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tidak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Rockwell Condensed" pitchFamily="18" charset="0"/>
              </a:rPr>
              <a:t>Faal</a:t>
            </a:r>
            <a:r>
              <a:rPr lang="en-US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Rockwell Condensed" pitchFamily="18" charset="0"/>
              </a:rPr>
              <a:t>negatif</a:t>
            </a:r>
            <a:endParaRPr lang="en-US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Error yang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terjadi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dimana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penderita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dinyatakan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tidak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sakit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padahal</a:t>
            </a:r>
            <a:r>
              <a:rPr lang="en-US" sz="1800" dirty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menderita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suatu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penyakit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Untuk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menghindari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1.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Dalam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pengambilan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pengukuran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2.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Pengulangan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pengukuran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3.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Penggunaan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alat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yang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dapat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dipercaya</a:t>
            </a:r>
            <a:endParaRPr lang="en-US" sz="1800" dirty="0" smtClean="0">
              <a:solidFill>
                <a:prstClr val="black"/>
              </a:solidFill>
              <a:latin typeface="Rockwell Condensed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4.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Kalibrasi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terhadap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Rockwell Condensed" pitchFamily="18" charset="0"/>
              </a:rPr>
              <a:t>alat</a:t>
            </a:r>
            <a:r>
              <a:rPr lang="en-US" sz="1800" dirty="0" smtClean="0">
                <a:solidFill>
                  <a:prstClr val="black"/>
                </a:solidFill>
                <a:latin typeface="Rockwell Condensed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Rockwell Condensed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7613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006322"/>
            <a:ext cx="252028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Proses </a:t>
            </a:r>
            <a:r>
              <a:rPr lang="en-US" sz="2000" b="1" dirty="0" err="1" smtClean="0">
                <a:solidFill>
                  <a:prstClr val="white"/>
                </a:solidFill>
              </a:rPr>
              <a:t>Pengukuran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975545"/>
            <a:ext cx="321087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prstClr val="white"/>
                </a:solidFill>
              </a:rPr>
              <a:t>Ketelitian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dan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b="1" dirty="0" err="1" smtClean="0">
                <a:solidFill>
                  <a:prstClr val="white"/>
                </a:solidFill>
              </a:rPr>
              <a:t>kebenaran</a:t>
            </a:r>
            <a:endParaRPr lang="en-US" sz="2000" b="1" dirty="0" smtClean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1143" y="2884874"/>
            <a:ext cx="162736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Data-data lain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6172" y="3709144"/>
            <a:ext cx="277992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positif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negatif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87" y="1164814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Berlin Sans FB Demi" pitchFamily="34" charset="0"/>
              </a:rPr>
              <a:t>Skema</a:t>
            </a:r>
            <a:r>
              <a:rPr lang="en-US" dirty="0" smtClean="0">
                <a:solidFill>
                  <a:prstClr val="black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Berlin Sans FB Demi" pitchFamily="34" charset="0"/>
              </a:rPr>
              <a:t>dasar</a:t>
            </a:r>
            <a:r>
              <a:rPr lang="en-US" dirty="0" smtClean="0">
                <a:solidFill>
                  <a:prstClr val="black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Berlin Sans FB Demi" pitchFamily="34" charset="0"/>
              </a:rPr>
              <a:t>Pengukuran</a:t>
            </a:r>
            <a:endParaRPr lang="en-US" dirty="0" smtClean="0">
              <a:solidFill>
                <a:prstClr val="black"/>
              </a:solidFill>
              <a:latin typeface="Berlin Sans FB Dem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77072" y="2206377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11110" y="3084929"/>
            <a:ext cx="9143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2589508"/>
            <a:ext cx="0" cy="9908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Modul-5, data M 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B422-3391-4F9A-8810-6C1892232E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889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teboo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1559</Words>
  <Application>Microsoft Office PowerPoint</Application>
  <PresentationFormat>On-screen Show (4:3)</PresentationFormat>
  <Paragraphs>299</Paragraphs>
  <Slides>37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Notebook</vt:lpstr>
      <vt:lpstr>Estrutura padrão</vt:lpstr>
      <vt:lpstr>Equation</vt:lpstr>
      <vt:lpstr>BIOMEKANIKA</vt:lpstr>
      <vt:lpstr>I. 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Kekuatan Otot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Biomekanika pada manusia</vt:lpstr>
      <vt:lpstr>PowerPoint Presentation</vt:lpstr>
      <vt:lpstr>PowerPoint Presentation</vt:lpstr>
      <vt:lpstr>PowerPoint Presentation</vt:lpstr>
      <vt:lpstr>PowerPoint Presentation</vt:lpstr>
      <vt:lpstr>b.  Klas kedua</vt:lpstr>
      <vt:lpstr>PowerPoint Presentation</vt:lpstr>
      <vt:lpstr>Keuntungan mekanik</vt:lpstr>
      <vt:lpstr>Biomekanika:  Daya Tahan Terhadap Beban Mekanik (1)</vt:lpstr>
      <vt:lpstr>Biomekanika:  Daya Tahan Terhadap Beban Mekanik (2)</vt:lpstr>
      <vt:lpstr>Biomekanika:  Daya Tahan Terhadap Beban Mekanik (3)</vt:lpstr>
      <vt:lpstr>Biomekanika:  CTDs (1)</vt:lpstr>
      <vt:lpstr>Biomekanika:  CTDs (2)</vt:lpstr>
      <vt:lpstr>Biomekanika:  CTDs (3)</vt:lpstr>
    </vt:vector>
  </TitlesOfParts>
  <Company>DISNAKER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</dc:title>
  <dc:creator>BLK</dc:creator>
  <cp:lastModifiedBy>Rismal</cp:lastModifiedBy>
  <cp:revision>203</cp:revision>
  <cp:lastPrinted>1601-01-01T00:00:00Z</cp:lastPrinted>
  <dcterms:created xsi:type="dcterms:W3CDTF">2004-06-23T03:15:46Z</dcterms:created>
  <dcterms:modified xsi:type="dcterms:W3CDTF">2011-11-02T19:49:19Z</dcterms:modified>
</cp:coreProperties>
</file>