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61" r:id="rId2"/>
    <p:sldId id="294" r:id="rId3"/>
    <p:sldId id="299" r:id="rId4"/>
    <p:sldId id="344" r:id="rId5"/>
    <p:sldId id="291" r:id="rId6"/>
    <p:sldId id="300" r:id="rId7"/>
    <p:sldId id="301" r:id="rId8"/>
    <p:sldId id="311" r:id="rId9"/>
    <p:sldId id="330" r:id="rId10"/>
    <p:sldId id="323" r:id="rId11"/>
    <p:sldId id="312" r:id="rId12"/>
    <p:sldId id="314" r:id="rId13"/>
    <p:sldId id="313" r:id="rId14"/>
    <p:sldId id="318" r:id="rId15"/>
    <p:sldId id="316" r:id="rId16"/>
    <p:sldId id="262" r:id="rId17"/>
    <p:sldId id="334" r:id="rId18"/>
    <p:sldId id="319" r:id="rId19"/>
    <p:sldId id="324" r:id="rId20"/>
    <p:sldId id="327" r:id="rId21"/>
    <p:sldId id="263" r:id="rId22"/>
    <p:sldId id="328" r:id="rId23"/>
    <p:sldId id="333" r:id="rId24"/>
    <p:sldId id="350" r:id="rId25"/>
    <p:sldId id="351" r:id="rId26"/>
    <p:sldId id="335" r:id="rId27"/>
    <p:sldId id="336" r:id="rId28"/>
    <p:sldId id="337" r:id="rId29"/>
    <p:sldId id="353" r:id="rId30"/>
    <p:sldId id="355" r:id="rId31"/>
    <p:sldId id="361" r:id="rId32"/>
    <p:sldId id="363" r:id="rId33"/>
    <p:sldId id="356" r:id="rId34"/>
    <p:sldId id="357" r:id="rId35"/>
    <p:sldId id="359" r:id="rId36"/>
    <p:sldId id="341" r:id="rId37"/>
    <p:sldId id="34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67FD6-0FEB-44E5-9510-BF1D7415D2C8}" type="datetimeFigureOut">
              <a:rPr lang="en-US" smtClean="0"/>
              <a:t>1/14/2012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777A0-71DB-4082-A358-AE5F6C082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3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777A0-71DB-4082-A358-AE5F6C0822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1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329D5E-4FD2-4000-A50B-DBFEA01B664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777A0-71DB-4082-A358-AE5F6C0822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id-ID" sz="2400">
              <a:solidFill>
                <a:prstClr val="black"/>
              </a:solidFill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id-ID" sz="2400">
              <a:solidFill>
                <a:prstClr val="black"/>
              </a:solidFill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10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10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5A72B5-D0BA-46A7-973B-3DF3C394E1C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59621"/>
      </p:ext>
    </p:extLst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99E0D-8B47-42D9-80FA-5374451BF7D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43330"/>
      </p:ext>
    </p:extLst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1CF9F-D1E2-42CE-878B-6E7416065A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33595"/>
      </p:ext>
    </p:extLst>
  </p:cSld>
  <p:clrMapOvr>
    <a:masterClrMapping/>
  </p:clrMapOvr>
  <p:transition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67047-FAB0-4699-B65D-1644B147CA8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51326"/>
      </p:ext>
    </p:extLst>
  </p:cSld>
  <p:clrMapOvr>
    <a:masterClrMapping/>
  </p:clrMapOvr>
  <p:transition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8A4EC-4E18-40CD-BB86-FB2D0C7B638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34417"/>
      </p:ext>
    </p:extLst>
  </p:cSld>
  <p:clrMapOvr>
    <a:masterClrMapping/>
  </p:clrMapOvr>
  <p:transition>
    <p:plu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7956-AE64-40D1-8E74-2444206A173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34536"/>
      </p:ext>
    </p:extLst>
  </p:cSld>
  <p:clrMapOvr>
    <a:masterClrMapping/>
  </p:clrMapOvr>
  <p:transition>
    <p:plu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6957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A80CA-2D3E-4D94-AF47-38B6377D2B7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77471"/>
      </p:ext>
    </p:extLst>
  </p:cSld>
  <p:clrMapOvr>
    <a:masterClrMapping/>
  </p:clrMapOvr>
  <p:transition>
    <p:plu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4FE5-2CF8-4F82-AEA6-E45F039CC47E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63954"/>
      </p:ext>
    </p:extLst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1C1B9-6413-4A78-A57F-A0EFD2A37EB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27533"/>
      </p:ext>
    </p:extLst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9264-B612-4448-919B-5AAAF00A940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46438"/>
      </p:ext>
    </p:extLst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16BB-EAEA-4B06-92F8-42C66B59C84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09152"/>
      </p:ext>
    </p:extLst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36FD-86AB-446F-9AE0-B197B5EAE13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98996"/>
      </p:ext>
    </p:extLst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60803-B980-4F49-9313-5E5806C4F58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24256"/>
      </p:ext>
    </p:extLst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5B422-3391-4F9A-8810-6C1892232E2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91019"/>
      </p:ext>
    </p:extLst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5DBD4-8940-4DFE-9F71-58DBEFCCA44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62510"/>
      </p:ext>
    </p:extLst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69DC3-A7EB-4C98-9E1A-D5CB1FB51E8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84990"/>
      </p:ext>
    </p:extLst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id-ID" sz="2400">
              <a:solidFill>
                <a:prstClr val="black"/>
              </a:solidFill>
            </a:endParaRPr>
          </a:p>
        </p:txBody>
      </p:sp>
      <p:sp>
        <p:nvSpPr>
          <p:cNvPr id="640003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2400">
              <a:solidFill>
                <a:prstClr val="black"/>
              </a:solidFill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8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8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00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400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400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40DD9D-9137-47DC-82FA-F03B8A2A3BFE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6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1.bp.blogspot.com/-GNHm2RUZAmU/TbDuVgw3e_I/AAAAAAAAATQ/7b4xIsWor8U/s1600/imagesCAWJXO60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bsigandung.files.wordpress.com/2010/05/jarak-liat-komp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bsigandung.files.wordpress.com/2010/05/posisi-duduk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batikyogya.files.wordpress.com/2008/10/work-station1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ranslate.googleusercontent.com/translate_c?hl=id&amp;prev=/search?q=the+design+of+workstation+in+ergonomics&amp;start=80&amp;hl=id&amp;sa=N&amp;biw=1280&amp;bih=634&amp;prmd=imvns&amp;rurl=translate.google.co.id&amp;sl=en&amp;u=http://www.ccohs.ca/oshanswers/ergonomics/standing/standing_basic.html&amp;usg=ALkJrhhny2UXRJ9WKCiagAsX5jMat1NokA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iosh/docs/97-117/eptbtr9.html" TargetMode="External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batikyogya.files.wordpress.com/2008/10/komputer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hyperlink" Target="http://www.theastuteagent.ca/before-you-get-down-to-work%e2%80%a6where-will-you-sit/workstationgraphic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295400"/>
            <a:ext cx="6629400" cy="1295400"/>
          </a:xfrm>
          <a:noFill/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sz="4800" b="1" i="0" dirty="0" smtClean="0">
                <a:latin typeface="Verdana" pitchFamily="34" charset="0"/>
              </a:rPr>
              <a:t>DESAIN  STASIUN KERJA</a:t>
            </a:r>
            <a:endParaRPr lang="en-US" sz="4800" dirty="0">
              <a:latin typeface="Verdana" pitchFamily="34" charset="0"/>
            </a:endParaRPr>
          </a:p>
        </p:txBody>
      </p:sp>
      <p:pic>
        <p:nvPicPr>
          <p:cNvPr id="3" name="Picture 2" descr="http://1.bp.blogspot.com/-GNHm2RUZAmU/TbDuVgw3e_I/AAAAAAAAATQ/7b4xIsWor8U/s1600/imagesCAWJXO6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58674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648060"/>
      </p:ext>
    </p:extLst>
  </p:cSld>
  <p:clrMapOvr>
    <a:masterClrMapping/>
  </p:clrMapOvr>
  <p:transition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/>
              <a:t>|  </a:t>
            </a:r>
            <a:fld id="{CCBF7875-F403-4D12-8E63-4006334614D4}" type="slidenum">
              <a:rPr lang="pt-BR"/>
              <a:pPr/>
              <a:t>10</a:t>
            </a:fld>
            <a:endParaRPr lang="pt-BR"/>
          </a:p>
        </p:txBody>
      </p:sp>
      <p:pic>
        <p:nvPicPr>
          <p:cNvPr id="261134" name="Picture 14" descr="C e E_Trab Mesa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1"/>
            <a:ext cx="3200400" cy="201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135" name="Picture 15" descr="C e E_Trab Mes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28601"/>
            <a:ext cx="3657600" cy="201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8300" y="2259547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GBR,   ILUSTRASI LAY </a:t>
            </a:r>
            <a:r>
              <a:rPr lang="en-US" sz="1600" dirty="0" smtClean="0"/>
              <a:t>STASIUN  </a:t>
            </a:r>
            <a:r>
              <a:rPr lang="en-US" sz="1600" dirty="0"/>
              <a:t>KERJADUDUK, TERDADAP </a:t>
            </a:r>
            <a:r>
              <a:rPr lang="en-US" sz="1600" dirty="0" smtClean="0"/>
              <a:t> AKSES PEKERJAAN (1) </a:t>
            </a:r>
            <a:r>
              <a:rPr lang="en-US" sz="1600" dirty="0" err="1" smtClean="0"/>
              <a:t>Akses</a:t>
            </a:r>
            <a:r>
              <a:rPr lang="en-US" sz="1600" dirty="0" smtClean="0"/>
              <a:t> </a:t>
            </a:r>
            <a:r>
              <a:rPr lang="en-US" sz="1600" dirty="0" err="1" smtClean="0"/>
              <a:t>sering</a:t>
            </a:r>
            <a:r>
              <a:rPr lang="en-US" sz="1600" dirty="0" smtClean="0"/>
              <a:t>, (2) </a:t>
            </a:r>
            <a:r>
              <a:rPr lang="en-US" sz="1600" dirty="0" err="1" smtClean="0"/>
              <a:t>Akses</a:t>
            </a:r>
            <a:r>
              <a:rPr lang="en-US" sz="1600" dirty="0" smtClean="0"/>
              <a:t> </a:t>
            </a:r>
            <a:r>
              <a:rPr lang="en-US" sz="1600" dirty="0" err="1" smtClean="0"/>
              <a:t>agak</a:t>
            </a:r>
            <a:r>
              <a:rPr lang="en-US" sz="1600" dirty="0" smtClean="0"/>
              <a:t> </a:t>
            </a:r>
            <a:r>
              <a:rPr lang="en-US" sz="1600" dirty="0" err="1" smtClean="0"/>
              <a:t>sering</a:t>
            </a:r>
            <a:r>
              <a:rPr lang="en-US" sz="1600" dirty="0" smtClean="0"/>
              <a:t> , (3)  </a:t>
            </a:r>
            <a:r>
              <a:rPr lang="en-US" sz="1600" dirty="0" err="1" smtClean="0"/>
              <a:t>Akses</a:t>
            </a:r>
            <a:r>
              <a:rPr lang="en-US" sz="1600" dirty="0" smtClean="0"/>
              <a:t> </a:t>
            </a:r>
            <a:r>
              <a:rPr lang="en-US" sz="1600" dirty="0" err="1" smtClean="0"/>
              <a:t>jarang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950493" y="3200400"/>
            <a:ext cx="533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i="1" dirty="0" err="1"/>
              <a:t>Prinsip</a:t>
            </a:r>
            <a:r>
              <a:rPr lang="en-US" sz="1400" b="1" i="1" dirty="0"/>
              <a:t> physical</a:t>
            </a:r>
            <a:r>
              <a:rPr lang="en-US" sz="1400" dirty="0"/>
              <a:t> </a:t>
            </a:r>
            <a:endParaRPr lang="en-US" sz="1200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 err="1"/>
              <a:t>Jadikanlah</a:t>
            </a:r>
            <a:r>
              <a:rPr lang="en-US" sz="1600" dirty="0"/>
              <a:t> </a:t>
            </a:r>
            <a:r>
              <a:rPr lang="en-US" sz="1600" dirty="0" err="1"/>
              <a:t>segala</a:t>
            </a:r>
            <a:r>
              <a:rPr lang="en-US" sz="1600" dirty="0"/>
              <a:t> </a:t>
            </a:r>
            <a:r>
              <a:rPr lang="en-US" sz="1600" dirty="0" err="1"/>
              <a:t>sesuatu</a:t>
            </a:r>
            <a:r>
              <a:rPr lang="en-US" sz="1600" dirty="0"/>
              <a:t> </a:t>
            </a:r>
            <a:r>
              <a:rPr lang="en-US" sz="1600" dirty="0" err="1"/>
              <a:t>mudah</a:t>
            </a:r>
            <a:r>
              <a:rPr lang="en-US" sz="1600" dirty="0"/>
              <a:t> </a:t>
            </a:r>
            <a:r>
              <a:rPr lang="en-US" sz="1600" dirty="0" err="1"/>
              <a:t>dijangkau</a:t>
            </a:r>
            <a:endParaRPr lang="en-US" sz="1400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 err="1"/>
              <a:t>Bekerja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 yang </a:t>
            </a:r>
            <a:r>
              <a:rPr lang="en-US" sz="1600" dirty="0" err="1"/>
              <a:t>sesuai</a:t>
            </a:r>
            <a:endParaRPr lang="en-US" sz="1400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 err="1"/>
              <a:t>Bekerja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postur</a:t>
            </a:r>
            <a:r>
              <a:rPr lang="en-US" sz="1600" dirty="0"/>
              <a:t> yang </a:t>
            </a:r>
            <a:r>
              <a:rPr lang="en-US" sz="1600" dirty="0" err="1"/>
              <a:t>sesuai</a:t>
            </a:r>
            <a:endParaRPr lang="en-US" sz="1400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 err="1"/>
              <a:t>Mengurangi</a:t>
            </a:r>
            <a:r>
              <a:rPr lang="en-US" sz="1600" dirty="0"/>
              <a:t> </a:t>
            </a:r>
            <a:r>
              <a:rPr lang="en-US" sz="1600" dirty="0" err="1"/>
              <a:t>pengeluaran</a:t>
            </a:r>
            <a:r>
              <a:rPr lang="en-US" sz="1600" dirty="0"/>
              <a:t> </a:t>
            </a:r>
            <a:r>
              <a:rPr lang="en-US" sz="1600" dirty="0" err="1"/>
              <a:t>tenaga</a:t>
            </a:r>
            <a:r>
              <a:rPr lang="en-US" sz="1600" dirty="0"/>
              <a:t> yang </a:t>
            </a:r>
            <a:r>
              <a:rPr lang="en-US" sz="1600" dirty="0" err="1"/>
              <a:t>berlebihan</a:t>
            </a:r>
            <a:endParaRPr lang="en-US" sz="1400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 err="1"/>
              <a:t>Meminimalkan</a:t>
            </a:r>
            <a:r>
              <a:rPr lang="en-US" sz="1600" dirty="0"/>
              <a:t> </a:t>
            </a:r>
            <a:r>
              <a:rPr lang="en-US" sz="1600" dirty="0" err="1"/>
              <a:t>keletihan</a:t>
            </a:r>
            <a:r>
              <a:rPr lang="en-US" sz="1600" dirty="0"/>
              <a:t>/</a:t>
            </a:r>
            <a:r>
              <a:rPr lang="en-US" sz="1600" dirty="0" err="1"/>
              <a:t>kepenatan</a:t>
            </a:r>
            <a:endParaRPr lang="en-US" sz="1400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 err="1"/>
              <a:t>Mengurangi</a:t>
            </a:r>
            <a:r>
              <a:rPr lang="en-US" sz="1600" dirty="0"/>
              <a:t> </a:t>
            </a:r>
            <a:r>
              <a:rPr lang="en-US" sz="1600" dirty="0" err="1"/>
              <a:t>pengulangan</a:t>
            </a:r>
            <a:r>
              <a:rPr lang="en-US" sz="1600" dirty="0"/>
              <a:t> yang </a:t>
            </a:r>
            <a:r>
              <a:rPr lang="en-US" sz="1600" dirty="0" err="1"/>
              <a:t>berlebihan</a:t>
            </a:r>
            <a:endParaRPr lang="en-US" sz="1400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jarak</a:t>
            </a:r>
            <a:r>
              <a:rPr lang="en-US" sz="1600" dirty="0"/>
              <a:t> </a:t>
            </a:r>
            <a:r>
              <a:rPr lang="en-US" sz="1600" dirty="0" err="1"/>
              <a:t>ruang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akses</a:t>
            </a:r>
            <a:endParaRPr lang="en-US" sz="1400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 err="1"/>
              <a:t>Meminimalkan</a:t>
            </a:r>
            <a:r>
              <a:rPr lang="en-US" sz="1600" dirty="0"/>
              <a:t> </a:t>
            </a:r>
            <a:r>
              <a:rPr lang="en-US" sz="1600" dirty="0" err="1"/>
              <a:t>kontak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stress</a:t>
            </a:r>
            <a:endParaRPr lang="en-US" sz="1400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bobilisasi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merubah</a:t>
            </a:r>
            <a:r>
              <a:rPr lang="en-US" sz="1600" dirty="0"/>
              <a:t> </a:t>
            </a:r>
            <a:r>
              <a:rPr lang="en-US" sz="1600" dirty="0" err="1"/>
              <a:t>posisi</a:t>
            </a:r>
            <a:endParaRPr lang="en-US" sz="1400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 err="1"/>
              <a:t>Menciptakan</a:t>
            </a:r>
            <a:r>
              <a:rPr lang="en-US" sz="1600" dirty="0"/>
              <a:t> </a:t>
            </a:r>
            <a:r>
              <a:rPr lang="en-US" sz="1600" dirty="0" err="1"/>
              <a:t>leingkungan</a:t>
            </a:r>
            <a:r>
              <a:rPr lang="en-US" sz="1600" dirty="0"/>
              <a:t> yang </a:t>
            </a:r>
            <a:r>
              <a:rPr lang="en-US" sz="1600" dirty="0" err="1"/>
              <a:t>menyenangkan</a:t>
            </a:r>
            <a:r>
              <a:rPr lang="en-US" sz="1600" dirty="0"/>
              <a:t> </a:t>
            </a:r>
            <a:r>
              <a:rPr lang="en-US" sz="1600" dirty="0" err="1"/>
              <a:t>pencahayaan</a:t>
            </a:r>
            <a:r>
              <a:rPr lang="en-US" sz="1600" dirty="0"/>
              <a:t>, </a:t>
            </a:r>
            <a:r>
              <a:rPr lang="en-US" sz="1600" dirty="0" err="1"/>
              <a:t>temperatur</a:t>
            </a:r>
            <a:r>
              <a:rPr lang="en-US" sz="16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 </a:t>
            </a:r>
            <a:r>
              <a:rPr lang="en-US" sz="1400" dirty="0" err="1"/>
              <a:t>mengecilkan</a:t>
            </a:r>
            <a:r>
              <a:rPr lang="en-US" sz="1400" dirty="0"/>
              <a:t> </a:t>
            </a:r>
            <a:r>
              <a:rPr lang="en-US" sz="1400" dirty="0" err="1"/>
              <a:t>getaran</a:t>
            </a:r>
            <a:r>
              <a:rPr lang="en-US" sz="1400" dirty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8405422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NORMAL AND MAXIMUM WORKING AR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3886200" cy="27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533400"/>
            <a:ext cx="5181600" cy="5334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/>
              <a:t>LAYOUT STASIUN KERJA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54102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GBR,   ILUSTRASI LAYOUT STASIUN KERJA TERADAP JANGKAUAN KEDEPAN POSISI DUDUK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6637345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deal_postur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799"/>
            <a:ext cx="2627951" cy="264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4724400" cy="4572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/>
              <a:t>LAYOUT STASIUN KERJA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46482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GBR, </a:t>
            </a:r>
            <a:r>
              <a:rPr lang="en-US" sz="1400" dirty="0" err="1" smtClean="0"/>
              <a:t>ilustrasi</a:t>
            </a:r>
            <a:r>
              <a:rPr lang="en-US" sz="1400" dirty="0" smtClean="0"/>
              <a:t> </a:t>
            </a:r>
            <a:r>
              <a:rPr lang="en-US" sz="1400" dirty="0" err="1" smtClean="0"/>
              <a:t>meja</a:t>
            </a:r>
            <a:r>
              <a:rPr lang="en-US" sz="1400" dirty="0" smtClean="0"/>
              <a:t> </a:t>
            </a:r>
            <a:r>
              <a:rPr lang="en-US" sz="1400" dirty="0" err="1" smtClean="0"/>
              <a:t>posisi</a:t>
            </a:r>
            <a:r>
              <a:rPr lang="en-US" sz="1400" dirty="0" smtClean="0"/>
              <a:t> </a:t>
            </a:r>
            <a:r>
              <a:rPr lang="en-US" sz="1400" dirty="0" err="1" smtClean="0"/>
              <a:t>alamiah</a:t>
            </a:r>
            <a:r>
              <a:rPr lang="en-US" sz="1400" dirty="0" smtClean="0"/>
              <a:t> </a:t>
            </a:r>
            <a:r>
              <a:rPr lang="en-US" sz="1400" dirty="0" err="1" smtClean="0"/>
              <a:t>sikap</a:t>
            </a:r>
            <a:r>
              <a:rPr lang="en-US" sz="1400" dirty="0" smtClean="0"/>
              <a:t> </a:t>
            </a:r>
            <a:r>
              <a:rPr lang="en-US" sz="1400" dirty="0" err="1" smtClean="0"/>
              <a:t>kerja</a:t>
            </a:r>
            <a:r>
              <a:rPr lang="en-US" sz="1400" dirty="0" smtClean="0"/>
              <a:t> </a:t>
            </a:r>
            <a:r>
              <a:rPr lang="en-US" sz="1400" dirty="0" err="1" smtClean="0"/>
              <a:t>duduk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layout </a:t>
            </a:r>
            <a:r>
              <a:rPr lang="en-US" sz="1400" dirty="0" err="1" smtClean="0"/>
              <a:t>stasiun</a:t>
            </a:r>
            <a:r>
              <a:rPr lang="en-US" sz="1400" dirty="0" smtClean="0"/>
              <a:t> </a:t>
            </a:r>
            <a:r>
              <a:rPr lang="en-US" sz="1400" dirty="0" err="1" smtClean="0"/>
              <a:t>kerja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(1), </a:t>
            </a:r>
            <a:r>
              <a:rPr lang="en-US" sz="1400" dirty="0" err="1" smtClean="0"/>
              <a:t>sandarkan</a:t>
            </a:r>
            <a:r>
              <a:rPr lang="en-US" sz="1400" dirty="0" smtClean="0"/>
              <a:t> </a:t>
            </a:r>
            <a:r>
              <a:rPr lang="en-US" sz="1400" dirty="0" err="1" smtClean="0"/>
              <a:t>tulang</a:t>
            </a:r>
            <a:r>
              <a:rPr lang="en-US" sz="1400" dirty="0" smtClean="0"/>
              <a:t> </a:t>
            </a:r>
            <a:r>
              <a:rPr lang="en-US" sz="1400" dirty="0" err="1" smtClean="0"/>
              <a:t>belakang</a:t>
            </a:r>
            <a:r>
              <a:rPr lang="en-US" sz="1400" dirty="0" smtClean="0"/>
              <a:t> 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sandaran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pinggang</a:t>
            </a:r>
            <a:r>
              <a:rPr lang="en-US" sz="1400" dirty="0" smtClean="0"/>
              <a:t>/</a:t>
            </a:r>
            <a:r>
              <a:rPr lang="en-US" sz="1400" dirty="0" err="1" smtClean="0"/>
              <a:t>punggung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kursi</a:t>
            </a:r>
            <a:r>
              <a:rPr lang="en-US" sz="1400" dirty="0" smtClean="0"/>
              <a:t>,(8) </a:t>
            </a:r>
            <a:r>
              <a:rPr lang="en-US" sz="1400" dirty="0" err="1" smtClean="0"/>
              <a:t>tempatkan</a:t>
            </a:r>
            <a:r>
              <a:rPr lang="en-US" sz="1400" dirty="0" smtClean="0"/>
              <a:t> </a:t>
            </a:r>
            <a:r>
              <a:rPr lang="en-US" sz="1400" dirty="0" err="1" smtClean="0"/>
              <a:t>siku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nyaman</a:t>
            </a:r>
            <a:r>
              <a:rPr lang="en-US" sz="1400" dirty="0" smtClean="0"/>
              <a:t> </a:t>
            </a:r>
            <a:r>
              <a:rPr lang="en-US" sz="1400" dirty="0" err="1" smtClean="0"/>
              <a:t>disamping</a:t>
            </a:r>
            <a:r>
              <a:rPr lang="en-US" sz="1400" dirty="0" smtClean="0"/>
              <a:t> </a:t>
            </a:r>
            <a:r>
              <a:rPr lang="en-US" sz="1400" dirty="0" err="1" smtClean="0"/>
              <a:t>badan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lengan</a:t>
            </a:r>
            <a:r>
              <a:rPr lang="en-US" sz="1400" dirty="0" smtClean="0"/>
              <a:t> </a:t>
            </a:r>
            <a:r>
              <a:rPr lang="en-US" sz="1400" dirty="0" err="1" smtClean="0"/>
              <a:t>bawah</a:t>
            </a:r>
            <a:r>
              <a:rPr lang="en-US" sz="1400" dirty="0" smtClean="0"/>
              <a:t> horizontal , (7) </a:t>
            </a:r>
            <a:r>
              <a:rPr lang="en-US" sz="1400" dirty="0" err="1" smtClean="0"/>
              <a:t>upayakan</a:t>
            </a:r>
            <a:r>
              <a:rPr lang="en-US" sz="1400" dirty="0" smtClean="0"/>
              <a:t> </a:t>
            </a:r>
            <a:r>
              <a:rPr lang="en-US" sz="1400" dirty="0" err="1" smtClean="0"/>
              <a:t>jari</a:t>
            </a:r>
            <a:r>
              <a:rPr lang="en-US" sz="1400" dirty="0" smtClean="0"/>
              <a:t>  </a:t>
            </a:r>
            <a:r>
              <a:rPr lang="en-US" sz="1400" dirty="0" err="1" smtClean="0"/>
              <a:t>rileks</a:t>
            </a:r>
            <a:r>
              <a:rPr lang="en-US" sz="1400" dirty="0" smtClean="0"/>
              <a:t> </a:t>
            </a:r>
            <a:r>
              <a:rPr lang="en-US" sz="1400" dirty="0" err="1" smtClean="0"/>
              <a:t>seprti</a:t>
            </a:r>
            <a:r>
              <a:rPr lang="en-US" sz="1400" dirty="0" smtClean="0"/>
              <a:t> </a:t>
            </a:r>
            <a:r>
              <a:rPr lang="en-US" sz="1400" dirty="0" err="1" smtClean="0"/>
              <a:t>kurva</a:t>
            </a:r>
            <a:r>
              <a:rPr lang="en-US" sz="1400" dirty="0" smtClean="0"/>
              <a:t> 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saat</a:t>
            </a:r>
            <a:r>
              <a:rPr lang="en-US" sz="1400" dirty="0" smtClean="0"/>
              <a:t> </a:t>
            </a:r>
            <a:r>
              <a:rPr lang="en-US" sz="1400" dirty="0" err="1" smtClean="0"/>
              <a:t>mengetik</a:t>
            </a:r>
            <a:r>
              <a:rPr lang="en-US" sz="1400" dirty="0" smtClean="0"/>
              <a:t> (10) </a:t>
            </a:r>
            <a:r>
              <a:rPr lang="en-US" sz="1400" dirty="0" err="1" smtClean="0"/>
              <a:t>tangan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lengan</a:t>
            </a:r>
            <a:r>
              <a:rPr lang="en-US" sz="1400" dirty="0" smtClean="0"/>
              <a:t> </a:t>
            </a:r>
            <a:r>
              <a:rPr lang="en-US" sz="1400" dirty="0" err="1" smtClean="0"/>
              <a:t>harus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bergerak</a:t>
            </a:r>
            <a:r>
              <a:rPr lang="en-US" sz="1400" dirty="0" smtClean="0"/>
              <a:t> </a:t>
            </a:r>
            <a:r>
              <a:rPr lang="en-US" sz="1400" dirty="0" err="1" smtClean="0"/>
              <a:t>beban</a:t>
            </a:r>
            <a:r>
              <a:rPr lang="en-US" sz="1400" dirty="0" smtClean="0"/>
              <a:t> </a:t>
            </a:r>
            <a:r>
              <a:rPr lang="en-US" sz="1400" dirty="0" err="1" smtClean="0"/>
              <a:t>diatas</a:t>
            </a:r>
            <a:r>
              <a:rPr lang="en-US" sz="1400" dirty="0" smtClean="0"/>
              <a:t> keyboard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pergelangan</a:t>
            </a:r>
            <a:r>
              <a:rPr lang="en-US" sz="1400" dirty="0" smtClean="0"/>
              <a:t> </a:t>
            </a:r>
            <a:r>
              <a:rPr lang="en-US" sz="1400" dirty="0" err="1" smtClean="0"/>
              <a:t>tangan</a:t>
            </a:r>
            <a:r>
              <a:rPr lang="en-US" sz="1400" dirty="0" smtClean="0"/>
              <a:t> </a:t>
            </a:r>
            <a:r>
              <a:rPr lang="en-US" sz="1400" dirty="0" err="1" smtClean="0"/>
              <a:t>posisi</a:t>
            </a:r>
            <a:r>
              <a:rPr lang="en-US" sz="1400" dirty="0" smtClean="0"/>
              <a:t> </a:t>
            </a:r>
            <a:r>
              <a:rPr lang="en-US" sz="1400" dirty="0" err="1" smtClean="0"/>
              <a:t>lurus</a:t>
            </a:r>
            <a:r>
              <a:rPr lang="en-US" sz="1400" dirty="0" smtClean="0"/>
              <a:t> (5) </a:t>
            </a:r>
            <a:r>
              <a:rPr lang="en-US" sz="1400" dirty="0" err="1" smtClean="0"/>
              <a:t>tompang</a:t>
            </a:r>
            <a:r>
              <a:rPr lang="en-US" sz="1400" dirty="0" smtClean="0"/>
              <a:t> kaki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nyaman</a:t>
            </a:r>
            <a:r>
              <a:rPr lang="en-US" sz="1400" dirty="0" smtClean="0"/>
              <a:t> di </a:t>
            </a:r>
            <a:r>
              <a:rPr lang="en-US" sz="1400" dirty="0" err="1" smtClean="0"/>
              <a:t>lantai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diatas</a:t>
            </a:r>
            <a:r>
              <a:rPr lang="en-US" sz="1400" dirty="0" smtClean="0"/>
              <a:t> </a:t>
            </a:r>
            <a:r>
              <a:rPr lang="en-US" sz="1400" dirty="0" err="1" smtClean="0"/>
              <a:t>injakan</a:t>
            </a:r>
            <a:r>
              <a:rPr lang="en-US" sz="1400" dirty="0" smtClean="0"/>
              <a:t> kaki di </a:t>
            </a:r>
            <a:r>
              <a:rPr lang="en-US" sz="1400" dirty="0" err="1" smtClean="0"/>
              <a:t>depan</a:t>
            </a:r>
            <a:r>
              <a:rPr lang="en-US" sz="1400" dirty="0" smtClean="0"/>
              <a:t> </a:t>
            </a:r>
            <a:r>
              <a:rPr lang="en-US" sz="1400" dirty="0" err="1" smtClean="0"/>
              <a:t>lutut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6" name="Picture 5" descr="Illustration of an ergonomic worksta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799"/>
            <a:ext cx="2971800" cy="2819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190454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90600" y="685800"/>
            <a:ext cx="70104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 smtClean="0"/>
              <a:t>Layout </a:t>
            </a:r>
            <a:r>
              <a:rPr lang="en-US" sz="4000" b="1" dirty="0" err="1" smtClean="0"/>
              <a:t>stasiun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kerja</a:t>
            </a:r>
            <a:r>
              <a:rPr lang="id-ID" sz="4800" b="1" dirty="0" smtClean="0"/>
              <a:t> </a:t>
            </a:r>
            <a:r>
              <a:rPr lang="id-ID" sz="3600" b="1" dirty="0" smtClean="0"/>
              <a:t/>
            </a:r>
            <a:br>
              <a:rPr lang="id-ID" sz="3600" b="1" dirty="0" smtClean="0"/>
            </a:br>
            <a:r>
              <a:rPr sz="2800" b="1" dirty="0" smtClean="0"/>
              <a:t>Manual Materials Handling</a:t>
            </a:r>
            <a:endParaRPr lang="id-ID" sz="2800" dirty="0"/>
          </a:p>
        </p:txBody>
      </p:sp>
      <p:pic>
        <p:nvPicPr>
          <p:cNvPr id="35844" name="Picture 2" descr="C:\Users\Toshiba\Documents\PSKE\tugas dr pak ifti\Presentasi hiperkes\2008-05 (May)\material handl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679557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92603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371600" y="338138"/>
            <a:ext cx="71628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rgbClr val="000098"/>
                </a:solidFill>
              </a:rPr>
              <a:t>PRINCIPLE OF WORK DESIGN :  THE WORKPLACE</a:t>
            </a:r>
          </a:p>
          <a:p>
            <a:pPr eaLnBrk="1" hangingPunct="1"/>
            <a:r>
              <a:rPr lang="en-US" b="1" dirty="0" smtClean="0">
                <a:solidFill>
                  <a:srgbClr val="000098"/>
                </a:solidFill>
              </a:rPr>
              <a:t> Locate All Tools and materials Within  the Normal Working Areas</a:t>
            </a:r>
            <a:endParaRPr lang="en-US" b="1" dirty="0">
              <a:solidFill>
                <a:srgbClr val="000098"/>
              </a:solidFill>
            </a:endParaRPr>
          </a:p>
        </p:txBody>
      </p:sp>
      <p:pic>
        <p:nvPicPr>
          <p:cNvPr id="56328" name="Picture 8" descr="NORMAL AND MAXIMUM WORKING AREAS IN THE HORIZO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79" y="1384785"/>
            <a:ext cx="3682621" cy="264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9" name="Picture 9" descr="NORMAL AND MAXIMUM WORKING AR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84784"/>
            <a:ext cx="3761235" cy="269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33600" y="4419599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PRINSIP DESAIN PEKERJAAN: TEMPAT KERJA</a:t>
            </a:r>
            <a:br>
              <a:rPr lang="id-ID" dirty="0"/>
            </a:br>
            <a:r>
              <a:rPr lang="id-ID" dirty="0"/>
              <a:t> </a:t>
            </a:r>
            <a:r>
              <a:rPr lang="id-ID" sz="1400" dirty="0"/>
              <a:t> Cari Semua Peralatan dan bahan Dalam Wilayah Kerja norma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92154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t-BR">
                <a:solidFill>
                  <a:srgbClr val="FFFFFF"/>
                </a:solidFill>
              </a:rPr>
              <a:t>|  </a:t>
            </a:r>
            <a:fld id="{374CF735-F365-49BD-89F5-0C2BCD3E2398}" type="slidenum">
              <a:rPr lang="pt-BR">
                <a:solidFill>
                  <a:srgbClr val="FFFFFF"/>
                </a:solidFill>
              </a:rPr>
              <a:pPr/>
              <a:t>15</a:t>
            </a:fld>
            <a:endParaRPr lang="pt-BR">
              <a:solidFill>
                <a:srgbClr val="FFFFFF"/>
              </a:solidFill>
            </a:endParaRPr>
          </a:p>
        </p:txBody>
      </p:sp>
      <p:pic>
        <p:nvPicPr>
          <p:cNvPr id="330756" name="Picture 4" descr="Biomec_Homem Sent Mov cóp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344" y="4225493"/>
            <a:ext cx="1839722" cy="17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757" name="Picture 5" descr="Biomec_Homem Corcunda cóp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40403"/>
            <a:ext cx="1817878" cy="210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758" name="Picture 6" descr="Biomec_Homem Sent Inclin cóp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679" y="1113210"/>
            <a:ext cx="1847493" cy="20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759" name="Picture 7" descr="Biomec_Homem Sentado cóp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1249079" cy="22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424049"/>
            <a:ext cx="3962400" cy="5334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/>
              <a:t>SIKAP KERJA DUDUK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592245"/>
            <a:ext cx="6618478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DESAIN STASIUN KERJA DAN SIKAP KERJA DUDUK</a:t>
            </a:r>
            <a:endParaRPr lang="en-US" sz="2000" b="1" dirty="0"/>
          </a:p>
        </p:txBody>
      </p:sp>
      <p:pic>
        <p:nvPicPr>
          <p:cNvPr id="10" name="Picture 9" descr="Untitled-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277" y="1425103"/>
            <a:ext cx="2971800" cy="255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062336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6870" y="533400"/>
            <a:ext cx="425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/>
              <a:t>DIMENSI STASIUN KERJA INDUSTRI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990600"/>
            <a:ext cx="458555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d-ID" b="1" dirty="0"/>
              <a:t>Dimensi stasiun kerja untuk operator duduk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1628507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Operasi industri yang biasanya dilakukan dalam keadaan duduk ditujukan untuk meningkatkan </a:t>
            </a:r>
            <a:r>
              <a:rPr lang="id-ID" dirty="0" smtClean="0"/>
              <a:t>produktivitas </a:t>
            </a:r>
            <a:r>
              <a:rPr lang="id-ID" dirty="0"/>
              <a:t>pekerja dengan memaksimasi gerakan efektif, mengurangi kelelahan pekerja, dan meningkatkan stabilitas pekerja</a:t>
            </a:r>
            <a:endParaRPr lang="en-US" dirty="0"/>
          </a:p>
        </p:txBody>
      </p:sp>
      <p:pic>
        <p:nvPicPr>
          <p:cNvPr id="7" name="Picture 6" descr="farleysiap pak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96" y="2667000"/>
            <a:ext cx="47244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204022" y="5602307"/>
            <a:ext cx="7482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Dalam perancangan stasiun kerja duduk, tinggi meja kerja yang disarankan adalah sekitar 2 inchi di bawah siku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2730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hat Grafis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3810000" cy="40601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295400" y="1447800"/>
            <a:ext cx="32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/>
              <a:t>Posisi</a:t>
            </a:r>
            <a:r>
              <a:rPr lang="en-US" b="1" i="1" dirty="0"/>
              <a:t> </a:t>
            </a:r>
            <a:r>
              <a:rPr lang="en-US" b="1" i="1" dirty="0" err="1"/>
              <a:t>kerja</a:t>
            </a:r>
            <a:r>
              <a:rPr lang="en-US" b="1" i="1" dirty="0"/>
              <a:t> </a:t>
            </a:r>
            <a:r>
              <a:rPr lang="en-US" b="1" i="1" dirty="0" err="1"/>
              <a:t>harus</a:t>
            </a:r>
            <a:r>
              <a:rPr lang="en-US" b="1" i="1" dirty="0"/>
              <a:t> </a:t>
            </a:r>
            <a:r>
              <a:rPr lang="en-US" b="1" i="1" dirty="0" err="1"/>
              <a:t>senyaman</a:t>
            </a:r>
            <a:r>
              <a:rPr lang="en-US" b="1" i="1" dirty="0"/>
              <a:t> </a:t>
            </a:r>
            <a:r>
              <a:rPr lang="en-US" b="1" i="1" dirty="0" err="1"/>
              <a:t>mungkin</a:t>
            </a:r>
            <a:r>
              <a:rPr lang="en-US" b="1" i="1" dirty="0"/>
              <a:t>.</a:t>
            </a:r>
            <a:r>
              <a:rPr lang="en-US" dirty="0"/>
              <a:t> </a:t>
            </a:r>
            <a:r>
              <a:rPr lang="en-US" b="1" i="1" dirty="0" err="1"/>
              <a:t>Tanda</a:t>
            </a:r>
            <a:r>
              <a:rPr lang="en-US" b="1" i="1" dirty="0"/>
              <a:t> </a:t>
            </a:r>
            <a:r>
              <a:rPr lang="en-US" b="1" i="1" dirty="0" err="1"/>
              <a:t>panah</a:t>
            </a:r>
            <a:r>
              <a:rPr lang="en-US" b="1" i="1" dirty="0"/>
              <a:t> </a:t>
            </a:r>
            <a:r>
              <a:rPr lang="en-US" b="1" i="1" dirty="0" err="1"/>
              <a:t>menunjukkan</a:t>
            </a:r>
            <a:r>
              <a:rPr lang="en-US" b="1" i="1" dirty="0"/>
              <a:t> </a:t>
            </a:r>
            <a:r>
              <a:rPr lang="en-US" b="1" i="1" dirty="0" err="1"/>
              <a:t>daerah</a:t>
            </a:r>
            <a:r>
              <a:rPr lang="en-US" b="1" i="1" dirty="0"/>
              <a:t> yang </a:t>
            </a:r>
            <a:r>
              <a:rPr lang="en-US" b="1" i="1" dirty="0" err="1"/>
              <a:t>perlu</a:t>
            </a:r>
            <a:r>
              <a:rPr lang="en-US" b="1" i="1" dirty="0"/>
              <a:t> </a:t>
            </a:r>
            <a:r>
              <a:rPr lang="en-US" b="1" i="1" dirty="0" err="1"/>
              <a:t>ditingkatkan</a:t>
            </a:r>
            <a:r>
              <a:rPr lang="en-US" b="1" i="1" dirty="0"/>
              <a:t> </a:t>
            </a:r>
            <a:r>
              <a:rPr lang="en-US" b="1" i="1" dirty="0" err="1"/>
              <a:t>untuk</a:t>
            </a:r>
            <a:r>
              <a:rPr lang="en-US" b="1" i="1" dirty="0"/>
              <a:t> </a:t>
            </a:r>
            <a:r>
              <a:rPr lang="en-US" b="1" i="1" dirty="0" err="1"/>
              <a:t>mencegah</a:t>
            </a:r>
            <a:r>
              <a:rPr lang="en-US" b="1" i="1" dirty="0"/>
              <a:t> </a:t>
            </a:r>
            <a:r>
              <a:rPr lang="en-US" b="1" i="1" dirty="0" err="1"/>
              <a:t>cedera</a:t>
            </a:r>
            <a:r>
              <a:rPr lang="en-US" b="1" i="1" dirty="0"/>
              <a:t> </a:t>
            </a:r>
            <a:r>
              <a:rPr lang="en-US" b="1" i="1" dirty="0" err="1"/>
              <a:t>potensial</a:t>
            </a:r>
            <a:r>
              <a:rPr lang="en-US" b="1" i="1" dirty="0"/>
              <a:t> </a:t>
            </a:r>
            <a:r>
              <a:rPr lang="en-US" b="1" i="1" dirty="0" err="1"/>
              <a:t>dari</a:t>
            </a:r>
            <a:r>
              <a:rPr lang="en-US" b="1" i="1" dirty="0"/>
              <a:t> </a:t>
            </a:r>
            <a:r>
              <a:rPr lang="en-US" b="1" i="1" dirty="0" err="1"/>
              <a:t>berkembang</a:t>
            </a:r>
            <a:r>
              <a:rPr lang="en-US" b="1" i="1" dirty="0"/>
              <a:t>.</a:t>
            </a:r>
            <a:r>
              <a:rPr lang="en-US" dirty="0"/>
              <a:t> </a:t>
            </a:r>
            <a:r>
              <a:rPr lang="en-US" b="1" i="1" dirty="0" err="1"/>
              <a:t>Untuk</a:t>
            </a:r>
            <a:r>
              <a:rPr lang="en-US" b="1" i="1" dirty="0"/>
              <a:t> </a:t>
            </a:r>
            <a:r>
              <a:rPr lang="en-US" b="1" i="1" dirty="0" err="1"/>
              <a:t>meningkatkan</a:t>
            </a:r>
            <a:r>
              <a:rPr lang="en-US" b="1" i="1" dirty="0"/>
              <a:t> </a:t>
            </a:r>
            <a:r>
              <a:rPr lang="en-US" b="1" i="1" dirty="0" err="1"/>
              <a:t>posisi</a:t>
            </a:r>
            <a:r>
              <a:rPr lang="en-US" b="1" i="1" dirty="0"/>
              <a:t> </a:t>
            </a:r>
            <a:r>
              <a:rPr lang="en-US" b="1" i="1" dirty="0" err="1"/>
              <a:t>duduk</a:t>
            </a:r>
            <a:r>
              <a:rPr lang="en-US" b="1" i="1" dirty="0"/>
              <a:t> </a:t>
            </a:r>
            <a:r>
              <a:rPr lang="en-US" b="1" i="1" dirty="0" err="1"/>
              <a:t>bagi</a:t>
            </a:r>
            <a:r>
              <a:rPr lang="en-US" b="1" i="1" dirty="0"/>
              <a:t> </a:t>
            </a:r>
            <a:r>
              <a:rPr lang="en-US" b="1" i="1" dirty="0" err="1"/>
              <a:t>pekerja</a:t>
            </a:r>
            <a:r>
              <a:rPr lang="en-US" b="1" i="1" dirty="0"/>
              <a:t> di </a:t>
            </a:r>
            <a:r>
              <a:rPr lang="en-US" b="1" i="1" dirty="0" err="1"/>
              <a:t>sebelah</a:t>
            </a:r>
            <a:r>
              <a:rPr lang="en-US" b="1" i="1" dirty="0"/>
              <a:t> </a:t>
            </a:r>
            <a:r>
              <a:rPr lang="en-US" b="1" i="1" dirty="0" err="1"/>
              <a:t>kanan</a:t>
            </a:r>
            <a:r>
              <a:rPr lang="en-US" b="1" i="1" dirty="0"/>
              <a:t>, </a:t>
            </a:r>
            <a:r>
              <a:rPr lang="en-US" b="1" i="1" dirty="0" err="1"/>
              <a:t>tinggi</a:t>
            </a:r>
            <a:r>
              <a:rPr lang="en-US" b="1" i="1" dirty="0"/>
              <a:t> </a:t>
            </a:r>
            <a:r>
              <a:rPr lang="en-US" b="1" i="1" dirty="0" err="1"/>
              <a:t>kursi</a:t>
            </a:r>
            <a:r>
              <a:rPr lang="en-US" b="1" i="1" dirty="0"/>
              <a:t> </a:t>
            </a:r>
            <a:r>
              <a:rPr lang="en-US" b="1" i="1" dirty="0" err="1"/>
              <a:t>harus</a:t>
            </a:r>
            <a:r>
              <a:rPr lang="en-US" b="1" i="1" dirty="0"/>
              <a:t> </a:t>
            </a:r>
            <a:r>
              <a:rPr lang="en-US" b="1" i="1" dirty="0" err="1"/>
              <a:t>diturunkan</a:t>
            </a:r>
            <a:r>
              <a:rPr lang="en-US" b="1" i="1" dirty="0"/>
              <a:t>, miring </a:t>
            </a:r>
            <a:r>
              <a:rPr lang="en-US" b="1" i="1" dirty="0" err="1"/>
              <a:t>sedikit</a:t>
            </a:r>
            <a:r>
              <a:rPr lang="en-US" b="1" i="1" dirty="0"/>
              <a:t> </a:t>
            </a:r>
            <a:r>
              <a:rPr lang="en-US" b="1" i="1" dirty="0" err="1"/>
              <a:t>ke</a:t>
            </a:r>
            <a:r>
              <a:rPr lang="en-US" b="1" i="1" dirty="0"/>
              <a:t> </a:t>
            </a:r>
            <a:r>
              <a:rPr lang="en-US" b="1" i="1" dirty="0" err="1"/>
              <a:t>depan</a:t>
            </a:r>
            <a:r>
              <a:rPr lang="en-US" b="1" i="1" dirty="0"/>
              <a:t> </a:t>
            </a:r>
            <a:r>
              <a:rPr lang="en-US" b="1" i="1" dirty="0" err="1"/>
              <a:t>dan</a:t>
            </a:r>
            <a:r>
              <a:rPr lang="en-US" b="1" i="1" dirty="0"/>
              <a:t> </a:t>
            </a:r>
            <a:r>
              <a:rPr lang="en-US" b="1" i="1" dirty="0" err="1"/>
              <a:t>pekerja</a:t>
            </a:r>
            <a:r>
              <a:rPr lang="en-US" b="1" i="1" dirty="0"/>
              <a:t> </a:t>
            </a:r>
            <a:r>
              <a:rPr lang="en-US" b="1" i="1" dirty="0" err="1"/>
              <a:t>harus</a:t>
            </a:r>
            <a:r>
              <a:rPr lang="en-US" b="1" i="1" dirty="0"/>
              <a:t> </a:t>
            </a:r>
            <a:r>
              <a:rPr lang="en-US" b="1" i="1" dirty="0" err="1"/>
              <a:t>dilengkapi</a:t>
            </a:r>
            <a:r>
              <a:rPr lang="en-US" b="1" i="1" dirty="0"/>
              <a:t> </a:t>
            </a:r>
            <a:r>
              <a:rPr lang="en-US" b="1" i="1" dirty="0" err="1"/>
              <a:t>dengan</a:t>
            </a:r>
            <a:r>
              <a:rPr lang="en-US" b="1" i="1" dirty="0"/>
              <a:t> </a:t>
            </a:r>
            <a:r>
              <a:rPr lang="en-US" b="1" i="1" dirty="0" err="1"/>
              <a:t>sandaran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8507" y="619541"/>
            <a:ext cx="6273833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DESAIN STASIUN KERJA &amp; SIKAP KERJA DUDUK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126352"/>
      </p:ext>
    </p:extLst>
  </p:cSld>
  <p:clrMapOvr>
    <a:masterClrMapping/>
  </p:clrMapOvr>
  <p:transition>
    <p:plu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bsigandung.files.wordpress.com/2010/05/jarak-liat-komp.jpg?w=300&amp;h=275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307992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52600" y="5454103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GBR, ILUSTRASI DESAIN SIKAP KERJA DUDUK TERHADAP KENYAMANAN KERJA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978507" y="619541"/>
            <a:ext cx="6273833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DESAIN STASIUN KERJA &amp; SIKAP KERJA DUDUK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2615339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iomec_Homem Sentado có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13716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Biomec_Homem Sent Inclin có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338" y="1019651"/>
            <a:ext cx="24955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798" y="4036031"/>
            <a:ext cx="546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GBR, </a:t>
            </a:r>
            <a:r>
              <a:rPr lang="en-US" dirty="0" err="1" smtClean="0"/>
              <a:t>Contoh</a:t>
            </a:r>
            <a:r>
              <a:rPr lang="en-US" dirty="0" smtClean="0"/>
              <a:t>  DUDUK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 </a:t>
            </a:r>
            <a:r>
              <a:rPr lang="en-US" dirty="0" err="1" smtClean="0"/>
              <a:t>Belakang</a:t>
            </a:r>
            <a:r>
              <a:rPr lang="en-US" dirty="0" smtClean="0"/>
              <a:t>  </a:t>
            </a:r>
            <a:r>
              <a:rPr lang="en-US" dirty="0" err="1" smtClean="0"/>
              <a:t>Lurus</a:t>
            </a:r>
            <a:endParaRPr lang="en-US" dirty="0"/>
          </a:p>
        </p:txBody>
      </p:sp>
      <p:pic>
        <p:nvPicPr>
          <p:cNvPr id="5" name="Picture 4" descr="http://bsigandung.files.wordpress.com/2010/05/posisi-duduk.jpg?w=300&amp;h=196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99" y="4724400"/>
            <a:ext cx="3037812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76400" y="419486"/>
            <a:ext cx="6273833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DESAIN STASIUN KERJA &amp; SIKAP KERJA DUDUK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8777454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43000" y="609600"/>
            <a:ext cx="7605252" cy="4898571"/>
            <a:chOff x="1701" y="6021"/>
            <a:chExt cx="5580" cy="378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621" y="6021"/>
              <a:ext cx="1602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imes New Roman"/>
                  <a:ea typeface="Times New Roman"/>
                </a:rPr>
                <a:t>Tata </a:t>
              </a:r>
              <a:r>
                <a:rPr lang="en-US" dirty="0" err="1">
                  <a:effectLst/>
                  <a:latin typeface="Times New Roman"/>
                  <a:ea typeface="Times New Roman"/>
                </a:rPr>
                <a:t>Letak</a:t>
              </a:r>
              <a:r>
                <a:rPr lang="en-US" dirty="0">
                  <a:effectLst/>
                  <a:latin typeface="Times New Roman"/>
                  <a:ea typeface="Times New Roman"/>
                </a:rPr>
                <a:t> </a:t>
              </a:r>
              <a:r>
                <a:rPr lang="en-US" dirty="0" err="1">
                  <a:effectLst/>
                  <a:latin typeface="Times New Roman"/>
                  <a:ea typeface="Times New Roman"/>
                </a:rPr>
                <a:t>Fasilitas</a:t>
              </a:r>
              <a:r>
                <a:rPr lang="en-US" dirty="0">
                  <a:effectLst/>
                  <a:latin typeface="Times New Roman"/>
                  <a:ea typeface="Times New Roman"/>
                </a:rPr>
                <a:t> </a:t>
              </a:r>
              <a:r>
                <a:rPr lang="en-US" dirty="0" err="1">
                  <a:effectLst/>
                  <a:latin typeface="Times New Roman"/>
                  <a:ea typeface="Times New Roman"/>
                </a:rPr>
                <a:t>dan</a:t>
              </a:r>
              <a:r>
                <a:rPr lang="en-US" dirty="0">
                  <a:effectLst/>
                  <a:latin typeface="Times New Roman"/>
                  <a:ea typeface="Times New Roman"/>
                </a:rPr>
                <a:t> </a:t>
              </a:r>
              <a:r>
                <a:rPr lang="en-US" dirty="0" err="1">
                  <a:effectLst/>
                  <a:latin typeface="Times New Roman"/>
                  <a:ea typeface="Times New Roman"/>
                </a:rPr>
                <a:t>Pengaturan</a:t>
              </a:r>
              <a:r>
                <a:rPr lang="en-US" dirty="0">
                  <a:effectLst/>
                  <a:latin typeface="Times New Roman"/>
                  <a:ea typeface="Times New Roman"/>
                </a:rPr>
                <a:t> </a:t>
              </a:r>
              <a:r>
                <a:rPr lang="en-US" dirty="0" err="1">
                  <a:effectLst/>
                  <a:latin typeface="Times New Roman"/>
                  <a:ea typeface="Times New Roman"/>
                </a:rPr>
                <a:t>Ruang</a:t>
              </a:r>
              <a:r>
                <a:rPr lang="en-US" dirty="0">
                  <a:effectLst/>
                  <a:latin typeface="Times New Roman"/>
                  <a:ea typeface="Times New Roman"/>
                </a:rPr>
                <a:t> </a:t>
              </a:r>
              <a:r>
                <a:rPr lang="en-US" dirty="0" err="1">
                  <a:effectLst/>
                  <a:latin typeface="Times New Roman"/>
                  <a:ea typeface="Times New Roman"/>
                </a:rPr>
                <a:t>Kerja</a:t>
              </a:r>
              <a:endParaRPr lang="en-US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746" y="6021"/>
              <a:ext cx="12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Times New Roman"/>
                </a:rPr>
                <a:t>Antropologi Fisik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676" y="6021"/>
              <a:ext cx="1605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Times New Roman"/>
                </a:rPr>
                <a:t>Work </a:t>
              </a:r>
              <a:r>
                <a:rPr lang="en-US" sz="1600" dirty="0" err="1">
                  <a:effectLst/>
                  <a:latin typeface="Times New Roman"/>
                  <a:ea typeface="Times New Roman"/>
                </a:rPr>
                <a:t>Physiologi</a:t>
              </a:r>
              <a:r>
                <a:rPr lang="en-US" sz="1600" dirty="0">
                  <a:effectLst/>
                  <a:latin typeface="Times New Roman"/>
                  <a:ea typeface="Times New Roman"/>
                </a:rPr>
                <a:t> (</a:t>
              </a:r>
              <a:r>
                <a:rPr lang="en-US" sz="1600" dirty="0" err="1">
                  <a:effectLst/>
                  <a:latin typeface="Times New Roman"/>
                  <a:ea typeface="Times New Roman"/>
                </a:rPr>
                <a:t>Faal</a:t>
              </a:r>
              <a:r>
                <a:rPr lang="en-US" sz="1600" dirty="0">
                  <a:effectLst/>
                  <a:latin typeface="Times New Roman"/>
                  <a:ea typeface="Times New Roman"/>
                </a:rPr>
                <a:t> </a:t>
              </a:r>
              <a:r>
                <a:rPr lang="en-US" sz="1600" dirty="0" err="1">
                  <a:effectLst/>
                  <a:latin typeface="Times New Roman"/>
                  <a:ea typeface="Times New Roman"/>
                </a:rPr>
                <a:t>Kerja</a:t>
              </a:r>
              <a:r>
                <a:rPr lang="en-US" sz="1600" dirty="0">
                  <a:effectLst/>
                  <a:latin typeface="Times New Roman"/>
                  <a:ea typeface="Times New Roman"/>
                </a:rPr>
                <a:t>) </a:t>
              </a:r>
              <a:r>
                <a:rPr lang="en-US" sz="1600" dirty="0" err="1">
                  <a:effectLst/>
                  <a:latin typeface="Times New Roman"/>
                  <a:ea typeface="Times New Roman"/>
                </a:rPr>
                <a:t>dan</a:t>
              </a:r>
              <a:r>
                <a:rPr lang="en-US" sz="1600" dirty="0">
                  <a:effectLst/>
                  <a:latin typeface="Times New Roman"/>
                  <a:ea typeface="Times New Roman"/>
                </a:rPr>
                <a:t> Biomechanics </a:t>
              </a:r>
              <a:r>
                <a:rPr lang="en-US" sz="1600" dirty="0" err="1">
                  <a:effectLst/>
                  <a:latin typeface="Times New Roman"/>
                  <a:ea typeface="Times New Roman"/>
                </a:rPr>
                <a:t>Ruang</a:t>
              </a:r>
              <a:r>
                <a:rPr lang="en-US" sz="1600" dirty="0">
                  <a:effectLst/>
                  <a:latin typeface="Times New Roman"/>
                  <a:ea typeface="Times New Roman"/>
                </a:rPr>
                <a:t> </a:t>
              </a:r>
              <a:r>
                <a:rPr lang="en-US" sz="1600" dirty="0" err="1">
                  <a:effectLst/>
                  <a:latin typeface="Times New Roman"/>
                  <a:ea typeface="Times New Roman"/>
                </a:rPr>
                <a:t>Kerja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456" y="7626"/>
              <a:ext cx="16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effectLst/>
                  <a:latin typeface="Times New Roman"/>
                  <a:ea typeface="Times New Roman"/>
                </a:rPr>
                <a:t>DESAIN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effectLst/>
                  <a:latin typeface="Times New Roman"/>
                  <a:ea typeface="Times New Roman"/>
                </a:rPr>
                <a:t> </a:t>
              </a:r>
              <a:r>
                <a:rPr lang="en-US" sz="2000" dirty="0">
                  <a:effectLst/>
                  <a:latin typeface="Times New Roman"/>
                  <a:ea typeface="Times New Roman"/>
                </a:rPr>
                <a:t>STASIUN KERJA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701" y="7731"/>
              <a:ext cx="12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Times New Roman"/>
                </a:rPr>
                <a:t>Studi Metode Kerja</a:t>
              </a:r>
              <a:endParaRPr lang="en-US" sz="44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676" y="7716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Times New Roman"/>
                </a:rPr>
                <a:t>Keselamatan dan Kesehatan Kerja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701" y="9261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>
                  <a:effectLst/>
                  <a:latin typeface="Times New Roman"/>
                  <a:ea typeface="Times New Roman"/>
                </a:rPr>
                <a:t>Pengukuran</a:t>
              </a:r>
              <a:r>
                <a:rPr lang="en-US" sz="2000" dirty="0">
                  <a:effectLst/>
                  <a:latin typeface="Times New Roman"/>
                  <a:ea typeface="Times New Roman"/>
                </a:rPr>
                <a:t> </a:t>
              </a:r>
              <a:r>
                <a:rPr lang="en-US" sz="2000" dirty="0" err="1">
                  <a:effectLst/>
                  <a:latin typeface="Times New Roman"/>
                  <a:ea typeface="Times New Roman"/>
                </a:rPr>
                <a:t>Waktu</a:t>
              </a:r>
              <a:r>
                <a:rPr lang="en-US" sz="2000" dirty="0">
                  <a:effectLst/>
                  <a:latin typeface="Times New Roman"/>
                  <a:ea typeface="Times New Roman"/>
                </a:rPr>
                <a:t> </a:t>
              </a:r>
              <a:r>
                <a:rPr lang="en-US" sz="2000" dirty="0" err="1">
                  <a:effectLst/>
                  <a:latin typeface="Times New Roman"/>
                  <a:ea typeface="Times New Roman"/>
                </a:rPr>
                <a:t>Kerja</a:t>
              </a:r>
              <a:r>
                <a:rPr lang="en-US" sz="2000" dirty="0">
                  <a:effectLst/>
                  <a:latin typeface="Times New Roman"/>
                  <a:ea typeface="Times New Roman"/>
                </a:rPr>
                <a:t>, </a:t>
              </a:r>
              <a:r>
                <a:rPr lang="en-US" sz="2000" dirty="0" err="1">
                  <a:effectLst/>
                  <a:latin typeface="Times New Roman"/>
                  <a:ea typeface="Times New Roman"/>
                </a:rPr>
                <a:t>dll</a:t>
              </a:r>
              <a:endParaRPr lang="en-US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636" y="9261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Times New Roman"/>
                </a:rPr>
                <a:t>Hubungan dan Prilaku Manusia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721" y="9261"/>
              <a:ext cx="1440" cy="4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/>
                  <a:ea typeface="Times New Roman"/>
                </a:rPr>
                <a:t>Maintenability</a:t>
              </a:r>
            </a:p>
          </p:txBody>
        </p:sp>
        <p:cxnSp>
          <p:nvCxnSpPr>
            <p:cNvPr id="14" name="Line 40"/>
            <p:cNvCxnSpPr/>
            <p:nvPr/>
          </p:nvCxnSpPr>
          <p:spPr bwMode="auto">
            <a:xfrm>
              <a:off x="4341" y="6741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41"/>
            <p:cNvCxnSpPr/>
            <p:nvPr/>
          </p:nvCxnSpPr>
          <p:spPr bwMode="auto">
            <a:xfrm>
              <a:off x="2961" y="7986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42"/>
            <p:cNvCxnSpPr/>
            <p:nvPr/>
          </p:nvCxnSpPr>
          <p:spPr bwMode="auto">
            <a:xfrm flipV="1">
              <a:off x="4356" y="8361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43"/>
            <p:cNvCxnSpPr/>
            <p:nvPr/>
          </p:nvCxnSpPr>
          <p:spPr bwMode="auto">
            <a:xfrm flipH="1">
              <a:off x="5121" y="7986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44"/>
            <p:cNvCxnSpPr/>
            <p:nvPr/>
          </p:nvCxnSpPr>
          <p:spPr bwMode="auto">
            <a:xfrm flipV="1">
              <a:off x="2421" y="8361"/>
              <a:ext cx="108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45"/>
            <p:cNvCxnSpPr/>
            <p:nvPr/>
          </p:nvCxnSpPr>
          <p:spPr bwMode="auto">
            <a:xfrm>
              <a:off x="2241" y="6561"/>
              <a:ext cx="12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46"/>
            <p:cNvCxnSpPr/>
            <p:nvPr/>
          </p:nvCxnSpPr>
          <p:spPr bwMode="auto">
            <a:xfrm flipH="1">
              <a:off x="5121" y="6921"/>
              <a:ext cx="126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47"/>
            <p:cNvCxnSpPr/>
            <p:nvPr/>
          </p:nvCxnSpPr>
          <p:spPr bwMode="auto">
            <a:xfrm flipH="1" flipV="1">
              <a:off x="5121" y="8361"/>
              <a:ext cx="126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Rectangle 21"/>
          <p:cNvSpPr/>
          <p:nvPr/>
        </p:nvSpPr>
        <p:spPr>
          <a:xfrm>
            <a:off x="1678858" y="6054731"/>
            <a:ext cx="6245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Gbr,Disiplin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keahlian</a:t>
            </a:r>
            <a:r>
              <a:rPr lang="en-US" sz="1400" dirty="0"/>
              <a:t> yang </a:t>
            </a:r>
            <a:r>
              <a:rPr lang="en-US" sz="1400" dirty="0" err="1"/>
              <a:t>terkait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perancangan</a:t>
            </a:r>
            <a:r>
              <a:rPr lang="en-US" sz="1400" dirty="0"/>
              <a:t> </a:t>
            </a:r>
            <a:r>
              <a:rPr lang="en-US" sz="1400" dirty="0" err="1"/>
              <a:t>stasiun</a:t>
            </a:r>
            <a:r>
              <a:rPr lang="en-US" sz="1400" dirty="0"/>
              <a:t> </a:t>
            </a:r>
            <a:r>
              <a:rPr lang="en-US" sz="1400" dirty="0" err="1"/>
              <a:t>kerja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0798835"/>
      </p:ext>
    </p:extLst>
  </p:cSld>
  <p:clrMapOvr>
    <a:masterClrMapping/>
  </p:clrMapOvr>
  <p:transition>
    <p:plu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/>
              <a:t>|  </a:t>
            </a:r>
            <a:fld id="{6DF0AA8E-4031-4DCB-982A-D8553B051FFF}" type="slidenum">
              <a:rPr lang="pt-BR"/>
              <a:pPr/>
              <a:t>20</a:t>
            </a:fld>
            <a:endParaRPr lang="pt-BR"/>
          </a:p>
        </p:txBody>
      </p:sp>
      <p:pic>
        <p:nvPicPr>
          <p:cNvPr id="252943" name="Picture 15" descr="Biomec_Trab Sent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88" y="1906954"/>
            <a:ext cx="1828800" cy="229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44" name="Picture 16" descr="Biomec_Homem Sent Inclin cóp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22558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45" name="Picture 17" descr="Biomec_Homem Corcunda cóp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54" y="1837472"/>
            <a:ext cx="19812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4343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GBR, 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duduk</a:t>
            </a:r>
            <a:r>
              <a:rPr lang="en-US" dirty="0" smtClean="0"/>
              <a:t> </a:t>
            </a:r>
            <a:r>
              <a:rPr lang="en-US" dirty="0" err="1" smtClean="0"/>
              <a:t>tegak</a:t>
            </a:r>
            <a:r>
              <a:rPr lang="en-US" dirty="0" smtClean="0"/>
              <a:t> </a:t>
            </a:r>
            <a:r>
              <a:rPr lang="en-US" dirty="0" err="1" smtClean="0"/>
              <a:t>menyandar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Torso  90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(</a:t>
            </a:r>
            <a:r>
              <a:rPr lang="en-US" dirty="0" err="1" smtClean="0"/>
              <a:t>Kurva</a:t>
            </a:r>
            <a:r>
              <a:rPr lang="en-US" dirty="0" smtClean="0"/>
              <a:t> ‘S’)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78507" y="619541"/>
            <a:ext cx="6273833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DESAIN STASIUN KERJA &amp; SIKAP KERJA DUDUK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75759275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00200" y="342528"/>
            <a:ext cx="5943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ontoh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tasiun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erja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yang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Ergonomis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pic>
        <p:nvPicPr>
          <p:cNvPr id="1025" name="Picture 4" descr="Description: http://batikyogya.files.wordpress.com/2008/10/work-station1.jpg?w=672&amp;h=58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7010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857417"/>
            <a:ext cx="716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  </a:t>
            </a:r>
            <a:r>
              <a:rPr lang="en-US" sz="1400" dirty="0" err="1" smtClean="0"/>
              <a:t>Sikap</a:t>
            </a:r>
            <a:r>
              <a:rPr lang="en-US" sz="1400" dirty="0" smtClean="0"/>
              <a:t> </a:t>
            </a:r>
            <a:r>
              <a:rPr lang="en-US" sz="1400" dirty="0" err="1" smtClean="0"/>
              <a:t>kerja</a:t>
            </a:r>
            <a:r>
              <a:rPr lang="en-US" sz="1400" dirty="0" smtClean="0"/>
              <a:t>  </a:t>
            </a:r>
            <a:r>
              <a:rPr lang="en-US" sz="1400" dirty="0" err="1" smtClean="0"/>
              <a:t>duduk</a:t>
            </a:r>
            <a:r>
              <a:rPr lang="en-US" sz="1400" dirty="0" smtClean="0"/>
              <a:t>,    2,3.  Layout </a:t>
            </a:r>
            <a:r>
              <a:rPr lang="en-US" sz="1400" dirty="0" err="1" smtClean="0"/>
              <a:t>stasiun</a:t>
            </a:r>
            <a:r>
              <a:rPr lang="en-US" sz="1400" dirty="0" smtClean="0"/>
              <a:t> </a:t>
            </a:r>
            <a:r>
              <a:rPr lang="en-US" sz="1400" dirty="0" err="1" smtClean="0"/>
              <a:t>kerja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akses</a:t>
            </a:r>
            <a:r>
              <a:rPr lang="en-US" sz="1400" dirty="0" smtClean="0"/>
              <a:t> </a:t>
            </a:r>
            <a:r>
              <a:rPr lang="en-US" sz="1400" dirty="0" err="1" smtClean="0"/>
              <a:t>pekerjaan</a:t>
            </a:r>
            <a:r>
              <a:rPr lang="en-US" sz="1400" dirty="0" smtClean="0"/>
              <a:t>, 4,5.   </a:t>
            </a:r>
            <a:r>
              <a:rPr lang="en-US" sz="1400" dirty="0" err="1" smtClean="0"/>
              <a:t>Ilustrasi</a:t>
            </a:r>
            <a:r>
              <a:rPr lang="en-US" sz="1400" dirty="0" smtClean="0"/>
              <a:t> area </a:t>
            </a:r>
            <a:r>
              <a:rPr lang="en-US" sz="1400" dirty="0" err="1" smtClean="0"/>
              <a:t>sudut</a:t>
            </a:r>
            <a:r>
              <a:rPr lang="en-US" sz="1400" dirty="0" smtClean="0"/>
              <a:t> </a:t>
            </a:r>
            <a:r>
              <a:rPr lang="en-US" sz="1400" dirty="0" err="1" smtClean="0"/>
              <a:t>pandang</a:t>
            </a:r>
            <a:r>
              <a:rPr lang="en-US" sz="1400" dirty="0" smtClean="0"/>
              <a:t> </a:t>
            </a:r>
            <a:r>
              <a:rPr lang="en-US" sz="1400" dirty="0" err="1" smtClean="0"/>
              <a:t>optumum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masimum</a:t>
            </a: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8261440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679512"/>
              </p:ext>
            </p:extLst>
          </p:nvPr>
        </p:nvGraphicFramePr>
        <p:xfrm>
          <a:off x="1447800" y="2057400"/>
          <a:ext cx="6781800" cy="2804160"/>
        </p:xfrm>
        <a:graphic>
          <a:graphicData uri="http://schemas.openxmlformats.org/drawingml/2006/table">
            <a:tbl>
              <a:tblPr firstRow="1" firstCol="1" bandRow="1"/>
              <a:tblGrid>
                <a:gridCol w="468630"/>
                <a:gridCol w="2057400"/>
                <a:gridCol w="4255770"/>
              </a:tblGrid>
              <a:tr h="165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Demensi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Permukaan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Kerja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Ukuran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Lebar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Min, 61 cm (atau didasarkan pada jangkauan lengan optimum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Kedalaman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Min, 40 cm (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didasarkan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pada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jangkauan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ke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depan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Ketinggian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Kisaran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;  58  -  71 cm (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didasarkan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pada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kisaran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ketinggian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siku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duduk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057400" y="1056620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DEMENSI PERMUKAAN </a:t>
            </a:r>
            <a:r>
              <a:rPr lang="en-US" sz="2800" dirty="0" smtClean="0"/>
              <a:t>KERJA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4426202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133600"/>
            <a:ext cx="6705599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STANDARD DESAIN STASIUN KERJA &amp; SIKAP KERJA DUDUK  DAN BERDIRI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291687" y="4114800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Standard </a:t>
            </a:r>
            <a:r>
              <a:rPr lang="en-US" sz="1200" dirty="0"/>
              <a:t>for workstation </a:t>
            </a:r>
            <a:r>
              <a:rPr lang="en-US" sz="1200" dirty="0" smtClean="0"/>
              <a:t>, </a:t>
            </a:r>
            <a:r>
              <a:rPr lang="en-US" sz="1200" dirty="0"/>
              <a:t>Human Factors and Ergonomics Society (HFES), </a:t>
            </a:r>
            <a:r>
              <a:rPr lang="en-US" sz="1200" dirty="0" smtClean="0"/>
              <a:t>the </a:t>
            </a:r>
            <a:r>
              <a:rPr lang="en-US" sz="1200" dirty="0"/>
              <a:t>American National Standard for Human Factors Engineering of Computer Workstations, </a:t>
            </a:r>
          </a:p>
        </p:txBody>
      </p:sp>
    </p:spTree>
    <p:extLst>
      <p:ext uri="{BB962C8B-B14F-4D97-AF65-F5344CB8AC3E}">
        <p14:creationId xmlns:p14="http://schemas.microsoft.com/office/powerpoint/2010/main" val="3716011429"/>
      </p:ext>
    </p:extLst>
  </p:cSld>
  <p:clrMapOvr>
    <a:masterClrMapping/>
  </p:clrMapOvr>
  <p:transition>
    <p:plu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rsi untuk Duduk / Stand Workst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64197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Ergonomic Chai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45" y="533400"/>
            <a:ext cx="4280849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819400" y="5410200"/>
            <a:ext cx="342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GBR,  STANDAR KURSI KERJA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20526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lustration of an ergonomic workst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8862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367439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xybix.com/images/ergo_images/ergo_1_ne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55" y="1524000"/>
            <a:ext cx="6286500" cy="37471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62200" y="5283958"/>
            <a:ext cx="1348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95 %- tile </a:t>
            </a:r>
            <a:r>
              <a:rPr lang="en-US" sz="1200" dirty="0" err="1" smtClean="0"/>
              <a:t>laki-laki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585097" y="5271135"/>
            <a:ext cx="1402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5 %-tile </a:t>
            </a:r>
            <a:r>
              <a:rPr lang="en-US" sz="1200" dirty="0" err="1" smtClean="0"/>
              <a:t>perempuan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8193555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xybix.com/images/ergo_images/ergo_3_ne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95400"/>
            <a:ext cx="6496050" cy="40071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62200" y="5283958"/>
            <a:ext cx="1348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95 %- tile </a:t>
            </a:r>
            <a:r>
              <a:rPr lang="en-US" sz="1200" dirty="0" err="1" smtClean="0"/>
              <a:t>laki-laki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498910" y="5164067"/>
            <a:ext cx="1402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5 %-tile </a:t>
            </a:r>
            <a:r>
              <a:rPr lang="en-US" sz="1200" dirty="0" err="1" smtClean="0"/>
              <a:t>perempuan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3436566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xybix.com/images/ergo_images/ergo_new_2and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4160"/>
            <a:ext cx="5829300" cy="263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VDT work are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33" y="2895600"/>
            <a:ext cx="6477000" cy="2865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659975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17" y="304800"/>
            <a:ext cx="67294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gency FB" pitchFamily="34" charset="0"/>
              </a:rPr>
              <a:t>Bagaimana</a:t>
            </a:r>
            <a:r>
              <a:rPr lang="en-US" sz="3600" b="1" dirty="0">
                <a:solidFill>
                  <a:srgbClr val="0070C0"/>
                </a:solidFill>
                <a:latin typeface="Agency FB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gency FB" pitchFamily="34" charset="0"/>
              </a:rPr>
              <a:t>desain</a:t>
            </a:r>
            <a:r>
              <a:rPr lang="en-US" sz="3600" b="1" dirty="0">
                <a:solidFill>
                  <a:srgbClr val="0070C0"/>
                </a:solidFill>
                <a:latin typeface="Agency FB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gency FB" pitchFamily="34" charset="0"/>
              </a:rPr>
              <a:t>pekerjaan</a:t>
            </a:r>
            <a:r>
              <a:rPr lang="en-US" sz="3600" b="1" dirty="0">
                <a:solidFill>
                  <a:srgbClr val="0070C0"/>
                </a:solidFill>
                <a:latin typeface="Agency FB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gency FB" pitchFamily="34" charset="0"/>
              </a:rPr>
              <a:t>mengurangi</a:t>
            </a:r>
            <a:r>
              <a:rPr lang="en-US" sz="3600" b="1" dirty="0">
                <a:solidFill>
                  <a:srgbClr val="0070C0"/>
                </a:solidFill>
                <a:latin typeface="Agency FB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gency FB" pitchFamily="34" charset="0"/>
              </a:rPr>
              <a:t>efek</a:t>
            </a:r>
            <a:r>
              <a:rPr lang="en-US" sz="3600" b="1" dirty="0">
                <a:solidFill>
                  <a:srgbClr val="0070C0"/>
                </a:solidFill>
                <a:latin typeface="Agency FB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gency FB" pitchFamily="34" charset="0"/>
              </a:rPr>
              <a:t>buruk</a:t>
            </a:r>
            <a:r>
              <a:rPr lang="en-US" sz="3600" b="1" dirty="0">
                <a:solidFill>
                  <a:srgbClr val="0070C0"/>
                </a:solidFill>
                <a:latin typeface="Agency FB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gency FB" pitchFamily="34" charset="0"/>
              </a:rPr>
              <a:t>dari</a:t>
            </a:r>
            <a:r>
              <a:rPr lang="en-US" sz="3600" b="1" dirty="0">
                <a:solidFill>
                  <a:srgbClr val="0070C0"/>
                </a:solidFill>
                <a:latin typeface="Agency FB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gency FB" pitchFamily="34" charset="0"/>
              </a:rPr>
              <a:t>bekerja</a:t>
            </a:r>
            <a:r>
              <a:rPr lang="en-US" sz="3600" b="1" dirty="0">
                <a:solidFill>
                  <a:srgbClr val="0070C0"/>
                </a:solidFill>
                <a:latin typeface="Agency FB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gency FB" pitchFamily="34" charset="0"/>
              </a:rPr>
              <a:t>dalam</a:t>
            </a:r>
            <a:r>
              <a:rPr lang="en-US" sz="3600" b="1" dirty="0">
                <a:solidFill>
                  <a:srgbClr val="0070C0"/>
                </a:solidFill>
                <a:latin typeface="Agency FB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gency FB" pitchFamily="34" charset="0"/>
              </a:rPr>
              <a:t>posisi</a:t>
            </a:r>
            <a:r>
              <a:rPr lang="en-US" sz="3600" b="1" dirty="0">
                <a:solidFill>
                  <a:srgbClr val="0070C0"/>
                </a:solidFill>
                <a:latin typeface="Agency FB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gency FB" pitchFamily="34" charset="0"/>
              </a:rPr>
              <a:t>berdiri</a:t>
            </a:r>
            <a:r>
              <a:rPr lang="en-US" sz="3600" b="1" dirty="0">
                <a:solidFill>
                  <a:srgbClr val="0070C0"/>
                </a:solidFill>
                <a:latin typeface="Agency FB" pitchFamily="34" charset="0"/>
              </a:rPr>
              <a:t>?</a:t>
            </a:r>
            <a:r>
              <a:rPr lang="en-US" sz="3600" dirty="0">
                <a:solidFill>
                  <a:srgbClr val="0070C0"/>
                </a:solidFill>
                <a:latin typeface="Agency FB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199" y="3124200"/>
            <a:ext cx="7315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di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durasi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/>
              <a:t>Hindari</a:t>
            </a:r>
            <a:r>
              <a:rPr lang="en-US" dirty="0"/>
              <a:t> </a:t>
            </a:r>
            <a:r>
              <a:rPr lang="en-US" dirty="0" err="1"/>
              <a:t>membungkuk</a:t>
            </a:r>
            <a:r>
              <a:rPr lang="en-US" dirty="0"/>
              <a:t> </a:t>
            </a:r>
            <a:r>
              <a:rPr lang="en-US" dirty="0" err="1"/>
              <a:t>ekstrem</a:t>
            </a:r>
            <a:r>
              <a:rPr lang="en-US" dirty="0"/>
              <a:t>, </a:t>
            </a:r>
            <a:r>
              <a:rPr lang="en-US" dirty="0" err="1"/>
              <a:t>peregangan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memutar</a:t>
            </a:r>
            <a:r>
              <a:rPr lang="en-US" dirty="0"/>
              <a:t>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Pace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istirahat</a:t>
            </a:r>
            <a:r>
              <a:rPr lang="en-US" dirty="0"/>
              <a:t> yang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bersantai</a:t>
            </a:r>
            <a:r>
              <a:rPr lang="en-US" dirty="0"/>
              <a:t>,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praktek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istirahat</a:t>
            </a:r>
            <a:r>
              <a:rPr lang="en-US" dirty="0"/>
              <a:t>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absen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liburan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bertahap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6149" y="2286000"/>
            <a:ext cx="7010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Prinsip-prinsip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berdiri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774232017"/>
      </p:ext>
    </p:extLst>
  </p:cSld>
  <p:clrMapOvr>
    <a:masterClrMapping/>
  </p:clrMapOvr>
  <p:transition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609600"/>
            <a:ext cx="6934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Stasiun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kerja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work station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dirty="0" err="1"/>
              <a:t>adalah</a:t>
            </a:r>
            <a:r>
              <a:rPr lang="en-US" dirty="0"/>
              <a:t> area,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diselenggarakan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merubah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tambah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Apple </a:t>
            </a:r>
            <a:r>
              <a:rPr lang="en-US" dirty="0"/>
              <a:t>(1977) </a:t>
            </a:r>
            <a:r>
              <a:rPr lang="en-US" dirty="0" err="1"/>
              <a:t>mendefinisikannya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i="1" dirty="0"/>
              <a:t>“</a:t>
            </a:r>
            <a:r>
              <a:rPr lang="en-US" i="1" dirty="0">
                <a:solidFill>
                  <a:srgbClr val="0070C0"/>
                </a:solidFill>
              </a:rPr>
              <a:t>the space occupied by a machine or work bench, necessary </a:t>
            </a:r>
            <a:r>
              <a:rPr lang="en-US" i="1" dirty="0" err="1">
                <a:solidFill>
                  <a:srgbClr val="0070C0"/>
                </a:solidFill>
              </a:rPr>
              <a:t>auxilliary</a:t>
            </a:r>
            <a:r>
              <a:rPr lang="en-US" i="1" dirty="0">
                <a:solidFill>
                  <a:srgbClr val="0070C0"/>
                </a:solidFill>
              </a:rPr>
              <a:t> equipment, and operator; or it may contain a group of smaller or a group of similar machines, and may require more than one operator”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2307" y="3276600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Stasiun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kenyamanan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operator yang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kinerjanya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9949"/>
      </p:ext>
    </p:extLst>
  </p:cSld>
  <p:clrMapOvr>
    <a:masterClrMapping/>
  </p:clrMapOvr>
  <p:transition>
    <p:plu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gas yang berbeda membutuhkan ketinggian kerja permukaan yang berbe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6248400" cy="3724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219200" y="5105400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3"/>
              </a:buBlip>
            </a:pPr>
            <a:r>
              <a:rPr lang="en-US" sz="1600" dirty="0" err="1">
                <a:latin typeface="Bodoni MT Condensed" pitchFamily="18" charset="0"/>
              </a:rPr>
              <a:t>Pekerjaan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ringan</a:t>
            </a:r>
            <a:r>
              <a:rPr lang="en-US" sz="1600" dirty="0">
                <a:latin typeface="Bodoni MT Condensed" pitchFamily="18" charset="0"/>
              </a:rPr>
              <a:t> , </a:t>
            </a:r>
            <a:r>
              <a:rPr lang="en-US" sz="1600" dirty="0" err="1">
                <a:latin typeface="Bodoni MT Condensed" pitchFamily="18" charset="0"/>
              </a:rPr>
              <a:t>seperti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menulis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atau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perakitan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elektronik</a:t>
            </a:r>
            <a:r>
              <a:rPr lang="en-US" sz="1600" dirty="0">
                <a:latin typeface="Bodoni MT Condensed" pitchFamily="18" charset="0"/>
              </a:rPr>
              <a:t> - 5 cm , </a:t>
            </a:r>
            <a:r>
              <a:rPr lang="en-US" sz="1600" dirty="0" err="1">
                <a:latin typeface="Bodoni MT Condensed" pitchFamily="18" charset="0"/>
              </a:rPr>
              <a:t>tinggi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landasan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kerjan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sedikit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lebih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rendah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dari</a:t>
            </a:r>
            <a:r>
              <a:rPr lang="en-US" sz="1600" dirty="0">
                <a:latin typeface="Bodoni MT Condensed" pitchFamily="18" charset="0"/>
              </a:rPr>
              <a:t>  </a:t>
            </a:r>
            <a:r>
              <a:rPr lang="en-US" sz="1600" dirty="0" err="1">
                <a:latin typeface="Bodoni MT Condensed" pitchFamily="18" charset="0"/>
              </a:rPr>
              <a:t>tinggi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siku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berdiri</a:t>
            </a:r>
            <a:r>
              <a:rPr lang="en-US" sz="1600" dirty="0">
                <a:latin typeface="Bodoni MT Condensed" pitchFamily="18" charset="0"/>
              </a:rPr>
              <a:t>. </a:t>
            </a:r>
            <a:endParaRPr lang="en-US" sz="1600" dirty="0" smtClean="0">
              <a:latin typeface="Bodoni MT Condensed" pitchFamily="18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en-US" sz="1600" dirty="0" err="1" smtClean="0">
                <a:latin typeface="Bodoni MT Condensed" pitchFamily="18" charset="0"/>
              </a:rPr>
              <a:t>Pekerjaan</a:t>
            </a:r>
            <a:r>
              <a:rPr lang="en-US" sz="1600" dirty="0" smtClean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memerlukan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ketelitian</a:t>
            </a:r>
            <a:r>
              <a:rPr lang="en-US" sz="1600" dirty="0">
                <a:latin typeface="Bodoni MT Condensed" pitchFamily="18" charset="0"/>
              </a:rPr>
              <a:t> (</a:t>
            </a:r>
            <a:r>
              <a:rPr lang="en-US" sz="1600" dirty="0" err="1">
                <a:latin typeface="Bodoni MT Condensed" pitchFamily="18" charset="0"/>
              </a:rPr>
              <a:t>Cahaya</a:t>
            </a:r>
            <a:r>
              <a:rPr lang="en-US" sz="1600" dirty="0">
                <a:latin typeface="Bodoni MT Condensed" pitchFamily="18" charset="0"/>
              </a:rPr>
              <a:t>  </a:t>
            </a:r>
            <a:r>
              <a:rPr lang="en-US" sz="1600" dirty="0" err="1">
                <a:latin typeface="Bodoni MT Condensed" pitchFamily="18" charset="0"/>
              </a:rPr>
              <a:t>dlm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pekerjaan</a:t>
            </a:r>
            <a:r>
              <a:rPr lang="en-US" sz="1600" dirty="0">
                <a:latin typeface="Bodoni MT Condensed" pitchFamily="18" charset="0"/>
              </a:rPr>
              <a:t>), </a:t>
            </a:r>
            <a:r>
              <a:rPr lang="en-US" sz="1600" dirty="0" err="1">
                <a:latin typeface="Bodoni MT Condensed" pitchFamily="18" charset="0"/>
              </a:rPr>
              <a:t>seperti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perakitan</a:t>
            </a:r>
            <a:r>
              <a:rPr lang="en-US" sz="1600" dirty="0">
                <a:latin typeface="Bodoni MT Condensed" pitchFamily="18" charset="0"/>
              </a:rPr>
              <a:t>-line </a:t>
            </a:r>
            <a:r>
              <a:rPr lang="en-US" sz="1600" dirty="0" err="1">
                <a:latin typeface="Bodoni MT Condensed" pitchFamily="18" charset="0"/>
              </a:rPr>
              <a:t>atau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pekerjaan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mekanik</a:t>
            </a:r>
            <a:r>
              <a:rPr lang="en-US" sz="1600" dirty="0">
                <a:latin typeface="Bodoni MT Condensed" pitchFamily="18" charset="0"/>
              </a:rPr>
              <a:t> - </a:t>
            </a:r>
            <a:r>
              <a:rPr lang="en-US" sz="1600" dirty="0" err="1">
                <a:latin typeface="Bodoni MT Condensed" pitchFamily="18" charset="0"/>
              </a:rPr>
              <a:t>sekitar</a:t>
            </a:r>
            <a:r>
              <a:rPr lang="en-US" sz="1600" dirty="0">
                <a:latin typeface="Bodoni MT Condensed" pitchFamily="18" charset="0"/>
              </a:rPr>
              <a:t> 5-10 cm di </a:t>
            </a:r>
            <a:r>
              <a:rPr lang="en-US" sz="1600" dirty="0" err="1">
                <a:latin typeface="Bodoni MT Condensed" pitchFamily="18" charset="0"/>
              </a:rPr>
              <a:t>atas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tinggi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siku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berdiri</a:t>
            </a:r>
            <a:r>
              <a:rPr lang="en-US" sz="1600" dirty="0">
                <a:latin typeface="Bodoni MT Condensed" pitchFamily="18" charset="0"/>
              </a:rPr>
              <a:t> . </a:t>
            </a:r>
            <a:endParaRPr lang="en-US" sz="1600" dirty="0" smtClean="0">
              <a:latin typeface="Bodoni MT Condensed" pitchFamily="18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en-US" sz="1600" dirty="0" err="1" smtClean="0">
                <a:latin typeface="Bodoni MT Condensed" pitchFamily="18" charset="0"/>
              </a:rPr>
              <a:t>Kerja</a:t>
            </a:r>
            <a:r>
              <a:rPr lang="en-US" sz="1600" dirty="0" smtClean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Berat</a:t>
            </a:r>
            <a:r>
              <a:rPr lang="en-US" sz="1600" dirty="0">
                <a:latin typeface="Bodoni MT Condensed" pitchFamily="18" charset="0"/>
              </a:rPr>
              <a:t> , </a:t>
            </a:r>
            <a:r>
              <a:rPr lang="en-US" sz="1600" dirty="0" err="1">
                <a:latin typeface="Bodoni MT Condensed" pitchFamily="18" charset="0"/>
              </a:rPr>
              <a:t>pekerjaan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memerlukan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penekanan</a:t>
            </a:r>
            <a:r>
              <a:rPr lang="en-US" sz="1600" dirty="0">
                <a:latin typeface="Bodoni MT Condensed" pitchFamily="18" charset="0"/>
              </a:rPr>
              <a:t> - </a:t>
            </a:r>
            <a:r>
              <a:rPr lang="en-US" sz="1600" dirty="0" err="1">
                <a:latin typeface="Bodoni MT Condensed" pitchFamily="18" charset="0"/>
              </a:rPr>
              <a:t>dari</a:t>
            </a:r>
            <a:r>
              <a:rPr lang="en-US" sz="1600" dirty="0">
                <a:latin typeface="Bodoni MT Condensed" pitchFamily="18" charset="0"/>
              </a:rPr>
              <a:t> 20-40 cm di </a:t>
            </a:r>
            <a:r>
              <a:rPr lang="en-US" sz="1600" dirty="0" err="1">
                <a:latin typeface="Bodoni MT Condensed" pitchFamily="18" charset="0"/>
              </a:rPr>
              <a:t>bawah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tinggi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siku</a:t>
            </a:r>
            <a:r>
              <a:rPr lang="en-US" sz="1600" dirty="0">
                <a:latin typeface="Bodoni MT Condensed" pitchFamily="18" charset="0"/>
              </a:rPr>
              <a:t> </a:t>
            </a:r>
            <a:r>
              <a:rPr lang="en-US" sz="1600" dirty="0" err="1">
                <a:latin typeface="Bodoni MT Condensed" pitchFamily="18" charset="0"/>
              </a:rPr>
              <a:t>berdiri</a:t>
            </a:r>
            <a:r>
              <a:rPr lang="en-US" sz="1600" dirty="0">
                <a:latin typeface="Bodoni MT Condensed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4234934"/>
            <a:ext cx="5975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Gbr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Illustrasi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landasan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kerja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untuk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sikap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kerja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berdiri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terhadap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jenis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pekerjaan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122680854"/>
      </p:ext>
    </p:extLst>
  </p:cSld>
  <p:clrMapOvr>
    <a:masterClrMapping/>
  </p:clrMapOvr>
  <p:transition>
    <p:plu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BRYAN LAPTOP\C\WINDOWS\DESKTOP\worksur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b="1950"/>
          <a:stretch>
            <a:fillRect/>
          </a:stretch>
        </p:blipFill>
        <p:spPr bwMode="auto">
          <a:xfrm>
            <a:off x="1140873" y="1855083"/>
            <a:ext cx="2973928" cy="294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419600" y="762000"/>
            <a:ext cx="4017962" cy="4598988"/>
            <a:chOff x="3312" y="768"/>
            <a:chExt cx="2784" cy="2832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3312" y="768"/>
              <a:ext cx="2784" cy="28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02A5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3" descr="\\BRYAN LAPTOP\C\WINDOWS\DESKTOP\worksurf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64" t="4828" r="1088"/>
            <a:stretch>
              <a:fillRect/>
            </a:stretch>
          </p:blipFill>
          <p:spPr bwMode="auto">
            <a:xfrm>
              <a:off x="3324" y="804"/>
              <a:ext cx="2736" cy="1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\\BRYAN LAPTOP\C\WINDOWS\DESKTOP\worksurf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46" r="64436" b="32394"/>
            <a:stretch>
              <a:fillRect/>
            </a:stretch>
          </p:blipFill>
          <p:spPr bwMode="auto">
            <a:xfrm>
              <a:off x="3936" y="2736"/>
              <a:ext cx="1536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6554341"/>
      </p:ext>
    </p:extLst>
  </p:cSld>
  <p:clrMapOvr>
    <a:masterClrMapping/>
  </p:clrMapOvr>
  <p:transition>
    <p:plu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943600" cy="547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5936607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/>
              <a:t>Gbr</a:t>
            </a:r>
            <a:r>
              <a:rPr lang="en-US" sz="1400" b="1" i="1" dirty="0" smtClean="0"/>
              <a:t>, </a:t>
            </a:r>
            <a:r>
              <a:rPr lang="en-US" sz="1400" b="1" i="1" dirty="0" err="1" smtClean="0"/>
              <a:t>Illustrasi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desain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stasiun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kerja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berdiri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terhadap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tinggiobyek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kerja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dan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sudut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pandang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4106072498"/>
      </p:ext>
    </p:extLst>
  </p:cSld>
  <p:clrMapOvr>
    <a:masterClrMapping/>
  </p:clrMapOvr>
  <p:transition>
    <p:plu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bettcher.com/images/ergonomic/image0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3200400" cy="29279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648200" y="4038600"/>
            <a:ext cx="3810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err="1"/>
              <a:t>Dikoreksi</a:t>
            </a:r>
            <a:r>
              <a:rPr lang="en-US" sz="1400" b="1" i="1" dirty="0"/>
              <a:t> </a:t>
            </a:r>
            <a:r>
              <a:rPr lang="en-US" sz="1400" b="1" i="1" dirty="0" err="1"/>
              <a:t>Desain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Mengurangi</a:t>
            </a:r>
            <a:r>
              <a:rPr lang="en-US" sz="1400" dirty="0"/>
              <a:t> </a:t>
            </a:r>
            <a:r>
              <a:rPr lang="en-US" sz="1400" dirty="0" err="1"/>
              <a:t>lebar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permukaan</a:t>
            </a:r>
            <a:r>
              <a:rPr lang="en-US" sz="1400" dirty="0"/>
              <a:t> </a:t>
            </a:r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menurun</a:t>
            </a:r>
            <a:r>
              <a:rPr lang="en-US" sz="1400" dirty="0"/>
              <a:t> </a:t>
            </a:r>
            <a:r>
              <a:rPr lang="en-US" sz="1400" dirty="0" err="1"/>
              <a:t>paparan</a:t>
            </a:r>
            <a:r>
              <a:rPr lang="en-US" sz="1400" dirty="0"/>
              <a:t> </a:t>
            </a:r>
            <a:r>
              <a:rPr lang="en-US" sz="1400" dirty="0" err="1"/>
              <a:t>pekerja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kembali</a:t>
            </a:r>
            <a:r>
              <a:rPr lang="en-US" sz="1400" dirty="0"/>
              <a:t> </a:t>
            </a:r>
            <a:r>
              <a:rPr lang="en-US" sz="1400" dirty="0" err="1"/>
              <a:t>cedera</a:t>
            </a:r>
            <a:r>
              <a:rPr lang="en-US" sz="1400" dirty="0"/>
              <a:t>. </a:t>
            </a:r>
            <a:r>
              <a:rPr lang="en-US" sz="1400" dirty="0" err="1"/>
              <a:t>Memberikan</a:t>
            </a:r>
            <a:r>
              <a:rPr lang="en-US" sz="1400" dirty="0"/>
              <a:t> </a:t>
            </a:r>
            <a:r>
              <a:rPr lang="en-US" sz="1400" dirty="0" err="1"/>
              <a:t>berdiri</a:t>
            </a:r>
            <a:r>
              <a:rPr lang="en-US" sz="1400" dirty="0"/>
              <a:t> </a:t>
            </a:r>
            <a:r>
              <a:rPr lang="en-US" sz="1400" dirty="0" err="1"/>
              <a:t>disesuaikan</a:t>
            </a:r>
            <a:r>
              <a:rPr lang="en-US" sz="1400" dirty="0"/>
              <a:t> </a:t>
            </a:r>
            <a:r>
              <a:rPr lang="en-US" sz="1400" dirty="0" err="1"/>
              <a:t>membawa</a:t>
            </a:r>
            <a:r>
              <a:rPr lang="en-US" sz="1400" dirty="0"/>
              <a:t> </a:t>
            </a:r>
            <a:r>
              <a:rPr lang="en-US" sz="1400" dirty="0" err="1"/>
              <a:t>kaum</a:t>
            </a:r>
            <a:r>
              <a:rPr lang="en-US" sz="1400" dirty="0"/>
              <a:t> </a:t>
            </a:r>
            <a:r>
              <a:rPr lang="en-US" sz="1400" dirty="0" err="1"/>
              <a:t>pekerja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ketinggian</a:t>
            </a:r>
            <a:r>
              <a:rPr lang="en-US" sz="1400" dirty="0"/>
              <a:t> yang </a:t>
            </a:r>
            <a:r>
              <a:rPr lang="en-US" sz="1400" dirty="0" err="1"/>
              <a:t>tepat</a:t>
            </a:r>
            <a:r>
              <a:rPr lang="en-US" sz="1400" dirty="0"/>
              <a:t> di </a:t>
            </a:r>
            <a:r>
              <a:rPr lang="en-US" sz="1400" dirty="0" err="1"/>
              <a:t>stasiun</a:t>
            </a:r>
            <a:r>
              <a:rPr lang="en-US" sz="1400" dirty="0"/>
              <a:t> </a:t>
            </a:r>
            <a:r>
              <a:rPr lang="en-US" sz="1400" dirty="0" err="1"/>
              <a:t>kerja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371600" y="1278454"/>
            <a:ext cx="320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i="1" dirty="0" err="1"/>
              <a:t>Desain</a:t>
            </a:r>
            <a:r>
              <a:rPr lang="en-US" i="1" dirty="0"/>
              <a:t> </a:t>
            </a:r>
            <a:r>
              <a:rPr lang="en-US" i="1" dirty="0" err="1"/>
              <a:t>ketinggian</a:t>
            </a:r>
            <a:r>
              <a:rPr lang="en-US" i="1" dirty="0"/>
              <a:t> </a:t>
            </a:r>
            <a:r>
              <a:rPr lang="en-US" i="1" dirty="0" err="1"/>
              <a:t>stasiun</a:t>
            </a:r>
            <a:r>
              <a:rPr lang="en-US" i="1" dirty="0"/>
              <a:t> </a:t>
            </a:r>
            <a:r>
              <a:rPr lang="en-US" i="1" dirty="0" err="1"/>
              <a:t>kerja</a:t>
            </a:r>
            <a:r>
              <a:rPr lang="en-US" i="1" dirty="0"/>
              <a:t> agar </a:t>
            </a:r>
            <a:r>
              <a:rPr lang="en-US" i="1" dirty="0" err="1"/>
              <a:t>sesuai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pekerja</a:t>
            </a:r>
            <a:r>
              <a:rPr lang="en-US" i="1" dirty="0"/>
              <a:t> </a:t>
            </a:r>
            <a:r>
              <a:rPr lang="en-US" i="1" dirty="0" err="1"/>
              <a:t>produksi</a:t>
            </a:r>
            <a:r>
              <a:rPr lang="en-US" i="1" dirty="0"/>
              <a:t> </a:t>
            </a:r>
            <a:r>
              <a:rPr lang="en-US" i="1" dirty="0" err="1"/>
              <a:t>tertinggi</a:t>
            </a:r>
            <a:r>
              <a:rPr lang="en-US" i="1" dirty="0"/>
              <a:t>,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ketinggian</a:t>
            </a:r>
            <a:r>
              <a:rPr lang="en-US" i="1" dirty="0"/>
              <a:t> </a:t>
            </a:r>
            <a:r>
              <a:rPr lang="en-US" i="1" dirty="0" err="1"/>
              <a:t>permukaan</a:t>
            </a:r>
            <a:r>
              <a:rPr lang="en-US" i="1" dirty="0"/>
              <a:t> </a:t>
            </a:r>
            <a:r>
              <a:rPr lang="en-US" i="1" dirty="0" err="1"/>
              <a:t>kerja</a:t>
            </a:r>
            <a:r>
              <a:rPr lang="en-US" i="1" dirty="0"/>
              <a:t> </a:t>
            </a:r>
            <a:r>
              <a:rPr lang="en-US" i="1" dirty="0" err="1"/>
              <a:t>ditetapkan</a:t>
            </a:r>
            <a:r>
              <a:rPr lang="en-US" i="1" dirty="0"/>
              <a:t> </a:t>
            </a:r>
            <a:r>
              <a:rPr lang="en-US" i="1" dirty="0" err="1"/>
              <a:t>setidaknya</a:t>
            </a:r>
            <a:r>
              <a:rPr lang="en-US" i="1" dirty="0"/>
              <a:t> 44 </a:t>
            </a:r>
            <a:r>
              <a:rPr lang="en-US" i="1" dirty="0" err="1"/>
              <a:t>inci</a:t>
            </a:r>
            <a:r>
              <a:rPr lang="en-US" i="1" dirty="0"/>
              <a:t> </a:t>
            </a:r>
            <a:r>
              <a:rPr lang="en-US" i="1" dirty="0" err="1"/>
              <a:t>tinggi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i="1" dirty="0" err="1"/>
              <a:t>Gunakan</a:t>
            </a:r>
            <a:r>
              <a:rPr lang="en-US" i="1" dirty="0"/>
              <a:t> </a:t>
            </a:r>
            <a:r>
              <a:rPr lang="en-US" i="1" dirty="0" err="1"/>
              <a:t>berdiri</a:t>
            </a:r>
            <a:r>
              <a:rPr lang="en-US" i="1" dirty="0"/>
              <a:t> </a:t>
            </a:r>
            <a:r>
              <a:rPr lang="en-US" i="1" dirty="0" err="1"/>
              <a:t>disesuaikan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membawa</a:t>
            </a:r>
            <a:r>
              <a:rPr lang="en-US" i="1" dirty="0"/>
              <a:t> </a:t>
            </a:r>
            <a:r>
              <a:rPr lang="en-US" i="1" dirty="0" err="1"/>
              <a:t>pekerja</a:t>
            </a:r>
            <a:r>
              <a:rPr lang="en-US" i="1" dirty="0"/>
              <a:t> </a:t>
            </a:r>
            <a:r>
              <a:rPr lang="en-US" i="1" dirty="0" err="1"/>
              <a:t>ke</a:t>
            </a:r>
            <a:r>
              <a:rPr lang="en-US" i="1" dirty="0"/>
              <a:t> </a:t>
            </a:r>
            <a:r>
              <a:rPr lang="en-US" i="1" dirty="0" err="1"/>
              <a:t>ketinggian</a:t>
            </a:r>
            <a:r>
              <a:rPr lang="en-US" i="1" dirty="0"/>
              <a:t> </a:t>
            </a:r>
            <a:r>
              <a:rPr lang="en-US" i="1" dirty="0" err="1"/>
              <a:t>stasiun</a:t>
            </a:r>
            <a:r>
              <a:rPr lang="en-US" i="1" dirty="0"/>
              <a:t> </a:t>
            </a:r>
            <a:r>
              <a:rPr lang="en-US" i="1" dirty="0" err="1"/>
              <a:t>kerja</a:t>
            </a:r>
            <a:r>
              <a:rPr lang="en-US" i="1" dirty="0"/>
              <a:t> yang </a:t>
            </a:r>
            <a:r>
              <a:rPr lang="en-US" i="1" dirty="0" err="1"/>
              <a:t>benar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err="1"/>
              <a:t>Hapus</a:t>
            </a:r>
            <a:r>
              <a:rPr lang="en-US" i="1" dirty="0"/>
              <a:t> </a:t>
            </a:r>
            <a:r>
              <a:rPr lang="en-US" i="1" dirty="0" err="1"/>
              <a:t>tepi</a:t>
            </a:r>
            <a:r>
              <a:rPr lang="en-US" i="1" dirty="0"/>
              <a:t> </a:t>
            </a:r>
            <a:r>
              <a:rPr lang="en-US" i="1" dirty="0" err="1"/>
              <a:t>dibangkitkan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</a:t>
            </a:r>
            <a:r>
              <a:rPr lang="en-US" i="1" dirty="0" err="1"/>
              <a:t>permukaan</a:t>
            </a:r>
            <a:r>
              <a:rPr lang="en-US" i="1" dirty="0"/>
              <a:t> </a:t>
            </a:r>
            <a:r>
              <a:rPr lang="en-US" i="1" dirty="0" err="1"/>
              <a:t>kerja</a:t>
            </a:r>
            <a:r>
              <a:rPr lang="en-US" i="1" dirty="0"/>
              <a:t> (</a:t>
            </a:r>
            <a:r>
              <a:rPr lang="en-US" i="1" dirty="0" err="1"/>
              <a:t>tepi</a:t>
            </a:r>
            <a:r>
              <a:rPr lang="en-US" i="1" dirty="0"/>
              <a:t> </a:t>
            </a:r>
            <a:r>
              <a:rPr lang="en-US" i="1" dirty="0" err="1"/>
              <a:t>juga</a:t>
            </a:r>
            <a:r>
              <a:rPr lang="en-US" i="1" dirty="0"/>
              <a:t>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/>
              <a:t>dianggap</a:t>
            </a:r>
            <a:r>
              <a:rPr lang="en-US" i="1" dirty="0"/>
              <a:t> </a:t>
            </a:r>
            <a:r>
              <a:rPr lang="en-US" i="1" dirty="0" err="1"/>
              <a:t>sebagai</a:t>
            </a:r>
            <a:r>
              <a:rPr lang="en-US" i="1" dirty="0"/>
              <a:t> </a:t>
            </a:r>
            <a:r>
              <a:rPr lang="en-US" i="1" dirty="0" err="1"/>
              <a:t>hambatan</a:t>
            </a:r>
            <a:r>
              <a:rPr lang="en-US" i="1" dirty="0"/>
              <a:t>).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7880482"/>
      </p:ext>
    </p:extLst>
  </p:cSld>
  <p:clrMapOvr>
    <a:masterClrMapping/>
  </p:clrMapOvr>
  <p:transition>
    <p:plu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actrav.itcilo.org/actrav-english/telearn/osh/ergo/9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3161027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185225" y="685800"/>
            <a:ext cx="36153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err="1"/>
              <a:t>Sebuah</a:t>
            </a:r>
            <a:r>
              <a:rPr lang="en-US" sz="1400" b="1" i="1" dirty="0"/>
              <a:t> </a:t>
            </a:r>
            <a:r>
              <a:rPr lang="en-US" sz="1400" b="1" i="1" dirty="0" err="1"/>
              <a:t>kursi</a:t>
            </a:r>
            <a:r>
              <a:rPr lang="en-US" sz="1400" b="1" i="1" dirty="0"/>
              <a:t>, </a:t>
            </a:r>
            <a:r>
              <a:rPr lang="en-US" sz="1400" b="1" i="1" dirty="0" err="1"/>
              <a:t>pijakan</a:t>
            </a:r>
            <a:r>
              <a:rPr lang="en-US" sz="1400" b="1" i="1" dirty="0"/>
              <a:t> kaki, alas </a:t>
            </a:r>
            <a:r>
              <a:rPr lang="en-US" sz="1400" b="1" i="1" dirty="0" err="1"/>
              <a:t>untuk</a:t>
            </a:r>
            <a:r>
              <a:rPr lang="en-US" sz="1400" b="1" i="1" dirty="0"/>
              <a:t> </a:t>
            </a:r>
            <a:r>
              <a:rPr lang="en-US" sz="1400" b="1" i="1" dirty="0" err="1"/>
              <a:t>berdiri</a:t>
            </a:r>
            <a:r>
              <a:rPr lang="en-US" sz="1400" b="1" i="1" dirty="0"/>
              <a:t>, </a:t>
            </a:r>
            <a:r>
              <a:rPr lang="en-US" sz="1400" b="1" i="1" dirty="0" err="1"/>
              <a:t>dan</a:t>
            </a:r>
            <a:r>
              <a:rPr lang="en-US" sz="1400" b="1" i="1" dirty="0"/>
              <a:t> </a:t>
            </a:r>
            <a:r>
              <a:rPr lang="en-US" sz="1400" b="1" i="1" dirty="0" err="1"/>
              <a:t>permukaan</a:t>
            </a:r>
            <a:r>
              <a:rPr lang="en-US" sz="1400" b="1" i="1" dirty="0"/>
              <a:t> </a:t>
            </a:r>
            <a:r>
              <a:rPr lang="en-US" sz="1400" b="1" i="1" dirty="0" err="1"/>
              <a:t>kerja</a:t>
            </a:r>
            <a:r>
              <a:rPr lang="en-US" sz="1400" b="1" i="1" dirty="0"/>
              <a:t> </a:t>
            </a:r>
            <a:r>
              <a:rPr lang="en-US" sz="1400" b="1" i="1" dirty="0" err="1"/>
              <a:t>diatur</a:t>
            </a:r>
            <a:r>
              <a:rPr lang="en-US" sz="1400" b="1" i="1" dirty="0"/>
              <a:t> </a:t>
            </a:r>
            <a:r>
              <a:rPr lang="en-US" sz="1400" b="1" i="1" dirty="0" err="1"/>
              <a:t>adalah</a:t>
            </a:r>
            <a:r>
              <a:rPr lang="en-US" sz="1400" b="1" i="1" dirty="0"/>
              <a:t> </a:t>
            </a:r>
            <a:r>
              <a:rPr lang="en-US" sz="1400" b="1" i="1" dirty="0" err="1"/>
              <a:t>komponen</a:t>
            </a:r>
            <a:r>
              <a:rPr lang="en-US" sz="1400" b="1" i="1" dirty="0"/>
              <a:t> </a:t>
            </a:r>
            <a:r>
              <a:rPr lang="en-US" sz="1400" b="1" i="1" dirty="0" err="1"/>
              <a:t>penting</a:t>
            </a:r>
            <a:r>
              <a:rPr lang="en-US" sz="1400" b="1" i="1" dirty="0"/>
              <a:t> </a:t>
            </a:r>
            <a:r>
              <a:rPr lang="en-US" sz="1400" b="1" i="1" dirty="0" err="1"/>
              <a:t>untuk</a:t>
            </a:r>
            <a:r>
              <a:rPr lang="en-US" sz="1400" b="1" i="1" dirty="0"/>
              <a:t> workstation </a:t>
            </a:r>
            <a:r>
              <a:rPr lang="en-US" sz="1400" b="1" i="1" dirty="0" err="1"/>
              <a:t>berdiri</a:t>
            </a:r>
            <a:r>
              <a:rPr lang="en-US" sz="1400" b="1" i="1" dirty="0"/>
              <a:t>.</a:t>
            </a:r>
            <a:r>
              <a:rPr lang="en-US" sz="14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4191000"/>
            <a:ext cx="381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/>
              <a:t>Pekerjaan</a:t>
            </a:r>
            <a:r>
              <a:rPr lang="en-US" sz="1400" i="1" dirty="0"/>
              <a:t> </a:t>
            </a:r>
            <a:r>
              <a:rPr lang="en-US" sz="1400" i="1" dirty="0" err="1"/>
              <a:t>harus</a:t>
            </a:r>
            <a:r>
              <a:rPr lang="en-US" sz="1400" i="1" dirty="0"/>
              <a:t> </a:t>
            </a:r>
            <a:r>
              <a:rPr lang="en-US" sz="1400" i="1" dirty="0" err="1"/>
              <a:t>dirancang</a:t>
            </a:r>
            <a:r>
              <a:rPr lang="en-US" sz="1400" i="1" dirty="0"/>
              <a:t> </a:t>
            </a:r>
            <a:r>
              <a:rPr lang="en-US" sz="1400" i="1" dirty="0" err="1"/>
              <a:t>untuk</a:t>
            </a:r>
            <a:r>
              <a:rPr lang="en-US" sz="1400" i="1" dirty="0"/>
              <a:t> </a:t>
            </a:r>
            <a:r>
              <a:rPr lang="en-US" sz="1400" i="1" dirty="0" err="1"/>
              <a:t>memungkinkan</a:t>
            </a:r>
            <a:r>
              <a:rPr lang="en-US" sz="1400" i="1" dirty="0"/>
              <a:t> </a:t>
            </a:r>
            <a:r>
              <a:rPr lang="en-US" sz="1400" i="1" dirty="0" err="1"/>
              <a:t>pekerja</a:t>
            </a:r>
            <a:r>
              <a:rPr lang="en-US" sz="1400" i="1" dirty="0"/>
              <a:t> </a:t>
            </a:r>
            <a:r>
              <a:rPr lang="en-US" sz="1400" i="1" dirty="0" err="1"/>
              <a:t>untuk</a:t>
            </a:r>
            <a:r>
              <a:rPr lang="en-US" sz="1400" i="1" dirty="0"/>
              <a:t> </a:t>
            </a:r>
            <a:r>
              <a:rPr lang="en-US" sz="1400" i="1" dirty="0" err="1"/>
              <a:t>menjaga</a:t>
            </a:r>
            <a:r>
              <a:rPr lang="en-US" sz="1400" i="1" dirty="0"/>
              <a:t> </a:t>
            </a:r>
            <a:r>
              <a:rPr lang="en-US" sz="1400" i="1" dirty="0" err="1"/>
              <a:t>lengan</a:t>
            </a:r>
            <a:r>
              <a:rPr lang="en-US" sz="1400" i="1" dirty="0"/>
              <a:t> </a:t>
            </a:r>
            <a:r>
              <a:rPr lang="en-US" sz="1400" i="1" dirty="0" err="1"/>
              <a:t>rendah</a:t>
            </a:r>
            <a:r>
              <a:rPr lang="en-US" sz="1400" i="1" dirty="0"/>
              <a:t> </a:t>
            </a:r>
            <a:r>
              <a:rPr lang="en-US" sz="1400" i="1" dirty="0" err="1"/>
              <a:t>dan</a:t>
            </a:r>
            <a:r>
              <a:rPr lang="en-US" sz="1400" i="1" dirty="0"/>
              <a:t> </a:t>
            </a:r>
            <a:r>
              <a:rPr lang="en-US" sz="1400" i="1" dirty="0" err="1"/>
              <a:t>siku</a:t>
            </a:r>
            <a:r>
              <a:rPr lang="en-US" sz="1400" i="1" dirty="0"/>
              <a:t> </a:t>
            </a:r>
            <a:r>
              <a:rPr lang="en-US" sz="1400" i="1" dirty="0" err="1"/>
              <a:t>dekat</a:t>
            </a:r>
            <a:r>
              <a:rPr lang="en-US" sz="1400" i="1" dirty="0"/>
              <a:t> </a:t>
            </a:r>
            <a:r>
              <a:rPr lang="en-US" sz="1400" i="1" dirty="0" err="1"/>
              <a:t>dengan</a:t>
            </a:r>
            <a:r>
              <a:rPr lang="en-US" sz="1400" i="1" dirty="0"/>
              <a:t> </a:t>
            </a:r>
            <a:r>
              <a:rPr lang="en-US" sz="1400" i="1" dirty="0" err="1"/>
              <a:t>tubuh</a:t>
            </a:r>
            <a:endParaRPr lang="en-US" sz="1400" i="1" dirty="0"/>
          </a:p>
        </p:txBody>
      </p:sp>
      <p:sp>
        <p:nvSpPr>
          <p:cNvPr id="7" name="Rectangle 6"/>
          <p:cNvSpPr/>
          <p:nvPr/>
        </p:nvSpPr>
        <p:spPr>
          <a:xfrm>
            <a:off x="1185224" y="1600200"/>
            <a:ext cx="36153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err="1">
                <a:latin typeface="Ottawa"/>
              </a:rPr>
              <a:t>Jika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pekerjaan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harus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dilakukan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dalam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posisi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berdiri</a:t>
            </a:r>
            <a:r>
              <a:rPr lang="en-US" sz="1200" dirty="0">
                <a:latin typeface="Ottawa"/>
              </a:rPr>
              <a:t>, </a:t>
            </a:r>
            <a:endParaRPr lang="en-US" sz="1200" dirty="0" smtClean="0">
              <a:latin typeface="Ottawa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 err="1" smtClean="0">
                <a:latin typeface="Ottawa"/>
              </a:rPr>
              <a:t>kursi</a:t>
            </a:r>
            <a:r>
              <a:rPr lang="en-US" sz="1200" dirty="0" smtClean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atau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bangku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harus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disediakan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untuk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pekerja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dan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ia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harus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bisa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duduk</a:t>
            </a:r>
            <a:r>
              <a:rPr lang="en-US" sz="1200" dirty="0">
                <a:latin typeface="Ottawa"/>
              </a:rPr>
              <a:t> di interval </a:t>
            </a:r>
            <a:r>
              <a:rPr lang="en-US" sz="1200" dirty="0" err="1">
                <a:latin typeface="Ottawa"/>
              </a:rPr>
              <a:t>teratur</a:t>
            </a:r>
            <a:r>
              <a:rPr lang="en-US" sz="1200" dirty="0">
                <a:latin typeface="Ottawa"/>
              </a:rPr>
              <a:t>.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 err="1" smtClean="0">
                <a:latin typeface="Ottawa"/>
              </a:rPr>
              <a:t>harus</a:t>
            </a:r>
            <a:r>
              <a:rPr lang="en-US" sz="1200" dirty="0" smtClean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mampu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bekerja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dengan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lengan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atas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mereka</a:t>
            </a:r>
            <a:r>
              <a:rPr lang="en-US" sz="1200" dirty="0">
                <a:latin typeface="Ottawa"/>
              </a:rPr>
              <a:t> di </a:t>
            </a:r>
            <a:r>
              <a:rPr lang="en-US" sz="1200" dirty="0" err="1">
                <a:latin typeface="Ottawa"/>
              </a:rPr>
              <a:t>sisi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mereka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dan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tanpa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membungkuk</a:t>
            </a:r>
            <a:r>
              <a:rPr lang="en-US" sz="1200" dirty="0">
                <a:latin typeface="Ottawa"/>
              </a:rPr>
              <a:t> yang </a:t>
            </a:r>
            <a:r>
              <a:rPr lang="en-US" sz="1200" dirty="0" err="1">
                <a:latin typeface="Ottawa"/>
              </a:rPr>
              <a:t>berlebihan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atau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memutar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dari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belakang</a:t>
            </a:r>
            <a:r>
              <a:rPr lang="en-US" sz="1200" dirty="0">
                <a:latin typeface="Ottawa"/>
              </a:rPr>
              <a:t>.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 err="1">
                <a:latin typeface="Ottawa"/>
              </a:rPr>
              <a:t>Permukaan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pekerjaan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harus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disesuaikan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untuk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pekerja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ketinggian</a:t>
            </a:r>
            <a:r>
              <a:rPr lang="en-US" sz="1200" dirty="0">
                <a:latin typeface="Ottawa"/>
              </a:rPr>
              <a:t> yang </a:t>
            </a:r>
            <a:r>
              <a:rPr lang="en-US" sz="1200" dirty="0" err="1">
                <a:latin typeface="Ottawa"/>
              </a:rPr>
              <a:t>berbeda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dan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untuk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tugas-tugas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pekerjaan</a:t>
            </a:r>
            <a:r>
              <a:rPr lang="en-US" sz="1200" dirty="0">
                <a:latin typeface="Ottawa"/>
              </a:rPr>
              <a:t> yang </a:t>
            </a:r>
            <a:r>
              <a:rPr lang="en-US" sz="1200" dirty="0" err="1">
                <a:latin typeface="Ottawa"/>
              </a:rPr>
              <a:t>berbeda</a:t>
            </a:r>
            <a:r>
              <a:rPr lang="en-US" sz="1200" dirty="0">
                <a:latin typeface="Ottawa"/>
              </a:rPr>
              <a:t>.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 err="1">
                <a:latin typeface="Ottawa"/>
              </a:rPr>
              <a:t>Jika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permukaan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kerja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tidak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diatur</a:t>
            </a:r>
            <a:r>
              <a:rPr lang="en-US" sz="1200" dirty="0">
                <a:latin typeface="Ottawa"/>
              </a:rPr>
              <a:t>, </a:t>
            </a:r>
            <a:r>
              <a:rPr lang="en-US" sz="1200" dirty="0" err="1">
                <a:latin typeface="Ottawa"/>
              </a:rPr>
              <a:t>kemudian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memberikan</a:t>
            </a:r>
            <a:r>
              <a:rPr lang="en-US" sz="1200" dirty="0">
                <a:latin typeface="Ottawa"/>
              </a:rPr>
              <a:t> alas </a:t>
            </a:r>
            <a:r>
              <a:rPr lang="en-US" sz="1200" dirty="0" err="1">
                <a:latin typeface="Ottawa"/>
              </a:rPr>
              <a:t>untuk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menaikkan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permukaan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kerja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bagi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pekerja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lebih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tinggi</a:t>
            </a:r>
            <a:r>
              <a:rPr lang="en-US" sz="1200" dirty="0">
                <a:latin typeface="Ottawa"/>
              </a:rPr>
              <a:t>. </a:t>
            </a:r>
            <a:r>
              <a:rPr lang="en-US" sz="1200" dirty="0" err="1">
                <a:latin typeface="Ottawa"/>
              </a:rPr>
              <a:t>Untuk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pekerja</a:t>
            </a:r>
            <a:r>
              <a:rPr lang="en-US" sz="1200" dirty="0">
                <a:latin typeface="Ottawa"/>
              </a:rPr>
              <a:t> yang </a:t>
            </a:r>
            <a:r>
              <a:rPr lang="en-US" sz="1200" dirty="0" err="1">
                <a:latin typeface="Ottawa"/>
              </a:rPr>
              <a:t>lebih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pendek</a:t>
            </a:r>
            <a:r>
              <a:rPr lang="en-US" sz="1200" dirty="0">
                <a:latin typeface="Ottawa"/>
              </a:rPr>
              <a:t>, </a:t>
            </a:r>
            <a:r>
              <a:rPr lang="en-US" sz="1200" dirty="0" err="1">
                <a:latin typeface="Ottawa"/>
              </a:rPr>
              <a:t>menyediakan</a:t>
            </a:r>
            <a:r>
              <a:rPr lang="en-US" sz="1200" dirty="0">
                <a:latin typeface="Ottawa"/>
              </a:rPr>
              <a:t> platform </a:t>
            </a:r>
            <a:r>
              <a:rPr lang="en-US" sz="1200" dirty="0" err="1">
                <a:latin typeface="Ottawa"/>
              </a:rPr>
              <a:t>untuk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meningkatkan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ketinggian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kerja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mereka</a:t>
            </a:r>
            <a:r>
              <a:rPr lang="en-US" sz="1200" dirty="0">
                <a:latin typeface="Ottawa"/>
              </a:rPr>
              <a:t>.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 err="1">
                <a:latin typeface="Ottawa"/>
              </a:rPr>
              <a:t>Sebuah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sandaran</a:t>
            </a:r>
            <a:r>
              <a:rPr lang="en-US" sz="1200" dirty="0">
                <a:latin typeface="Ottawa"/>
              </a:rPr>
              <a:t> kaki </a:t>
            </a:r>
            <a:r>
              <a:rPr lang="en-US" sz="1200" dirty="0" err="1">
                <a:latin typeface="Ottawa"/>
              </a:rPr>
              <a:t>harus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disediakan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untuk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membantu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mengurangi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ketegangan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pada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punggung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dan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memungkinkan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pekerja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untuk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mengubah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posisi</a:t>
            </a:r>
            <a:r>
              <a:rPr lang="en-US" sz="1200" dirty="0">
                <a:latin typeface="Ottawa"/>
              </a:rPr>
              <a:t>. </a:t>
            </a:r>
            <a:r>
              <a:rPr lang="en-US" sz="1200" dirty="0" err="1">
                <a:latin typeface="Ottawa"/>
              </a:rPr>
              <a:t>Menggeser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berat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dari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waktu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ke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waktu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dapat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mengurangi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ketegangan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pada</a:t>
            </a:r>
            <a:r>
              <a:rPr lang="en-US" sz="1200" dirty="0">
                <a:latin typeface="Ottawa"/>
              </a:rPr>
              <a:t> kaki </a:t>
            </a:r>
            <a:r>
              <a:rPr lang="en-US" sz="1200" dirty="0" err="1">
                <a:latin typeface="Ottawa"/>
              </a:rPr>
              <a:t>dan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punggung</a:t>
            </a:r>
            <a:r>
              <a:rPr lang="en-US" sz="1200" dirty="0">
                <a:latin typeface="Ottawa"/>
              </a:rPr>
              <a:t>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>
                <a:latin typeface="Ottawa"/>
              </a:rPr>
              <a:t>Harus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ada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tikar</a:t>
            </a:r>
            <a:r>
              <a:rPr lang="en-US" sz="1200" dirty="0">
                <a:latin typeface="Ottawa"/>
              </a:rPr>
              <a:t> di </a:t>
            </a:r>
            <a:r>
              <a:rPr lang="en-US" sz="1200" dirty="0" err="1">
                <a:latin typeface="Ottawa"/>
              </a:rPr>
              <a:t>lantai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sehingga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pekerja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tidak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harus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berdiri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pada</a:t>
            </a:r>
            <a:r>
              <a:rPr lang="en-US" sz="1200" dirty="0">
                <a:latin typeface="Ottawa"/>
              </a:rPr>
              <a:t> </a:t>
            </a:r>
            <a:r>
              <a:rPr lang="en-US" sz="1200" dirty="0" err="1">
                <a:latin typeface="Ottawa"/>
              </a:rPr>
              <a:t>permukaan</a:t>
            </a:r>
            <a:r>
              <a:rPr lang="en-US" sz="1200" dirty="0">
                <a:latin typeface="Ottawa"/>
              </a:rPr>
              <a:t> yang </a:t>
            </a:r>
            <a:r>
              <a:rPr lang="en-US" sz="1200" dirty="0" err="1">
                <a:latin typeface="Ottawa"/>
              </a:rPr>
              <a:t>keras</a:t>
            </a:r>
            <a:endParaRPr lang="en-US" sz="1200" dirty="0">
              <a:latin typeface="Ottawa"/>
            </a:endParaRPr>
          </a:p>
        </p:txBody>
      </p:sp>
    </p:spTree>
    <p:extLst>
      <p:ext uri="{BB962C8B-B14F-4D97-AF65-F5344CB8AC3E}">
        <p14:creationId xmlns:p14="http://schemas.microsoft.com/office/powerpoint/2010/main" val="2516427441"/>
      </p:ext>
    </p:extLst>
  </p:cSld>
  <p:clrMapOvr>
    <a:masterClrMapping/>
  </p:clrMapOvr>
  <p:transition>
    <p:plu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rkstation untuk Duduk / Sta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477904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371600" y="317577"/>
            <a:ext cx="7239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Apa</a:t>
            </a:r>
            <a:r>
              <a:rPr lang="en-US" b="1" dirty="0"/>
              <a:t> </a:t>
            </a:r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workstation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duduk</a:t>
            </a:r>
            <a:r>
              <a:rPr lang="en-US" b="1" dirty="0"/>
              <a:t> / </a:t>
            </a:r>
            <a:r>
              <a:rPr lang="en-US" b="1" dirty="0" err="1"/>
              <a:t>berdiri</a:t>
            </a:r>
            <a:r>
              <a:rPr lang="en-US" b="1" dirty="0"/>
              <a:t>?</a:t>
            </a:r>
            <a:r>
              <a:rPr lang="en-US" dirty="0"/>
              <a:t> </a:t>
            </a:r>
          </a:p>
          <a:p>
            <a:r>
              <a:rPr lang="en-US" sz="1400" dirty="0" err="1"/>
              <a:t>Terus-menerus</a:t>
            </a:r>
            <a:r>
              <a:rPr lang="en-US" sz="1400" dirty="0"/>
              <a:t> </a:t>
            </a:r>
            <a:r>
              <a:rPr lang="en-US" sz="1400" dirty="0" err="1"/>
              <a:t>berdiri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duduk</a:t>
            </a:r>
            <a:r>
              <a:rPr lang="en-US" sz="1400" dirty="0"/>
              <a:t>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bekerja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sumber</a:t>
            </a:r>
            <a:r>
              <a:rPr lang="en-US" sz="1400" dirty="0"/>
              <a:t> </a:t>
            </a:r>
            <a:r>
              <a:rPr lang="en-US" sz="1400" dirty="0" err="1"/>
              <a:t>umum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ketidaknyamanan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kelelahan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153236" y="1734740"/>
            <a:ext cx="3837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Bodoni MT Condensed" pitchFamily="18" charset="0"/>
              </a:rPr>
              <a:t>Perubahan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sering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posisi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tubuh</a:t>
            </a:r>
            <a:r>
              <a:rPr lang="en-US" dirty="0">
                <a:latin typeface="Bodoni MT Condensed" pitchFamily="18" charset="0"/>
              </a:rPr>
              <a:t>, </a:t>
            </a:r>
            <a:r>
              <a:rPr lang="en-US" dirty="0" err="1">
                <a:latin typeface="Bodoni MT Condensed" pitchFamily="18" charset="0"/>
              </a:rPr>
              <a:t>termasuk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bergantian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antara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duduk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dan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berdiri</a:t>
            </a:r>
            <a:r>
              <a:rPr lang="en-US" dirty="0">
                <a:latin typeface="Bodoni MT Condensed" pitchFamily="18" charset="0"/>
              </a:rPr>
              <a:t>, </a:t>
            </a:r>
            <a:r>
              <a:rPr lang="en-US" dirty="0" err="1">
                <a:latin typeface="Bodoni MT Condensed" pitchFamily="18" charset="0"/>
              </a:rPr>
              <a:t>membantu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untuk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menghindari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kelelahan</a:t>
            </a:r>
            <a:r>
              <a:rPr lang="en-US" dirty="0">
                <a:latin typeface="Bodoni MT Condensed" pitchFamily="18" charset="0"/>
              </a:rPr>
              <a:t>. </a:t>
            </a:r>
          </a:p>
          <a:p>
            <a:pPr marL="285750" lvl="0" indent="-285750">
              <a:buBlip>
                <a:blip r:embed="rId3"/>
              </a:buBlip>
            </a:pPr>
            <a:r>
              <a:rPr lang="en-US" dirty="0" err="1">
                <a:latin typeface="Bodoni MT Condensed" pitchFamily="18" charset="0"/>
              </a:rPr>
              <a:t>Mengatur</a:t>
            </a:r>
            <a:r>
              <a:rPr lang="en-US" dirty="0">
                <a:latin typeface="Bodoni MT Condensed" pitchFamily="18" charset="0"/>
              </a:rPr>
              <a:t> workstation </a:t>
            </a:r>
            <a:r>
              <a:rPr lang="en-US" dirty="0" err="1">
                <a:latin typeface="Bodoni MT Condensed" pitchFamily="18" charset="0"/>
              </a:rPr>
              <a:t>dengan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tinggi</a:t>
            </a:r>
            <a:r>
              <a:rPr lang="en-US" dirty="0">
                <a:latin typeface="Bodoni MT Condensed" pitchFamily="18" charset="0"/>
              </a:rPr>
              <a:t> yang </a:t>
            </a:r>
            <a:r>
              <a:rPr lang="en-US" dirty="0" err="1">
                <a:latin typeface="Bodoni MT Condensed" pitchFamily="18" charset="0"/>
              </a:rPr>
              <a:t>tepat</a:t>
            </a:r>
            <a:r>
              <a:rPr lang="en-US" dirty="0">
                <a:latin typeface="Bodoni MT Condensed" pitchFamily="18" charset="0"/>
              </a:rPr>
              <a:t>. </a:t>
            </a:r>
            <a:r>
              <a:rPr lang="en-US" dirty="0" err="1">
                <a:latin typeface="Bodoni MT Condensed" pitchFamily="18" charset="0"/>
              </a:rPr>
              <a:t>Lihat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dokumen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u="sng" dirty="0" err="1">
                <a:latin typeface="Bodoni MT Condensed" pitchFamily="18" charset="0"/>
                <a:hlinkClick r:id="rId4"/>
              </a:rPr>
              <a:t>Bekerja</a:t>
            </a:r>
            <a:r>
              <a:rPr lang="en-US" u="sng" dirty="0">
                <a:latin typeface="Bodoni MT Condensed" pitchFamily="18" charset="0"/>
                <a:hlinkClick r:id="rId4"/>
              </a:rPr>
              <a:t> di </a:t>
            </a:r>
            <a:r>
              <a:rPr lang="en-US" u="sng" dirty="0" err="1">
                <a:latin typeface="Bodoni MT Condensed" pitchFamily="18" charset="0"/>
                <a:hlinkClick r:id="rId4"/>
              </a:rPr>
              <a:t>Posisi</a:t>
            </a:r>
            <a:r>
              <a:rPr lang="en-US" u="sng" dirty="0">
                <a:latin typeface="Bodoni MT Condensed" pitchFamily="18" charset="0"/>
                <a:hlinkClick r:id="rId4"/>
              </a:rPr>
              <a:t> </a:t>
            </a:r>
            <a:r>
              <a:rPr lang="en-US" u="sng" dirty="0" err="1">
                <a:latin typeface="Bodoni MT Condensed" pitchFamily="18" charset="0"/>
                <a:hlinkClick r:id="rId4"/>
              </a:rPr>
              <a:t>Berdiri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untuk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informasi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lebih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lanjut</a:t>
            </a:r>
            <a:r>
              <a:rPr lang="en-US" dirty="0">
                <a:latin typeface="Bodoni MT Condensed" pitchFamily="18" charset="0"/>
              </a:rPr>
              <a:t>. </a:t>
            </a:r>
          </a:p>
          <a:p>
            <a:pPr marL="285750" lvl="0" indent="-285750">
              <a:buBlip>
                <a:blip r:embed="rId3"/>
              </a:buBlip>
            </a:pPr>
            <a:r>
              <a:rPr lang="en-US" dirty="0" err="1">
                <a:latin typeface="Bodoni MT Condensed" pitchFamily="18" charset="0"/>
              </a:rPr>
              <a:t>Gunakan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kursi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putar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dengan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tinggi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kursi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dapat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diatur</a:t>
            </a:r>
            <a:r>
              <a:rPr lang="en-US" dirty="0">
                <a:latin typeface="Bodoni MT Condensed" pitchFamily="18" charset="0"/>
              </a:rPr>
              <a:t>. </a:t>
            </a:r>
          </a:p>
          <a:p>
            <a:pPr marL="285750" lvl="0" indent="-285750">
              <a:buBlip>
                <a:blip r:embed="rId3"/>
              </a:buBlip>
            </a:pPr>
            <a:r>
              <a:rPr lang="en-US" dirty="0" err="1">
                <a:latin typeface="Bodoni MT Condensed" pitchFamily="18" charset="0"/>
              </a:rPr>
              <a:t>Sesuaikan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tinggi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kursi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kursi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untuk</a:t>
            </a:r>
            <a:r>
              <a:rPr lang="en-US" dirty="0">
                <a:latin typeface="Bodoni MT Condensed" pitchFamily="18" charset="0"/>
              </a:rPr>
              <a:t> 25-35 cm (</a:t>
            </a:r>
            <a:r>
              <a:rPr lang="en-US" dirty="0" err="1">
                <a:latin typeface="Bodoni MT Condensed" pitchFamily="18" charset="0"/>
              </a:rPr>
              <a:t>sekitar</a:t>
            </a:r>
            <a:r>
              <a:rPr lang="en-US" dirty="0">
                <a:latin typeface="Bodoni MT Condensed" pitchFamily="18" charset="0"/>
              </a:rPr>
              <a:t> 10 - 14 </a:t>
            </a:r>
            <a:r>
              <a:rPr lang="en-US" dirty="0" err="1">
                <a:latin typeface="Bodoni MT Condensed" pitchFamily="18" charset="0"/>
              </a:rPr>
              <a:t>inci</a:t>
            </a:r>
            <a:r>
              <a:rPr lang="en-US" dirty="0">
                <a:latin typeface="Bodoni MT Condensed" pitchFamily="18" charset="0"/>
              </a:rPr>
              <a:t>) di </a:t>
            </a:r>
            <a:r>
              <a:rPr lang="en-US" dirty="0" err="1">
                <a:latin typeface="Bodoni MT Condensed" pitchFamily="18" charset="0"/>
              </a:rPr>
              <a:t>bawah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permukaan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kerja</a:t>
            </a:r>
            <a:r>
              <a:rPr lang="en-US" dirty="0">
                <a:latin typeface="Bodoni MT Condensed" pitchFamily="18" charset="0"/>
              </a:rPr>
              <a:t>. </a:t>
            </a:r>
          </a:p>
          <a:p>
            <a:pPr marL="285750" lvl="0" indent="-285750">
              <a:buBlip>
                <a:blip r:embed="rId3"/>
              </a:buBlip>
            </a:pPr>
            <a:r>
              <a:rPr lang="en-US" dirty="0" err="1">
                <a:latin typeface="Bodoni MT Condensed" pitchFamily="18" charset="0"/>
              </a:rPr>
              <a:t>Gunakan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sandaran</a:t>
            </a:r>
            <a:r>
              <a:rPr lang="en-US" dirty="0">
                <a:latin typeface="Bodoni MT Condensed" pitchFamily="18" charset="0"/>
              </a:rPr>
              <a:t> kaki </a:t>
            </a:r>
            <a:r>
              <a:rPr lang="en-US" dirty="0" err="1">
                <a:latin typeface="Bodoni MT Condensed" pitchFamily="18" charset="0"/>
              </a:rPr>
              <a:t>dengan</a:t>
            </a:r>
            <a:r>
              <a:rPr lang="en-US" dirty="0">
                <a:latin typeface="Bodoni MT Condensed" pitchFamily="18" charset="0"/>
              </a:rPr>
              <a:t> </a:t>
            </a:r>
            <a:r>
              <a:rPr lang="en-US" dirty="0" err="1">
                <a:latin typeface="Bodoni MT Condensed" pitchFamily="18" charset="0"/>
              </a:rPr>
              <a:t>tinggi</a:t>
            </a:r>
            <a:r>
              <a:rPr lang="en-US" dirty="0">
                <a:latin typeface="Bodoni MT Condensed" pitchFamily="18" charset="0"/>
              </a:rPr>
              <a:t> 40-50 cm (</a:t>
            </a:r>
            <a:r>
              <a:rPr lang="en-US" dirty="0" err="1">
                <a:latin typeface="Bodoni MT Condensed" pitchFamily="18" charset="0"/>
              </a:rPr>
              <a:t>sekitar</a:t>
            </a:r>
            <a:r>
              <a:rPr lang="en-US" dirty="0">
                <a:latin typeface="Bodoni MT Condensed" pitchFamily="18" charset="0"/>
              </a:rPr>
              <a:t> 16 - 20 in).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3236" y="6096000"/>
            <a:ext cx="705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Gbr</a:t>
            </a:r>
            <a:r>
              <a:rPr lang="en-US" i="1" dirty="0" smtClean="0"/>
              <a:t>, </a:t>
            </a:r>
            <a:r>
              <a:rPr lang="en-US" i="1" dirty="0" err="1" smtClean="0"/>
              <a:t>Iluustrasi</a:t>
            </a:r>
            <a:r>
              <a:rPr lang="en-US" i="1" dirty="0" smtClean="0"/>
              <a:t> </a:t>
            </a:r>
            <a:r>
              <a:rPr lang="en-US" i="1" dirty="0" err="1" smtClean="0"/>
              <a:t>desain</a:t>
            </a:r>
            <a:r>
              <a:rPr lang="en-US" i="1" dirty="0" smtClean="0"/>
              <a:t> </a:t>
            </a:r>
            <a:r>
              <a:rPr lang="en-US" i="1" dirty="0" err="1" smtClean="0"/>
              <a:t>stasiun</a:t>
            </a:r>
            <a:r>
              <a:rPr lang="en-US" i="1" dirty="0" smtClean="0"/>
              <a:t> </a:t>
            </a:r>
            <a:r>
              <a:rPr lang="en-US" i="1" dirty="0" err="1" smtClean="0"/>
              <a:t>kerja</a:t>
            </a:r>
            <a:r>
              <a:rPr lang="en-US" i="1" dirty="0" smtClean="0"/>
              <a:t> </a:t>
            </a:r>
            <a:r>
              <a:rPr lang="en-US" i="1" dirty="0" err="1" smtClean="0"/>
              <a:t>dinamis</a:t>
            </a:r>
            <a:r>
              <a:rPr lang="en-US" i="1" dirty="0" smtClean="0"/>
              <a:t> , </a:t>
            </a:r>
            <a:r>
              <a:rPr lang="en-US" i="1" dirty="0" err="1" smtClean="0"/>
              <a:t>beserta</a:t>
            </a:r>
            <a:r>
              <a:rPr lang="en-US" i="1" dirty="0" smtClean="0"/>
              <a:t> </a:t>
            </a:r>
            <a:r>
              <a:rPr lang="en-US" i="1" dirty="0" err="1" smtClean="0"/>
              <a:t>demensinya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2334153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philpodesign.com/resources/ErgoATMWeb400x539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3276600" cy="42614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53236" y="6096000"/>
            <a:ext cx="705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Gbr</a:t>
            </a:r>
            <a:r>
              <a:rPr lang="en-US" i="1" dirty="0" smtClean="0"/>
              <a:t>, </a:t>
            </a:r>
            <a:r>
              <a:rPr lang="en-US" i="1" dirty="0" err="1" smtClean="0"/>
              <a:t>Iluustrasi</a:t>
            </a:r>
            <a:r>
              <a:rPr lang="en-US" i="1" dirty="0" smtClean="0"/>
              <a:t> </a:t>
            </a:r>
            <a:r>
              <a:rPr lang="en-US" i="1" dirty="0" err="1" smtClean="0"/>
              <a:t>desain</a:t>
            </a:r>
            <a:r>
              <a:rPr lang="en-US" i="1" dirty="0" smtClean="0"/>
              <a:t> </a:t>
            </a:r>
            <a:r>
              <a:rPr lang="en-US" i="1" dirty="0" err="1" smtClean="0"/>
              <a:t>stasiun</a:t>
            </a:r>
            <a:r>
              <a:rPr lang="en-US" i="1" dirty="0" smtClean="0"/>
              <a:t> </a:t>
            </a:r>
            <a:r>
              <a:rPr lang="en-US" i="1" dirty="0" err="1" smtClean="0"/>
              <a:t>kerja</a:t>
            </a:r>
            <a:r>
              <a:rPr lang="en-US" i="1" dirty="0" smtClean="0"/>
              <a:t> </a:t>
            </a:r>
            <a:r>
              <a:rPr lang="en-US" i="1" dirty="0" err="1" smtClean="0"/>
              <a:t>dinamis</a:t>
            </a:r>
            <a:r>
              <a:rPr lang="en-US" i="1" dirty="0" smtClean="0"/>
              <a:t> , </a:t>
            </a:r>
            <a:r>
              <a:rPr lang="en-US" i="1" dirty="0" err="1" smtClean="0"/>
              <a:t>beserta</a:t>
            </a:r>
            <a:r>
              <a:rPr lang="en-US" i="1" dirty="0" smtClean="0"/>
              <a:t> </a:t>
            </a:r>
            <a:r>
              <a:rPr lang="en-US" i="1" dirty="0" err="1" smtClean="0"/>
              <a:t>demensinya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1709096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station setup illustr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4953000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 rot="16200000">
            <a:off x="-286434" y="3029631"/>
            <a:ext cx="5638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  <a:hlinkClick r:id="rId3"/>
              </a:rPr>
              <a:t>NIOSH Design Guidelines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(National Institute for Occupational Safety and Health)</a:t>
            </a:r>
          </a:p>
        </p:txBody>
      </p:sp>
    </p:spTree>
    <p:extLst>
      <p:ext uri="{BB962C8B-B14F-4D97-AF65-F5344CB8AC3E}">
        <p14:creationId xmlns:p14="http://schemas.microsoft.com/office/powerpoint/2010/main" val="2455918830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73623"/>
            <a:ext cx="7696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Agar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 </a:t>
            </a:r>
            <a:r>
              <a:rPr lang="en-US" dirty="0" err="1"/>
              <a:t>pemakainya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463550" indent="-463550">
              <a:buFont typeface="Wingdings" pitchFamily="2" charset="2"/>
              <a:buChar char="v"/>
            </a:pP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(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orientasi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, </a:t>
            </a:r>
            <a:r>
              <a:rPr lang="en-US" dirty="0" err="1"/>
              <a:t>wawancara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potensial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).</a:t>
            </a:r>
          </a:p>
          <a:p>
            <a:pPr marL="463550" indent="-463550">
              <a:buFont typeface="Wingdings" pitchFamily="2" charset="2"/>
              <a:buChar char="v"/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detail (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memuaskan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detail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/>
              <a:t> item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).</a:t>
            </a:r>
          </a:p>
          <a:p>
            <a:pPr marL="463550" indent="-463550">
              <a:buFont typeface="Wingdings" pitchFamily="2" charset="2"/>
              <a:buChar char="v"/>
            </a:pP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tugas-tugas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</a:t>
            </a:r>
          </a:p>
          <a:p>
            <a:pPr marL="463550" indent="-463550">
              <a:buFont typeface="Wingdings" pitchFamily="2" charset="2"/>
              <a:buChar char="v"/>
            </a:pP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/>
              <a:t>produk</a:t>
            </a:r>
            <a:r>
              <a:rPr lang="en-US" dirty="0"/>
              <a:t>.</a:t>
            </a:r>
          </a:p>
          <a:p>
            <a:pPr marL="463550" indent="-463550">
              <a:buFont typeface="Wingdings" pitchFamily="2" charset="2"/>
              <a:buChar char="v"/>
            </a:pP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66248" y="5029200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Suatu</a:t>
            </a:r>
            <a:r>
              <a:rPr lang="en-US" sz="2000" b="1" dirty="0"/>
              <a:t> </a:t>
            </a:r>
            <a:r>
              <a:rPr lang="en-US" sz="2000" b="1" dirty="0" err="1"/>
              <a:t>desain</a:t>
            </a:r>
            <a:r>
              <a:rPr lang="en-US" sz="2000" b="1" dirty="0"/>
              <a:t> </a:t>
            </a:r>
            <a:r>
              <a:rPr lang="en-US" sz="2000" b="1" dirty="0" err="1"/>
              <a:t>produk</a:t>
            </a:r>
            <a:r>
              <a:rPr lang="en-US" sz="2000" b="1" dirty="0"/>
              <a:t> </a:t>
            </a:r>
            <a:r>
              <a:rPr lang="en-US" sz="2000" b="1" dirty="0" err="1"/>
              <a:t>disebut</a:t>
            </a:r>
            <a:r>
              <a:rPr lang="en-US" sz="2000" b="1" dirty="0"/>
              <a:t> </a:t>
            </a:r>
            <a:r>
              <a:rPr lang="en-US" sz="2000" b="1" dirty="0" err="1"/>
              <a:t>ergonomis</a:t>
            </a:r>
            <a:r>
              <a:rPr lang="en-US" sz="2000" b="1" dirty="0"/>
              <a:t> </a:t>
            </a:r>
            <a:r>
              <a:rPr lang="en-US" sz="2000" b="1" dirty="0" err="1"/>
              <a:t>apabila</a:t>
            </a:r>
            <a:r>
              <a:rPr lang="en-US" sz="2000" b="1" dirty="0"/>
              <a:t> </a:t>
            </a:r>
            <a:r>
              <a:rPr lang="en-US" sz="2000" b="1" dirty="0" err="1"/>
              <a:t>secara</a:t>
            </a:r>
            <a:r>
              <a:rPr lang="en-US" sz="2000" b="1" dirty="0"/>
              <a:t> </a:t>
            </a:r>
            <a:r>
              <a:rPr lang="en-US" sz="2000" b="1" dirty="0" err="1"/>
              <a:t>antropometris</a:t>
            </a:r>
            <a:r>
              <a:rPr lang="en-US" sz="2000" b="1" dirty="0"/>
              <a:t>, </a:t>
            </a:r>
            <a:r>
              <a:rPr lang="en-US" sz="2000" b="1" dirty="0" err="1"/>
              <a:t>faal</a:t>
            </a:r>
            <a:r>
              <a:rPr lang="en-US" sz="2000" b="1" dirty="0"/>
              <a:t>, </a:t>
            </a:r>
            <a:r>
              <a:rPr lang="en-US" sz="2000" b="1" dirty="0" err="1"/>
              <a:t>biomekanik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psikologis</a:t>
            </a:r>
            <a:r>
              <a:rPr lang="en-US" sz="2000" b="1" dirty="0"/>
              <a:t> </a:t>
            </a:r>
            <a:r>
              <a:rPr lang="en-US" sz="2000" b="1" dirty="0" err="1"/>
              <a:t>kompatibel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manusia</a:t>
            </a:r>
            <a:r>
              <a:rPr lang="en-US" sz="2000" b="1" dirty="0"/>
              <a:t> </a:t>
            </a:r>
            <a:r>
              <a:rPr lang="en-US" sz="2000" b="1" dirty="0" err="1"/>
              <a:t>pemakainya</a:t>
            </a:r>
            <a:endParaRPr lang="en-US" sz="2000" b="1" dirty="0"/>
          </a:p>
        </p:txBody>
      </p:sp>
      <p:sp>
        <p:nvSpPr>
          <p:cNvPr id="4" name="Down Arrow 3"/>
          <p:cNvSpPr/>
          <p:nvPr/>
        </p:nvSpPr>
        <p:spPr bwMode="auto">
          <a:xfrm>
            <a:off x="4251278" y="4498664"/>
            <a:ext cx="571500" cy="30480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05064"/>
      </p:ext>
    </p:extLst>
  </p:cSld>
  <p:clrMapOvr>
    <a:masterClrMapping/>
  </p:clrMapOvr>
  <p:transition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433" y="1447800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Ada </a:t>
            </a:r>
            <a:r>
              <a:rPr lang="en-US" sz="2400" dirty="0"/>
              <a:t>2 (</a:t>
            </a:r>
            <a:r>
              <a:rPr lang="en-US" sz="2400" dirty="0" err="1"/>
              <a:t>dua</a:t>
            </a:r>
            <a:r>
              <a:rPr lang="en-US" sz="2400" dirty="0"/>
              <a:t>)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penentu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diperhitungkan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proses </a:t>
            </a:r>
            <a:r>
              <a:rPr lang="en-US" sz="2400" dirty="0" err="1"/>
              <a:t>perancangan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stasiun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endParaRPr lang="en-US" sz="2400" dirty="0" smtClean="0"/>
          </a:p>
          <a:p>
            <a:pPr marL="573088" indent="-573088">
              <a:buAutoNum type="alphaLcParenBoth"/>
            </a:pP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diingat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populasi</a:t>
            </a:r>
            <a:r>
              <a:rPr lang="en-US" sz="2400" dirty="0"/>
              <a:t> </a:t>
            </a:r>
            <a:r>
              <a:rPr lang="en-US" sz="2400" dirty="0" err="1"/>
              <a:t>pekerja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bervariasi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berbeda-beda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(</a:t>
            </a:r>
            <a:r>
              <a:rPr lang="en-US" sz="2400" dirty="0" err="1"/>
              <a:t>antropometri</a:t>
            </a:r>
            <a:r>
              <a:rPr lang="en-US" sz="2400" dirty="0"/>
              <a:t>)-</a:t>
            </a:r>
            <a:r>
              <a:rPr lang="en-US" sz="2400" dirty="0" err="1"/>
              <a:t>nya</a:t>
            </a:r>
            <a:r>
              <a:rPr lang="en-US" sz="2400" dirty="0"/>
              <a:t>;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endParaRPr lang="en-US" sz="2400" dirty="0" smtClean="0"/>
          </a:p>
          <a:p>
            <a:pPr marL="573088" indent="-573088">
              <a:buAutoNum type="alphaLcParenBoth"/>
            </a:pPr>
            <a:endParaRPr lang="en-US" sz="2400" dirty="0" smtClean="0"/>
          </a:p>
          <a:p>
            <a:pPr marL="573088" indent="-573088">
              <a:buAutoNum type="alphaLcParenBoth"/>
            </a:pPr>
            <a:r>
              <a:rPr lang="en-US" sz="2400" dirty="0" smtClean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dipahami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karakteristik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populasi</a:t>
            </a:r>
            <a:r>
              <a:rPr lang="en-US" sz="2400" dirty="0"/>
              <a:t> </a:t>
            </a:r>
            <a:r>
              <a:rPr lang="en-US" sz="2400" dirty="0" err="1"/>
              <a:t>pemakai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ataupun</a:t>
            </a:r>
            <a:r>
              <a:rPr lang="en-US" sz="2400" dirty="0"/>
              <a:t> </a:t>
            </a:r>
            <a:r>
              <a:rPr lang="en-US" sz="2400" dirty="0" err="1"/>
              <a:t>fasilitas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, </a:t>
            </a:r>
            <a:r>
              <a:rPr lang="en-US" sz="2400" dirty="0" err="1"/>
              <a:t>kultur</a:t>
            </a:r>
            <a:r>
              <a:rPr lang="en-US" sz="2400" dirty="0"/>
              <a:t>, skill, attitude,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mental, </a:t>
            </a:r>
            <a:r>
              <a:rPr lang="en-US" sz="2400" dirty="0" err="1"/>
              <a:t>dan</a:t>
            </a:r>
            <a:r>
              <a:rPr lang="en-US" sz="2400" dirty="0"/>
              <a:t> lain-lain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685800"/>
            <a:ext cx="342900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DESAIN STASIUN KERJA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82645731"/>
      </p:ext>
    </p:extLst>
  </p:cSld>
  <p:clrMapOvr>
    <a:masterClrMapping/>
  </p:clrMapOvr>
  <p:transition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4472" y="2286000"/>
            <a:ext cx="6913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/>
              <a:t>Perancangan</a:t>
            </a:r>
            <a:r>
              <a:rPr lang="en-US" sz="2400" dirty="0" smtClean="0"/>
              <a:t> </a:t>
            </a:r>
            <a:r>
              <a:rPr lang="en-US" sz="2400" dirty="0" err="1"/>
              <a:t>stasiun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yang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persyaratan</a:t>
            </a:r>
            <a:r>
              <a:rPr lang="en-US" sz="2400" dirty="0"/>
              <a:t> </a:t>
            </a:r>
            <a:r>
              <a:rPr lang="en-US" sz="2400" dirty="0" err="1"/>
              <a:t>ergonomis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didasarkan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3 (</a:t>
            </a:r>
            <a:r>
              <a:rPr lang="en-US" sz="2400" dirty="0" err="1"/>
              <a:t>tiga</a:t>
            </a:r>
            <a:r>
              <a:rPr lang="en-US" sz="2400" dirty="0"/>
              <a:t>) </a:t>
            </a:r>
            <a:r>
              <a:rPr lang="en-US" sz="2400" dirty="0" err="1"/>
              <a:t>faktor</a:t>
            </a:r>
            <a:r>
              <a:rPr lang="en-US" sz="2400" dirty="0"/>
              <a:t>, </a:t>
            </a:r>
            <a:r>
              <a:rPr lang="en-US" sz="2400" dirty="0" err="1" smtClean="0"/>
              <a:t>yaitu</a:t>
            </a:r>
            <a:endParaRPr lang="en-US" sz="2400" dirty="0" smtClean="0"/>
          </a:p>
          <a:p>
            <a:pPr marL="519113" indent="-519113" algn="just">
              <a:buFont typeface="+mj-lt"/>
              <a:buAutoNum type="arabicParenR"/>
            </a:pPr>
            <a:r>
              <a:rPr lang="en-US" sz="2400" dirty="0" smtClean="0"/>
              <a:t>data </a:t>
            </a:r>
            <a:r>
              <a:rPr lang="en-US" sz="2400" dirty="0" err="1"/>
              <a:t>antropometri</a:t>
            </a:r>
            <a:r>
              <a:rPr lang="en-US" sz="2400" dirty="0"/>
              <a:t> yang </a:t>
            </a:r>
            <a:r>
              <a:rPr lang="en-US" sz="2400" dirty="0" err="1"/>
              <a:t>dipakai</a:t>
            </a:r>
            <a:r>
              <a:rPr lang="en-US" sz="2400" dirty="0"/>
              <a:t>, </a:t>
            </a:r>
            <a:endParaRPr lang="en-US" sz="2400" dirty="0" smtClean="0"/>
          </a:p>
          <a:p>
            <a:pPr marL="519113" indent="-519113">
              <a:buFont typeface="+mj-lt"/>
              <a:buAutoNum type="arabicParenR"/>
            </a:pP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/>
              <a:t>alami</a:t>
            </a:r>
            <a:r>
              <a:rPr lang="en-US" sz="2400" dirty="0"/>
              <a:t> (nature)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diselesaikan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9113" indent="-519113">
              <a:buFont typeface="+mj-lt"/>
              <a:buAutoNum type="arabicParenR"/>
            </a:pPr>
            <a:r>
              <a:rPr lang="en-US" sz="2400" dirty="0" err="1" smtClean="0"/>
              <a:t>pola</a:t>
            </a:r>
            <a:r>
              <a:rPr lang="en-US" sz="2400" dirty="0" smtClean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pekerja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700501"/>
            <a:ext cx="4466094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PERSYARATAN ERGONOMIS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029863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batikyogya.files.wordpress.com/2008/10/komputer.jpg?w=300&amp;h=197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41910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600200" y="7620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stasiun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ergonomis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di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pencahayaan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silau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layar</a:t>
            </a:r>
            <a:r>
              <a:rPr lang="en-US" dirty="0"/>
              <a:t> monitor</a:t>
            </a:r>
          </a:p>
        </p:txBody>
      </p:sp>
      <p:pic>
        <p:nvPicPr>
          <p:cNvPr id="4" name="Picture 3" descr="http://www.theastuteagent.ca/wp-content/uploads/2011/03/WorkstationGraphic.gi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52767"/>
            <a:ext cx="2819400" cy="2906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70963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791200" cy="685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/>
              <a:t>LAYOUT STASIUN KERJA</a:t>
            </a:r>
            <a:endParaRPr lang="en-US" sz="3600" dirty="0"/>
          </a:p>
        </p:txBody>
      </p:sp>
      <p:pic>
        <p:nvPicPr>
          <p:cNvPr id="3" name="Picture 8" descr="NORMAL AND MAXIMUM WORKING AREAS IN THE HORIZO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83994"/>
            <a:ext cx="5029200" cy="30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494880"/>
            <a:ext cx="70846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GBR,   ILUSTRASI LAY STASIUN KERJADUDUK, TERDADAP JANGKAUAN PEKERJA</a:t>
            </a:r>
          </a:p>
          <a:p>
            <a:r>
              <a:rPr lang="en-US" sz="1400" dirty="0" smtClean="0"/>
              <a:t>------------- =  Area </a:t>
            </a:r>
            <a:r>
              <a:rPr lang="en-US" sz="1400" dirty="0" err="1" smtClean="0"/>
              <a:t>kerja</a:t>
            </a:r>
            <a:r>
              <a:rPr lang="en-US" sz="1400" dirty="0" smtClean="0"/>
              <a:t> yang  </a:t>
            </a:r>
            <a:r>
              <a:rPr lang="en-US" sz="1400" dirty="0" err="1" smtClean="0"/>
              <a:t>sering</a:t>
            </a:r>
            <a:r>
              <a:rPr lang="en-US" sz="1400" dirty="0" smtClean="0"/>
              <a:t> </a:t>
            </a:r>
            <a:r>
              <a:rPr lang="en-US" sz="1400" dirty="0" err="1" smtClean="0"/>
              <a:t>digunakan</a:t>
            </a:r>
            <a:endParaRPr lang="en-US" sz="1400" dirty="0" smtClean="0"/>
          </a:p>
          <a:p>
            <a:r>
              <a:rPr lang="en-US" sz="1400" dirty="0" smtClean="0"/>
              <a:t>______    = maximum,  </a:t>
            </a:r>
            <a:r>
              <a:rPr lang="en-US" sz="1400" dirty="0" err="1" smtClean="0"/>
              <a:t>jangkauan</a:t>
            </a:r>
            <a:r>
              <a:rPr lang="en-US" sz="1400" dirty="0" smtClean="0"/>
              <a:t> </a:t>
            </a:r>
            <a:r>
              <a:rPr lang="en-US" sz="1400" dirty="0" err="1" smtClean="0"/>
              <a:t>maksimal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2068382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77" y="3124200"/>
            <a:ext cx="3048000" cy="25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84" y="2968624"/>
            <a:ext cx="2932716" cy="247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86442" y="533400"/>
            <a:ext cx="5181600" cy="4572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/>
              <a:t>LAYOUT STASIUN KERJA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08577" y="5864423"/>
            <a:ext cx="7084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GBR,   ILUSTRASI LAY STASIUN KERJADUDUK, TERDADAP JANGKAUAN PEKERJA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09700"/>
            <a:ext cx="44958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93537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otebook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1515</Words>
  <Application>Microsoft Office PowerPoint</Application>
  <PresentationFormat>On-screen Show (4:3)</PresentationFormat>
  <Paragraphs>141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Notebook</vt:lpstr>
      <vt:lpstr>DESAIN  STASIUN KERJA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LAYOUT STASIUN KERJA</vt:lpstr>
      <vt:lpstr>LAYOUT STASIUN KERJA</vt:lpstr>
      <vt:lpstr>PowerPoint Presentation</vt:lpstr>
      <vt:lpstr>LAYOUT STASIUN KERJA</vt:lpstr>
      <vt:lpstr>LAYOUT STASIUN KERJA</vt:lpstr>
      <vt:lpstr>Layout stasiun kerja  Manual Materials Handling</vt:lpstr>
      <vt:lpstr>PowerPoint Presentation</vt:lpstr>
      <vt:lpstr>SIKAP KERJA DUDUK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latar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Rismal</dc:creator>
  <cp:lastModifiedBy>Rismal</cp:lastModifiedBy>
  <cp:revision>61</cp:revision>
  <dcterms:created xsi:type="dcterms:W3CDTF">2011-09-26T06:15:41Z</dcterms:created>
  <dcterms:modified xsi:type="dcterms:W3CDTF">2012-01-14T16:34:32Z</dcterms:modified>
</cp:coreProperties>
</file>