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3"/>
  </p:notesMasterIdLst>
  <p:sldIdLst>
    <p:sldId id="444" r:id="rId2"/>
    <p:sldId id="410" r:id="rId3"/>
    <p:sldId id="313" r:id="rId4"/>
    <p:sldId id="314" r:id="rId5"/>
    <p:sldId id="315" r:id="rId6"/>
    <p:sldId id="316" r:id="rId7"/>
    <p:sldId id="412" r:id="rId8"/>
    <p:sldId id="317" r:id="rId9"/>
    <p:sldId id="318" r:id="rId10"/>
    <p:sldId id="319" r:id="rId11"/>
    <p:sldId id="28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CC6600"/>
    <a:srgbClr val="000066"/>
    <a:srgbClr val="FF0000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52FCD9-562D-49BE-8A69-F579116D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85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A1505-E837-4CC9-8FE1-E9F23910F94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A1505-E837-4CC9-8FE1-E9F23910F94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A040E3-51F3-41EE-8E7D-BF593231B99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F25C01-ADD1-42E9-96A8-E478BADD65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867AC-754A-40C3-B4C2-B1E76C58CC5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7E60B-65FE-4E08-B68B-F97A5ED9BAE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7E60B-65FE-4E08-B68B-F97A5ED9BAE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A402A-93A5-4635-8D77-EE5D3FD9CE5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4D5B3-9584-4273-9114-D8C2BF68B58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ABDB0-9BC7-4C23-AC17-0CA7F3A6D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5FB1B-834A-4B4B-8B7C-2CAFCBA25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4CA9-826B-40F1-AE1F-9B7A55F1F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392A57-72DA-4DC0-AAC3-0FFB18930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4B76B-BA66-44F1-87F7-AEEB08930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C737-E70A-4450-85E2-0CD7939F8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6750-C6B3-4CE2-B05A-ADBDB36C2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E5FD6-371B-4A54-B87E-FDDA4F8C1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009A5-FAFE-4811-9EF0-3E6DA364C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57222D1-3CF3-48B0-B77B-7D482BBDF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687A92-7EAA-402F-85B5-C70D1CE93B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AA90F-5DB9-4A2C-96C6-DA79C4E8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000" dirty="0" smtClean="0">
                <a:solidFill>
                  <a:schemeClr val="bg1"/>
                </a:solidFill>
                <a:effectLst/>
              </a:rPr>
              <a:t>UNDANG-UNDANG KESELAMATAN DAN KESEHATAN  KERJA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Drs. </a:t>
            </a:r>
            <a:r>
              <a:rPr lang="en-US" sz="2500" dirty="0" err="1" smtClean="0">
                <a:solidFill>
                  <a:schemeClr val="bg1"/>
                </a:solidFill>
              </a:rPr>
              <a:t>Haris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Sadiminanto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MMSi</a:t>
            </a:r>
            <a:r>
              <a:rPr lang="en-US" sz="2500" dirty="0" smtClean="0">
                <a:solidFill>
                  <a:schemeClr val="bg1"/>
                </a:solidFill>
              </a:rPr>
              <a:t>, MBA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SEJARAH PERATURAN K.3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MATERI  I  ( MINGGU  I )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5334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3914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000" smtClean="0">
                <a:solidFill>
                  <a:schemeClr val="bg1"/>
                </a:solidFill>
                <a:effectLst/>
                <a:latin typeface="Verdana" pitchFamily="34" charset="0"/>
              </a:rPr>
              <a:t>Pasal 87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solidFill>
            <a:schemeClr val="tx1">
              <a:alpha val="50195"/>
            </a:schemeClr>
          </a:solidFill>
        </p:spPr>
        <p:txBody>
          <a:bodyPr/>
          <a:lstStyle/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Pct val="90000"/>
              <a:buFontTx/>
              <a:buAutoNum type="arabicParenBoth"/>
            </a:pP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Setiap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perusahaan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wajib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menerapkan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sistem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manajemen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keselamatan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kesehatan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yang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terintegrasi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dengan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sistem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manajemen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perusahaan</a:t>
            </a: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Pct val="90000"/>
              <a:buFontTx/>
              <a:buAutoNum type="arabicParenBoth"/>
            </a:pP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Ketentuan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mengenai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penerapan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sistem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manajemen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keselamatan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kesehatan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sebagaimana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dimaksud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pada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ayat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(1)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diatur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dengan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Peraturan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Pemerintah</a:t>
            </a: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533400" y="12192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8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 animBg="1"/>
      <p:bldP spid="778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sz="4000" smtClean="0">
                <a:solidFill>
                  <a:schemeClr val="bg1"/>
                </a:solidFill>
                <a:effectLst/>
              </a:rPr>
              <a:t>Terima K</a:t>
            </a:r>
            <a:r>
              <a:rPr lang="en-US" sz="4000" dirty="0" smtClean="0">
                <a:solidFill>
                  <a:schemeClr val="bg1"/>
                </a:solidFill>
                <a:effectLst/>
              </a:rPr>
              <a:t>a</a:t>
            </a:r>
            <a:r>
              <a:rPr sz="4000" smtClean="0">
                <a:solidFill>
                  <a:schemeClr val="bg1"/>
                </a:solidFill>
                <a:effectLst/>
              </a:rPr>
              <a:t>sih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sz="4500" smtClean="0">
                <a:solidFill>
                  <a:schemeClr val="bg1"/>
                </a:solidFill>
                <a:effectLst/>
                <a:latin typeface="Verdana" pitchFamily="34" charset="0"/>
              </a:rPr>
              <a:t>SEJARAH PERATURAN K3</a:t>
            </a:r>
            <a:endParaRPr lang="en-US" sz="4500" dirty="0" smtClean="0"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  <a:solidFill>
            <a:schemeClr val="tx1">
              <a:alpha val="50195"/>
            </a:schemeClr>
          </a:solidFill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AutoNum type="arabicPeriod"/>
            </a:pP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Penjajahan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/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Kekuasaan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Zaman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Belanda</a:t>
            </a: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     a.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1910,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Veiligheids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Reglement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diberlakukan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 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     b.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1926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lahir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undang2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gangguan</a:t>
            </a:r>
            <a:endParaRPr lang="en-US" sz="2400" dirty="0" smtClean="0">
              <a:solidFill>
                <a:srgbClr val="000066"/>
              </a:solidFill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     c.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1927 , per.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Jalanan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kereta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api</a:t>
            </a: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     d.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1930, unang2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peraturan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uap</a:t>
            </a: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     e.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1939, per.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Jalan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k.a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.,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loko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&amp;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gerbong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2. 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Sejak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Indonesia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Merdeka</a:t>
            </a:r>
            <a:endParaRPr lang="en-US" sz="2400" dirty="0" smtClean="0">
              <a:solidFill>
                <a:srgbClr val="000066"/>
              </a:solidFill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    a. UUD. 1945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    b. UNDANG2 No. 33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1947 ( 2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1951 )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    c. UNDANG2 No. 12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1948 ( 1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1951 )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    d. UNDANG2 No. 14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1969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    e. UNDANG2 No.  1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tahun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1970</a:t>
            </a: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endParaRPr lang="en-US" sz="2400" dirty="0" smtClean="0">
              <a:solidFill>
                <a:srgbClr val="000066"/>
              </a:solidFill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AutoNum type="arabicPeriod"/>
            </a:pP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33400" y="1143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nimBg="1"/>
      <p:bldP spid="30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LATAR BELAKANG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  <a:solidFill>
            <a:schemeClr val="tx1">
              <a:alpha val="50195"/>
            </a:schemeClr>
          </a:solidFill>
        </p:spPr>
        <p:txBody>
          <a:bodyPr>
            <a:normAutofit lnSpcReduction="10000"/>
          </a:bodyPr>
          <a:lstStyle/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AutoNum type="arabicPeriod"/>
            </a:pP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VEILIGHEIDS REGLEMENT 1910                   (VR 1910,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Stbl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No. 406)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sudah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tidak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sesuai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lagi</a:t>
            </a: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AutoNum type="arabicPeriod"/>
            </a:pP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Perlindungan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tenaga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tidak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hanya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industri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/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pabrik</a:t>
            </a: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AutoNum type="arabicPeriod"/>
            </a:pP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Perkembangan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teknologi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/ IPTEK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serta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kondisi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situasi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ketenagakerjaan</a:t>
            </a: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AutoNum type="arabicPeriod"/>
            </a:pP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Industrialisasi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,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elektrifikasi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,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modernisasi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dll</a:t>
            </a:r>
            <a:endParaRPr lang="en-US" sz="2400" dirty="0" smtClean="0">
              <a:solidFill>
                <a:srgbClr val="000066"/>
              </a:solidFill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AutoNum type="arabicPeriod"/>
            </a:pP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Bahan2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dan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peralatan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produksi</a:t>
            </a:r>
            <a:r>
              <a:rPr lang="en-US" sz="2400" dirty="0" smtClean="0">
                <a:solidFill>
                  <a:srgbClr val="000066"/>
                </a:solidFill>
                <a:latin typeface="Verdana" pitchFamily="34" charset="0"/>
              </a:rPr>
              <a:t> yang </a:t>
            </a:r>
            <a:r>
              <a:rPr lang="en-US" sz="2400" dirty="0" err="1" smtClean="0">
                <a:solidFill>
                  <a:srgbClr val="000066"/>
                </a:solidFill>
                <a:latin typeface="Verdana" pitchFamily="34" charset="0"/>
              </a:rPr>
              <a:t>pelik</a:t>
            </a:r>
            <a:endParaRPr lang="en-US" sz="2400" dirty="0" smtClean="0">
              <a:solidFill>
                <a:srgbClr val="000066"/>
              </a:solidFill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AutoNum type="arabicPeriod"/>
            </a:pP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Cara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yang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buruk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kurang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trampil</a:t>
            </a: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eaLnBrk="1" hangingPunct="1">
              <a:spcAft>
                <a:spcPct val="25000"/>
              </a:spcAft>
              <a:buClr>
                <a:schemeClr val="bg1"/>
              </a:buClr>
              <a:buSzTx/>
              <a:buFontTx/>
              <a:buAutoNum type="arabicPeriod"/>
            </a:pP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Sifat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refresif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polisional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pada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VR. 1910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sudah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tidak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sesuai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lagi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menjadi</a:t>
            </a:r>
            <a:r>
              <a:rPr lang="en-US" sz="24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preventif</a:t>
            </a:r>
            <a:endParaRPr lang="en-US" sz="24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33400" y="1143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 animBg="1"/>
      <p:bldP spid="30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PENGERTIAN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334000"/>
          </a:xfrm>
          <a:solidFill>
            <a:schemeClr val="tx1">
              <a:alpha val="50195"/>
            </a:schemeClr>
          </a:solidFill>
        </p:spPr>
        <p:txBody>
          <a:bodyPr>
            <a:noAutofit/>
          </a:bodyPr>
          <a:lstStyle/>
          <a:p>
            <a:pPr eaLnBrk="1" hangingPunct="1">
              <a:spcAft>
                <a:spcPct val="25000"/>
              </a:spcAft>
              <a:buFontTx/>
              <a:buNone/>
            </a:pPr>
            <a:r>
              <a:rPr lang="en-US" sz="20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Secara</a:t>
            </a:r>
            <a:r>
              <a:rPr lang="en-US" sz="20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Etimologis</a:t>
            </a:r>
            <a:endParaRPr lang="en-US" sz="2000" b="1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algn="just" eaLnBrk="1" hangingPunct="1">
              <a:spcAft>
                <a:spcPct val="25000"/>
              </a:spcAft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Memberikan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upaya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perlindungan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yang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ditujukan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agar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tenaga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orang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lain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tempat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selalu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dalam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keadaan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selamat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sehat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agar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setiap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sumber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produksi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perlu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dipakai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digunakan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secara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aman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efisien</a:t>
            </a:r>
            <a:endParaRPr lang="en-US" sz="20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FontTx/>
              <a:buNone/>
            </a:pPr>
            <a:r>
              <a:rPr lang="en-US" sz="20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Secara</a:t>
            </a:r>
            <a:r>
              <a:rPr lang="en-US" sz="20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Filosofi</a:t>
            </a:r>
            <a:endParaRPr lang="en-US" sz="2000" b="1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algn="just" eaLnBrk="1" hangingPunct="1">
              <a:spcAft>
                <a:spcPct val="25000"/>
              </a:spcAft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Suatu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konsep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berpikir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upaya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nyata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untuk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menjamin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kelestarian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tenaga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setiap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insan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pada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umumnya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beserta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hasil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karya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budaya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dalam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upaya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mencapai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adil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,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makmur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sejahtera</a:t>
            </a:r>
            <a:endParaRPr lang="en-US" sz="20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FontTx/>
              <a:buNone/>
            </a:pPr>
            <a:r>
              <a:rPr lang="en-US" sz="20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Secara</a:t>
            </a:r>
            <a:r>
              <a:rPr lang="en-US" sz="20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Keilmuan</a:t>
            </a:r>
            <a:endParaRPr lang="en-US" sz="2000" b="1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algn="just" eaLnBrk="1" hangingPunct="1">
              <a:spcAft>
                <a:spcPct val="25000"/>
              </a:spcAft>
              <a:buFontTx/>
              <a:buNone/>
            </a:pP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Suatu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cabang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ilmu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pengetahuan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penerapan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yang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mempelajari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cara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penanggulangan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kecelakaan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tempat</a:t>
            </a:r>
            <a:r>
              <a:rPr lang="en-US" sz="20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20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algn="just" eaLnBrk="1" hangingPunct="1">
              <a:spcAft>
                <a:spcPct val="25000"/>
              </a:spcAft>
              <a:buFontTx/>
              <a:buNone/>
            </a:pPr>
            <a:endParaRPr lang="en-US" sz="20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algn="just" eaLnBrk="1" hangingPunct="1">
              <a:spcAft>
                <a:spcPct val="25000"/>
              </a:spcAft>
              <a:buFontTx/>
              <a:buNone/>
            </a:pPr>
            <a:endParaRPr lang="en-US" sz="20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533400" y="10668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uiExpand="1" build="p" animBg="1"/>
      <p:bldP spid="696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PENGERTIAN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81600"/>
          </a:xfrm>
          <a:solidFill>
            <a:schemeClr val="tx1">
              <a:alpha val="50195"/>
            </a:schemeClr>
          </a:solidFill>
        </p:spPr>
        <p:txBody>
          <a:bodyPr>
            <a:normAutofit/>
          </a:bodyPr>
          <a:lstStyle/>
          <a:p>
            <a:pPr algn="just" eaLnBrk="1" hangingPunct="1">
              <a:spcAft>
                <a:spcPct val="25000"/>
              </a:spcAft>
              <a:buFontTx/>
              <a:buNone/>
            </a:pPr>
            <a:r>
              <a:rPr lang="en-US" sz="22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Secara</a:t>
            </a:r>
            <a:r>
              <a:rPr lang="en-US" sz="22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Perspektif</a:t>
            </a:r>
            <a:r>
              <a:rPr lang="en-US" sz="22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Ekonomi</a:t>
            </a:r>
            <a:r>
              <a:rPr lang="en-US" sz="22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/ Business</a:t>
            </a:r>
          </a:p>
          <a:p>
            <a:pPr algn="just" eaLnBrk="1" hangingPunct="1">
              <a:spcAft>
                <a:spcPct val="25000"/>
              </a:spcAft>
              <a:buFontTx/>
              <a:buNone/>
            </a:pP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Merupakan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aspek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penting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dalam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pengendalian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risiko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kerugian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/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kerusakan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akibat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dari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peristiwa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kecelakaan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/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kejadian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berbahaya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seperti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peledakan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,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kebakaran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,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pencemaran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lingkungan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dll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.</a:t>
            </a:r>
          </a:p>
          <a:p>
            <a:pPr algn="just" eaLnBrk="1" hangingPunct="1">
              <a:spcAft>
                <a:spcPct val="25000"/>
              </a:spcAft>
              <a:buFontTx/>
              <a:buNone/>
            </a:pPr>
            <a:r>
              <a:rPr lang="en-US" sz="22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Keselamatan</a:t>
            </a:r>
            <a:r>
              <a:rPr lang="en-US" sz="22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2200" b="1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algn="just" eaLnBrk="1" hangingPunct="1">
              <a:spcAft>
                <a:spcPct val="25000"/>
              </a:spcAft>
              <a:buFontTx/>
              <a:buNone/>
            </a:pPr>
            <a:r>
              <a:rPr lang="en-US" sz="22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Ilmu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pengetahuan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teknik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,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manajerial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sistemik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untuk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mencegah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kecelakaan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.</a:t>
            </a:r>
          </a:p>
          <a:p>
            <a:pPr algn="just" eaLnBrk="1" hangingPunct="1">
              <a:spcAft>
                <a:spcPct val="25000"/>
              </a:spcAft>
              <a:buFontTx/>
              <a:buNone/>
            </a:pPr>
            <a:r>
              <a:rPr lang="en-US" sz="22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Kesehatan</a:t>
            </a:r>
            <a:r>
              <a:rPr lang="en-US" sz="22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b="1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2200" b="1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algn="just" eaLnBrk="1" hangingPunct="1">
              <a:spcAft>
                <a:spcPct val="25000"/>
              </a:spcAft>
              <a:buFontTx/>
              <a:buNone/>
            </a:pPr>
            <a:r>
              <a:rPr lang="en-US" sz="2200" b="1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Ilmu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pengetahuan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teknis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(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medis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–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ergonomi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),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manajerial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sistemik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untuk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mencegah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penyakit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2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2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. </a:t>
            </a:r>
          </a:p>
          <a:p>
            <a:pPr algn="just" eaLnBrk="1" hangingPunct="1">
              <a:spcAft>
                <a:spcPct val="25000"/>
              </a:spcAft>
              <a:buFontTx/>
              <a:buNone/>
            </a:pPr>
            <a:endParaRPr lang="en-US" sz="22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algn="just" eaLnBrk="1" hangingPunct="1">
              <a:spcAft>
                <a:spcPct val="25000"/>
              </a:spcAft>
              <a:buFontTx/>
              <a:buNone/>
            </a:pPr>
            <a:endParaRPr lang="en-US" sz="22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533400" y="1143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uiExpand="1" build="p" animBg="1"/>
      <p:bldP spid="696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DASAR HUKUM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533400" y="1143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2" name="Oval 5"/>
          <p:cNvSpPr>
            <a:spLocks noChangeArrowheads="1"/>
          </p:cNvSpPr>
          <p:nvPr/>
        </p:nvSpPr>
        <p:spPr bwMode="auto">
          <a:xfrm>
            <a:off x="2362200" y="1600200"/>
            <a:ext cx="4495800" cy="685800"/>
          </a:xfrm>
          <a:prstGeom prst="ellipse">
            <a:avLst/>
          </a:prstGeom>
          <a:solidFill>
            <a:srgbClr val="CCFFFF">
              <a:alpha val="5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Pasal 5, 20 dan 27 ayat (2) UUD 1945</a:t>
            </a:r>
          </a:p>
        </p:txBody>
      </p:sp>
      <p:sp>
        <p:nvSpPr>
          <p:cNvPr id="7173" name="Oval 7"/>
          <p:cNvSpPr>
            <a:spLocks noChangeArrowheads="1"/>
          </p:cNvSpPr>
          <p:nvPr/>
        </p:nvSpPr>
        <p:spPr bwMode="auto">
          <a:xfrm>
            <a:off x="2209800" y="2743200"/>
            <a:ext cx="4724400" cy="685800"/>
          </a:xfrm>
          <a:prstGeom prst="ellipse">
            <a:avLst/>
          </a:prstGeom>
          <a:solidFill>
            <a:srgbClr val="CCFFFF">
              <a:alpha val="5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Pasal 86, 87 Paragraf 6 UU Ketengakerjaan</a:t>
            </a:r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3276600" y="3886200"/>
            <a:ext cx="2667000" cy="533400"/>
          </a:xfrm>
          <a:prstGeom prst="ellipse">
            <a:avLst/>
          </a:prstGeom>
          <a:solidFill>
            <a:srgbClr val="CCFFFF">
              <a:alpha val="5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UU No. 1 Tahun 1970</a:t>
            </a: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3429000" y="4876800"/>
            <a:ext cx="2514600" cy="381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Peraturan Pelaksanaan</a:t>
            </a:r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1600200" y="5943600"/>
            <a:ext cx="2514600" cy="381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Peraturan Khusus</a:t>
            </a:r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5638800" y="5943600"/>
            <a:ext cx="1905000" cy="381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PP, Per Men, Se</a:t>
            </a:r>
          </a:p>
        </p:txBody>
      </p:sp>
      <p:sp>
        <p:nvSpPr>
          <p:cNvPr id="7178" name="AutoShape 13"/>
          <p:cNvSpPr>
            <a:spLocks noChangeArrowheads="1"/>
          </p:cNvSpPr>
          <p:nvPr/>
        </p:nvSpPr>
        <p:spPr bwMode="auto">
          <a:xfrm>
            <a:off x="4114800" y="22860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3399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79" name="AutoShape 14"/>
          <p:cNvSpPr>
            <a:spLocks noChangeArrowheads="1"/>
          </p:cNvSpPr>
          <p:nvPr/>
        </p:nvSpPr>
        <p:spPr bwMode="auto">
          <a:xfrm>
            <a:off x="4191000" y="34290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3399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80" name="AutoShape 15"/>
          <p:cNvSpPr>
            <a:spLocks noChangeArrowheads="1"/>
          </p:cNvSpPr>
          <p:nvPr/>
        </p:nvSpPr>
        <p:spPr bwMode="auto">
          <a:xfrm>
            <a:off x="4191000" y="44196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3399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81" name="AutoShape 16"/>
          <p:cNvSpPr>
            <a:spLocks noChangeArrowheads="1"/>
          </p:cNvSpPr>
          <p:nvPr/>
        </p:nvSpPr>
        <p:spPr bwMode="auto">
          <a:xfrm>
            <a:off x="2438400" y="4953000"/>
            <a:ext cx="914400" cy="990600"/>
          </a:xfrm>
          <a:prstGeom prst="curvedRightArrow">
            <a:avLst>
              <a:gd name="adj1" fmla="val 21667"/>
              <a:gd name="adj2" fmla="val 43333"/>
              <a:gd name="adj3" fmla="val 33333"/>
            </a:avLst>
          </a:prstGeom>
          <a:solidFill>
            <a:srgbClr val="333399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AutoShape 17"/>
          <p:cNvSpPr>
            <a:spLocks noChangeArrowheads="1"/>
          </p:cNvSpPr>
          <p:nvPr/>
        </p:nvSpPr>
        <p:spPr bwMode="auto">
          <a:xfrm>
            <a:off x="6096000" y="5029200"/>
            <a:ext cx="990600" cy="914400"/>
          </a:xfrm>
          <a:prstGeom prst="curvedLeftArrow">
            <a:avLst>
              <a:gd name="adj1" fmla="val 20000"/>
              <a:gd name="adj2" fmla="val 40000"/>
              <a:gd name="adj3" fmla="val 36111"/>
            </a:avLst>
          </a:prstGeom>
          <a:solidFill>
            <a:srgbClr val="333399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DASAR HUKUM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  <a:solidFill>
            <a:schemeClr val="tx1">
              <a:alpha val="50195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Pasal</a:t>
            </a:r>
            <a:r>
              <a:rPr lang="en-US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27 </a:t>
            </a:r>
            <a:r>
              <a:rPr lang="en-US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ayat</a:t>
            </a:r>
            <a:r>
              <a:rPr lang="en-US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(2) UUD 1945</a:t>
            </a: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Tiap-tiap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warga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negara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berhak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atas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perkejaan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penghidupan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yang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layak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bagi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kemanusiaan</a:t>
            </a: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Undang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–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undang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nomor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14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tahun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1969</a:t>
            </a: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Pasal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9 :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Tiap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tenaga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berhak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mendapat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 </a:t>
            </a: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           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perlindungan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atas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keselamatan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, </a:t>
            </a: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            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kesehatan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,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kesuliaan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,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pemeliharaan</a:t>
            </a: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           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moril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kerja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serta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perlakukan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yang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sesuai</a:t>
            </a:r>
            <a:endParaRPr lang="en-US" dirty="0" smtClean="0">
              <a:solidFill>
                <a:srgbClr val="000066"/>
              </a:solidFill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            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dengan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martabat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manusia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&amp; moral agama</a:t>
            </a: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None/>
            </a:pPr>
            <a:endParaRPr lang="en-US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533400" y="1143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 animBg="1"/>
      <p:bldP spid="737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685800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5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DASAR HUKUM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  <a:solidFill>
            <a:schemeClr val="tx1">
              <a:alpha val="50195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Pasal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10 :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Pemerintah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membina</a:t>
            </a:r>
            <a:r>
              <a:rPr lang="en-US" sz="26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6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perlindungan</a:t>
            </a: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            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kerja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yang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mencakup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:</a:t>
            </a: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            a. Norma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keselamatan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kerja</a:t>
            </a:r>
            <a:endParaRPr lang="en-US" dirty="0" smtClean="0">
              <a:solidFill>
                <a:srgbClr val="000066"/>
              </a:solidFill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            b. Norma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kesehatan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kerja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&amp; hygiene</a:t>
            </a: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            c. Norma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kerja</a:t>
            </a:r>
            <a:endParaRPr lang="en-US" dirty="0" smtClean="0">
              <a:solidFill>
                <a:srgbClr val="000066"/>
              </a:solidFill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            d.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Pemberian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ganti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kerugian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, </a:t>
            </a: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               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perawatan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,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dan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rehabilitasi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dalam</a:t>
            </a:r>
            <a:endParaRPr lang="en-US" dirty="0" smtClean="0">
              <a:solidFill>
                <a:srgbClr val="000066"/>
              </a:solidFill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               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kecelakaan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Verdana" pitchFamily="34" charset="0"/>
              </a:rPr>
              <a:t>kerja</a:t>
            </a:r>
            <a:r>
              <a:rPr lang="en-US" dirty="0" smtClean="0">
                <a:solidFill>
                  <a:srgbClr val="000066"/>
                </a:solidFill>
                <a:latin typeface="Verdana" pitchFamily="34" charset="0"/>
              </a:rPr>
              <a:t>  </a:t>
            </a:r>
            <a:endParaRPr lang="en-US" sz="26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bg1"/>
              </a:buClr>
              <a:buSzTx/>
              <a:buFont typeface="Wingdings" pitchFamily="2" charset="2"/>
              <a:buChar char="§"/>
            </a:pPr>
            <a:r>
              <a:rPr lang="en-US" dirty="0" smtClean="0">
                <a:solidFill>
                  <a:srgbClr val="000066"/>
                </a:solidFill>
                <a:effectLst/>
                <a:latin typeface="Verdana" pitchFamily="34" charset="0"/>
              </a:rPr>
              <a:t>UU No. 13 </a:t>
            </a:r>
            <a:r>
              <a:rPr lang="en-US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Tahun</a:t>
            </a:r>
            <a:r>
              <a:rPr lang="en-US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2003 </a:t>
            </a:r>
            <a:r>
              <a:rPr lang="en-US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tentang</a:t>
            </a:r>
            <a:r>
              <a:rPr lang="en-US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Ketenagakerjaan</a:t>
            </a:r>
            <a:r>
              <a:rPr lang="en-US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Pasal</a:t>
            </a:r>
            <a:r>
              <a:rPr lang="en-US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86 </a:t>
            </a:r>
            <a:r>
              <a:rPr lang="en-US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87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533400" y="1143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uiExpand="1" build="p" animBg="1"/>
      <p:bldP spid="737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1219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8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Paragraf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5</a:t>
            </a:r>
            <a:br>
              <a:rPr lang="en-US" sz="2800" dirty="0" smtClean="0">
                <a:solidFill>
                  <a:schemeClr val="bg1"/>
                </a:solidFill>
                <a:effectLst/>
                <a:latin typeface="Verdana" pitchFamily="34" charset="0"/>
              </a:rPr>
            </a:br>
            <a:r>
              <a:rPr lang="en-US" sz="28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Keselamatan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Kesehatan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Kerja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Verdana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/>
                <a:latin typeface="Verdana" pitchFamily="34" charset="0"/>
              </a:rPr>
            </a:br>
            <a:r>
              <a:rPr lang="en-US" sz="2000" dirty="0" err="1" smtClean="0">
                <a:solidFill>
                  <a:schemeClr val="bg1"/>
                </a:solidFill>
                <a:effectLst/>
                <a:latin typeface="Verdana" pitchFamily="34" charset="0"/>
              </a:rPr>
              <a:t>Pasal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Verdana" pitchFamily="34" charset="0"/>
              </a:rPr>
              <a:t> 86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800600"/>
          </a:xfrm>
          <a:solidFill>
            <a:schemeClr val="tx1">
              <a:alpha val="50195"/>
            </a:schemeClr>
          </a:solidFill>
        </p:spPr>
        <p:txBody>
          <a:bodyPr/>
          <a:lstStyle/>
          <a:p>
            <a:pPr marL="609600" indent="-609600" algn="just" eaLnBrk="1" hangingPunct="1">
              <a:spcBef>
                <a:spcPct val="15000"/>
              </a:spcBef>
              <a:spcAft>
                <a:spcPct val="25000"/>
              </a:spcAft>
              <a:buClr>
                <a:schemeClr val="bg1"/>
              </a:buClr>
              <a:buSzTx/>
              <a:buFontTx/>
              <a:buAutoNum type="arabicParenBoth"/>
            </a:pP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Setiap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pekerja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/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buruh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mempunyai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hak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untuk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memperoleh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perlindungan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atas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:</a:t>
            </a:r>
          </a:p>
          <a:p>
            <a:pPr marL="609600" indent="-609600" algn="just" eaLnBrk="1" hangingPunct="1">
              <a:spcBef>
                <a:spcPct val="15000"/>
              </a:spcBef>
              <a:spcAft>
                <a:spcPct val="25000"/>
              </a:spcAft>
              <a:buClr>
                <a:schemeClr val="bg1"/>
              </a:buClr>
              <a:buSzTx/>
              <a:buFontTx/>
              <a:buNone/>
            </a:pP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a.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Keselamatan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kesehatan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21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algn="just" eaLnBrk="1" hangingPunct="1">
              <a:spcBef>
                <a:spcPct val="15000"/>
              </a:spcBef>
              <a:spcAft>
                <a:spcPct val="25000"/>
              </a:spcAft>
              <a:buClr>
                <a:schemeClr val="bg1"/>
              </a:buClr>
              <a:buSzTx/>
              <a:buFontTx/>
              <a:buNone/>
            </a:pP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b. Moral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kesusilaan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;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endParaRPr lang="en-US" sz="21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algn="just" eaLnBrk="1" hangingPunct="1">
              <a:spcBef>
                <a:spcPct val="15000"/>
              </a:spcBef>
              <a:spcAft>
                <a:spcPct val="25000"/>
              </a:spcAft>
              <a:buClr>
                <a:schemeClr val="bg1"/>
              </a:buClr>
              <a:buSzTx/>
              <a:buFontTx/>
              <a:buNone/>
            </a:pP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	c.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Perlakuan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yang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sesuai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dengan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harkat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martabat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 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manusia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serta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nilai-nilai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agama;</a:t>
            </a:r>
          </a:p>
          <a:p>
            <a:pPr marL="609600" indent="-609600" algn="just" eaLnBrk="1" hangingPunct="1">
              <a:spcBef>
                <a:spcPct val="15000"/>
              </a:spcBef>
              <a:spcAft>
                <a:spcPct val="25000"/>
              </a:spcAft>
              <a:buFontTx/>
              <a:buNone/>
            </a:pP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(2)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Untuk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melindungi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keselamatan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pekerja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/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buruh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guna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mewujudkan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produktivitas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yang optimal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diselenggarakan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upaya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keselamatan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kesehatan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kerja</a:t>
            </a:r>
            <a:endParaRPr lang="en-US" sz="2100" dirty="0" smtClean="0"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609600" indent="-609600" algn="just" eaLnBrk="1" hangingPunct="1">
              <a:spcBef>
                <a:spcPct val="15000"/>
              </a:spcBef>
              <a:spcAft>
                <a:spcPct val="25000"/>
              </a:spcAft>
              <a:buFontTx/>
              <a:buNone/>
            </a:pP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(3)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Perlindungan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sebagaimana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dimaksud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pada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ayat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(1)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ayat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(2)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dilaksanakan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sesuai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effectLst/>
                <a:latin typeface="Verdana" pitchFamily="34" charset="0"/>
              </a:rPr>
              <a:t>peraturan</a:t>
            </a:r>
            <a:r>
              <a:rPr lang="en-US" sz="2100" dirty="0" smtClean="0">
                <a:solidFill>
                  <a:srgbClr val="000066"/>
                </a:solidFill>
                <a:effectLst/>
                <a:latin typeface="Verdana" pitchFamily="34" charset="0"/>
              </a:rPr>
              <a:t> per-undang2an</a:t>
            </a: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533400" y="16002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57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 animBg="1"/>
      <p:bldP spid="7578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3763</TotalTime>
  <Words>387</Words>
  <Application>Microsoft Office PowerPoint</Application>
  <PresentationFormat>On-screen Show (4:3)</PresentationFormat>
  <Paragraphs>86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UNDANG-UNDANG KESELAMATAN DAN KESEHATAN  KERJA </vt:lpstr>
      <vt:lpstr>SEJARAH PERATURAN K3</vt:lpstr>
      <vt:lpstr>LATAR BELAKANG</vt:lpstr>
      <vt:lpstr>PENGERTIAN</vt:lpstr>
      <vt:lpstr>PENGERTIAN</vt:lpstr>
      <vt:lpstr>DASAR HUKUM</vt:lpstr>
      <vt:lpstr>DASAR HUKUM</vt:lpstr>
      <vt:lpstr>DASAR HUKUM</vt:lpstr>
      <vt:lpstr>Paragraf 5 Keselamatan dan Kesehatan Kerja Pasal 86</vt:lpstr>
      <vt:lpstr>Pasal 87</vt:lpstr>
      <vt:lpstr>PowerPoint Presentation</vt:lpstr>
    </vt:vector>
  </TitlesOfParts>
  <Company>MCR 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May</cp:lastModifiedBy>
  <cp:revision>603</cp:revision>
  <dcterms:created xsi:type="dcterms:W3CDTF">2008-07-22T02:42:23Z</dcterms:created>
  <dcterms:modified xsi:type="dcterms:W3CDTF">2015-03-11T10:21:18Z</dcterms:modified>
</cp:coreProperties>
</file>