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16"/>
  </p:notesMasterIdLst>
  <p:sldIdLst>
    <p:sldId id="453" r:id="rId2"/>
    <p:sldId id="408" r:id="rId3"/>
    <p:sldId id="409" r:id="rId4"/>
    <p:sldId id="407" r:id="rId5"/>
    <p:sldId id="337" r:id="rId6"/>
    <p:sldId id="339" r:id="rId7"/>
    <p:sldId id="340" r:id="rId8"/>
    <p:sldId id="341" r:id="rId9"/>
    <p:sldId id="342" r:id="rId10"/>
    <p:sldId id="343" r:id="rId11"/>
    <p:sldId id="344" r:id="rId12"/>
    <p:sldId id="345" r:id="rId13"/>
    <p:sldId id="347" r:id="rId14"/>
    <p:sldId id="283"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99"/>
    <a:srgbClr val="CC6600"/>
    <a:srgbClr val="000066"/>
    <a:srgbClr val="FF0000"/>
    <a:srgbClr val="0033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3" d="100"/>
          <a:sy n="43" d="100"/>
        </p:scale>
        <p:origin x="-606"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052FCD9-562D-49BE-8A69-F579116D638D}" type="slidenum">
              <a:rPr lang="en-US"/>
              <a:pPr>
                <a:defRPr/>
              </a:pPr>
              <a:t>‹#›</a:t>
            </a:fld>
            <a:endParaRPr lang="en-US"/>
          </a:p>
        </p:txBody>
      </p:sp>
    </p:spTree>
    <p:extLst>
      <p:ext uri="{BB962C8B-B14F-4D97-AF65-F5344CB8AC3E}">
        <p14:creationId xmlns:p14="http://schemas.microsoft.com/office/powerpoint/2010/main" val="20399917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6</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8</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9</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10</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210ABDB0-9BC7-4C23-AC17-0CA7F3A6D972}"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435FB1B-834A-4B4B-8B7C-2CAFCBA259D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4D04CA9-826B-40F1-AE1F-9B7A55F1FB1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40392A57-72DA-4DC0-AAC3-0FFB18930DEF}" type="slidenum">
              <a:rPr lang="en-US" smtClean="0"/>
              <a:pPr>
                <a:defRPr/>
              </a:pPr>
              <a:t>‹#›</a:t>
            </a:fld>
            <a:endParaRPr lang="en-US"/>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44B76B-BA66-44F1-87F7-AEEB0893095E}" type="slidenum">
              <a:rPr lang="en-US"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797C737-E70A-4450-85E2-0CD7939F8B63}"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A3F56750-C6B3-4CE2-B05A-ADBDB36C2F99}"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95E5FD6-371B-4A54-B87E-FDDA4F8C1389}"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AA009A5-FAFE-4811-9EF0-3E6DA364C39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endParaRPr lang="en-US"/>
          </a:p>
        </p:txBody>
      </p:sp>
      <p:sp>
        <p:nvSpPr>
          <p:cNvPr id="9" name="Slide Number Placeholder 8"/>
          <p:cNvSpPr>
            <a:spLocks noGrp="1"/>
          </p:cNvSpPr>
          <p:nvPr>
            <p:ph type="sldNum" sz="quarter" idx="15"/>
          </p:nvPr>
        </p:nvSpPr>
        <p:spPr/>
        <p:txBody>
          <a:bodyPr/>
          <a:lstStyle/>
          <a:p>
            <a:pPr>
              <a:defRPr/>
            </a:pPr>
            <a:fld id="{E57222D1-3CF3-48B0-B77B-7D482BBDFCE5}" type="slidenum">
              <a:rPr lang="en-US" smtClean="0"/>
              <a:pPr>
                <a:defRPr/>
              </a:pPr>
              <a:t>‹#›</a:t>
            </a:fld>
            <a:endParaRPr lang="en-US"/>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87687A92-7EAA-402F-85B5-C70D1CE93BAF}"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9CBAA90F-5DB9-4A2C-96C6-DA79C4E86F28}" type="slidenum">
              <a:rPr lang="en-US"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p:txBody>
          <a:bodyPr>
            <a:normAutofit fontScale="90000"/>
          </a:bodyPr>
          <a:lstStyle/>
          <a:p>
            <a:pPr eaLnBrk="1" hangingPunct="1"/>
            <a:r>
              <a:rPr lang="en-US" sz="5000" dirty="0" smtClean="0">
                <a:solidFill>
                  <a:schemeClr val="bg1"/>
                </a:solidFill>
                <a:effectLst/>
              </a:rPr>
              <a:t>UNDANG-UNDANG KESELAMATAN DAN KESEHATAN  KERJA </a:t>
            </a:r>
          </a:p>
        </p:txBody>
      </p:sp>
      <p:sp>
        <p:nvSpPr>
          <p:cNvPr id="5" name="Subtitle 4"/>
          <p:cNvSpPr>
            <a:spLocks noGrp="1" noChangeArrowheads="1"/>
          </p:cNvSpPr>
          <p:nvPr>
            <p:ph type="subTitle" idx="1"/>
          </p:nvPr>
        </p:nvSpPr>
        <p:spPr bwMode="auto">
          <a:xfrm>
            <a:off x="457200" y="4191000"/>
            <a:ext cx="8305800" cy="491196"/>
          </a:xfrm>
          <a:prstGeom prst="rect">
            <a:avLst/>
          </a:prstGeom>
          <a:noFill/>
          <a:ln w="9525">
            <a:noFill/>
            <a:miter lim="800000"/>
            <a:headEnd/>
            <a:tailEnd/>
          </a:ln>
        </p:spPr>
        <p:txBody>
          <a:bodyPr/>
          <a:lstStyle/>
          <a:p>
            <a:pPr algn="ctr" eaLnBrk="1" hangingPunct="1">
              <a:spcBef>
                <a:spcPct val="20000"/>
              </a:spcBef>
              <a:buClr>
                <a:schemeClr val="hlink"/>
              </a:buClr>
              <a:buSzPct val="120000"/>
            </a:pPr>
            <a:r>
              <a:rPr lang="en-US" sz="2500" dirty="0" smtClean="0">
                <a:solidFill>
                  <a:schemeClr val="bg1"/>
                </a:solidFill>
              </a:rPr>
              <a:t>Drs. </a:t>
            </a:r>
            <a:r>
              <a:rPr lang="en-US" sz="2500" dirty="0" err="1" smtClean="0">
                <a:solidFill>
                  <a:schemeClr val="bg1"/>
                </a:solidFill>
              </a:rPr>
              <a:t>Haris</a:t>
            </a:r>
            <a:r>
              <a:rPr lang="en-US" sz="2500" dirty="0" smtClean="0">
                <a:solidFill>
                  <a:schemeClr val="bg1"/>
                </a:solidFill>
              </a:rPr>
              <a:t> </a:t>
            </a:r>
            <a:r>
              <a:rPr lang="en-US" sz="2500" dirty="0" err="1" smtClean="0">
                <a:solidFill>
                  <a:schemeClr val="bg1"/>
                </a:solidFill>
              </a:rPr>
              <a:t>Sadiminanto</a:t>
            </a:r>
            <a:r>
              <a:rPr lang="en-US" sz="2500" dirty="0" smtClean="0">
                <a:solidFill>
                  <a:schemeClr val="bg1"/>
                </a:solidFill>
              </a:rPr>
              <a:t>, </a:t>
            </a:r>
            <a:r>
              <a:rPr lang="en-US" sz="2500" dirty="0" err="1" smtClean="0">
                <a:solidFill>
                  <a:schemeClr val="bg1"/>
                </a:solidFill>
              </a:rPr>
              <a:t>MMSi</a:t>
            </a:r>
            <a:r>
              <a:rPr lang="en-US" sz="2500" dirty="0" smtClean="0">
                <a:solidFill>
                  <a:schemeClr val="bg1"/>
                </a:solidFill>
              </a:rPr>
              <a:t>, MBA</a:t>
            </a:r>
          </a:p>
          <a:p>
            <a:pPr algn="ctr" eaLnBrk="1" hangingPunct="1">
              <a:spcBef>
                <a:spcPct val="20000"/>
              </a:spcBef>
              <a:buClr>
                <a:schemeClr val="hlink"/>
              </a:buClr>
              <a:buSzPct val="120000"/>
            </a:pPr>
            <a:r>
              <a:rPr lang="en-US" sz="2500" dirty="0" smtClean="0">
                <a:solidFill>
                  <a:schemeClr val="bg1"/>
                </a:solidFill>
              </a:rPr>
              <a:t>MATERI  X II ( MINGGU  X II )</a:t>
            </a:r>
          </a:p>
          <a:p>
            <a:pPr algn="ctr" eaLnBrk="1" hangingPunct="1">
              <a:spcBef>
                <a:spcPct val="20000"/>
              </a:spcBef>
              <a:buClr>
                <a:schemeClr val="hlink"/>
              </a:buClr>
              <a:buSzPct val="120000"/>
            </a:pPr>
            <a:r>
              <a:rPr lang="en-US" sz="2500" dirty="0" smtClean="0">
                <a:solidFill>
                  <a:schemeClr val="bg1"/>
                </a:solidFill>
              </a:rPr>
              <a:t>PENGAWASAN DAN KEWAJIBAN MANAJEMEN A.P.D</a:t>
            </a:r>
            <a:endParaRPr lang="en-US" sz="25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p:cTn id="1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buNone/>
            </a:pPr>
            <a:r>
              <a:rPr lang="en-US" sz="2200" b="1" dirty="0" smtClean="0">
                <a:solidFill>
                  <a:srgbClr val="000000"/>
                </a:solidFill>
                <a:latin typeface="Verdana" pitchFamily="34" charset="0"/>
              </a:rPr>
              <a:t>MENTAL – PSIKOLOGI</a:t>
            </a:r>
            <a:r>
              <a:rPr lang="en-US" sz="2200" dirty="0" smtClean="0">
                <a:solidFill>
                  <a:srgbClr val="000000"/>
                </a:solidFill>
                <a:latin typeface="Verdana" pitchFamily="34" charset="0"/>
              </a:rPr>
              <a:t> BERUPA PSIKOLOGI EMPIRIS ATAU PSIKOLOGI YANG DILAKUKAN, YAITU PSIKOLOGI YANG MENERAPKAN HASIL PENYELIDIKAN PSIKOLOGI UNTUK TUJUAN PRAKTIS, SEPERTI PSIKOLOGI INDUSTRI, SEHINGGA PSIKOLOGI INDUSTRI, ADALAH ILMU YANG MENGAMALKAN PRISIP PSIKOLOGI DALAM MENYELESAIKAN MASALAH KEJIWAAN YANG TIMBUL DARI AKTIVITAS YANG DALAM PERUSAHAAN.</a:t>
            </a:r>
          </a:p>
          <a:p>
            <a:pPr marL="0" indent="0">
              <a:buNone/>
            </a:pPr>
            <a:endParaRPr lang="en-US" sz="2200" dirty="0" smtClean="0">
              <a:solidFill>
                <a:srgbClr val="000000"/>
              </a:solidFill>
              <a:latin typeface="Verdana" pitchFamily="34" charset="0"/>
            </a:endParaRPr>
          </a:p>
          <a:p>
            <a:pPr marL="0" indent="0">
              <a:buNone/>
            </a:pPr>
            <a:r>
              <a:rPr lang="en-US" sz="2200" b="1" dirty="0" smtClean="0">
                <a:solidFill>
                  <a:srgbClr val="000000"/>
                </a:solidFill>
                <a:latin typeface="Verdana" pitchFamily="34" charset="0"/>
              </a:rPr>
              <a:t>HIGIENE PERUSAHAAN</a:t>
            </a:r>
            <a:r>
              <a:rPr lang="en-US" sz="2200" dirty="0" smtClean="0">
                <a:solidFill>
                  <a:srgbClr val="000000"/>
                </a:solidFill>
                <a:latin typeface="Verdana" pitchFamily="34" charset="0"/>
              </a:rPr>
              <a:t> MERUPAKAN BAGIAN DARI KESEHATAN KERJA YANG MEMPELAJARI TENTAN IDENTIFIKASI, PENILAIAN DAN PENGENDALIAN FAKTOR BAHAYA, EVALUAI, DAN PENGENDALIANBERBAGAI RESIKO KESEHATAN DALAM LINGKUNGAN KERJA ( PENGENALAN LINGKUNGAN, PENILAIAN DAN PENGENDALIANNYA )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9635">
                                            <p:txEl>
                                              <p:pRg st="2" end="2"/>
                                            </p:txEl>
                                          </p:spTgt>
                                        </p:tgtEl>
                                        <p:attrNameLst>
                                          <p:attrName>style.visibility</p:attrName>
                                        </p:attrNameLst>
                                      </p:cBhvr>
                                      <p:to>
                                        <p:strVal val="visible"/>
                                      </p:to>
                                    </p:set>
                                    <p:anim calcmode="lin" valueType="num">
                                      <p:cBhvr additive="base">
                                        <p:cTn id="18"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buNone/>
            </a:pPr>
            <a:r>
              <a:rPr lang="en-US" sz="2200" b="1" dirty="0" smtClean="0">
                <a:solidFill>
                  <a:srgbClr val="000000"/>
                </a:solidFill>
                <a:latin typeface="Verdana" pitchFamily="34" charset="0"/>
              </a:rPr>
              <a:t>PENGENDALIAN BAHAYA BESAR ( KEBAKARAN DAN PELEDAKAN )</a:t>
            </a:r>
            <a:endParaRPr lang="en-US" sz="2200" dirty="0" smtClean="0">
              <a:solidFill>
                <a:srgbClr val="000000"/>
              </a:solidFill>
              <a:latin typeface="Verdana" pitchFamily="34" charset="0"/>
            </a:endParaRPr>
          </a:p>
          <a:p>
            <a:pPr marL="0" indent="0">
              <a:buNone/>
            </a:pPr>
            <a:r>
              <a:rPr lang="en-US" sz="2200" dirty="0" smtClean="0">
                <a:solidFill>
                  <a:srgbClr val="000000"/>
                </a:solidFill>
                <a:latin typeface="Verdana" pitchFamily="34" charset="0"/>
              </a:rPr>
              <a:t>BAHAN KIMIA BERBAHAYA, ADALAH BERUPA ZAT, BAHAN KIMIA ATAU SESUATU, BAIK DALAM BENTUK TUNGGAL MAUPUN CAMPURAN, YANG BERDASARKAN SIFAT KIMIA, FISIKA, DAN  ATAU TOKSIKOLOGI, BERBAHAYA TERHADAP TENAGA KERJA, INSTALASI DAN LINGKUNGAN.</a:t>
            </a:r>
          </a:p>
          <a:p>
            <a:pPr marL="0" indent="0">
              <a:buNone/>
            </a:pPr>
            <a:endParaRPr lang="en-US" sz="2200" dirty="0" smtClean="0">
              <a:solidFill>
                <a:srgbClr val="000000"/>
              </a:solidFill>
              <a:latin typeface="Verdana" pitchFamily="34" charset="0"/>
            </a:endParaRPr>
          </a:p>
          <a:p>
            <a:pPr marL="0" indent="0">
              <a:buNone/>
            </a:pPr>
            <a:r>
              <a:rPr lang="en-US" sz="2200" b="1" dirty="0" smtClean="0">
                <a:solidFill>
                  <a:srgbClr val="000000"/>
                </a:solidFill>
                <a:latin typeface="Verdana" pitchFamily="34" charset="0"/>
              </a:rPr>
              <a:t>SANITASI LINGKUNGAN</a:t>
            </a:r>
            <a:r>
              <a:rPr lang="en-US" sz="2200" dirty="0" smtClean="0">
                <a:solidFill>
                  <a:srgbClr val="000000"/>
                </a:solidFill>
                <a:latin typeface="Verdana" pitchFamily="34" charset="0"/>
              </a:rPr>
              <a:t> ADALAH BAGIAN DARI ILMU KESEHATAN LINGKUNGAN</a:t>
            </a:r>
          </a:p>
          <a:p>
            <a:pPr marL="0" indent="0">
              <a:buNone/>
            </a:pPr>
            <a:endParaRPr lang="en-US" sz="2200" dirty="0" smtClean="0">
              <a:solidFill>
                <a:srgbClr val="000000"/>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69635">
                                            <p:txEl>
                                              <p:pRg st="1" end="1"/>
                                            </p:txEl>
                                          </p:spTgt>
                                        </p:tgtEl>
                                        <p:attrNameLst>
                                          <p:attrName>style.visibility</p:attrName>
                                        </p:attrNameLst>
                                      </p:cBhvr>
                                      <p:to>
                                        <p:strVal val="visible"/>
                                      </p:to>
                                    </p:set>
                                    <p:anim calcmode="lin" valueType="num">
                                      <p:cBhvr additive="base">
                                        <p:cTn id="18"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69635">
                                            <p:txEl>
                                              <p:pRg st="3" end="3"/>
                                            </p:txEl>
                                          </p:spTgt>
                                        </p:tgtEl>
                                        <p:attrNameLst>
                                          <p:attrName>style.visibility</p:attrName>
                                        </p:attrNameLst>
                                      </p:cBhvr>
                                      <p:to>
                                        <p:strVal val="visible"/>
                                      </p:to>
                                    </p:set>
                                    <p:anim calcmode="lin" valueType="num">
                                      <p:cBhvr additive="base">
                                        <p:cTn id="24" dur="500" fill="hold"/>
                                        <p:tgtEl>
                                          <p:spTgt spid="69635">
                                            <p:txEl>
                                              <p:pRg st="3" end="3"/>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buNone/>
            </a:pPr>
            <a:r>
              <a:rPr lang="en-US" sz="2200" b="1" dirty="0" smtClean="0">
                <a:solidFill>
                  <a:srgbClr val="000000"/>
                </a:solidFill>
                <a:latin typeface="Verdana" pitchFamily="34" charset="0"/>
              </a:rPr>
              <a:t>TUJUAN DARI SANITASI LINGKUNGAN</a:t>
            </a:r>
            <a:r>
              <a:rPr lang="en-US" sz="2200" dirty="0" smtClean="0">
                <a:solidFill>
                  <a:srgbClr val="000000"/>
                </a:solidFill>
                <a:latin typeface="Verdana" pitchFamily="34" charset="0"/>
              </a:rPr>
              <a:t> AGAR TERCAPAINYA DERAJAT KESEHATAN YANG TINGGI DALAM HUBUNGAN ANTARA TENAGA KERJA DENGAN LINGKUNGANNYA, TERKENDALINYA PEMANFAATAN SUMBER DAYA SECARA BIJAKSANA, TERLAKSANANYA PEMBANGUNAN YANG BERWAWASAN LINGKUNGAN DAN LINGKUNGAN UNTUK KEPERLUAN GENERASI YANG AKAN DATANG, DAN JUGA UNTUK MELAKUKAN KOREKSI, MEMPERKECIL ATAU MEMODIFIKASI TERJADINYA BAHAYA DARI LINGKUNGAN TERHADAP KESEHATAN DAN KESEJAHTERAAN HIDUP MANUSIA, PENCEGAHAN, MENGEFISIENKAN PENGATURAN SUMBER LINGKUNGAN UNTUK MENINGKATKAN KESEHATAN DAN KESEJAHTERAAN, SERTA UNTUK MENGHINDARKANNYA DARI BAHAYA</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buNone/>
            </a:pPr>
            <a:r>
              <a:rPr lang="en-US" sz="2200" b="1" dirty="0" smtClean="0">
                <a:solidFill>
                  <a:srgbClr val="000000"/>
                </a:solidFill>
                <a:latin typeface="Verdana" pitchFamily="34" charset="0"/>
              </a:rPr>
              <a:t>PENCEMARAN LINGKUNGAN</a:t>
            </a:r>
            <a:r>
              <a:rPr lang="en-US" sz="2200" dirty="0" smtClean="0">
                <a:solidFill>
                  <a:srgbClr val="000000"/>
                </a:solidFill>
                <a:latin typeface="Verdana" pitchFamily="34" charset="0"/>
              </a:rPr>
              <a:t> ADALAH MASUKNYA ATAU DIMASUKKANNYAMAKLUK HIDUP, ENERGI ATAU KOMPONENNYA DALAM LINGKUNGAN UDARA NORMAL YANG MENCAPAI JUMLAH TERTENTU (PENCEMARAN UDARA AMBIEN, KIMIA ANORGANIK DAN PERSAMPAHAN)</a:t>
            </a:r>
          </a:p>
          <a:p>
            <a:pPr marL="0" indent="0">
              <a:buNone/>
            </a:pPr>
            <a:endParaRPr lang="en-US" sz="2200" dirty="0" smtClean="0">
              <a:solidFill>
                <a:srgbClr val="000000"/>
              </a:solidFill>
              <a:latin typeface="Verdana" pitchFamily="34" charset="0"/>
            </a:endParaRPr>
          </a:p>
          <a:p>
            <a:pPr marL="0" indent="0">
              <a:buNone/>
            </a:pPr>
            <a:r>
              <a:rPr lang="en-US" sz="2200" b="1" dirty="0" smtClean="0">
                <a:solidFill>
                  <a:srgbClr val="000000"/>
                </a:solidFill>
                <a:latin typeface="Verdana" pitchFamily="34" charset="0"/>
              </a:rPr>
              <a:t>PENINGKATAN KONDISI LINGKUNGAN KERJA</a:t>
            </a:r>
            <a:r>
              <a:rPr lang="en-US" sz="2200" dirty="0" smtClean="0">
                <a:solidFill>
                  <a:srgbClr val="000000"/>
                </a:solidFill>
                <a:latin typeface="Verdana" pitchFamily="34" charset="0"/>
              </a:rPr>
              <a:t>, MERUPAKAN KEGIATAN PENGEMBANGAN, YANG MELIBATKAN PIMPINAN PERUSAHAAN SERTA SELURUH TENAGA KERJA, MEMBENTUK KELOMPOK KERJA DALAM PERENCANAAN DAN PELAKSANAAN DI LAPANGAN</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9635">
                                            <p:txEl>
                                              <p:pRg st="2" end="2"/>
                                            </p:txEl>
                                          </p:spTgt>
                                        </p:tgtEl>
                                        <p:attrNameLst>
                                          <p:attrName>style.visibility</p:attrName>
                                        </p:attrNameLst>
                                      </p:cBhvr>
                                      <p:to>
                                        <p:strVal val="visible"/>
                                      </p:to>
                                    </p:set>
                                    <p:anim calcmode="lin" valueType="num">
                                      <p:cBhvr additive="base">
                                        <p:cTn id="18"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body" idx="1"/>
          </p:nvPr>
        </p:nvSpPr>
        <p:spPr/>
        <p:txBody>
          <a:bodyPr/>
          <a:lstStyle/>
          <a:p>
            <a:pPr algn="r" eaLnBrk="1" hangingPunct="1"/>
            <a:r>
              <a:rPr sz="4000" smtClean="0">
                <a:solidFill>
                  <a:schemeClr val="bg1"/>
                </a:solidFill>
                <a:effectLst/>
              </a:rPr>
              <a:t>Terima K</a:t>
            </a:r>
            <a:r>
              <a:rPr lang="en-US" sz="4000" dirty="0" smtClean="0">
                <a:solidFill>
                  <a:schemeClr val="bg1"/>
                </a:solidFill>
                <a:effectLst/>
              </a:rPr>
              <a:t>a</a:t>
            </a:r>
            <a:r>
              <a:rPr sz="4000" smtClean="0">
                <a:solidFill>
                  <a:schemeClr val="bg1"/>
                </a:solidFill>
                <a:effectLst/>
              </a:rPr>
              <a:t>sih </a:t>
            </a:r>
            <a:endParaRPr lang="en-US" sz="4000" dirty="0" smtClean="0">
              <a:solidFill>
                <a:schemeClr val="bg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7" name="Content Placeholder 6"/>
          <p:cNvSpPr>
            <a:spLocks noGrp="1"/>
          </p:cNvSpPr>
          <p:nvPr>
            <p:ph idx="1"/>
          </p:nvPr>
        </p:nvSpPr>
        <p:spPr>
          <a:xfrm>
            <a:off x="457200" y="990600"/>
            <a:ext cx="8229600" cy="5486400"/>
          </a:xfrm>
          <a:blipFill dpi="0" rotWithShape="1">
            <a:blip r:embed="rId3">
              <a:alphaModFix amt="35000"/>
            </a:blip>
            <a:srcRect/>
            <a:tile tx="0" ty="0" sx="100000" sy="100000" flip="none" algn="tl"/>
          </a:blipFill>
        </p:spPr>
        <p:txBody>
          <a:bodyPr>
            <a:noAutofit/>
          </a:bodyPr>
          <a:lstStyle/>
          <a:p>
            <a:pPr marL="0" indent="457200">
              <a:spcAft>
                <a:spcPts val="600"/>
              </a:spcAft>
              <a:buNone/>
            </a:pPr>
            <a:r>
              <a:rPr lang="en-US" sz="2300" dirty="0" smtClean="0">
                <a:solidFill>
                  <a:schemeClr val="bg1"/>
                </a:solidFill>
              </a:rPr>
              <a:t>PENGAWAS KETENAGAKERJAAN DAN AHLI KESELAMATAN DAN KESEHATAN KERJA DAPAT MEWAJIBKAN PENGGUNAAN ALAT PELINDUNG DIRI DI TEMPAT SESUAI YANG DIPERSYARATKAN</a:t>
            </a:r>
          </a:p>
          <a:p>
            <a:pPr marL="0" indent="457200">
              <a:spcAft>
                <a:spcPts val="600"/>
              </a:spcAft>
              <a:buNone/>
            </a:pPr>
            <a:r>
              <a:rPr lang="en-US" sz="2300" dirty="0" smtClean="0">
                <a:solidFill>
                  <a:schemeClr val="bg1"/>
                </a:solidFill>
              </a:rPr>
              <a:t>PENGUSAHA ATAU PENGURUS WAJIB MENGUMUMKAN SECARA TERTULIS DAN MEMASANG RAMBU2 MENGENAI KEWAJIBAN  PENGGUNAAN A.P.D.DI TEMPAT KERJANYA</a:t>
            </a:r>
          </a:p>
          <a:p>
            <a:pPr marL="0" indent="457200">
              <a:spcAft>
                <a:spcPts val="600"/>
              </a:spcAft>
              <a:buNone/>
            </a:pPr>
            <a:r>
              <a:rPr lang="en-US" sz="2300" dirty="0" smtClean="0">
                <a:solidFill>
                  <a:schemeClr val="bg1"/>
                </a:solidFill>
              </a:rPr>
              <a:t>PEKERJA DAN ORANG LAIN YANG MEMASUKI TEMPAT KERJA WAJIB MEMAKAI ATAU MENGGUNAKAN APD SESUAI DENGAN  POTENSI BAHAYA DAN RISIKO</a:t>
            </a:r>
          </a:p>
          <a:p>
            <a:pPr marL="0" indent="457200">
              <a:spcAft>
                <a:spcPts val="600"/>
              </a:spcAft>
              <a:buNone/>
            </a:pPr>
            <a:r>
              <a:rPr lang="en-US" sz="2300" dirty="0" smtClean="0">
                <a:solidFill>
                  <a:schemeClr val="bg1"/>
                </a:solidFill>
              </a:rPr>
              <a:t>PEKERJA BERHAK MENYATAKAN KEBERATAN UNTUK MELAKUKAN PEKERJAAN BILA APD YANG DISEDIAKAN TIDAK MEMENUHI KETENTUAN DAN PERSYARATAN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 calcmode="lin" valueType="num">
                                      <p:cBhvr additive="base">
                                        <p:cTn id="22"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 calcmode="lin" valueType="num">
                                      <p:cBhvr additive="base">
                                        <p:cTn id="28"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7">
                                            <p:txEl>
                                              <p:pRg st="3" end="3"/>
                                            </p:txEl>
                                          </p:spTgt>
                                        </p:tgtEl>
                                        <p:attrNameLst>
                                          <p:attrName>style.visibility</p:attrName>
                                        </p:attrNameLst>
                                      </p:cBhvr>
                                      <p:to>
                                        <p:strVal val="visible"/>
                                      </p:to>
                                    </p:set>
                                    <p:anim calcmode="lin" valueType="num">
                                      <p:cBhvr additive="base">
                                        <p:cTn id="34"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7" name="Content Placeholder 6"/>
          <p:cNvSpPr>
            <a:spLocks noGrp="1"/>
          </p:cNvSpPr>
          <p:nvPr>
            <p:ph idx="1"/>
          </p:nvPr>
        </p:nvSpPr>
        <p:spPr>
          <a:xfrm>
            <a:off x="457200" y="990600"/>
            <a:ext cx="8229600" cy="5486400"/>
          </a:xfrm>
          <a:blipFill dpi="0" rotWithShape="1">
            <a:blip r:embed="rId3">
              <a:alphaModFix amt="35000"/>
            </a:blip>
            <a:srcRect/>
            <a:tile tx="0" ty="0" sx="100000" sy="100000" flip="none" algn="tl"/>
          </a:blipFill>
        </p:spPr>
        <p:txBody>
          <a:bodyPr>
            <a:noAutofit/>
          </a:bodyPr>
          <a:lstStyle/>
          <a:p>
            <a:pPr marL="0" indent="457200">
              <a:spcAft>
                <a:spcPts val="600"/>
              </a:spcAft>
              <a:buNone/>
            </a:pPr>
            <a:r>
              <a:rPr lang="en-US" sz="2300" dirty="0" smtClean="0">
                <a:solidFill>
                  <a:schemeClr val="bg1"/>
                </a:solidFill>
              </a:rPr>
              <a:t>PENGUSAHA ATAU PENGURUS WAJIB MELAKSANAKAN MANAJEMEN APD DI TEMPAT KERJA</a:t>
            </a:r>
          </a:p>
          <a:p>
            <a:pPr marL="0" indent="457200">
              <a:spcAft>
                <a:spcPts val="600"/>
              </a:spcAft>
              <a:buNone/>
            </a:pPr>
            <a:r>
              <a:rPr lang="en-US" sz="2300" dirty="0" smtClean="0">
                <a:solidFill>
                  <a:schemeClr val="bg1"/>
                </a:solidFill>
              </a:rPr>
              <a:t>APD YANG RUSAK, RETAK ATAU TIDAK DAPAT BERFUNGSI DENGAN BAIK HARUS DIBUANG DAN/ATAU DIMUSNAHKAN</a:t>
            </a:r>
          </a:p>
          <a:p>
            <a:pPr marL="0" indent="0">
              <a:spcAft>
                <a:spcPts val="600"/>
              </a:spcAft>
              <a:buNone/>
            </a:pPr>
            <a:r>
              <a:rPr lang="en-US" sz="2300" dirty="0" smtClean="0">
                <a:solidFill>
                  <a:schemeClr val="bg1"/>
                </a:solidFill>
              </a:rPr>
              <a:t>     APD YANG HABIS MASA PAKAINYA/KADALUARSA SERTA MENGANDUNG BAHAN BERBAHAYA, HARUS DIMUSNAHKAN  DAN DI BUAT B.A.PNYA SESUAI  PER. PERUNDANGAN  BERLAKU</a:t>
            </a:r>
          </a:p>
          <a:p>
            <a:pPr>
              <a:buNone/>
            </a:pPr>
            <a:endParaRPr lang="en-US" sz="2300" dirty="0" smtClean="0">
              <a:solidFill>
                <a:schemeClr val="bg1"/>
              </a:solidFill>
            </a:endParaRPr>
          </a:p>
          <a:p>
            <a:pPr marL="288925" indent="-288925">
              <a:buClrTx/>
              <a:buSzPct val="100000"/>
              <a:buAutoNum type="arabicPeriod"/>
            </a:pPr>
            <a:endParaRPr lang="en-US" sz="2300" dirty="0">
              <a:solidFill>
                <a:schemeClr val="bg1"/>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 calcmode="lin" valueType="num">
                                      <p:cBhvr additive="base">
                                        <p:cTn id="2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 calcmode="lin" valueType="num">
                                      <p:cBhvr additive="base">
                                        <p:cTn id="28"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7" name="Content Placeholder 6"/>
          <p:cNvSpPr>
            <a:spLocks noGrp="1"/>
          </p:cNvSpPr>
          <p:nvPr>
            <p:ph idx="1"/>
          </p:nvPr>
        </p:nvSpPr>
        <p:spPr>
          <a:xfrm>
            <a:off x="457200" y="1143000"/>
            <a:ext cx="8229600" cy="5334000"/>
          </a:xfrm>
          <a:blipFill dpi="0" rotWithShape="1">
            <a:blip r:embed="rId3">
              <a:alphaModFix amt="35000"/>
            </a:blip>
            <a:srcRect/>
            <a:tile tx="0" ty="0" sx="100000" sy="100000" flip="none" algn="tl"/>
          </a:blipFill>
        </p:spPr>
        <p:txBody>
          <a:bodyPr>
            <a:noAutofit/>
          </a:bodyPr>
          <a:lstStyle/>
          <a:p>
            <a:pPr marL="0" indent="0">
              <a:buNone/>
            </a:pPr>
            <a:r>
              <a:rPr lang="en-US" sz="2300" dirty="0" smtClean="0">
                <a:solidFill>
                  <a:schemeClr val="bg1"/>
                </a:solidFill>
              </a:rPr>
              <a:t>PENGUSAHA  ATAU PENGURUS WAJIB MELAKSANAKAN  MANAJEMEN ALAT PELINDUNG DIRI DI TEMPAT KERJA :</a:t>
            </a:r>
          </a:p>
          <a:p>
            <a:pPr>
              <a:buNone/>
            </a:pPr>
            <a:endParaRPr lang="en-US" sz="2300" dirty="0" smtClean="0">
              <a:solidFill>
                <a:schemeClr val="bg1"/>
              </a:solidFill>
            </a:endParaRPr>
          </a:p>
          <a:p>
            <a:pPr marL="350838" indent="-350838">
              <a:buNone/>
            </a:pPr>
            <a:r>
              <a:rPr lang="en-US" sz="2300" dirty="0" smtClean="0">
                <a:solidFill>
                  <a:schemeClr val="bg1"/>
                </a:solidFill>
              </a:rPr>
              <a:t>1.   IDENTIFIKASI KEBUTUHAN DAN SYARAT APD</a:t>
            </a:r>
          </a:p>
          <a:p>
            <a:pPr marL="350838" indent="-350838">
              <a:buNone/>
            </a:pPr>
            <a:r>
              <a:rPr lang="en-US" sz="2300" dirty="0" smtClean="0">
                <a:solidFill>
                  <a:schemeClr val="bg1"/>
                </a:solidFill>
              </a:rPr>
              <a:t>2.  PILIH  APD SESUAI  JENIS BAHAYA &amp; KEBUTUHANNYA</a:t>
            </a:r>
          </a:p>
          <a:p>
            <a:pPr marL="350838" indent="-350838">
              <a:buNone/>
            </a:pPr>
            <a:r>
              <a:rPr lang="en-US" sz="2300" dirty="0" smtClean="0">
                <a:solidFill>
                  <a:schemeClr val="bg1"/>
                </a:solidFill>
              </a:rPr>
              <a:t>3.  PELATIHAN</a:t>
            </a:r>
          </a:p>
          <a:p>
            <a:pPr marL="350838" indent="-350838">
              <a:buNone/>
            </a:pPr>
            <a:r>
              <a:rPr lang="en-US" sz="2300" dirty="0" smtClean="0">
                <a:solidFill>
                  <a:schemeClr val="bg1"/>
                </a:solidFill>
              </a:rPr>
              <a:t>4.  PENGGUNAAN, PERAWATAN DAN PENYIMPANAN</a:t>
            </a:r>
          </a:p>
          <a:p>
            <a:pPr marL="350838" indent="-350838">
              <a:buNone/>
            </a:pPr>
            <a:r>
              <a:rPr lang="en-US" sz="2300" dirty="0" smtClean="0">
                <a:solidFill>
                  <a:schemeClr val="bg1"/>
                </a:solidFill>
              </a:rPr>
              <a:t>5.  PENATALAKSANAAN PEMBUANGAN ATAU PEMUSNAHAN</a:t>
            </a:r>
          </a:p>
          <a:p>
            <a:pPr marL="350838" indent="-350838">
              <a:buNone/>
            </a:pPr>
            <a:r>
              <a:rPr lang="en-US" sz="2300" dirty="0" smtClean="0">
                <a:solidFill>
                  <a:schemeClr val="bg1"/>
                </a:solidFill>
              </a:rPr>
              <a:t>6.  PEMBINAAN</a:t>
            </a:r>
          </a:p>
          <a:p>
            <a:pPr marL="350838" indent="-350838">
              <a:buNone/>
            </a:pPr>
            <a:r>
              <a:rPr lang="en-US" sz="2300" dirty="0" smtClean="0">
                <a:solidFill>
                  <a:schemeClr val="bg1"/>
                </a:solidFill>
              </a:rPr>
              <a:t>7.  PENGAWASAN / INSPEKSI</a:t>
            </a:r>
          </a:p>
          <a:p>
            <a:pPr marL="350838" indent="-350838">
              <a:buNone/>
            </a:pPr>
            <a:r>
              <a:rPr lang="en-US" sz="2300" dirty="0" smtClean="0">
                <a:solidFill>
                  <a:schemeClr val="bg1"/>
                </a:solidFill>
              </a:rPr>
              <a:t>8.  EVALUASI / MONITORING DAN PELAPOTRAN </a:t>
            </a:r>
          </a:p>
          <a:p>
            <a:pPr>
              <a:buNone/>
            </a:pPr>
            <a:endParaRPr lang="en-US" sz="2300" dirty="0" smtClean="0">
              <a:solidFill>
                <a:schemeClr val="bg1"/>
              </a:solidFill>
            </a:endParaRPr>
          </a:p>
          <a:p>
            <a:pPr>
              <a:buNone/>
            </a:pPr>
            <a:endParaRPr lang="en-US" sz="2300" dirty="0" smtClean="0">
              <a:solidFill>
                <a:schemeClr val="bg1"/>
              </a:solidFill>
            </a:endParaRPr>
          </a:p>
          <a:p>
            <a:pPr marL="288925" indent="-288925">
              <a:buClrTx/>
              <a:buSzPct val="100000"/>
              <a:buAutoNum type="arabicPeriod"/>
            </a:pPr>
            <a:endParaRPr lang="en-US" sz="2300" dirty="0">
              <a:solidFill>
                <a:schemeClr val="bg1"/>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 calcmode="lin" valueType="num">
                                      <p:cBhvr additive="base">
                                        <p:cTn id="28" dur="5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 calcmode="lin" valueType="num">
                                      <p:cBhvr additive="base">
                                        <p:cTn id="34" dur="5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 calcmode="lin" valueType="num">
                                      <p:cBhvr additive="base">
                                        <p:cTn id="40" dur="5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7">
                                            <p:txEl>
                                              <p:pRg st="6" end="6"/>
                                            </p:txEl>
                                          </p:spTgt>
                                        </p:tgtEl>
                                        <p:attrNameLst>
                                          <p:attrName>style.visibility</p:attrName>
                                        </p:attrNameLst>
                                      </p:cBhvr>
                                      <p:to>
                                        <p:strVal val="visible"/>
                                      </p:to>
                                    </p:set>
                                    <p:anim calcmode="lin" valueType="num">
                                      <p:cBhvr additive="base">
                                        <p:cTn id="46" dur="5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7">
                                            <p:txEl>
                                              <p:pRg st="7" end="7"/>
                                            </p:txEl>
                                          </p:spTgt>
                                        </p:tgtEl>
                                        <p:attrNameLst>
                                          <p:attrName>style.visibility</p:attrName>
                                        </p:attrNameLst>
                                      </p:cBhvr>
                                      <p:to>
                                        <p:strVal val="visible"/>
                                      </p:to>
                                    </p:set>
                                    <p:anim calcmode="lin" valueType="num">
                                      <p:cBhvr additive="base">
                                        <p:cTn id="52" dur="5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nodeType="clickEffect">
                                  <p:stCondLst>
                                    <p:cond delay="0"/>
                                  </p:stCondLst>
                                  <p:childTnLst>
                                    <p:set>
                                      <p:cBhvr>
                                        <p:cTn id="57" dur="1" fill="hold">
                                          <p:stCondLst>
                                            <p:cond delay="0"/>
                                          </p:stCondLst>
                                        </p:cTn>
                                        <p:tgtEl>
                                          <p:spTgt spid="7">
                                            <p:txEl>
                                              <p:pRg st="8" end="8"/>
                                            </p:txEl>
                                          </p:spTgt>
                                        </p:tgtEl>
                                        <p:attrNameLst>
                                          <p:attrName>style.visibility</p:attrName>
                                        </p:attrNameLst>
                                      </p:cBhvr>
                                      <p:to>
                                        <p:strVal val="visible"/>
                                      </p:to>
                                    </p:set>
                                    <p:anim calcmode="lin" valueType="num">
                                      <p:cBhvr additive="base">
                                        <p:cTn id="58" dur="5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59"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8" fill="hold" nodeType="clickEffect">
                                  <p:stCondLst>
                                    <p:cond delay="0"/>
                                  </p:stCondLst>
                                  <p:childTnLst>
                                    <p:set>
                                      <p:cBhvr>
                                        <p:cTn id="63" dur="1" fill="hold">
                                          <p:stCondLst>
                                            <p:cond delay="0"/>
                                          </p:stCondLst>
                                        </p:cTn>
                                        <p:tgtEl>
                                          <p:spTgt spid="7">
                                            <p:txEl>
                                              <p:pRg st="9" end="9"/>
                                            </p:txEl>
                                          </p:spTgt>
                                        </p:tgtEl>
                                        <p:attrNameLst>
                                          <p:attrName>style.visibility</p:attrName>
                                        </p:attrNameLst>
                                      </p:cBhvr>
                                      <p:to>
                                        <p:strVal val="visible"/>
                                      </p:to>
                                    </p:set>
                                    <p:anim calcmode="lin" valueType="num">
                                      <p:cBhvr additive="base">
                                        <p:cTn id="64" dur="500" fill="hold"/>
                                        <p:tgtEl>
                                          <p:spTgt spid="7">
                                            <p:txEl>
                                              <p:pRg st="9" end="9"/>
                                            </p:txEl>
                                          </p:spTgt>
                                        </p:tgtEl>
                                        <p:attrNameLst>
                                          <p:attrName>ppt_x</p:attrName>
                                        </p:attrNameLst>
                                      </p:cBhvr>
                                      <p:tavLst>
                                        <p:tav tm="0">
                                          <p:val>
                                            <p:strVal val="0-#ppt_w/2"/>
                                          </p:val>
                                        </p:tav>
                                        <p:tav tm="100000">
                                          <p:val>
                                            <p:strVal val="#ppt_x"/>
                                          </p:val>
                                        </p:tav>
                                      </p:tavLst>
                                    </p:anim>
                                    <p:anim calcmode="lin" valueType="num">
                                      <p:cBhvr additive="base">
                                        <p:cTn id="65" dur="500" fill="hold"/>
                                        <p:tgtEl>
                                          <p:spTgt spid="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buClrTx/>
              <a:buNone/>
            </a:pPr>
            <a:r>
              <a:rPr lang="en-US" b="1" dirty="0" smtClean="0">
                <a:solidFill>
                  <a:srgbClr val="000000"/>
                </a:solidFill>
                <a:latin typeface="Verdana" pitchFamily="34" charset="0"/>
              </a:rPr>
              <a:t>RUANG LINGKUP / OBJEK LINGKUNGAN KERJA MELIPUTI:</a:t>
            </a:r>
          </a:p>
          <a:p>
            <a:pPr marL="457200" lvl="0" indent="-457200">
              <a:buClrTx/>
              <a:buFont typeface="+mj-lt"/>
              <a:buAutoNum type="arabicPeriod"/>
            </a:pPr>
            <a:r>
              <a:rPr lang="en-US" sz="2200" dirty="0" smtClean="0">
                <a:solidFill>
                  <a:srgbClr val="000000"/>
                </a:solidFill>
                <a:latin typeface="Verdana" pitchFamily="34" charset="0"/>
              </a:rPr>
              <a:t>BAHAYA LINGKUNGAN KERJA</a:t>
            </a:r>
          </a:p>
          <a:p>
            <a:pPr marL="457200" lvl="0" indent="-457200">
              <a:buClrTx/>
              <a:buFont typeface="+mj-lt"/>
              <a:buAutoNum type="arabicPeriod"/>
            </a:pPr>
            <a:r>
              <a:rPr lang="en-US" sz="2200" dirty="0" smtClean="0">
                <a:solidFill>
                  <a:srgbClr val="000000"/>
                </a:solidFill>
                <a:latin typeface="Verdana" pitchFamily="34" charset="0"/>
              </a:rPr>
              <a:t>HIGIENE PERUSAHAAN</a:t>
            </a:r>
          </a:p>
          <a:p>
            <a:pPr marL="457200" lvl="0" indent="-457200">
              <a:buClrTx/>
              <a:buFont typeface="+mj-lt"/>
              <a:buAutoNum type="arabicPeriod"/>
            </a:pPr>
            <a:r>
              <a:rPr lang="en-US" sz="2200" dirty="0" smtClean="0">
                <a:solidFill>
                  <a:srgbClr val="000000"/>
                </a:solidFill>
                <a:latin typeface="Verdana" pitchFamily="34" charset="0"/>
              </a:rPr>
              <a:t>PENGENDALIAN BAHAYA BESAR</a:t>
            </a:r>
          </a:p>
          <a:p>
            <a:pPr marL="457200" lvl="0" indent="-457200">
              <a:buClrTx/>
              <a:buFont typeface="+mj-lt"/>
              <a:buAutoNum type="arabicPeriod"/>
            </a:pPr>
            <a:r>
              <a:rPr lang="en-US" sz="2200" dirty="0" smtClean="0">
                <a:solidFill>
                  <a:srgbClr val="000000"/>
                </a:solidFill>
                <a:latin typeface="Verdana" pitchFamily="34" charset="0"/>
              </a:rPr>
              <a:t>BAHAN KIMIA BERBAHAYA</a:t>
            </a:r>
          </a:p>
          <a:p>
            <a:pPr marL="457200" lvl="0" indent="-457200">
              <a:buClrTx/>
              <a:buFont typeface="+mj-lt"/>
              <a:buAutoNum type="arabicPeriod"/>
            </a:pPr>
            <a:r>
              <a:rPr lang="en-US" sz="2200" dirty="0" smtClean="0">
                <a:solidFill>
                  <a:srgbClr val="000000"/>
                </a:solidFill>
                <a:latin typeface="Verdana" pitchFamily="34" charset="0"/>
              </a:rPr>
              <a:t>SANITASI LINGKUNGAN</a:t>
            </a:r>
          </a:p>
          <a:p>
            <a:pPr marL="457200" lvl="0" indent="-457200">
              <a:buClrTx/>
              <a:buFont typeface="+mj-lt"/>
              <a:buAutoNum type="arabicPeriod"/>
            </a:pPr>
            <a:r>
              <a:rPr lang="en-US" sz="2200" dirty="0" smtClean="0">
                <a:solidFill>
                  <a:srgbClr val="000000"/>
                </a:solidFill>
                <a:latin typeface="Verdana" pitchFamily="34" charset="0"/>
              </a:rPr>
              <a:t>PENCEMARAN LIMNGKUNGAN</a:t>
            </a:r>
          </a:p>
          <a:p>
            <a:pPr marL="457200" lvl="0" indent="-457200">
              <a:buClrTx/>
              <a:buFont typeface="+mj-lt"/>
              <a:buAutoNum type="arabicPeriod"/>
            </a:pPr>
            <a:r>
              <a:rPr lang="en-US" sz="2200" dirty="0" smtClean="0">
                <a:solidFill>
                  <a:srgbClr val="000000"/>
                </a:solidFill>
                <a:latin typeface="Verdana" pitchFamily="34" charset="0"/>
              </a:rPr>
              <a:t>PEMANTAUAN DAN PENGENDALIAN LINGKUNGAN KERJA</a:t>
            </a:r>
          </a:p>
          <a:p>
            <a:pPr marL="457200" lvl="0" indent="-457200">
              <a:buClrTx/>
              <a:buFont typeface="+mj-lt"/>
              <a:buAutoNum type="arabicPeriod"/>
            </a:pPr>
            <a:r>
              <a:rPr lang="en-US" sz="2200" dirty="0" smtClean="0">
                <a:solidFill>
                  <a:srgbClr val="000000"/>
                </a:solidFill>
                <a:latin typeface="Verdana" pitchFamily="34" charset="0"/>
              </a:rPr>
              <a:t>PENINGKATAN KONDISI LINGKUNGAN KERJA</a:t>
            </a:r>
          </a:p>
          <a:p>
            <a:pPr marL="457200" lvl="0" indent="-457200">
              <a:spcAft>
                <a:spcPts val="600"/>
              </a:spcAft>
              <a:buClrTx/>
              <a:buNone/>
            </a:pPr>
            <a:endParaRPr lang="en-US" sz="2200" dirty="0" smtClean="0">
              <a:solidFill>
                <a:srgbClr val="000000"/>
              </a:solidFill>
              <a:latin typeface="Verdana" pitchFamily="34" charset="0"/>
            </a:endParaRPr>
          </a:p>
          <a:p>
            <a:pPr marL="0" lvl="0" indent="0">
              <a:spcAft>
                <a:spcPts val="600"/>
              </a:spcAft>
              <a:buClrTx/>
              <a:buNone/>
            </a:pPr>
            <a:r>
              <a:rPr lang="en-US" sz="2200" dirty="0" smtClean="0">
                <a:solidFill>
                  <a:srgbClr val="000000"/>
                </a:solidFill>
                <a:latin typeface="Verdana" pitchFamily="34" charset="0"/>
              </a:rPr>
              <a:t>BAHAYA LINGKUNGAN KERJA ADALAH FAKTOR YANG DAPAT MENYEBABKAN KECELAKAAN KERJA DAN PENYAKIT AKIBAT KERJA</a:t>
            </a:r>
          </a:p>
          <a:p>
            <a:pPr marL="0" lvl="0" indent="0">
              <a:buClrTx/>
              <a:buNone/>
            </a:pPr>
            <a:endParaRPr lang="en-US" sz="2200" dirty="0" smtClean="0">
              <a:solidFill>
                <a:srgbClr val="000000"/>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 calcmode="lin" valueType="num">
                                      <p:cBhvr additive="base">
                                        <p:cTn id="35"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69635">
                                            <p:txEl>
                                              <p:pRg st="5" end="5"/>
                                            </p:txEl>
                                          </p:spTgt>
                                        </p:tgtEl>
                                        <p:attrNameLst>
                                          <p:attrName>style.visibility</p:attrName>
                                        </p:attrNameLst>
                                      </p:cBhvr>
                                      <p:to>
                                        <p:strVal val="visible"/>
                                      </p:to>
                                    </p:set>
                                    <p:anim calcmode="lin" valueType="num">
                                      <p:cBhvr additive="base">
                                        <p:cTn id="41"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69635">
                                            <p:txEl>
                                              <p:pRg st="6" end="6"/>
                                            </p:txEl>
                                          </p:spTgt>
                                        </p:tgtEl>
                                        <p:attrNameLst>
                                          <p:attrName>style.visibility</p:attrName>
                                        </p:attrNameLst>
                                      </p:cBhvr>
                                      <p:to>
                                        <p:strVal val="visible"/>
                                      </p:to>
                                    </p:set>
                                    <p:anim calcmode="lin" valueType="num">
                                      <p:cBhvr additive="base">
                                        <p:cTn id="47" dur="5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nodeType="clickEffect">
                                  <p:stCondLst>
                                    <p:cond delay="0"/>
                                  </p:stCondLst>
                                  <p:childTnLst>
                                    <p:set>
                                      <p:cBhvr>
                                        <p:cTn id="52" dur="1" fill="hold">
                                          <p:stCondLst>
                                            <p:cond delay="0"/>
                                          </p:stCondLst>
                                        </p:cTn>
                                        <p:tgtEl>
                                          <p:spTgt spid="69635">
                                            <p:txEl>
                                              <p:pRg st="7" end="7"/>
                                            </p:txEl>
                                          </p:spTgt>
                                        </p:tgtEl>
                                        <p:attrNameLst>
                                          <p:attrName>style.visibility</p:attrName>
                                        </p:attrNameLst>
                                      </p:cBhvr>
                                      <p:to>
                                        <p:strVal val="visible"/>
                                      </p:to>
                                    </p:set>
                                    <p:anim calcmode="lin" valueType="num">
                                      <p:cBhvr additive="base">
                                        <p:cTn id="53" dur="500" fill="hold"/>
                                        <p:tgtEl>
                                          <p:spTgt spid="69635">
                                            <p:txEl>
                                              <p:pRg st="7" end="7"/>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6963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69635">
                                            <p:txEl>
                                              <p:pRg st="8" end="8"/>
                                            </p:txEl>
                                          </p:spTgt>
                                        </p:tgtEl>
                                        <p:attrNameLst>
                                          <p:attrName>style.visibility</p:attrName>
                                        </p:attrNameLst>
                                      </p:cBhvr>
                                      <p:to>
                                        <p:strVal val="visible"/>
                                      </p:to>
                                    </p:set>
                                    <p:anim calcmode="lin" valueType="num">
                                      <p:cBhvr additive="base">
                                        <p:cTn id="59" dur="500" fill="hold"/>
                                        <p:tgtEl>
                                          <p:spTgt spid="69635">
                                            <p:txEl>
                                              <p:pRg st="8" end="8"/>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6963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69635">
                                            <p:txEl>
                                              <p:pRg st="10" end="10"/>
                                            </p:txEl>
                                          </p:spTgt>
                                        </p:tgtEl>
                                        <p:attrNameLst>
                                          <p:attrName>style.visibility</p:attrName>
                                        </p:attrNameLst>
                                      </p:cBhvr>
                                      <p:to>
                                        <p:strVal val="visible"/>
                                      </p:to>
                                    </p:set>
                                    <p:anim calcmode="lin" valueType="num">
                                      <p:cBhvr additive="base">
                                        <p:cTn id="65" dur="500" fill="hold"/>
                                        <p:tgtEl>
                                          <p:spTgt spid="69635">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963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buClrTx/>
              <a:buNone/>
            </a:pPr>
            <a:r>
              <a:rPr lang="en-US" b="1" dirty="0" smtClean="0">
                <a:solidFill>
                  <a:srgbClr val="000000"/>
                </a:solidFill>
                <a:latin typeface="Verdana" pitchFamily="34" charset="0"/>
              </a:rPr>
              <a:t>FAKTOR BAHAYA LINGKUNGAN KERJA  TERDIRI DARI :</a:t>
            </a:r>
          </a:p>
          <a:p>
            <a:pPr marL="457200" lvl="0" indent="-457200">
              <a:buClrTx/>
              <a:buFont typeface="+mj-lt"/>
              <a:buAutoNum type="arabicPeriod"/>
            </a:pPr>
            <a:r>
              <a:rPr lang="en-US" sz="2200" dirty="0" smtClean="0">
                <a:solidFill>
                  <a:srgbClr val="000000"/>
                </a:solidFill>
                <a:latin typeface="Verdana" pitchFamily="34" charset="0"/>
              </a:rPr>
              <a:t>FAKTOR FISIK</a:t>
            </a:r>
          </a:p>
          <a:p>
            <a:pPr marL="457200" lvl="0" indent="-457200">
              <a:buClrTx/>
              <a:buFont typeface="+mj-lt"/>
              <a:buAutoNum type="arabicPeriod"/>
            </a:pPr>
            <a:r>
              <a:rPr lang="en-US" sz="2200" dirty="0" smtClean="0">
                <a:solidFill>
                  <a:srgbClr val="000000"/>
                </a:solidFill>
                <a:latin typeface="Verdana" pitchFamily="34" charset="0"/>
              </a:rPr>
              <a:t>FAKTOR KIMIA</a:t>
            </a:r>
          </a:p>
          <a:p>
            <a:pPr marL="457200" lvl="0" indent="-457200">
              <a:buClrTx/>
              <a:buFont typeface="+mj-lt"/>
              <a:buAutoNum type="arabicPeriod"/>
            </a:pPr>
            <a:r>
              <a:rPr lang="en-US" sz="2200" dirty="0" smtClean="0">
                <a:solidFill>
                  <a:srgbClr val="000000"/>
                </a:solidFill>
                <a:latin typeface="Verdana" pitchFamily="34" charset="0"/>
              </a:rPr>
              <a:t>FAKTOR BIOLOGI / HAYATI</a:t>
            </a:r>
          </a:p>
          <a:p>
            <a:pPr marL="457200" lvl="0" indent="-457200">
              <a:buClrTx/>
              <a:buFont typeface="+mj-lt"/>
              <a:buAutoNum type="arabicPeriod"/>
            </a:pPr>
            <a:r>
              <a:rPr lang="en-US" sz="2200" dirty="0" smtClean="0">
                <a:solidFill>
                  <a:srgbClr val="000000"/>
                </a:solidFill>
                <a:latin typeface="Verdana" pitchFamily="34" charset="0"/>
              </a:rPr>
              <a:t>FAKTOR FISIOLOGI</a:t>
            </a:r>
          </a:p>
          <a:p>
            <a:pPr marL="457200" lvl="0" indent="-457200">
              <a:buClrTx/>
              <a:buFont typeface="+mj-lt"/>
              <a:buAutoNum type="arabicPeriod"/>
            </a:pPr>
            <a:r>
              <a:rPr lang="en-US" sz="2200" dirty="0" smtClean="0">
                <a:solidFill>
                  <a:srgbClr val="000000"/>
                </a:solidFill>
                <a:latin typeface="Verdana" pitchFamily="34" charset="0"/>
              </a:rPr>
              <a:t>FAKTOR MENTAL  - PSIKOLOGI</a:t>
            </a:r>
          </a:p>
          <a:p>
            <a:pPr marL="457200" lvl="0" indent="-457200">
              <a:spcAft>
                <a:spcPts val="600"/>
              </a:spcAft>
              <a:buClrTx/>
              <a:buNone/>
            </a:pPr>
            <a:endParaRPr lang="en-US" sz="2200" dirty="0" smtClean="0">
              <a:solidFill>
                <a:srgbClr val="000000"/>
              </a:solidFill>
              <a:latin typeface="Verdana" pitchFamily="34" charset="0"/>
            </a:endParaRPr>
          </a:p>
          <a:p>
            <a:pPr marL="0" lvl="0" indent="0">
              <a:spcAft>
                <a:spcPts val="600"/>
              </a:spcAft>
              <a:buClrTx/>
              <a:buNone/>
            </a:pPr>
            <a:r>
              <a:rPr lang="en-US" sz="2200" b="1" dirty="0" smtClean="0">
                <a:solidFill>
                  <a:srgbClr val="000000"/>
                </a:solidFill>
                <a:latin typeface="Verdana" pitchFamily="34" charset="0"/>
              </a:rPr>
              <a:t>FAKTOR FISIK</a:t>
            </a:r>
            <a:r>
              <a:rPr lang="en-US" sz="2200" dirty="0" smtClean="0">
                <a:solidFill>
                  <a:srgbClr val="000000"/>
                </a:solidFill>
                <a:latin typeface="Verdana" pitchFamily="34" charset="0"/>
              </a:rPr>
              <a:t> : FAKTOR DI DALAM TEMPAT KERJA YANG BERSIFAT FISIKA YANG TERDIRI DARI IKLIM KERJA, KEBISINGAN, GETARAN, GELOMBANG MIKRO DAN SINAR ULTRA UNGU.</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 calcmode="lin" valueType="num">
                                      <p:cBhvr additive="base">
                                        <p:cTn id="35"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69635">
                                            <p:txEl>
                                              <p:pRg st="5" end="5"/>
                                            </p:txEl>
                                          </p:spTgt>
                                        </p:tgtEl>
                                        <p:attrNameLst>
                                          <p:attrName>style.visibility</p:attrName>
                                        </p:attrNameLst>
                                      </p:cBhvr>
                                      <p:to>
                                        <p:strVal val="visible"/>
                                      </p:to>
                                    </p:set>
                                    <p:anim calcmode="lin" valueType="num">
                                      <p:cBhvr additive="base">
                                        <p:cTn id="41"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9635">
                                            <p:txEl>
                                              <p:pRg st="7" end="7"/>
                                            </p:txEl>
                                          </p:spTgt>
                                        </p:tgtEl>
                                        <p:attrNameLst>
                                          <p:attrName>style.visibility</p:attrName>
                                        </p:attrNameLst>
                                      </p:cBhvr>
                                      <p:to>
                                        <p:strVal val="visible"/>
                                      </p:to>
                                    </p:set>
                                    <p:anim calcmode="lin" valueType="num">
                                      <p:cBhvr additive="base">
                                        <p:cTn id="47" dur="500" fill="hold"/>
                                        <p:tgtEl>
                                          <p:spTgt spid="69635">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963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buNone/>
            </a:pPr>
            <a:r>
              <a:rPr lang="en-US" sz="2100" b="1" dirty="0" smtClean="0">
                <a:solidFill>
                  <a:srgbClr val="000000"/>
                </a:solidFill>
                <a:latin typeface="Verdana" pitchFamily="34" charset="0"/>
              </a:rPr>
              <a:t>IKLIM KERJA</a:t>
            </a:r>
            <a:r>
              <a:rPr lang="en-US" sz="2100" dirty="0" smtClean="0">
                <a:solidFill>
                  <a:srgbClr val="000000"/>
                </a:solidFill>
                <a:latin typeface="Verdana" pitchFamily="34" charset="0"/>
              </a:rPr>
              <a:t> : HASIL P[ERPADUAN ANTARA SUHU, KELEMBABAN, KECEPATAN GERAKAN UDARA DAN PANAS RADIASI DENGAN TINGKAT PENGELUARAN PANAS  DARI TUBUH TENAGA KERGA SEBAGAI AKIBAT PEKERJAANNYA.</a:t>
            </a:r>
          </a:p>
          <a:p>
            <a:pPr marL="0" indent="0">
              <a:buNone/>
            </a:pPr>
            <a:endParaRPr lang="en-US" sz="2100" dirty="0" smtClean="0">
              <a:solidFill>
                <a:srgbClr val="000000"/>
              </a:solidFill>
              <a:latin typeface="Verdana" pitchFamily="34" charset="0"/>
            </a:endParaRPr>
          </a:p>
          <a:p>
            <a:pPr marL="0" indent="0">
              <a:buNone/>
            </a:pPr>
            <a:r>
              <a:rPr lang="en-US" sz="2100" b="1" dirty="0" smtClean="0">
                <a:solidFill>
                  <a:srgbClr val="000000"/>
                </a:solidFill>
                <a:latin typeface="Verdana" pitchFamily="34" charset="0"/>
              </a:rPr>
              <a:t>KEBISINGAN</a:t>
            </a:r>
            <a:r>
              <a:rPr lang="en-US" sz="2100" dirty="0" smtClean="0">
                <a:solidFill>
                  <a:srgbClr val="000000"/>
                </a:solidFill>
                <a:latin typeface="Verdana" pitchFamily="34" charset="0"/>
              </a:rPr>
              <a:t> : SEMUA SUARA YANG TIDAK DIKEHENDAKI YANG BERSUMBER DARI ALAT2 PROSES PRODUKSI DAN ATAU ALAT2 KERJA YANG PADA TINGKAT TERTENTU YANG DAPAT MENIMBULKAN GANGGUAN PENDENGARAN</a:t>
            </a:r>
          </a:p>
          <a:p>
            <a:pPr marL="0" indent="0">
              <a:buNone/>
            </a:pPr>
            <a:endParaRPr lang="en-US" sz="2100" dirty="0" smtClean="0">
              <a:solidFill>
                <a:srgbClr val="000000"/>
              </a:solidFill>
              <a:latin typeface="Verdana" pitchFamily="34" charset="0"/>
            </a:endParaRPr>
          </a:p>
          <a:p>
            <a:pPr marL="0" indent="0">
              <a:buNone/>
            </a:pPr>
            <a:r>
              <a:rPr lang="en-US" sz="2100" b="1" dirty="0" smtClean="0">
                <a:solidFill>
                  <a:srgbClr val="000000"/>
                </a:solidFill>
                <a:latin typeface="Verdana" pitchFamily="34" charset="0"/>
              </a:rPr>
              <a:t>GETARAN </a:t>
            </a:r>
            <a:r>
              <a:rPr lang="en-US" sz="2100" dirty="0" smtClean="0">
                <a:solidFill>
                  <a:srgbClr val="000000"/>
                </a:solidFill>
                <a:latin typeface="Verdana" pitchFamily="34" charset="0"/>
              </a:rPr>
              <a:t>: GERAKAN YANG TERATUR DARI BENDA ATAU MEDIA DENGAN ARAH BOLAK BALIK DARI KEDUDUKAN KESEIMBANGANNYA</a:t>
            </a:r>
          </a:p>
          <a:p>
            <a:pPr marL="0" indent="0">
              <a:buNone/>
            </a:pPr>
            <a:r>
              <a:rPr lang="en-US" sz="2100" dirty="0" smtClean="0">
                <a:solidFill>
                  <a:srgbClr val="000000"/>
                </a:solidFill>
                <a:latin typeface="Verdana" pitchFamily="34" charset="0"/>
              </a:rPr>
              <a:t>RADIASI FREKUENSI RADIO DAN GELOMBANG MIKRO : RADIASI ELEKTROMAGNETIK DENGAN FREKUENSI 30 KILO HERTS SAMPAI 300 GIGA HERTZ</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9635">
                                            <p:txEl>
                                              <p:pRg st="2" end="2"/>
                                            </p:txEl>
                                          </p:spTgt>
                                        </p:tgtEl>
                                        <p:attrNameLst>
                                          <p:attrName>style.visibility</p:attrName>
                                        </p:attrNameLst>
                                      </p:cBhvr>
                                      <p:to>
                                        <p:strVal val="visible"/>
                                      </p:to>
                                    </p:set>
                                    <p:anim calcmode="lin" valueType="num">
                                      <p:cBhvr additive="base">
                                        <p:cTn id="18"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69635">
                                            <p:txEl>
                                              <p:pRg st="4" end="4"/>
                                            </p:txEl>
                                          </p:spTgt>
                                        </p:tgtEl>
                                        <p:attrNameLst>
                                          <p:attrName>style.visibility</p:attrName>
                                        </p:attrNameLst>
                                      </p:cBhvr>
                                      <p:to>
                                        <p:strVal val="visible"/>
                                      </p:to>
                                    </p:set>
                                    <p:anim calcmode="lin" valueType="num">
                                      <p:cBhvr additive="base">
                                        <p:cTn id="24" dur="500" fill="hold"/>
                                        <p:tgtEl>
                                          <p:spTgt spid="69635">
                                            <p:txEl>
                                              <p:pRg st="4" end="4"/>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9635">
                                            <p:txEl>
                                              <p:pRg st="5" end="5"/>
                                            </p:txEl>
                                          </p:spTgt>
                                        </p:tgtEl>
                                        <p:attrNameLst>
                                          <p:attrName>style.visibility</p:attrName>
                                        </p:attrNameLst>
                                      </p:cBhvr>
                                      <p:to>
                                        <p:strVal val="visible"/>
                                      </p:to>
                                    </p:set>
                                    <p:anim calcmode="lin" valueType="num">
                                      <p:cBhvr additive="base">
                                        <p:cTn id="30" dur="500" fill="hold"/>
                                        <p:tgtEl>
                                          <p:spTgt spid="69635">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96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buNone/>
            </a:pPr>
            <a:r>
              <a:rPr lang="en-US" sz="2000" b="1" dirty="0" smtClean="0">
                <a:solidFill>
                  <a:srgbClr val="000000"/>
                </a:solidFill>
                <a:latin typeface="Verdana" pitchFamily="34" charset="0"/>
              </a:rPr>
              <a:t>FAKTOR KIMIA</a:t>
            </a:r>
            <a:r>
              <a:rPr lang="en-US" sz="2000" dirty="0" smtClean="0">
                <a:solidFill>
                  <a:srgbClr val="000000"/>
                </a:solidFill>
                <a:latin typeface="Verdana" pitchFamily="34" charset="0"/>
              </a:rPr>
              <a:t>, DIMANA PENANGANAN BAHAN KIMIA DALAM INDUSTRI MEMERLUKAN PERHATIAN KHUSUS, AGAR DAPAT MEMBERIKAN PERLINDUNGAN YANG OPTIMAL BAGI TENAGA KERJA DAN MASYARAKAT UMUM, SEJAK DARI PENGADAAN, PENYIMPANAN, PEMAKAIAN SAMPAI PENGOLAHAN SISA PRODUKSI</a:t>
            </a:r>
          </a:p>
          <a:p>
            <a:pPr marL="0" indent="0">
              <a:buNone/>
            </a:pPr>
            <a:endParaRPr lang="en-US" sz="2000" dirty="0" smtClean="0">
              <a:solidFill>
                <a:srgbClr val="000000"/>
              </a:solidFill>
              <a:latin typeface="Verdana" pitchFamily="34" charset="0"/>
            </a:endParaRPr>
          </a:p>
          <a:p>
            <a:pPr marL="0" indent="0">
              <a:buNone/>
            </a:pPr>
            <a:r>
              <a:rPr lang="en-US" sz="2000" b="1" dirty="0" smtClean="0">
                <a:solidFill>
                  <a:srgbClr val="000000"/>
                </a:solidFill>
                <a:latin typeface="Verdana" pitchFamily="34" charset="0"/>
              </a:rPr>
              <a:t>BERDASARKAN SIFAT FISIKA DAN KIMIA</a:t>
            </a:r>
            <a:r>
              <a:rPr lang="en-US" sz="2000" dirty="0" smtClean="0">
                <a:solidFill>
                  <a:srgbClr val="000000"/>
                </a:solidFill>
                <a:latin typeface="Verdana" pitchFamily="34" charset="0"/>
              </a:rPr>
              <a:t>, BAHAN BERBAHAYA YANG DIPAKAI DALAM INDUSSTRI, DIKELOMPOKAN, MENJADI MUDAH TERBAKAR, MUDAH MELEDAK, BERACUN, KOROSIF, REAKTIF, DISIMPAN DALAM TEKANAN TINGGI DAN BAHAN KIMIA BERSIFAT RADIOAKTIF. (EFEK BAHAN KIMIA, PAPARAN AKIBAT ZAT KIMIA, ASBES)</a:t>
            </a:r>
          </a:p>
          <a:p>
            <a:pPr marL="0" indent="0">
              <a:buNone/>
            </a:pPr>
            <a:endParaRPr lang="en-US" sz="2000" dirty="0" smtClean="0">
              <a:solidFill>
                <a:srgbClr val="000000"/>
              </a:solidFill>
              <a:latin typeface="Verdana" pitchFamily="34" charset="0"/>
            </a:endParaRPr>
          </a:p>
          <a:p>
            <a:pPr marL="0" indent="0">
              <a:buNone/>
            </a:pPr>
            <a:r>
              <a:rPr lang="en-US" sz="2000" b="1" dirty="0" smtClean="0">
                <a:solidFill>
                  <a:srgbClr val="000000"/>
                </a:solidFill>
                <a:latin typeface="Verdana" pitchFamily="34" charset="0"/>
              </a:rPr>
              <a:t>BIOLOG</a:t>
            </a:r>
            <a:r>
              <a:rPr lang="en-US" sz="2000" dirty="0" smtClean="0">
                <a:solidFill>
                  <a:srgbClr val="000000"/>
                </a:solidFill>
                <a:latin typeface="Verdana" pitchFamily="34" charset="0"/>
              </a:rPr>
              <a:t>I ADALAH ILMU MENGENAI KEHIDUPAN / HAYATI FAKTOR BIOLOGIS PENYAKIT AKIBAT KERJA DAPAT BERUPA VIRUS, BAKTERI, JAMUR, CACING, KUTU HEWAN ATAU TUMBUHAN.</a:t>
            </a:r>
          </a:p>
          <a:p>
            <a:pPr marL="0" indent="0">
              <a:buNone/>
            </a:pPr>
            <a:endParaRPr lang="en-US" sz="2000" dirty="0" smtClean="0">
              <a:solidFill>
                <a:srgbClr val="000000"/>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9635">
                                            <p:txEl>
                                              <p:pRg st="2" end="2"/>
                                            </p:txEl>
                                          </p:spTgt>
                                        </p:tgtEl>
                                        <p:attrNameLst>
                                          <p:attrName>style.visibility</p:attrName>
                                        </p:attrNameLst>
                                      </p:cBhvr>
                                      <p:to>
                                        <p:strVal val="visible"/>
                                      </p:to>
                                    </p:set>
                                    <p:anim calcmode="lin" valueType="num">
                                      <p:cBhvr additive="base">
                                        <p:cTn id="18"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69635">
                                            <p:txEl>
                                              <p:pRg st="4" end="4"/>
                                            </p:txEl>
                                          </p:spTgt>
                                        </p:tgtEl>
                                        <p:attrNameLst>
                                          <p:attrName>style.visibility</p:attrName>
                                        </p:attrNameLst>
                                      </p:cBhvr>
                                      <p:to>
                                        <p:strVal val="visible"/>
                                      </p:to>
                                    </p:set>
                                    <p:anim calcmode="lin" valueType="num">
                                      <p:cBhvr additive="base">
                                        <p:cTn id="24" dur="500" fill="hold"/>
                                        <p:tgtEl>
                                          <p:spTgt spid="69635">
                                            <p:txEl>
                                              <p:pRg st="4" end="4"/>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buNone/>
            </a:pPr>
            <a:r>
              <a:rPr lang="en-US" sz="2200" dirty="0" smtClean="0">
                <a:solidFill>
                  <a:srgbClr val="000000"/>
                </a:solidFill>
                <a:latin typeface="Verdana" pitchFamily="34" charset="0"/>
              </a:rPr>
              <a:t>TENAGA KERJA YANG BEKERJA DI SEKTOR PERTANIAN, PERKEBUNAN DAN KEHUTANAN, MENGHADAPI BERBAGAI PENYAKIT YANG DISEBABKAN TERKENA RACUN HAMA DAN PENYAKIT DISEBABKAN VIRUS, BAKTERI ATAU HASIL PERTANIAN.</a:t>
            </a:r>
          </a:p>
          <a:p>
            <a:pPr marL="0" indent="0">
              <a:buNone/>
            </a:pPr>
            <a:endParaRPr lang="en-US" sz="2200" dirty="0" smtClean="0">
              <a:solidFill>
                <a:srgbClr val="000000"/>
              </a:solidFill>
              <a:latin typeface="Verdana" pitchFamily="34" charset="0"/>
            </a:endParaRPr>
          </a:p>
          <a:p>
            <a:pPr marL="0" indent="0">
              <a:buNone/>
            </a:pPr>
            <a:r>
              <a:rPr lang="en-US" sz="2200" b="1" dirty="0" smtClean="0">
                <a:solidFill>
                  <a:srgbClr val="000000"/>
                </a:solidFill>
                <a:latin typeface="Verdana" pitchFamily="34" charset="0"/>
              </a:rPr>
              <a:t>FISIOLOGI / ERGONOM</a:t>
            </a:r>
            <a:r>
              <a:rPr lang="en-US" sz="2200" dirty="0" smtClean="0">
                <a:solidFill>
                  <a:srgbClr val="000000"/>
                </a:solidFill>
                <a:latin typeface="Verdana" pitchFamily="34" charset="0"/>
              </a:rPr>
              <a:t>I ADALAH ILMU YANG MEMPELAJARI PERILAKU MANUSIA DALAM BEKERJA, YANG BERKAITANDENGAN PEKERJAANNYA, DENGAN RUANG DAN LINGKUNGANNYA, UNTUK MENYERASIKAN ANTARA PEKERJAAN DAN LINGKUNGAN TERHADAP TENAGA KERJA ATAU SEBALIKNYA, DENGAN TUJUAN TERCAPAINYA PRODUKTIVITAS DAN EFISIENSI YANG SE-TINGGI-NYA.( ANTROPOMENTRI, SIKAP TUBUH DALAM BEKERJA, EFISIENSI KERJA, ORGANISASI DAN DESAIN KERJA, BEBAN KERJA, MANUSIA ITU SENDIRI, PENGENDALIAN LINGKUNGAN KERJA, PENINGKATAN ERGONOMIS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9635">
                                            <p:txEl>
                                              <p:pRg st="2" end="2"/>
                                            </p:txEl>
                                          </p:spTgt>
                                        </p:tgtEl>
                                        <p:attrNameLst>
                                          <p:attrName>style.visibility</p:attrName>
                                        </p:attrNameLst>
                                      </p:cBhvr>
                                      <p:to>
                                        <p:strVal val="visible"/>
                                      </p:to>
                                    </p:set>
                                    <p:anim calcmode="lin" valueType="num">
                                      <p:cBhvr additive="base">
                                        <p:cTn id="18"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3770</TotalTime>
  <Words>891</Words>
  <Application>Microsoft Office PowerPoint</Application>
  <PresentationFormat>On-screen Show (4:3)</PresentationFormat>
  <Paragraphs>85</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Paper</vt:lpstr>
      <vt:lpstr>UNDANG-UNDANG KESELAMATAN DAN KESEHATAN  KERJA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MCR Jakarta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JABATAN FUNGSIONAL P.K DAN ANGKA KREDITNYA</dc:title>
  <dc:creator>Namsalus</dc:creator>
  <cp:lastModifiedBy>May</cp:lastModifiedBy>
  <cp:revision>611</cp:revision>
  <dcterms:created xsi:type="dcterms:W3CDTF">2008-07-22T02:42:23Z</dcterms:created>
  <dcterms:modified xsi:type="dcterms:W3CDTF">2015-04-15T07:18:04Z</dcterms:modified>
</cp:coreProperties>
</file>