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5"/>
  </p:notesMasterIdLst>
  <p:sldIdLst>
    <p:sldId id="417" r:id="rId2"/>
    <p:sldId id="320" r:id="rId3"/>
    <p:sldId id="321" r:id="rId4"/>
    <p:sldId id="322" r:id="rId5"/>
    <p:sldId id="416" r:id="rId6"/>
    <p:sldId id="414" r:id="rId7"/>
    <p:sldId id="413" r:id="rId8"/>
    <p:sldId id="324" r:id="rId9"/>
    <p:sldId id="325" r:id="rId10"/>
    <p:sldId id="326" r:id="rId11"/>
    <p:sldId id="327" r:id="rId12"/>
    <p:sldId id="328" r:id="rId13"/>
    <p:sldId id="28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99"/>
    <a:srgbClr val="CC6600"/>
    <a:srgbClr val="000066"/>
    <a:srgbClr val="FF0000"/>
    <a:srgbClr val="0033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052FCD9-562D-49BE-8A69-F579116D6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677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9024B-F3F2-4373-9F99-F8BC4E3B7EF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5CD4E4-269C-423D-8BBC-644E0D887E2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EEAE10-94E9-49C4-950C-6FFF3C2B649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03A28B-E8F7-4D5B-907D-A82D04711E9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02B3D-EB90-448A-958E-36F53DDD1A1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8E939-AF96-434E-AABF-F814AB05E48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C93D0F-1B7A-4984-ADAF-738990987A7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B79635-26A1-4FCA-A83A-438237D02C2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9AC8D-04B9-4AFE-A57A-718F7F83B63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0ABDB0-9BC7-4C23-AC17-0CA7F3A6D9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5FB1B-834A-4B4B-8B7C-2CAFCBA259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04CA9-826B-40F1-AE1F-9B7A55F1FB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0392A57-72DA-4DC0-AAC3-0FFB18930D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4B76B-BA66-44F1-87F7-AEEB089309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7C737-E70A-4450-85E2-0CD7939F8B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56750-C6B3-4CE2-B05A-ADBDB36C2F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E5FD6-371B-4A54-B87E-FDDA4F8C13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009A5-FAFE-4811-9EF0-3E6DA364C3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57222D1-3CF3-48B0-B77B-7D482BBDFC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687A92-7EAA-402F-85B5-C70D1CE93B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CBAA90F-5DB9-4A2C-96C6-DA79C4E86F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5000" dirty="0" smtClean="0">
                <a:solidFill>
                  <a:schemeClr val="bg1"/>
                </a:solidFill>
                <a:effectLst/>
              </a:rPr>
              <a:t>UNDANG-UNDANG KESELAMATAN DAN KESEHATAN  KERJA </a:t>
            </a:r>
          </a:p>
        </p:txBody>
      </p:sp>
      <p:sp>
        <p:nvSpPr>
          <p:cNvPr id="5" name="Subtit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7200" y="4191000"/>
            <a:ext cx="8305800" cy="49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Drs. </a:t>
            </a:r>
            <a:r>
              <a:rPr lang="en-US" sz="2500" dirty="0" err="1" smtClean="0">
                <a:solidFill>
                  <a:schemeClr val="bg1"/>
                </a:solidFill>
              </a:rPr>
              <a:t>Haris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Sadiminanto</a:t>
            </a:r>
            <a:r>
              <a:rPr lang="en-US" sz="2500" dirty="0" smtClean="0">
                <a:solidFill>
                  <a:schemeClr val="bg1"/>
                </a:solidFill>
              </a:rPr>
              <a:t>, </a:t>
            </a:r>
            <a:r>
              <a:rPr lang="en-US" sz="2500" dirty="0" err="1" smtClean="0">
                <a:solidFill>
                  <a:schemeClr val="bg1"/>
                </a:solidFill>
              </a:rPr>
              <a:t>MMSi</a:t>
            </a:r>
            <a:r>
              <a:rPr lang="en-US" sz="2500" dirty="0" smtClean="0">
                <a:solidFill>
                  <a:schemeClr val="bg1"/>
                </a:solidFill>
              </a:rPr>
              <a:t>, MBA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MATERI  II  ( MINGGU  II )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PERATURAN PERUNDANGAN K.3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500" dirty="0">
              <a:solidFill>
                <a:schemeClr val="bg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95400" y="53340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914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PERATURAN PELAKSANAAN</a:t>
            </a:r>
            <a:b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</a:br>
            <a: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UU No. 1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Verdana" pitchFamily="34" charset="0"/>
              </a:rPr>
              <a:t>Tahun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 1970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5181600"/>
          </a:xfrm>
          <a:solidFill>
            <a:schemeClr val="tx1">
              <a:alpha val="50195"/>
            </a:schemeClr>
          </a:solidFill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spcAft>
                <a:spcPct val="25000"/>
              </a:spcAft>
              <a:buFontTx/>
              <a:buNone/>
            </a:pP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D.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Kesehatan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Lingkungan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endParaRPr lang="en-US" sz="19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PP No. 7/1973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Pengawasan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atas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Peredaran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,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Penyimpangan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Penggunaan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Pestisida</a:t>
            </a:r>
            <a:endParaRPr lang="en-US" sz="19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Permen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01/1976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wajib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Latihan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Hyperkes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bagi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Dokter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Perusahaan</a:t>
            </a:r>
          </a:p>
          <a:p>
            <a:pPr marL="609600" indent="-609600" eaLnBrk="1" hangingPunct="1">
              <a:lnSpc>
                <a:spcPct val="80000"/>
              </a:lnSpc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Permen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01/1979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kewajiban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Latihan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Hyperkes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bagi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Paramedis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Perusahaan</a:t>
            </a:r>
          </a:p>
          <a:p>
            <a:pPr marL="609600" indent="-609600" eaLnBrk="1" hangingPunct="1">
              <a:lnSpc>
                <a:spcPct val="80000"/>
              </a:lnSpc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Permen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02/1980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Pemeriksaan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Tenaga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dalam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Penyelenggaran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Keselamatan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endParaRPr lang="en-US" sz="19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Permen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01/1981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Kewajiban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Melaporkan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PAK</a:t>
            </a:r>
          </a:p>
          <a:p>
            <a:pPr marL="609600" indent="-609600" eaLnBrk="1" hangingPunct="1">
              <a:lnSpc>
                <a:spcPct val="80000"/>
              </a:lnSpc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Permen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03/1982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Pelayanan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Kesehatan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Tenaga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endParaRPr lang="en-US" sz="19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Kepmen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51/1999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NAB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Faktor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Fisika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di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Tempat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endParaRPr lang="en-US" sz="19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Kepmen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187/1999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Pengendalian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Bahan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Kimia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Berbahaya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di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Tempat</a:t>
            </a:r>
            <a:r>
              <a:rPr lang="en-US" sz="19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19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endParaRPr lang="en-US" sz="19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533400" y="1295400"/>
            <a:ext cx="7467600" cy="0"/>
          </a:xfrm>
          <a:prstGeom prst="line">
            <a:avLst/>
          </a:prstGeom>
          <a:noFill/>
          <a:ln w="44450">
            <a:solidFill>
              <a:srgbClr val="CCFFCC"/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42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 animBg="1"/>
      <p:bldP spid="942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391400" cy="1143000"/>
          </a:xfrm>
        </p:spPr>
        <p:txBody>
          <a:bodyPr/>
          <a:lstStyle/>
          <a:p>
            <a:pPr algn="ctr" eaLnBrk="1" hangingPunct="1"/>
            <a: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PERATURAN PELAKSANAAN</a:t>
            </a:r>
            <a:b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</a:br>
            <a: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UU No. 1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Verdana" pitchFamily="34" charset="0"/>
              </a:rPr>
              <a:t>Tahun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 1970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  <a:solidFill>
            <a:schemeClr val="tx2">
              <a:alpha val="47842"/>
            </a:schemeClr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Aft>
                <a:spcPct val="25000"/>
              </a:spcAft>
              <a:buFontTx/>
              <a:buNone/>
            </a:pP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E.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Umum</a:t>
            </a:r>
            <a:endParaRPr lang="en-US" sz="21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Permen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03/1978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Persyaratan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Penunjukan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Wewenang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serta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Kewajiban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Pengawas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atau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Ahli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K3</a:t>
            </a:r>
          </a:p>
          <a:p>
            <a:pPr marL="609600" indent="-609600" eaLnBrk="1" hangingPunct="1">
              <a:lnSpc>
                <a:spcPct val="90000"/>
              </a:lnSpc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Permen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04/1987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Tata Cara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Penunjukan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Kewajiaban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Wewenang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Ahli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K3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P2K3</a:t>
            </a:r>
          </a:p>
          <a:p>
            <a:pPr marL="609600" indent="-609600" eaLnBrk="1" hangingPunct="1">
              <a:lnSpc>
                <a:spcPct val="90000"/>
              </a:lnSpc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Permen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02/1992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Tata Cara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Penunjukan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Kewajiban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Wewenang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Ahli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K3</a:t>
            </a:r>
          </a:p>
          <a:p>
            <a:pPr marL="609600" indent="-609600" eaLnBrk="1" hangingPunct="1">
              <a:lnSpc>
                <a:spcPct val="90000"/>
              </a:lnSpc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Permen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04/1995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Perusahaan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Jasa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K3</a:t>
            </a:r>
          </a:p>
          <a:p>
            <a:pPr marL="609600" indent="-609600" eaLnBrk="1" hangingPunct="1">
              <a:lnSpc>
                <a:spcPct val="90000"/>
              </a:lnSpc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Permen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05/1996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SMK3 ( PP.N0.50/ 2012 )</a:t>
            </a:r>
          </a:p>
          <a:p>
            <a:pPr marL="609600" indent="-609600" eaLnBrk="1" hangingPunct="1">
              <a:lnSpc>
                <a:spcPct val="90000"/>
              </a:lnSpc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Permen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03/1998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Tata Cara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Pelaporan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Kecelakaan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endParaRPr lang="en-US" sz="21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>
            <a:off x="533400" y="1295400"/>
            <a:ext cx="7467600" cy="0"/>
          </a:xfrm>
          <a:prstGeom prst="line">
            <a:avLst/>
          </a:prstGeom>
          <a:noFill/>
          <a:ln w="44450">
            <a:solidFill>
              <a:srgbClr val="CCFFCC"/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62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 animBg="1"/>
      <p:bldP spid="962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91400" cy="1219200"/>
          </a:xfrm>
        </p:spPr>
        <p:txBody>
          <a:bodyPr/>
          <a:lstStyle/>
          <a:p>
            <a:pPr algn="ctr" eaLnBrk="1" hangingPunct="1"/>
            <a: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PERATURAN PELAKSANAAN</a:t>
            </a:r>
            <a:b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</a:br>
            <a: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UU No. 1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Verdana" pitchFamily="34" charset="0"/>
              </a:rPr>
              <a:t>Tahun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 1970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876800"/>
          </a:xfrm>
          <a:solidFill>
            <a:schemeClr val="tx1">
              <a:alpha val="49019"/>
            </a:schemeClr>
          </a:solidFill>
        </p:spPr>
        <p:txBody>
          <a:bodyPr/>
          <a:lstStyle/>
          <a:p>
            <a:pPr marL="609600" indent="-609600" eaLnBrk="1" hangingPunct="1">
              <a:spcAft>
                <a:spcPct val="25000"/>
              </a:spcAft>
              <a:buFontTx/>
              <a:buNone/>
            </a:pPr>
            <a:r>
              <a:rPr lang="en-US" sz="2500" smtClean="0">
                <a:solidFill>
                  <a:srgbClr val="000066"/>
                </a:solidFill>
                <a:effectLst/>
                <a:latin typeface="Verdana" pitchFamily="34" charset="0"/>
              </a:rPr>
              <a:t>E. Sektor Pertambangan </a:t>
            </a: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500" smtClean="0">
                <a:solidFill>
                  <a:srgbClr val="000066"/>
                </a:solidFill>
                <a:effectLst/>
                <a:latin typeface="Verdana" pitchFamily="34" charset="0"/>
              </a:rPr>
              <a:t>PP No. 19 tahun 1973 tentang Pengaturan dan Pengawasan Keselamatan Kerja di Bidang Pertambangan</a:t>
            </a: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500" smtClean="0">
                <a:solidFill>
                  <a:srgbClr val="000066"/>
                </a:solidFill>
                <a:effectLst/>
                <a:latin typeface="Verdana" pitchFamily="34" charset="0"/>
              </a:rPr>
              <a:t>PP No. 11 tahun 1979 tentang Keselamatan Kerja pada Pemurnian dan Pengelolaan Minyak dan Gas Bumi</a:t>
            </a:r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533400" y="1371600"/>
            <a:ext cx="7467600" cy="0"/>
          </a:xfrm>
          <a:prstGeom prst="line">
            <a:avLst/>
          </a:prstGeom>
          <a:noFill/>
          <a:ln w="44450">
            <a:solidFill>
              <a:srgbClr val="CCFFCC"/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83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build="p" animBg="1"/>
      <p:bldP spid="9830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sz="4000" smtClean="0">
                <a:solidFill>
                  <a:schemeClr val="bg1"/>
                </a:solidFill>
                <a:effectLst/>
              </a:rPr>
              <a:t>Terima K</a:t>
            </a:r>
            <a:r>
              <a:rPr lang="en-US" sz="4000" dirty="0" smtClean="0">
                <a:solidFill>
                  <a:schemeClr val="bg1"/>
                </a:solidFill>
                <a:effectLst/>
              </a:rPr>
              <a:t>a</a:t>
            </a:r>
            <a:r>
              <a:rPr sz="4000" smtClean="0">
                <a:solidFill>
                  <a:schemeClr val="bg1"/>
                </a:solidFill>
                <a:effectLst/>
              </a:rPr>
              <a:t>sih </a:t>
            </a:r>
            <a:endParaRPr lang="en-US" sz="4000" dirty="0" smtClean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68300"/>
            <a:ext cx="6858000" cy="6223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500" dirty="0" smtClean="0">
                <a:solidFill>
                  <a:schemeClr val="bg1"/>
                </a:solidFill>
                <a:latin typeface="Verdana" pitchFamily="34" charset="0"/>
              </a:rPr>
              <a:t>TUJUAN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105400"/>
          </a:xfrm>
          <a:solidFill>
            <a:schemeClr val="tx1">
              <a:alpha val="50195"/>
            </a:schemeClr>
          </a:solidFill>
        </p:spPr>
        <p:txBody>
          <a:bodyPr/>
          <a:lstStyle/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§"/>
            </a:pP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Tenaga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berhak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mendapatkan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perlindungan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atas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keselamatan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dalam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perkerjaannya</a:t>
            </a:r>
            <a:endParaRPr lang="en-US" sz="26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§"/>
            </a:pP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Orang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lain yang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berada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di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tempat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perlu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mendapat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jaminan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keselamatannya</a:t>
            </a:r>
            <a:endParaRPr lang="en-US" sz="26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§"/>
            </a:pP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Sumber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produksi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peralatan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produksi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lainnya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dapat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dipakai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secara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aman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efisien</a:t>
            </a:r>
            <a:endParaRPr lang="en-US" sz="26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533400" y="1143000"/>
            <a:ext cx="7467600" cy="0"/>
          </a:xfrm>
          <a:prstGeom prst="line">
            <a:avLst/>
          </a:prstGeom>
          <a:noFill/>
          <a:ln w="44450">
            <a:solidFill>
              <a:srgbClr val="CCFFCC"/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98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 build="p" animBg="1"/>
      <p:bldP spid="798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91400" cy="990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000" dirty="0" smtClean="0">
                <a:solidFill>
                  <a:schemeClr val="bg1"/>
                </a:solidFill>
                <a:latin typeface="Verdana" pitchFamily="34" charset="0"/>
              </a:rPr>
              <a:t>PERATURAN PELAKSANAAN</a:t>
            </a:r>
            <a:br>
              <a:rPr lang="en-US" sz="30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3000" dirty="0" smtClean="0">
                <a:solidFill>
                  <a:schemeClr val="bg1"/>
                </a:solidFill>
                <a:latin typeface="Verdana" pitchFamily="34" charset="0"/>
              </a:rPr>
              <a:t>UU NO. 1 </a:t>
            </a:r>
            <a:r>
              <a:rPr lang="en-US" sz="3000" dirty="0" err="1" smtClean="0">
                <a:solidFill>
                  <a:schemeClr val="bg1"/>
                </a:solidFill>
                <a:latin typeface="Verdana" pitchFamily="34" charset="0"/>
              </a:rPr>
              <a:t>Tahun</a:t>
            </a:r>
            <a:r>
              <a:rPr lang="en-US" sz="3000" dirty="0" smtClean="0">
                <a:solidFill>
                  <a:schemeClr val="bg1"/>
                </a:solidFill>
                <a:latin typeface="Verdana" pitchFamily="34" charset="0"/>
              </a:rPr>
              <a:t> 1970</a:t>
            </a:r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533400" y="1524000"/>
            <a:ext cx="7467600" cy="0"/>
          </a:xfrm>
          <a:prstGeom prst="line">
            <a:avLst/>
          </a:prstGeom>
          <a:noFill/>
          <a:ln w="44450">
            <a:solidFill>
              <a:srgbClr val="CCFFCC"/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2" name="Oval 5"/>
          <p:cNvSpPr>
            <a:spLocks noChangeArrowheads="1"/>
          </p:cNvSpPr>
          <p:nvPr/>
        </p:nvSpPr>
        <p:spPr bwMode="auto">
          <a:xfrm>
            <a:off x="457200" y="2209800"/>
            <a:ext cx="838200" cy="533400"/>
          </a:xfrm>
          <a:prstGeom prst="ellipse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MGT</a:t>
            </a:r>
          </a:p>
        </p:txBody>
      </p:sp>
      <p:sp>
        <p:nvSpPr>
          <p:cNvPr id="12293" name="Oval 7"/>
          <p:cNvSpPr>
            <a:spLocks noChangeArrowheads="1"/>
          </p:cNvSpPr>
          <p:nvPr/>
        </p:nvSpPr>
        <p:spPr bwMode="auto">
          <a:xfrm>
            <a:off x="3124200" y="2438400"/>
            <a:ext cx="762000" cy="457200"/>
          </a:xfrm>
          <a:prstGeom prst="ellipse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SDM</a:t>
            </a:r>
          </a:p>
        </p:txBody>
      </p:sp>
      <p:sp>
        <p:nvSpPr>
          <p:cNvPr id="12294" name="Oval 8"/>
          <p:cNvSpPr>
            <a:spLocks noChangeArrowheads="1"/>
          </p:cNvSpPr>
          <p:nvPr/>
        </p:nvSpPr>
        <p:spPr bwMode="auto">
          <a:xfrm>
            <a:off x="1752600" y="2819400"/>
            <a:ext cx="990600" cy="533400"/>
          </a:xfrm>
          <a:prstGeom prst="ellipse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BAHAN</a:t>
            </a:r>
          </a:p>
        </p:txBody>
      </p:sp>
      <p:sp>
        <p:nvSpPr>
          <p:cNvPr id="12295" name="Oval 9"/>
          <p:cNvSpPr>
            <a:spLocks noChangeArrowheads="1"/>
          </p:cNvSpPr>
          <p:nvPr/>
        </p:nvSpPr>
        <p:spPr bwMode="auto">
          <a:xfrm>
            <a:off x="1905000" y="4572000"/>
            <a:ext cx="2286000" cy="533400"/>
          </a:xfrm>
          <a:prstGeom prst="ellipse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PROSES PRODUKSI</a:t>
            </a:r>
          </a:p>
        </p:txBody>
      </p:sp>
      <p:sp>
        <p:nvSpPr>
          <p:cNvPr id="12296" name="Oval 10"/>
          <p:cNvSpPr>
            <a:spLocks noChangeArrowheads="1"/>
          </p:cNvSpPr>
          <p:nvPr/>
        </p:nvSpPr>
        <p:spPr bwMode="auto">
          <a:xfrm>
            <a:off x="5105400" y="4495800"/>
            <a:ext cx="2286000" cy="609600"/>
          </a:xfrm>
          <a:prstGeom prst="ellipse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SIFAT PEKERJAAN</a:t>
            </a:r>
          </a:p>
        </p:txBody>
      </p:sp>
      <p:sp>
        <p:nvSpPr>
          <p:cNvPr id="12297" name="Oval 11"/>
          <p:cNvSpPr>
            <a:spLocks noChangeArrowheads="1"/>
          </p:cNvSpPr>
          <p:nvPr/>
        </p:nvSpPr>
        <p:spPr bwMode="auto">
          <a:xfrm>
            <a:off x="4191000" y="2895600"/>
            <a:ext cx="2743200" cy="838200"/>
          </a:xfrm>
          <a:prstGeom prst="ellipse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LINGKUNGAN KERJA</a:t>
            </a:r>
          </a:p>
        </p:txBody>
      </p:sp>
      <p:sp>
        <p:nvSpPr>
          <p:cNvPr id="12298" name="Oval 12"/>
          <p:cNvSpPr>
            <a:spLocks noChangeArrowheads="1"/>
          </p:cNvSpPr>
          <p:nvPr/>
        </p:nvSpPr>
        <p:spPr bwMode="auto">
          <a:xfrm>
            <a:off x="4191000" y="5257800"/>
            <a:ext cx="1600200" cy="533400"/>
          </a:xfrm>
          <a:prstGeom prst="ellipse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CARA KERJA</a:t>
            </a:r>
          </a:p>
        </p:txBody>
      </p:sp>
      <p:sp>
        <p:nvSpPr>
          <p:cNvPr id="12299" name="Oval 13"/>
          <p:cNvSpPr>
            <a:spLocks noChangeArrowheads="1"/>
          </p:cNvSpPr>
          <p:nvPr/>
        </p:nvSpPr>
        <p:spPr bwMode="auto">
          <a:xfrm>
            <a:off x="2209800" y="3657600"/>
            <a:ext cx="1600200" cy="533400"/>
          </a:xfrm>
          <a:prstGeom prst="ellipse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PERALATAN</a:t>
            </a:r>
          </a:p>
        </p:txBody>
      </p:sp>
      <p:sp>
        <p:nvSpPr>
          <p:cNvPr id="12300" name="Rectangle 15"/>
          <p:cNvSpPr>
            <a:spLocks noChangeArrowheads="1"/>
          </p:cNvSpPr>
          <p:nvPr/>
        </p:nvSpPr>
        <p:spPr bwMode="auto">
          <a:xfrm>
            <a:off x="304800" y="3657600"/>
            <a:ext cx="1143000" cy="5334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FAKTOR </a:t>
            </a:r>
          </a:p>
          <a:p>
            <a:pPr algn="ctr"/>
            <a:r>
              <a:rPr lang="en-US" sz="1600" b="1">
                <a:solidFill>
                  <a:srgbClr val="000000"/>
                </a:solidFill>
              </a:rPr>
              <a:t>PENYEBAB</a:t>
            </a:r>
          </a:p>
        </p:txBody>
      </p:sp>
      <p:sp>
        <p:nvSpPr>
          <p:cNvPr id="12301" name="Rectangle 16"/>
          <p:cNvSpPr>
            <a:spLocks noChangeArrowheads="1"/>
          </p:cNvSpPr>
          <p:nvPr/>
        </p:nvSpPr>
        <p:spPr bwMode="auto">
          <a:xfrm>
            <a:off x="6934200" y="5562600"/>
            <a:ext cx="1524000" cy="3048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KECELAKAAN</a:t>
            </a:r>
          </a:p>
        </p:txBody>
      </p:sp>
      <p:sp>
        <p:nvSpPr>
          <p:cNvPr id="12302" name="Rectangle 17"/>
          <p:cNvSpPr>
            <a:spLocks noChangeArrowheads="1"/>
          </p:cNvSpPr>
          <p:nvPr/>
        </p:nvSpPr>
        <p:spPr bwMode="auto">
          <a:xfrm>
            <a:off x="7010400" y="3581400"/>
            <a:ext cx="1066800" cy="8382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AMAN/</a:t>
            </a:r>
          </a:p>
          <a:p>
            <a:pPr algn="ctr"/>
            <a:r>
              <a:rPr lang="en-US" sz="1600" b="1">
                <a:solidFill>
                  <a:srgbClr val="000000"/>
                </a:solidFill>
              </a:rPr>
              <a:t>NYAMAN</a:t>
            </a:r>
          </a:p>
          <a:p>
            <a:pPr algn="ctr"/>
            <a:r>
              <a:rPr lang="en-US" sz="1600" b="1">
                <a:solidFill>
                  <a:srgbClr val="000000"/>
                </a:solidFill>
              </a:rPr>
              <a:t>SEHAT</a:t>
            </a:r>
          </a:p>
        </p:txBody>
      </p:sp>
      <p:sp>
        <p:nvSpPr>
          <p:cNvPr id="12303" name="Oval 18"/>
          <p:cNvSpPr>
            <a:spLocks noChangeArrowheads="1"/>
          </p:cNvSpPr>
          <p:nvPr/>
        </p:nvSpPr>
        <p:spPr bwMode="auto">
          <a:xfrm>
            <a:off x="8229600" y="3581400"/>
            <a:ext cx="762000" cy="685800"/>
          </a:xfrm>
          <a:prstGeom prst="ellipse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Prod’s</a:t>
            </a:r>
          </a:p>
        </p:txBody>
      </p:sp>
      <p:sp>
        <p:nvSpPr>
          <p:cNvPr id="12304" name="Rectangle 19"/>
          <p:cNvSpPr>
            <a:spLocks noChangeArrowheads="1"/>
          </p:cNvSpPr>
          <p:nvPr/>
        </p:nvSpPr>
        <p:spPr bwMode="auto">
          <a:xfrm>
            <a:off x="3810000" y="60960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600" b="1">
                <a:solidFill>
                  <a:srgbClr val="000000"/>
                </a:solidFill>
                <a:latin typeface="Verdana" pitchFamily="34" charset="0"/>
              </a:rPr>
              <a:t>ANALISIS</a:t>
            </a:r>
          </a:p>
        </p:txBody>
      </p:sp>
      <p:sp>
        <p:nvSpPr>
          <p:cNvPr id="12305" name="Line 21"/>
          <p:cNvSpPr>
            <a:spLocks noChangeShapeType="1"/>
          </p:cNvSpPr>
          <p:nvPr/>
        </p:nvSpPr>
        <p:spPr bwMode="auto">
          <a:xfrm>
            <a:off x="1219200" y="2286000"/>
            <a:ext cx="19812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Line 22"/>
          <p:cNvSpPr>
            <a:spLocks noChangeShapeType="1"/>
          </p:cNvSpPr>
          <p:nvPr/>
        </p:nvSpPr>
        <p:spPr bwMode="auto">
          <a:xfrm>
            <a:off x="1219200" y="2286000"/>
            <a:ext cx="31242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7" name="Line 23"/>
          <p:cNvSpPr>
            <a:spLocks noChangeShapeType="1"/>
          </p:cNvSpPr>
          <p:nvPr/>
        </p:nvSpPr>
        <p:spPr bwMode="auto">
          <a:xfrm>
            <a:off x="1219200" y="2286000"/>
            <a:ext cx="76200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8" name="Line 24"/>
          <p:cNvSpPr>
            <a:spLocks noChangeShapeType="1"/>
          </p:cNvSpPr>
          <p:nvPr/>
        </p:nvSpPr>
        <p:spPr bwMode="auto">
          <a:xfrm>
            <a:off x="1219200" y="2286000"/>
            <a:ext cx="4724400" cy="2209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9" name="Line 25"/>
          <p:cNvSpPr>
            <a:spLocks noChangeShapeType="1"/>
          </p:cNvSpPr>
          <p:nvPr/>
        </p:nvSpPr>
        <p:spPr bwMode="auto">
          <a:xfrm>
            <a:off x="1447800" y="3962400"/>
            <a:ext cx="685800" cy="6858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0" name="Line 26"/>
          <p:cNvSpPr>
            <a:spLocks noChangeShapeType="1"/>
          </p:cNvSpPr>
          <p:nvPr/>
        </p:nvSpPr>
        <p:spPr bwMode="auto">
          <a:xfrm flipV="1">
            <a:off x="1447800" y="3352800"/>
            <a:ext cx="609600" cy="6096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1" name="AutoShape 27"/>
          <p:cNvSpPr>
            <a:spLocks noChangeArrowheads="1"/>
          </p:cNvSpPr>
          <p:nvPr/>
        </p:nvSpPr>
        <p:spPr bwMode="auto">
          <a:xfrm>
            <a:off x="6019800" y="3733800"/>
            <a:ext cx="990600" cy="533400"/>
          </a:xfrm>
          <a:prstGeom prst="rightArrow">
            <a:avLst>
              <a:gd name="adj1" fmla="val 50000"/>
              <a:gd name="adj2" fmla="val 46429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Line 28"/>
          <p:cNvSpPr>
            <a:spLocks noChangeShapeType="1"/>
          </p:cNvSpPr>
          <p:nvPr/>
        </p:nvSpPr>
        <p:spPr bwMode="auto">
          <a:xfrm>
            <a:off x="914400" y="6324600"/>
            <a:ext cx="3124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3" name="Line 29"/>
          <p:cNvSpPr>
            <a:spLocks noChangeShapeType="1"/>
          </p:cNvSpPr>
          <p:nvPr/>
        </p:nvSpPr>
        <p:spPr bwMode="auto">
          <a:xfrm>
            <a:off x="5334000" y="6324600"/>
            <a:ext cx="2362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4" name="Line 30"/>
          <p:cNvSpPr>
            <a:spLocks noChangeShapeType="1"/>
          </p:cNvSpPr>
          <p:nvPr/>
        </p:nvSpPr>
        <p:spPr bwMode="auto">
          <a:xfrm flipV="1">
            <a:off x="914400" y="4191000"/>
            <a:ext cx="0" cy="2133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5" name="Line 31"/>
          <p:cNvSpPr>
            <a:spLocks noChangeShapeType="1"/>
          </p:cNvSpPr>
          <p:nvPr/>
        </p:nvSpPr>
        <p:spPr bwMode="auto">
          <a:xfrm flipV="1">
            <a:off x="7696200" y="4419600"/>
            <a:ext cx="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6" name="Line 32"/>
          <p:cNvSpPr>
            <a:spLocks noChangeShapeType="1"/>
          </p:cNvSpPr>
          <p:nvPr/>
        </p:nvSpPr>
        <p:spPr bwMode="auto">
          <a:xfrm flipV="1">
            <a:off x="7696200" y="58674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7" name="Line 33"/>
          <p:cNvSpPr>
            <a:spLocks noChangeShapeType="1"/>
          </p:cNvSpPr>
          <p:nvPr/>
        </p:nvSpPr>
        <p:spPr bwMode="auto">
          <a:xfrm flipV="1">
            <a:off x="914400" y="2743200"/>
            <a:ext cx="0" cy="914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8" name="Line 34"/>
          <p:cNvSpPr>
            <a:spLocks noChangeShapeType="1"/>
          </p:cNvSpPr>
          <p:nvPr/>
        </p:nvSpPr>
        <p:spPr bwMode="auto">
          <a:xfrm>
            <a:off x="1219200" y="2286000"/>
            <a:ext cx="1066800" cy="1524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9" name="Line 35"/>
          <p:cNvSpPr>
            <a:spLocks noChangeShapeType="1"/>
          </p:cNvSpPr>
          <p:nvPr/>
        </p:nvSpPr>
        <p:spPr bwMode="auto">
          <a:xfrm>
            <a:off x="1219200" y="2286000"/>
            <a:ext cx="1143000" cy="2362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20" name="Line 36"/>
          <p:cNvSpPr>
            <a:spLocks noChangeShapeType="1"/>
          </p:cNvSpPr>
          <p:nvPr/>
        </p:nvSpPr>
        <p:spPr bwMode="auto">
          <a:xfrm>
            <a:off x="1219200" y="2362200"/>
            <a:ext cx="3733800" cy="2895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21" name="Line 37"/>
          <p:cNvSpPr>
            <a:spLocks noChangeShapeType="1"/>
          </p:cNvSpPr>
          <p:nvPr/>
        </p:nvSpPr>
        <p:spPr bwMode="auto">
          <a:xfrm flipV="1">
            <a:off x="1447800" y="2819400"/>
            <a:ext cx="1828800" cy="11430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22" name="Line 38"/>
          <p:cNvSpPr>
            <a:spLocks noChangeShapeType="1"/>
          </p:cNvSpPr>
          <p:nvPr/>
        </p:nvSpPr>
        <p:spPr bwMode="auto">
          <a:xfrm flipV="1">
            <a:off x="1447800" y="3200400"/>
            <a:ext cx="2743200" cy="7620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23" name="Line 39"/>
          <p:cNvSpPr>
            <a:spLocks noChangeShapeType="1"/>
          </p:cNvSpPr>
          <p:nvPr/>
        </p:nvSpPr>
        <p:spPr bwMode="auto">
          <a:xfrm>
            <a:off x="1447800" y="3962400"/>
            <a:ext cx="3657600" cy="7620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24" name="Line 40"/>
          <p:cNvSpPr>
            <a:spLocks noChangeShapeType="1"/>
          </p:cNvSpPr>
          <p:nvPr/>
        </p:nvSpPr>
        <p:spPr bwMode="auto">
          <a:xfrm>
            <a:off x="1905000" y="5486400"/>
            <a:ext cx="2286000" cy="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25" name="Line 41"/>
          <p:cNvSpPr>
            <a:spLocks noChangeShapeType="1"/>
          </p:cNvSpPr>
          <p:nvPr/>
        </p:nvSpPr>
        <p:spPr bwMode="auto">
          <a:xfrm>
            <a:off x="1447800" y="3962400"/>
            <a:ext cx="457200" cy="15240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6" name="Rectangle 43"/>
          <p:cNvSpPr>
            <a:spLocks noChangeArrowheads="1"/>
          </p:cNvSpPr>
          <p:nvPr/>
        </p:nvSpPr>
        <p:spPr bwMode="auto">
          <a:xfrm>
            <a:off x="4191000" y="3810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500" b="1">
                <a:solidFill>
                  <a:srgbClr val="000000"/>
                </a:solidFill>
                <a:latin typeface="Verdana" pitchFamily="34" charset="0"/>
              </a:rPr>
              <a:t>TEMPAT KERJA</a:t>
            </a:r>
          </a:p>
        </p:txBody>
      </p:sp>
      <p:sp>
        <p:nvSpPr>
          <p:cNvPr id="12327" name="AutoShape 44"/>
          <p:cNvSpPr>
            <a:spLocks noChangeArrowheads="1"/>
          </p:cNvSpPr>
          <p:nvPr/>
        </p:nvSpPr>
        <p:spPr bwMode="auto">
          <a:xfrm>
            <a:off x="8229600" y="2743200"/>
            <a:ext cx="762000" cy="6858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2328" name="Line 45"/>
          <p:cNvSpPr>
            <a:spLocks noChangeShapeType="1"/>
          </p:cNvSpPr>
          <p:nvPr/>
        </p:nvSpPr>
        <p:spPr bwMode="auto">
          <a:xfrm>
            <a:off x="1524000" y="3962400"/>
            <a:ext cx="685800" cy="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914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000" dirty="0" smtClean="0">
                <a:solidFill>
                  <a:schemeClr val="bg1"/>
                </a:solidFill>
                <a:latin typeface="Verdana" pitchFamily="34" charset="0"/>
              </a:rPr>
              <a:t>STRUKTUR UU No. 1 </a:t>
            </a:r>
            <a:r>
              <a:rPr lang="en-US" sz="3000" dirty="0" err="1" smtClean="0">
                <a:solidFill>
                  <a:schemeClr val="bg1"/>
                </a:solidFill>
                <a:latin typeface="Verdana" pitchFamily="34" charset="0"/>
              </a:rPr>
              <a:t>Tahun</a:t>
            </a:r>
            <a:r>
              <a:rPr lang="en-US" sz="3000" dirty="0" smtClean="0">
                <a:solidFill>
                  <a:schemeClr val="bg1"/>
                </a:solidFill>
                <a:latin typeface="Verdana" pitchFamily="34" charset="0"/>
              </a:rPr>
              <a:t> 1970</a:t>
            </a:r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990600" y="1143000"/>
            <a:ext cx="7467600" cy="0"/>
          </a:xfrm>
          <a:prstGeom prst="line">
            <a:avLst/>
          </a:prstGeom>
          <a:noFill/>
          <a:ln w="44450">
            <a:solidFill>
              <a:srgbClr val="CCFFCC"/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6" name="Oval 5"/>
          <p:cNvSpPr>
            <a:spLocks noChangeArrowheads="1"/>
          </p:cNvSpPr>
          <p:nvPr/>
        </p:nvSpPr>
        <p:spPr bwMode="auto">
          <a:xfrm>
            <a:off x="3505200" y="1828800"/>
            <a:ext cx="1676400" cy="609600"/>
          </a:xfrm>
          <a:prstGeom prst="ellipse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MENAKER</a:t>
            </a:r>
          </a:p>
        </p:txBody>
      </p:sp>
      <p:sp>
        <p:nvSpPr>
          <p:cNvPr id="13317" name="Oval 7"/>
          <p:cNvSpPr>
            <a:spLocks noChangeArrowheads="1"/>
          </p:cNvSpPr>
          <p:nvPr/>
        </p:nvSpPr>
        <p:spPr bwMode="auto">
          <a:xfrm>
            <a:off x="3429000" y="2743200"/>
            <a:ext cx="1676400" cy="609600"/>
          </a:xfrm>
          <a:prstGeom prst="ellipse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DIREKTUR</a:t>
            </a:r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609600" y="3886200"/>
            <a:ext cx="1143000" cy="6858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PEG.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PENGAWAS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Pasal 1(5)</a:t>
            </a:r>
          </a:p>
        </p:txBody>
      </p:sp>
      <p:sp>
        <p:nvSpPr>
          <p:cNvPr id="13319" name="Rectangle 10"/>
          <p:cNvSpPr>
            <a:spLocks noChangeArrowheads="1"/>
          </p:cNvSpPr>
          <p:nvPr/>
        </p:nvSpPr>
        <p:spPr bwMode="auto">
          <a:xfrm>
            <a:off x="2209800" y="3886200"/>
            <a:ext cx="1143000" cy="6858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rgbClr val="000000"/>
                </a:solidFill>
              </a:rPr>
              <a:t>PANITIA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</a:rPr>
              <a:t>BANDING</a:t>
            </a:r>
          </a:p>
          <a:p>
            <a:pPr algn="ctr"/>
            <a:r>
              <a:rPr lang="en-US" sz="1400" b="1" dirty="0" err="1">
                <a:solidFill>
                  <a:srgbClr val="000000"/>
                </a:solidFill>
              </a:rPr>
              <a:t>Pasal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b="1" dirty="0" smtClean="0">
                <a:solidFill>
                  <a:srgbClr val="000000"/>
                </a:solidFill>
              </a:rPr>
              <a:t>6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5486400" y="3886200"/>
            <a:ext cx="1143000" cy="6858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P2K3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Pasal 10(1)</a:t>
            </a:r>
          </a:p>
        </p:txBody>
      </p:sp>
      <p:sp>
        <p:nvSpPr>
          <p:cNvPr id="13321" name="Rectangle 12"/>
          <p:cNvSpPr>
            <a:spLocks noChangeArrowheads="1"/>
          </p:cNvSpPr>
          <p:nvPr/>
        </p:nvSpPr>
        <p:spPr bwMode="auto">
          <a:xfrm>
            <a:off x="1828800" y="5257800"/>
            <a:ext cx="1143000" cy="6858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AHLI K3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Pasal 1(6)</a:t>
            </a:r>
          </a:p>
        </p:txBody>
      </p:sp>
      <p:sp>
        <p:nvSpPr>
          <p:cNvPr id="13322" name="Rectangle 13"/>
          <p:cNvSpPr>
            <a:spLocks noChangeArrowheads="1"/>
          </p:cNvSpPr>
          <p:nvPr/>
        </p:nvSpPr>
        <p:spPr bwMode="auto">
          <a:xfrm>
            <a:off x="3276600" y="5257800"/>
            <a:ext cx="1143000" cy="6858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RETRIBUSI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Pasal 7</a:t>
            </a:r>
          </a:p>
        </p:txBody>
      </p:sp>
      <p:sp>
        <p:nvSpPr>
          <p:cNvPr id="13323" name="Rectangle 14"/>
          <p:cNvSpPr>
            <a:spLocks noChangeArrowheads="1"/>
          </p:cNvSpPr>
          <p:nvPr/>
        </p:nvSpPr>
        <p:spPr bwMode="auto">
          <a:xfrm>
            <a:off x="4724400" y="5257800"/>
            <a:ext cx="1143000" cy="6858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PENGURUS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Pasal 1(2)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Pasal 9 &amp; 14</a:t>
            </a:r>
          </a:p>
        </p:txBody>
      </p:sp>
      <p:sp>
        <p:nvSpPr>
          <p:cNvPr id="13324" name="Rectangle 15"/>
          <p:cNvSpPr>
            <a:spLocks noChangeArrowheads="1"/>
          </p:cNvSpPr>
          <p:nvPr/>
        </p:nvSpPr>
        <p:spPr bwMode="auto">
          <a:xfrm>
            <a:off x="6172200" y="5257800"/>
            <a:ext cx="1295400" cy="6096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KECELAKAAN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Pasal 11(1)</a:t>
            </a:r>
          </a:p>
        </p:txBody>
      </p:sp>
      <p:sp>
        <p:nvSpPr>
          <p:cNvPr id="13325" name="Rectangle 16"/>
          <p:cNvSpPr>
            <a:spLocks noChangeArrowheads="1"/>
          </p:cNvSpPr>
          <p:nvPr/>
        </p:nvSpPr>
        <p:spPr bwMode="auto">
          <a:xfrm>
            <a:off x="7696200" y="5257800"/>
            <a:ext cx="1143000" cy="6858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PERALIHAN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Pasal 17</a:t>
            </a:r>
          </a:p>
        </p:txBody>
      </p:sp>
      <p:sp>
        <p:nvSpPr>
          <p:cNvPr id="13326" name="Rectangle 17"/>
          <p:cNvSpPr>
            <a:spLocks noChangeArrowheads="1"/>
          </p:cNvSpPr>
          <p:nvPr/>
        </p:nvSpPr>
        <p:spPr bwMode="auto">
          <a:xfrm>
            <a:off x="3810000" y="3886200"/>
            <a:ext cx="1143000" cy="6858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DOKTER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PEMERIKSA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Pasal 8(2)</a:t>
            </a:r>
          </a:p>
        </p:txBody>
      </p:sp>
      <p:sp>
        <p:nvSpPr>
          <p:cNvPr id="13327" name="Rectangle 18"/>
          <p:cNvSpPr>
            <a:spLocks noChangeArrowheads="1"/>
          </p:cNvSpPr>
          <p:nvPr/>
        </p:nvSpPr>
        <p:spPr bwMode="auto">
          <a:xfrm>
            <a:off x="7162800" y="3886200"/>
            <a:ext cx="1143000" cy="6858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SANKSI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Pasal 15</a:t>
            </a:r>
          </a:p>
        </p:txBody>
      </p:sp>
      <p:sp>
        <p:nvSpPr>
          <p:cNvPr id="13328" name="Line 19"/>
          <p:cNvSpPr>
            <a:spLocks noChangeShapeType="1"/>
          </p:cNvSpPr>
          <p:nvPr/>
        </p:nvSpPr>
        <p:spPr bwMode="auto">
          <a:xfrm>
            <a:off x="457200" y="3505200"/>
            <a:ext cx="807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Rectangle 20"/>
          <p:cNvSpPr>
            <a:spLocks noChangeArrowheads="1"/>
          </p:cNvSpPr>
          <p:nvPr/>
        </p:nvSpPr>
        <p:spPr bwMode="auto">
          <a:xfrm>
            <a:off x="2819400" y="1447800"/>
            <a:ext cx="32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500" b="1">
                <a:solidFill>
                  <a:srgbClr val="000000"/>
                </a:solidFill>
                <a:latin typeface="Verdana" pitchFamily="34" charset="0"/>
              </a:rPr>
              <a:t>KESELAMATAN KERJA</a:t>
            </a:r>
          </a:p>
        </p:txBody>
      </p:sp>
      <p:sp>
        <p:nvSpPr>
          <p:cNvPr id="86037" name="Rectangle 21"/>
          <p:cNvSpPr>
            <a:spLocks noChangeArrowheads="1"/>
          </p:cNvSpPr>
          <p:nvPr/>
        </p:nvSpPr>
        <p:spPr bwMode="auto">
          <a:xfrm>
            <a:off x="6553200" y="1600200"/>
            <a:ext cx="259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buFontTx/>
              <a:buChar char="•"/>
            </a:pPr>
            <a:r>
              <a:rPr lang="en-US" sz="1400" i="1">
                <a:solidFill>
                  <a:srgbClr val="000000"/>
                </a:solidFill>
                <a:latin typeface="Book Antiqua" pitchFamily="18" charset="0"/>
              </a:rPr>
              <a:t>  </a:t>
            </a:r>
            <a:r>
              <a:rPr lang="en-US" sz="1500" b="1" i="1">
                <a:solidFill>
                  <a:srgbClr val="000000"/>
                </a:solidFill>
                <a:latin typeface="Book Antiqua" pitchFamily="18" charset="0"/>
              </a:rPr>
              <a:t>Kebijakan Nasional K3</a:t>
            </a:r>
            <a:br>
              <a:rPr lang="en-US" sz="1500" b="1" i="1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1400">
                <a:solidFill>
                  <a:srgbClr val="000000"/>
                </a:solidFill>
                <a:latin typeface="Book Antiqua" pitchFamily="18" charset="0"/>
              </a:rPr>
              <a:t>     Penjelasan Pasal 1(1)</a:t>
            </a:r>
            <a:br>
              <a:rPr lang="en-US" sz="140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1400">
                <a:solidFill>
                  <a:srgbClr val="000000"/>
                </a:solidFill>
                <a:latin typeface="Book Antiqua" pitchFamily="18" charset="0"/>
              </a:rPr>
              <a:t>  </a:t>
            </a:r>
            <a:r>
              <a:rPr lang="en-US" sz="1500" b="1" i="1">
                <a:solidFill>
                  <a:srgbClr val="000000"/>
                </a:solidFill>
                <a:latin typeface="Book Antiqua" pitchFamily="18" charset="0"/>
              </a:rPr>
              <a:t>Pelaksanaan Umum</a:t>
            </a:r>
            <a:br>
              <a:rPr lang="en-US" sz="1500" b="1" i="1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1400">
                <a:solidFill>
                  <a:srgbClr val="000000"/>
                </a:solidFill>
                <a:latin typeface="Book Antiqua" pitchFamily="18" charset="0"/>
              </a:rPr>
              <a:t>     Pasal 5(1)</a:t>
            </a:r>
          </a:p>
        </p:txBody>
      </p:sp>
      <p:sp>
        <p:nvSpPr>
          <p:cNvPr id="13331" name="Line 22"/>
          <p:cNvSpPr>
            <a:spLocks noChangeShapeType="1"/>
          </p:cNvSpPr>
          <p:nvPr/>
        </p:nvSpPr>
        <p:spPr bwMode="auto">
          <a:xfrm>
            <a:off x="1066800" y="35052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Line 23"/>
          <p:cNvSpPr>
            <a:spLocks noChangeShapeType="1"/>
          </p:cNvSpPr>
          <p:nvPr/>
        </p:nvSpPr>
        <p:spPr bwMode="auto">
          <a:xfrm>
            <a:off x="2743200" y="35052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Line 24"/>
          <p:cNvSpPr>
            <a:spLocks noChangeShapeType="1"/>
          </p:cNvSpPr>
          <p:nvPr/>
        </p:nvSpPr>
        <p:spPr bwMode="auto">
          <a:xfrm>
            <a:off x="4267200" y="35052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Line 25"/>
          <p:cNvSpPr>
            <a:spLocks noChangeShapeType="1"/>
          </p:cNvSpPr>
          <p:nvPr/>
        </p:nvSpPr>
        <p:spPr bwMode="auto">
          <a:xfrm>
            <a:off x="6019800" y="35052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Line 26"/>
          <p:cNvSpPr>
            <a:spLocks noChangeShapeType="1"/>
          </p:cNvSpPr>
          <p:nvPr/>
        </p:nvSpPr>
        <p:spPr bwMode="auto">
          <a:xfrm>
            <a:off x="7696200" y="35052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Line 27"/>
          <p:cNvSpPr>
            <a:spLocks noChangeShapeType="1"/>
          </p:cNvSpPr>
          <p:nvPr/>
        </p:nvSpPr>
        <p:spPr bwMode="auto">
          <a:xfrm>
            <a:off x="1981200" y="3505200"/>
            <a:ext cx="0" cy="1752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Line 28"/>
          <p:cNvSpPr>
            <a:spLocks noChangeShapeType="1"/>
          </p:cNvSpPr>
          <p:nvPr/>
        </p:nvSpPr>
        <p:spPr bwMode="auto">
          <a:xfrm>
            <a:off x="3581400" y="3505200"/>
            <a:ext cx="0" cy="1752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8" name="Line 29"/>
          <p:cNvSpPr>
            <a:spLocks noChangeShapeType="1"/>
          </p:cNvSpPr>
          <p:nvPr/>
        </p:nvSpPr>
        <p:spPr bwMode="auto">
          <a:xfrm>
            <a:off x="5181600" y="3505200"/>
            <a:ext cx="0" cy="1752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Line 30"/>
          <p:cNvSpPr>
            <a:spLocks noChangeShapeType="1"/>
          </p:cNvSpPr>
          <p:nvPr/>
        </p:nvSpPr>
        <p:spPr bwMode="auto">
          <a:xfrm>
            <a:off x="6858000" y="3505200"/>
            <a:ext cx="0" cy="1752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40" name="Line 31"/>
          <p:cNvSpPr>
            <a:spLocks noChangeShapeType="1"/>
          </p:cNvSpPr>
          <p:nvPr/>
        </p:nvSpPr>
        <p:spPr bwMode="auto">
          <a:xfrm>
            <a:off x="8534400" y="3505200"/>
            <a:ext cx="0" cy="1752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Line 32"/>
          <p:cNvSpPr>
            <a:spLocks noChangeShapeType="1"/>
          </p:cNvSpPr>
          <p:nvPr/>
        </p:nvSpPr>
        <p:spPr bwMode="auto">
          <a:xfrm>
            <a:off x="4343400" y="24384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42" name="Rectangle 33"/>
          <p:cNvSpPr>
            <a:spLocks noChangeArrowheads="1"/>
          </p:cNvSpPr>
          <p:nvPr/>
        </p:nvSpPr>
        <p:spPr bwMode="auto">
          <a:xfrm>
            <a:off x="381000" y="5257800"/>
            <a:ext cx="1143000" cy="6858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TENAGA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KERJA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Pasal 12</a:t>
            </a:r>
          </a:p>
        </p:txBody>
      </p:sp>
      <p:sp>
        <p:nvSpPr>
          <p:cNvPr id="13343" name="Line 34"/>
          <p:cNvSpPr>
            <a:spLocks noChangeShapeType="1"/>
          </p:cNvSpPr>
          <p:nvPr/>
        </p:nvSpPr>
        <p:spPr bwMode="auto">
          <a:xfrm>
            <a:off x="457200" y="3505200"/>
            <a:ext cx="0" cy="1752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20" grpId="0" animBg="1"/>
      <p:bldP spid="860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457200" lvl="0" indent="-457200"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Menaker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bertanggung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jawab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dalam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kebijakan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nasional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di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bidang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K.3 agar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dapat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terjamin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pelaksanaannya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secara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seragam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dan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serasi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bagi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seluruh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Indonesia,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dengan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mendesentralisasikan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pelaksanaan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pengawasan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atas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ditaatinya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Undang2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ini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secara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meluas</a:t>
            </a:r>
            <a:endParaRPr lang="en-US" sz="23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Direktur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melakukan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pelaksanaan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umum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terhadap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undang2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ini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,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sedangkan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pengawas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dan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ahli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ditugaskan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jalankan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pengawasan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langsung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thd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    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ditaatinya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undang2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ini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dan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bantu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pelaksanaannya</a:t>
            </a:r>
            <a:endParaRPr lang="en-US" sz="23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Pegawai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Pengawas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: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pegawai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teknis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berkeahlian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khusus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dari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depnaker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ditunjuk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Menaker</a:t>
            </a:r>
            <a:endParaRPr lang="en-US" sz="23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Ahli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keselamatan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kerja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: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tenaga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teknis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yang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berkeahlian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khusus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dari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luar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depnaker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ditunjuk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Menaker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untuk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mengawasi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ditaatinya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undang2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ini</a:t>
            </a:r>
            <a:endParaRPr lang="en-US" sz="23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spcAft>
                <a:spcPts val="600"/>
              </a:spcAft>
              <a:buClrTx/>
              <a:buNone/>
            </a:pP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</a:p>
          <a:p>
            <a:pPr marL="457200" lvl="0" indent="-457200">
              <a:buClrTx/>
              <a:buNone/>
            </a:pP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  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lvl="0" indent="0">
              <a:buClrTx/>
              <a:buNone/>
            </a:pP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Undang2 N0. 1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tahun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1970 (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Keselamatan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Kerja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),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terdiri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dari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11 BAB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dan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18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Pasal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,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antara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lain :</a:t>
            </a:r>
          </a:p>
          <a:p>
            <a:pPr marL="0" lvl="0" indent="0">
              <a:buClrTx/>
              <a:buNone/>
            </a:pPr>
            <a:endParaRPr lang="en-US" sz="15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1608138" lvl="0" indent="-1608138">
              <a:buClrTx/>
              <a:buNone/>
            </a:pP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Bab. I    	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Tentang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Istilah-istilah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( 1 ps. 6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ayat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)</a:t>
            </a:r>
          </a:p>
          <a:p>
            <a:pPr marL="1608138" lvl="0" indent="-1608138">
              <a:buClrTx/>
              <a:buNone/>
            </a:pP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Bab. II   	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Ruang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Lingkup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( 1 ps. 3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ayat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)</a:t>
            </a:r>
          </a:p>
          <a:p>
            <a:pPr marL="1608138" lvl="0" indent="-1608138">
              <a:buClrTx/>
              <a:buNone/>
            </a:pP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Bab. III  	Syarat2 K2 ( 2 ps. 2 + 3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ayat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)</a:t>
            </a:r>
          </a:p>
          <a:p>
            <a:pPr marL="1608138" lvl="0" indent="-1608138">
              <a:buClrTx/>
              <a:buNone/>
            </a:pP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Bab. IV   	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Pengawasan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( 4 ps. 2+3+1+3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ayat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)</a:t>
            </a:r>
          </a:p>
          <a:p>
            <a:pPr marL="1608138" lvl="0" indent="-1608138">
              <a:buClrTx/>
              <a:buNone/>
            </a:pP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Bab. V    	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Pembinaan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( 1 ps. 4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ayat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)</a:t>
            </a:r>
          </a:p>
          <a:p>
            <a:pPr marL="1608138" lvl="0" indent="-1608138">
              <a:buClrTx/>
              <a:buNone/>
            </a:pP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Bab. VI   	P2K3 ( 1 ps. 2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ayat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)</a:t>
            </a:r>
          </a:p>
          <a:p>
            <a:pPr marL="1608138" lvl="0" indent="-1608138">
              <a:buClrTx/>
              <a:buNone/>
            </a:pP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Bab. VII  	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Kecekaan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( 1 ps. 2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ayat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)</a:t>
            </a:r>
          </a:p>
          <a:p>
            <a:pPr marL="1608138" lvl="0" indent="-1608138">
              <a:buClrTx/>
              <a:buNone/>
            </a:pP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Bab. VIII 	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Kewajiban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dan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Hak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tenaga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kerja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(1 ps. )</a:t>
            </a:r>
          </a:p>
          <a:p>
            <a:pPr marL="1608138" lvl="0" indent="-1608138">
              <a:buClrTx/>
              <a:buNone/>
            </a:pP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Bab. IX    	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Kewajiban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bila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masuki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tempat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kerja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(1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ps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)</a:t>
            </a:r>
          </a:p>
          <a:p>
            <a:pPr marL="1608138" lvl="0" indent="-1608138">
              <a:buClrTx/>
              <a:buNone/>
            </a:pP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Bab. X     	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Kewajiban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Pengurus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( 1 ps. )</a:t>
            </a:r>
          </a:p>
          <a:p>
            <a:pPr marL="1608138" lvl="0" indent="-1608138">
              <a:buClrTx/>
              <a:buNone/>
            </a:pP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Bab. XI    	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Ketentuan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Penutup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( 4 ps. 3+1+1+1 </a:t>
            </a:r>
            <a:r>
              <a:rPr lang="en-US" sz="2300" dirty="0" err="1" smtClean="0">
                <a:solidFill>
                  <a:schemeClr val="bg1"/>
                </a:solidFill>
                <a:latin typeface="Verdana" pitchFamily="34" charset="0"/>
              </a:rPr>
              <a:t>ayat</a:t>
            </a: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) </a:t>
            </a:r>
          </a:p>
          <a:p>
            <a:pPr marL="1608138" lvl="0" indent="-1608138">
              <a:buClrTx/>
              <a:buNone/>
            </a:pP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</a:p>
          <a:p>
            <a:pPr marL="1608138" lvl="0" indent="-1608138">
              <a:buClrTx/>
              <a:buNone/>
            </a:pPr>
            <a:r>
              <a:rPr lang="en-US" sz="2300" dirty="0" smtClean="0">
                <a:solidFill>
                  <a:schemeClr val="bg1"/>
                </a:solidFill>
                <a:latin typeface="Verdana" pitchFamily="34" charset="0"/>
              </a:rPr>
              <a:t>   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PERATURAN PELAKSANAAN</a:t>
            </a:r>
            <a:b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</a:br>
            <a: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UU No. 1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Verdana" pitchFamily="34" charset="0"/>
              </a:rPr>
              <a:t>Tahun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 1970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876800"/>
          </a:xfrm>
          <a:solidFill>
            <a:schemeClr val="tx1">
              <a:alpha val="50195"/>
            </a:schemeClr>
          </a:solidFill>
        </p:spPr>
        <p:txBody>
          <a:bodyPr/>
          <a:lstStyle/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FontTx/>
              <a:buNone/>
            </a:pPr>
            <a:r>
              <a:rPr lang="en-US" sz="23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A.  </a:t>
            </a: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Mekanik</a:t>
            </a:r>
            <a:r>
              <a:rPr lang="en-US" sz="23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3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Konstribusi</a:t>
            </a:r>
            <a:r>
              <a:rPr lang="en-US" sz="23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Bangunan</a:t>
            </a:r>
            <a:endParaRPr lang="en-US" sz="23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Permen</a:t>
            </a:r>
            <a:r>
              <a:rPr lang="en-US" sz="23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01/1978 </a:t>
            </a: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23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K3 </a:t>
            </a: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dalam</a:t>
            </a:r>
            <a:r>
              <a:rPr lang="en-US" sz="23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Penebangan</a:t>
            </a:r>
            <a:r>
              <a:rPr lang="en-US" sz="23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3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Pengangkutan</a:t>
            </a:r>
            <a:endParaRPr lang="en-US" sz="23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Permen</a:t>
            </a:r>
            <a:r>
              <a:rPr lang="en-US" sz="23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01/1980 </a:t>
            </a: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23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K3 </a:t>
            </a: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pada</a:t>
            </a:r>
            <a:r>
              <a:rPr lang="en-US" sz="23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Konstruksi</a:t>
            </a:r>
            <a:r>
              <a:rPr lang="en-US" sz="23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Bangunan</a:t>
            </a:r>
            <a:endParaRPr lang="en-US" sz="23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Permen</a:t>
            </a:r>
            <a:r>
              <a:rPr lang="en-US" sz="23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04/1985 </a:t>
            </a: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23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PT &amp; P</a:t>
            </a: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Permen</a:t>
            </a:r>
            <a:r>
              <a:rPr lang="en-US" sz="23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05/1985 </a:t>
            </a: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23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PA &amp; A</a:t>
            </a: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Permen</a:t>
            </a:r>
            <a:r>
              <a:rPr lang="en-US" sz="23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01/1989 </a:t>
            </a: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23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Kualifikasi</a:t>
            </a:r>
            <a:r>
              <a:rPr lang="en-US" sz="23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3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Syarat</a:t>
            </a:r>
            <a:r>
              <a:rPr lang="en-US" sz="23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OPA ( Per.09/MEN/VII/2010 )</a:t>
            </a:r>
          </a:p>
        </p:txBody>
      </p:sp>
      <p:sp>
        <p:nvSpPr>
          <p:cNvPr id="88068" name="Line 4"/>
          <p:cNvSpPr>
            <a:spLocks noChangeShapeType="1"/>
          </p:cNvSpPr>
          <p:nvPr/>
        </p:nvSpPr>
        <p:spPr bwMode="auto">
          <a:xfrm>
            <a:off x="533400" y="1371600"/>
            <a:ext cx="7467600" cy="0"/>
          </a:xfrm>
          <a:prstGeom prst="line">
            <a:avLst/>
          </a:prstGeom>
          <a:noFill/>
          <a:ln w="44450">
            <a:solidFill>
              <a:srgbClr val="CCFFCC"/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80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 animBg="1"/>
      <p:bldP spid="880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914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PERATURAN PELAKSANAAN</a:t>
            </a:r>
            <a:b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</a:br>
            <a: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UU No. 1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Verdana" pitchFamily="34" charset="0"/>
              </a:rPr>
              <a:t>Tahun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 1970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5105400"/>
          </a:xfrm>
          <a:solidFill>
            <a:schemeClr val="tx1">
              <a:alpha val="50195"/>
            </a:schemeClr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Aft>
                <a:spcPct val="25000"/>
              </a:spcAft>
              <a:buFontTx/>
              <a:buNone/>
            </a:pP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B.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Listrik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dan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Penanggulangan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Kebakaran</a:t>
            </a:r>
            <a:endParaRPr lang="en-US" sz="2000" dirty="0" smtClean="0">
              <a:solidFill>
                <a:srgbClr val="000099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Kepmennaker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No. 75/2002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tentang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Berlakunya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PUIL 2000</a:t>
            </a:r>
          </a:p>
          <a:p>
            <a:pPr marL="609600" indent="-609600" eaLnBrk="1" hangingPunct="1">
              <a:lnSpc>
                <a:spcPct val="80000"/>
              </a:lnSpc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Permen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No. 02/1989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tentang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Pengawasan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Instalasi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Penyalur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Petir</a:t>
            </a:r>
            <a:endParaRPr lang="en-US" sz="2000" dirty="0" smtClean="0">
              <a:solidFill>
                <a:srgbClr val="000099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Permen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No. 03/1999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tentang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K3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Pesawat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Lift</a:t>
            </a:r>
          </a:p>
          <a:p>
            <a:pPr marL="609600" indent="-609600" eaLnBrk="1" hangingPunct="1">
              <a:lnSpc>
                <a:spcPct val="80000"/>
              </a:lnSpc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Permen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No. 04/1980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tentang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syarat-syarat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Pemasangan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&amp;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Pemeliharaan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APAR</a:t>
            </a:r>
          </a:p>
          <a:p>
            <a:pPr marL="609600" indent="-609600" eaLnBrk="1" hangingPunct="1">
              <a:lnSpc>
                <a:spcPct val="80000"/>
              </a:lnSpc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Permen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No. 02/1983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tentang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Instalasi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Alarm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Kebakaran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Automoatik</a:t>
            </a:r>
            <a:endParaRPr lang="en-US" sz="2000" dirty="0" smtClean="0">
              <a:solidFill>
                <a:srgbClr val="000099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Kepmen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No. 186/1999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tentang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Unit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Penanggulangan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Kebakaran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di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Tempat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Kerja</a:t>
            </a:r>
            <a:endParaRPr lang="en-US" sz="2000" dirty="0" smtClean="0">
              <a:solidFill>
                <a:srgbClr val="000099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Keputusan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Dirjen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Binawas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No.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Kep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. 407/BW/1999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tentang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Persyaratan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Penunjukan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,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Hak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dan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Kewajiban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effectLst/>
                <a:latin typeface="Verdana" pitchFamily="34" charset="0"/>
              </a:rPr>
              <a:t>Teknisi</a:t>
            </a:r>
            <a:r>
              <a:rPr lang="en-US" sz="2000" dirty="0" smtClean="0">
                <a:solidFill>
                  <a:srgbClr val="000099"/>
                </a:solidFill>
                <a:effectLst/>
                <a:latin typeface="Verdana" pitchFamily="34" charset="0"/>
              </a:rPr>
              <a:t> Lift</a:t>
            </a:r>
          </a:p>
        </p:txBody>
      </p:sp>
      <p:sp>
        <p:nvSpPr>
          <p:cNvPr id="90116" name="Line 4"/>
          <p:cNvSpPr>
            <a:spLocks noChangeShapeType="1"/>
          </p:cNvSpPr>
          <p:nvPr/>
        </p:nvSpPr>
        <p:spPr bwMode="auto">
          <a:xfrm>
            <a:off x="533400" y="1295400"/>
            <a:ext cx="7467600" cy="0"/>
          </a:xfrm>
          <a:prstGeom prst="line">
            <a:avLst/>
          </a:prstGeom>
          <a:noFill/>
          <a:ln w="44450">
            <a:solidFill>
              <a:srgbClr val="CCFFCC"/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01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 build="p" animBg="1"/>
      <p:bldP spid="901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PERATURAN PELAKSANAAN</a:t>
            </a:r>
            <a:b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</a:br>
            <a: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UU No. 1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Verdana" pitchFamily="34" charset="0"/>
              </a:rPr>
              <a:t>Tahun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 1970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876800"/>
          </a:xfrm>
          <a:solidFill>
            <a:schemeClr val="tx2">
              <a:alpha val="50195"/>
            </a:schemeClr>
          </a:solidFill>
        </p:spPr>
        <p:txBody>
          <a:bodyPr/>
          <a:lstStyle/>
          <a:p>
            <a:pPr marL="609600" indent="-609600" eaLnBrk="1" hangingPunct="1">
              <a:spcAft>
                <a:spcPct val="25000"/>
              </a:spcAft>
              <a:buFontTx/>
              <a:buNone/>
            </a:pP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C. </a:t>
            </a: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Uap</a:t>
            </a: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Bejana</a:t>
            </a: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Tekan</a:t>
            </a:r>
            <a:endParaRPr lang="en-US" sz="25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UU </a:t>
            </a: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Uap</a:t>
            </a: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1930 </a:t>
            </a: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Peraturan</a:t>
            </a: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Uap</a:t>
            </a: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1930</a:t>
            </a: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Permen</a:t>
            </a: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2/1982 </a:t>
            </a: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Kualifikasi</a:t>
            </a: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Juru</a:t>
            </a: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Las</a:t>
            </a: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Permen</a:t>
            </a: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1/1988 </a:t>
            </a: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Kualiifikasi</a:t>
            </a: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Syarat-syarat</a:t>
            </a: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Operator </a:t>
            </a: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Pesawat</a:t>
            </a: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Uap</a:t>
            </a:r>
            <a:endParaRPr lang="en-US" sz="25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ü"/>
            </a:pP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Permen</a:t>
            </a: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01/1982 </a:t>
            </a: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Bejana</a:t>
            </a:r>
            <a:r>
              <a:rPr lang="en-US" sz="25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5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Tekan</a:t>
            </a:r>
            <a:endParaRPr lang="en-US" sz="25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>
            <a:off x="533400" y="1371600"/>
            <a:ext cx="7467600" cy="0"/>
          </a:xfrm>
          <a:prstGeom prst="line">
            <a:avLst/>
          </a:prstGeom>
          <a:noFill/>
          <a:ln w="44450">
            <a:solidFill>
              <a:srgbClr val="CCFFCC"/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1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 animBg="1"/>
      <p:bldP spid="9216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3760</TotalTime>
  <Words>654</Words>
  <Application>Microsoft Office PowerPoint</Application>
  <PresentationFormat>On-screen Show (4:3)</PresentationFormat>
  <Paragraphs>135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UNDANG-UNDANG KESELAMATAN DAN KESEHATAN  KERJA </vt:lpstr>
      <vt:lpstr>TUJUAN</vt:lpstr>
      <vt:lpstr>PERATURAN PELAKSANAAN UU NO. 1 Tahun 1970</vt:lpstr>
      <vt:lpstr>STRUKTUR UU No. 1 Tahun 1970</vt:lpstr>
      <vt:lpstr>PowerPoint Presentation</vt:lpstr>
      <vt:lpstr>PowerPoint Presentation</vt:lpstr>
      <vt:lpstr>PERATURAN PELAKSANAAN UU No. 1 Tahun 1970</vt:lpstr>
      <vt:lpstr>PERATURAN PELAKSANAAN UU No. 1 Tahun 1970</vt:lpstr>
      <vt:lpstr>PERATURAN PELAKSANAAN UU No. 1 Tahun 1970</vt:lpstr>
      <vt:lpstr>PERATURAN PELAKSANAAN UU No. 1 Tahun 1970</vt:lpstr>
      <vt:lpstr>PERATURAN PELAKSANAAN UU No. 1 Tahun 1970</vt:lpstr>
      <vt:lpstr>PERATURAN PELAKSANAAN UU No. 1 Tahun 1970</vt:lpstr>
      <vt:lpstr>PowerPoint Presentation</vt:lpstr>
    </vt:vector>
  </TitlesOfParts>
  <Company>MCR Jakarta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P.K DAN ANGKA KREDITNYA</dc:title>
  <dc:creator>Namsalus</dc:creator>
  <cp:lastModifiedBy>May</cp:lastModifiedBy>
  <cp:revision>603</cp:revision>
  <dcterms:created xsi:type="dcterms:W3CDTF">2008-07-22T02:42:23Z</dcterms:created>
  <dcterms:modified xsi:type="dcterms:W3CDTF">2015-03-11T10:21:38Z</dcterms:modified>
</cp:coreProperties>
</file>