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7" r:id="rId1"/>
  </p:sldMasterIdLst>
  <p:notesMasterIdLst>
    <p:notesMasterId r:id="rId21"/>
  </p:notesMasterIdLst>
  <p:sldIdLst>
    <p:sldId id="418" r:id="rId2"/>
    <p:sldId id="267" r:id="rId3"/>
    <p:sldId id="419" r:id="rId4"/>
    <p:sldId id="420" r:id="rId5"/>
    <p:sldId id="422" r:id="rId6"/>
    <p:sldId id="423" r:id="rId7"/>
    <p:sldId id="290" r:id="rId8"/>
    <p:sldId id="421" r:id="rId9"/>
    <p:sldId id="291" r:id="rId10"/>
    <p:sldId id="292" r:id="rId11"/>
    <p:sldId id="293" r:id="rId12"/>
    <p:sldId id="294" r:id="rId13"/>
    <p:sldId id="295" r:id="rId14"/>
    <p:sldId id="296" r:id="rId15"/>
    <p:sldId id="297" r:id="rId16"/>
    <p:sldId id="305" r:id="rId17"/>
    <p:sldId id="306" r:id="rId18"/>
    <p:sldId id="307" r:id="rId19"/>
    <p:sldId id="298" r:id="rId20"/>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000099"/>
    <a:srgbClr val="CC6600"/>
    <a:srgbClr val="000066"/>
    <a:srgbClr val="FF0000"/>
    <a:srgbClr val="003399"/>
    <a:srgbClr val="00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43" d="100"/>
          <a:sy n="43" d="100"/>
        </p:scale>
        <p:origin x="-606" y="-19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73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5734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2150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5734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735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5735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D052FCD9-562D-49BE-8A69-F579116D638D}" type="slidenum">
              <a:rPr lang="en-US"/>
              <a:pPr>
                <a:defRPr/>
              </a:pPr>
              <a:t>‹#›</a:t>
            </a:fld>
            <a:endParaRPr lang="en-US"/>
          </a:p>
        </p:txBody>
      </p:sp>
    </p:spTree>
    <p:extLst>
      <p:ext uri="{BB962C8B-B14F-4D97-AF65-F5344CB8AC3E}">
        <p14:creationId xmlns:p14="http://schemas.microsoft.com/office/powerpoint/2010/main" val="59861007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7F74F89C-BA1D-4A73-BA89-39501EA01ECC}" type="slidenum">
              <a:rPr lang="en-US" smtClean="0"/>
              <a:pPr/>
              <a:t>2</a:t>
            </a:fld>
            <a:endParaRPr lang="en-US" smtClean="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7F74F89C-BA1D-4A73-BA89-39501EA01ECC}" type="slidenum">
              <a:rPr lang="en-US" smtClean="0"/>
              <a:pPr/>
              <a:t>11</a:t>
            </a:fld>
            <a:endParaRPr lang="en-US" smtClean="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7F74F89C-BA1D-4A73-BA89-39501EA01ECC}" type="slidenum">
              <a:rPr lang="en-US" smtClean="0"/>
              <a:pPr/>
              <a:t>12</a:t>
            </a:fld>
            <a:endParaRPr lang="en-US" smtClean="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7F74F89C-BA1D-4A73-BA89-39501EA01ECC}" type="slidenum">
              <a:rPr lang="en-US" smtClean="0"/>
              <a:pPr/>
              <a:t>13</a:t>
            </a:fld>
            <a:endParaRPr lang="en-US" smtClean="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7F74F89C-BA1D-4A73-BA89-39501EA01ECC}" type="slidenum">
              <a:rPr lang="en-US" smtClean="0"/>
              <a:pPr/>
              <a:t>14</a:t>
            </a:fld>
            <a:endParaRPr lang="en-US" smtClean="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7F74F89C-BA1D-4A73-BA89-39501EA01ECC}" type="slidenum">
              <a:rPr lang="en-US" smtClean="0"/>
              <a:pPr/>
              <a:t>15</a:t>
            </a:fld>
            <a:endParaRPr lang="en-US" smtClean="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7F74F89C-BA1D-4A73-BA89-39501EA01ECC}" type="slidenum">
              <a:rPr lang="en-US" smtClean="0"/>
              <a:pPr/>
              <a:t>16</a:t>
            </a:fld>
            <a:endParaRPr lang="en-US" smtClean="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7F74F89C-BA1D-4A73-BA89-39501EA01ECC}" type="slidenum">
              <a:rPr lang="en-US" smtClean="0"/>
              <a:pPr/>
              <a:t>17</a:t>
            </a:fld>
            <a:endParaRPr lang="en-US" smtClean="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7F74F89C-BA1D-4A73-BA89-39501EA01ECC}" type="slidenum">
              <a:rPr lang="en-US" smtClean="0"/>
              <a:pPr/>
              <a:t>18</a:t>
            </a:fld>
            <a:endParaRPr lang="en-US" smtClean="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7F74F89C-BA1D-4A73-BA89-39501EA01ECC}" type="slidenum">
              <a:rPr lang="en-US" smtClean="0"/>
              <a:pPr/>
              <a:t>19</a:t>
            </a:fld>
            <a:endParaRPr lang="en-US" smtClean="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7F74F89C-BA1D-4A73-BA89-39501EA01ECC}" type="slidenum">
              <a:rPr lang="en-US" smtClean="0"/>
              <a:pPr/>
              <a:t>3</a:t>
            </a:fld>
            <a:endParaRPr lang="en-US" smtClean="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7F74F89C-BA1D-4A73-BA89-39501EA01ECC}" type="slidenum">
              <a:rPr lang="en-US" smtClean="0"/>
              <a:pPr/>
              <a:t>4</a:t>
            </a:fld>
            <a:endParaRPr lang="en-US" smtClean="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7F74F89C-BA1D-4A73-BA89-39501EA01ECC}" type="slidenum">
              <a:rPr lang="en-US" smtClean="0"/>
              <a:pPr/>
              <a:t>5</a:t>
            </a:fld>
            <a:endParaRPr lang="en-US" smtClean="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7F74F89C-BA1D-4A73-BA89-39501EA01ECC}" type="slidenum">
              <a:rPr lang="en-US" smtClean="0"/>
              <a:pPr/>
              <a:t>6</a:t>
            </a:fld>
            <a:endParaRPr lang="en-US" smtClean="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7F74F89C-BA1D-4A73-BA89-39501EA01ECC}" type="slidenum">
              <a:rPr lang="en-US" smtClean="0"/>
              <a:pPr/>
              <a:t>7</a:t>
            </a:fld>
            <a:endParaRPr lang="en-US" smtClean="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7F74F89C-BA1D-4A73-BA89-39501EA01ECC}" type="slidenum">
              <a:rPr lang="en-US" smtClean="0"/>
              <a:pPr/>
              <a:t>8</a:t>
            </a:fld>
            <a:endParaRPr lang="en-US" smtClean="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7F74F89C-BA1D-4A73-BA89-39501EA01ECC}" type="slidenum">
              <a:rPr lang="en-US" smtClean="0"/>
              <a:pPr/>
              <a:t>9</a:t>
            </a:fld>
            <a:endParaRPr lang="en-US" smtClean="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7F74F89C-BA1D-4A73-BA89-39501EA01ECC}" type="slidenum">
              <a:rPr lang="en-US" smtClean="0"/>
              <a:pPr/>
              <a:t>10</a:t>
            </a:fld>
            <a:endParaRPr lang="en-US" smtClean="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pPr>
              <a:defRPr/>
            </a:pPr>
            <a:endParaRPr lang="en-US"/>
          </a:p>
        </p:txBody>
      </p:sp>
      <p:sp>
        <p:nvSpPr>
          <p:cNvPr id="16" name="Slide Number Placeholder 15"/>
          <p:cNvSpPr>
            <a:spLocks noGrp="1"/>
          </p:cNvSpPr>
          <p:nvPr>
            <p:ph type="sldNum" sz="quarter" idx="11"/>
          </p:nvPr>
        </p:nvSpPr>
        <p:spPr/>
        <p:txBody>
          <a:bodyPr/>
          <a:lstStyle/>
          <a:p>
            <a:pPr>
              <a:defRPr/>
            </a:pPr>
            <a:fld id="{210ABDB0-9BC7-4C23-AC17-0CA7F3A6D972}" type="slidenum">
              <a:rPr lang="en-US" smtClean="0"/>
              <a:pPr>
                <a:defRPr/>
              </a:pPr>
              <a:t>‹#›</a:t>
            </a:fld>
            <a:endParaRPr lang="en-US"/>
          </a:p>
        </p:txBody>
      </p:sp>
      <p:sp>
        <p:nvSpPr>
          <p:cNvPr id="17" name="Footer Placeholder 16"/>
          <p:cNvSpPr>
            <a:spLocks noGrp="1"/>
          </p:cNvSpPr>
          <p:nvPr>
            <p:ph type="ftr" sz="quarter" idx="12"/>
          </p:nvPr>
        </p:nvSpPr>
        <p:spPr/>
        <p:txBody>
          <a:bodyPr/>
          <a:lstStyle/>
          <a:p>
            <a:pPr>
              <a:defRPr/>
            </a:pP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3435FB1B-834A-4B4B-8B7C-2CAFCBA259D8}"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54D04CA9-826B-40F1-AE1F-9B7A55F1FB1F}"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pPr>
              <a:defRPr/>
            </a:pPr>
            <a:endParaRPr lang="en-US"/>
          </a:p>
        </p:txBody>
      </p:sp>
      <p:sp>
        <p:nvSpPr>
          <p:cNvPr id="15" name="Slide Number Placeholder 14"/>
          <p:cNvSpPr>
            <a:spLocks noGrp="1"/>
          </p:cNvSpPr>
          <p:nvPr>
            <p:ph type="sldNum" sz="quarter" idx="15"/>
          </p:nvPr>
        </p:nvSpPr>
        <p:spPr/>
        <p:txBody>
          <a:bodyPr/>
          <a:lstStyle>
            <a:lvl1pPr algn="ctr">
              <a:defRPr/>
            </a:lvl1pPr>
          </a:lstStyle>
          <a:p>
            <a:pPr>
              <a:defRPr/>
            </a:pPr>
            <a:fld id="{40392A57-72DA-4DC0-AAC3-0FFB18930DEF}" type="slidenum">
              <a:rPr lang="en-US" smtClean="0"/>
              <a:pPr>
                <a:defRPr/>
              </a:pPr>
              <a:t>‹#›</a:t>
            </a:fld>
            <a:endParaRPr lang="en-US"/>
          </a:p>
        </p:txBody>
      </p:sp>
      <p:sp>
        <p:nvSpPr>
          <p:cNvPr id="16" name="Footer Placeholder 15"/>
          <p:cNvSpPr>
            <a:spLocks noGrp="1"/>
          </p:cNvSpPr>
          <p:nvPr>
            <p:ph type="ftr" sz="quarter" idx="16"/>
          </p:nvPr>
        </p:nvSpPr>
        <p:spPr/>
        <p:txBody>
          <a:bodyPr/>
          <a:lstStyle/>
          <a:p>
            <a:pPr>
              <a:defRPr/>
            </a:pPr>
            <a:endParaRPr lang="en-US"/>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3044B76B-BA66-44F1-87F7-AEEB0893095E}" type="slidenum">
              <a:rPr lang="en-US" smtClean="0"/>
              <a:pPr>
                <a:defRPr/>
              </a:pPr>
              <a:t>‹#›</a:t>
            </a:fld>
            <a:endParaRPr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1797C737-E70A-4450-85E2-0CD7939F8B63}" type="slidenum">
              <a:rPr lang="en-US" smtClean="0"/>
              <a:pPr>
                <a:defRPr/>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pPr>
              <a:defRPr/>
            </a:pPr>
            <a:fld id="{A3F56750-C6B3-4CE2-B05A-ADBDB36C2F99}" type="slidenum">
              <a:rPr lang="en-US" smtClean="0"/>
              <a:pPr>
                <a:defRPr/>
              </a:pPr>
              <a:t>‹#›</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7" name="Date Placeholder 6"/>
          <p:cNvSpPr>
            <a:spLocks noGrp="1"/>
          </p:cNvSpPr>
          <p:nvPr>
            <p:ph type="dt" sz="half" idx="10"/>
          </p:nvPr>
        </p:nvSpPr>
        <p:spPr/>
        <p:txBody>
          <a:bodyPr/>
          <a:lstStyle/>
          <a:p>
            <a:pPr>
              <a:defRPr/>
            </a:pPr>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A95E5FD6-371B-4A54-B87E-FDDA4F8C1389}" type="slidenum">
              <a:rPr lang="en-US" smtClean="0"/>
              <a:pPr>
                <a:defRPr/>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2AA009A5-FAFE-4811-9EF0-3E6DA364C390}"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pPr>
              <a:defRPr/>
            </a:pPr>
            <a:endParaRPr lang="en-US"/>
          </a:p>
        </p:txBody>
      </p:sp>
      <p:sp>
        <p:nvSpPr>
          <p:cNvPr id="9" name="Slide Number Placeholder 8"/>
          <p:cNvSpPr>
            <a:spLocks noGrp="1"/>
          </p:cNvSpPr>
          <p:nvPr>
            <p:ph type="sldNum" sz="quarter" idx="15"/>
          </p:nvPr>
        </p:nvSpPr>
        <p:spPr/>
        <p:txBody>
          <a:bodyPr/>
          <a:lstStyle/>
          <a:p>
            <a:pPr>
              <a:defRPr/>
            </a:pPr>
            <a:fld id="{E57222D1-3CF3-48B0-B77B-7D482BBDFCE5}" type="slidenum">
              <a:rPr lang="en-US" smtClean="0"/>
              <a:pPr>
                <a:defRPr/>
              </a:pPr>
              <a:t>‹#›</a:t>
            </a:fld>
            <a:endParaRPr lang="en-US"/>
          </a:p>
        </p:txBody>
      </p:sp>
      <p:sp>
        <p:nvSpPr>
          <p:cNvPr id="10" name="Footer Placeholder 9"/>
          <p:cNvSpPr>
            <a:spLocks noGrp="1"/>
          </p:cNvSpPr>
          <p:nvPr>
            <p:ph type="ftr" sz="quarter" idx="16"/>
          </p:nvPr>
        </p:nvSpPr>
        <p:spPr/>
        <p:txBody>
          <a:bodyPr/>
          <a:lstStyle/>
          <a:p>
            <a:pPr>
              <a:defRPr/>
            </a:pP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pPr>
              <a:defRPr/>
            </a:pPr>
            <a:endParaRPr lang="en-US"/>
          </a:p>
        </p:txBody>
      </p:sp>
      <p:sp>
        <p:nvSpPr>
          <p:cNvPr id="9" name="Slide Number Placeholder 8"/>
          <p:cNvSpPr>
            <a:spLocks noGrp="1"/>
          </p:cNvSpPr>
          <p:nvPr>
            <p:ph type="sldNum" sz="quarter" idx="11"/>
          </p:nvPr>
        </p:nvSpPr>
        <p:spPr/>
        <p:txBody>
          <a:bodyPr/>
          <a:lstStyle/>
          <a:p>
            <a:pPr>
              <a:defRPr/>
            </a:pPr>
            <a:fld id="{87687A92-7EAA-402F-85B5-C70D1CE93BAF}" type="slidenum">
              <a:rPr lang="en-US" smtClean="0"/>
              <a:pPr>
                <a:defRPr/>
              </a:pPr>
              <a:t>‹#›</a:t>
            </a:fld>
            <a:endParaRPr lang="en-US"/>
          </a:p>
        </p:txBody>
      </p:sp>
      <p:sp>
        <p:nvSpPr>
          <p:cNvPr id="10" name="Footer Placeholder 9"/>
          <p:cNvSpPr>
            <a:spLocks noGrp="1"/>
          </p:cNvSpPr>
          <p:nvPr>
            <p:ph type="ftr" sz="quarter" idx="12"/>
          </p:nvPr>
        </p:nvSpPr>
        <p:spPr/>
        <p:txBody>
          <a:bodyPr/>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pPr>
              <a:defRPr/>
            </a:pPr>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pPr>
              <a:defRPr/>
            </a:pPr>
            <a:endParaRPr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pPr>
              <a:defRPr/>
            </a:pPr>
            <a:fld id="{9CBAA90F-5DB9-4A2C-96C6-DA79C4E86F28}" type="slidenum">
              <a:rPr lang="en-US" smtClean="0"/>
              <a:pPr>
                <a:defRPr/>
              </a:pPr>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798" r:id="rId1"/>
    <p:sldLayoutId id="2147483799" r:id="rId2"/>
    <p:sldLayoutId id="2147483800" r:id="rId3"/>
    <p:sldLayoutId id="2147483801" r:id="rId4"/>
    <p:sldLayoutId id="2147483802" r:id="rId5"/>
    <p:sldLayoutId id="2147483803" r:id="rId6"/>
    <p:sldLayoutId id="2147483804" r:id="rId7"/>
    <p:sldLayoutId id="2147483805" r:id="rId8"/>
    <p:sldLayoutId id="2147483806" r:id="rId9"/>
    <p:sldLayoutId id="2147483807" r:id="rId10"/>
    <p:sldLayoutId id="2147483808"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ctrTitle"/>
          </p:nvPr>
        </p:nvSpPr>
        <p:spPr/>
        <p:txBody>
          <a:bodyPr>
            <a:normAutofit fontScale="90000"/>
          </a:bodyPr>
          <a:lstStyle/>
          <a:p>
            <a:pPr eaLnBrk="1" hangingPunct="1"/>
            <a:r>
              <a:rPr lang="en-US" sz="5000" dirty="0" smtClean="0">
                <a:solidFill>
                  <a:schemeClr val="bg1"/>
                </a:solidFill>
                <a:effectLst/>
              </a:rPr>
              <a:t>UNDANG-UNDANG KESELAMATAN DAN KESEHATAN  KERJA </a:t>
            </a:r>
          </a:p>
        </p:txBody>
      </p:sp>
      <p:sp>
        <p:nvSpPr>
          <p:cNvPr id="5" name="Subtitle 4"/>
          <p:cNvSpPr>
            <a:spLocks noGrp="1" noChangeArrowheads="1"/>
          </p:cNvSpPr>
          <p:nvPr>
            <p:ph type="subTitle" idx="1"/>
          </p:nvPr>
        </p:nvSpPr>
        <p:spPr bwMode="auto">
          <a:xfrm>
            <a:off x="457200" y="4191000"/>
            <a:ext cx="8305800" cy="491196"/>
          </a:xfrm>
          <a:prstGeom prst="rect">
            <a:avLst/>
          </a:prstGeom>
          <a:noFill/>
          <a:ln w="9525">
            <a:noFill/>
            <a:miter lim="800000"/>
            <a:headEnd/>
            <a:tailEnd/>
          </a:ln>
        </p:spPr>
        <p:txBody>
          <a:bodyPr/>
          <a:lstStyle/>
          <a:p>
            <a:pPr algn="ctr" eaLnBrk="1" hangingPunct="1">
              <a:spcBef>
                <a:spcPct val="20000"/>
              </a:spcBef>
              <a:buClr>
                <a:schemeClr val="hlink"/>
              </a:buClr>
              <a:buSzPct val="120000"/>
            </a:pPr>
            <a:r>
              <a:rPr lang="en-US" sz="2500" dirty="0" smtClean="0">
                <a:solidFill>
                  <a:schemeClr val="bg1"/>
                </a:solidFill>
              </a:rPr>
              <a:t>Drs. </a:t>
            </a:r>
            <a:r>
              <a:rPr lang="en-US" sz="2500" dirty="0" err="1" smtClean="0">
                <a:solidFill>
                  <a:schemeClr val="bg1"/>
                </a:solidFill>
              </a:rPr>
              <a:t>Haris</a:t>
            </a:r>
            <a:r>
              <a:rPr lang="en-US" sz="2500" dirty="0" smtClean="0">
                <a:solidFill>
                  <a:schemeClr val="bg1"/>
                </a:solidFill>
              </a:rPr>
              <a:t> </a:t>
            </a:r>
            <a:r>
              <a:rPr lang="en-US" sz="2500" dirty="0" err="1" smtClean="0">
                <a:solidFill>
                  <a:schemeClr val="bg1"/>
                </a:solidFill>
              </a:rPr>
              <a:t>Sadiminanto</a:t>
            </a:r>
            <a:r>
              <a:rPr lang="en-US" sz="2500" dirty="0" smtClean="0">
                <a:solidFill>
                  <a:schemeClr val="bg1"/>
                </a:solidFill>
              </a:rPr>
              <a:t>, </a:t>
            </a:r>
            <a:r>
              <a:rPr lang="en-US" sz="2500" dirty="0" err="1" smtClean="0">
                <a:solidFill>
                  <a:schemeClr val="bg1"/>
                </a:solidFill>
              </a:rPr>
              <a:t>MMSi</a:t>
            </a:r>
            <a:r>
              <a:rPr lang="en-US" sz="2500" dirty="0" smtClean="0">
                <a:solidFill>
                  <a:schemeClr val="bg1"/>
                </a:solidFill>
              </a:rPr>
              <a:t>, MBA</a:t>
            </a:r>
          </a:p>
          <a:p>
            <a:pPr algn="ctr" eaLnBrk="1" hangingPunct="1">
              <a:spcBef>
                <a:spcPct val="20000"/>
              </a:spcBef>
              <a:buClr>
                <a:schemeClr val="hlink"/>
              </a:buClr>
              <a:buSzPct val="120000"/>
            </a:pPr>
            <a:r>
              <a:rPr lang="en-US" sz="2500" dirty="0" smtClean="0">
                <a:solidFill>
                  <a:schemeClr val="bg1"/>
                </a:solidFill>
              </a:rPr>
              <a:t>MATERI  III  ( MINGGU  III )</a:t>
            </a:r>
          </a:p>
          <a:p>
            <a:pPr algn="ctr" eaLnBrk="1" hangingPunct="1">
              <a:spcBef>
                <a:spcPct val="20000"/>
              </a:spcBef>
              <a:buClr>
                <a:schemeClr val="hlink"/>
              </a:buClr>
              <a:buSzPct val="120000"/>
            </a:pPr>
            <a:r>
              <a:rPr lang="en-US" sz="2500" dirty="0" smtClean="0">
                <a:solidFill>
                  <a:schemeClr val="bg1"/>
                </a:solidFill>
              </a:rPr>
              <a:t>RUANG LINGKUP K.3</a:t>
            </a:r>
          </a:p>
          <a:p>
            <a:pPr algn="ctr" eaLnBrk="1" hangingPunct="1">
              <a:spcBef>
                <a:spcPct val="20000"/>
              </a:spcBef>
              <a:buClr>
                <a:schemeClr val="hlink"/>
              </a:buClr>
              <a:buSzPct val="120000"/>
            </a:pPr>
            <a:endParaRPr lang="en-US" sz="2500" dirty="0">
              <a:solidFill>
                <a:schemeClr val="bg1"/>
              </a:solidFill>
            </a:endParaRPr>
          </a:p>
        </p:txBody>
      </p:sp>
      <p:sp>
        <p:nvSpPr>
          <p:cNvPr id="6" name="Rectangle 4"/>
          <p:cNvSpPr>
            <a:spLocks noChangeArrowheads="1"/>
          </p:cNvSpPr>
          <p:nvPr/>
        </p:nvSpPr>
        <p:spPr bwMode="auto">
          <a:xfrm>
            <a:off x="1295400" y="5334000"/>
            <a:ext cx="6781800" cy="457200"/>
          </a:xfrm>
          <a:prstGeom prst="rect">
            <a:avLst/>
          </a:prstGeom>
          <a:noFill/>
          <a:ln w="9525">
            <a:noFill/>
            <a:miter lim="800000"/>
            <a:headEnd/>
            <a:tailEnd/>
          </a:ln>
        </p:spPr>
        <p:txBody>
          <a:bodyPr/>
          <a:lstStyle/>
          <a:p>
            <a:pPr algn="ctr" eaLnBrk="1" hangingPunct="1">
              <a:spcBef>
                <a:spcPct val="20000"/>
              </a:spcBef>
              <a:buClr>
                <a:schemeClr val="hlink"/>
              </a:buClr>
              <a:buSzPct val="120000"/>
            </a:pPr>
            <a:endParaRPr lang="en-US" sz="2000"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par>
                          <p:cTn id="8" fill="hold">
                            <p:stCondLst>
                              <p:cond delay="500"/>
                            </p:stCondLst>
                            <p:childTnLst>
                              <p:par>
                                <p:cTn id="9" presetID="23" presetClass="entr" presetSubtype="16" fill="hold" grpId="0" nodeType="after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anim calcmode="lin" valueType="num">
                                      <p:cBhvr>
                                        <p:cTn id="11"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12" dur="500" fill="hold"/>
                                        <p:tgtEl>
                                          <p:spTgt spid="5">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3" fill="hold">
                      <p:stCondLst>
                        <p:cond delay="indefinite"/>
                      </p:stCondLst>
                      <p:childTnLst>
                        <p:par>
                          <p:cTn id="14" fill="hold">
                            <p:stCondLst>
                              <p:cond delay="0"/>
                            </p:stCondLst>
                            <p:childTnLst>
                              <p:par>
                                <p:cTn id="15" presetID="23" presetClass="entr" presetSubtype="16" fill="hold" grpId="0"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 calcmode="lin" valueType="num">
                                      <p:cBhvr>
                                        <p:cTn id="1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8" dur="500" fill="hold"/>
                                        <p:tgtEl>
                                          <p:spTgt spid="5">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9" fill="hold">
                      <p:stCondLst>
                        <p:cond delay="indefinite"/>
                      </p:stCondLst>
                      <p:childTnLst>
                        <p:par>
                          <p:cTn id="20" fill="hold">
                            <p:stCondLst>
                              <p:cond delay="0"/>
                            </p:stCondLst>
                            <p:childTnLst>
                              <p:par>
                                <p:cTn id="21" presetID="23" presetClass="entr" presetSubtype="16" fill="hold" grpId="0" nodeType="clickEffect">
                                  <p:stCondLst>
                                    <p:cond delay="0"/>
                                  </p:stCondLst>
                                  <p:childTnLst>
                                    <p:set>
                                      <p:cBhvr>
                                        <p:cTn id="22" dur="1" fill="hold">
                                          <p:stCondLst>
                                            <p:cond delay="0"/>
                                          </p:stCondLst>
                                        </p:cTn>
                                        <p:tgtEl>
                                          <p:spTgt spid="5">
                                            <p:txEl>
                                              <p:pRg st="2" end="2"/>
                                            </p:txEl>
                                          </p:spTgt>
                                        </p:tgtEl>
                                        <p:attrNameLst>
                                          <p:attrName>style.visibility</p:attrName>
                                        </p:attrNameLst>
                                      </p:cBhvr>
                                      <p:to>
                                        <p:strVal val="visible"/>
                                      </p:to>
                                    </p:set>
                                    <p:anim calcmode="lin" valueType="num">
                                      <p:cBhvr>
                                        <p:cTn id="23"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4" dur="500" fill="hold"/>
                                        <p:tgtEl>
                                          <p:spTgt spid="5">
                                            <p:txEl>
                                              <p:pRg st="2" end="2"/>
                                            </p:txEl>
                                          </p:spTgt>
                                        </p:tgtEl>
                                        <p:attrNameLst>
                                          <p:attrName>ppt_h</p:attrName>
                                        </p:attrNameLst>
                                      </p:cBhvr>
                                      <p:tavLst>
                                        <p:tav tm="0">
                                          <p:val>
                                            <p:fltVal val="0"/>
                                          </p:val>
                                        </p:tav>
                                        <p:tav tm="100000">
                                          <p:val>
                                            <p:strVal val="#ppt_h"/>
                                          </p:val>
                                        </p:tav>
                                      </p:tavLst>
                                    </p:anim>
                                  </p:childTnLst>
                                </p:cTn>
                              </p:par>
                            </p:childTnLst>
                          </p:cTn>
                        </p:par>
                        <p:par>
                          <p:cTn id="25" fill="hold">
                            <p:stCondLst>
                              <p:cond delay="500"/>
                            </p:stCondLst>
                            <p:childTnLst>
                              <p:par>
                                <p:cTn id="26" presetID="23" presetClass="entr" presetSubtype="16" fill="hold" grpId="0" nodeType="afterEffect" nodePh="1">
                                  <p:stCondLst>
                                    <p:cond delay="0"/>
                                  </p:stCondLst>
                                  <p:endCondLst>
                                    <p:cond evt="begin" delay="0">
                                      <p:tn val="26"/>
                                    </p:cond>
                                  </p:endCondLst>
                                  <p:childTnLst>
                                    <p:set>
                                      <p:cBhvr>
                                        <p:cTn id="27" dur="1" fill="hold">
                                          <p:stCondLst>
                                            <p:cond delay="0"/>
                                          </p:stCondLst>
                                        </p:cTn>
                                        <p:tgtEl>
                                          <p:spTgt spid="6">
                                            <p:txEl>
                                              <p:pRg st="0" end="0"/>
                                            </p:txEl>
                                          </p:spTgt>
                                        </p:tgtEl>
                                        <p:attrNameLst>
                                          <p:attrName>style.visibility</p:attrName>
                                        </p:attrNameLst>
                                      </p:cBhvr>
                                      <p:to>
                                        <p:strVal val="visible"/>
                                      </p:to>
                                    </p:set>
                                    <p:anim calcmode="lin" valueType="num">
                                      <p:cBhvr>
                                        <p:cTn id="28" dur="500" fill="hold"/>
                                        <p:tgtEl>
                                          <p:spTgt spid="6">
                                            <p:txEl>
                                              <p:pRg st="0" end="0"/>
                                            </p:txEl>
                                          </p:spTgt>
                                        </p:tgtEl>
                                        <p:attrNameLst>
                                          <p:attrName>ppt_w</p:attrName>
                                        </p:attrNameLst>
                                      </p:cBhvr>
                                      <p:tavLst>
                                        <p:tav tm="0">
                                          <p:val>
                                            <p:fltVal val="0"/>
                                          </p:val>
                                        </p:tav>
                                        <p:tav tm="100000">
                                          <p:val>
                                            <p:strVal val="#ppt_w"/>
                                          </p:val>
                                        </p:tav>
                                      </p:tavLst>
                                    </p:anim>
                                    <p:anim calcmode="lin" valueType="num">
                                      <p:cBhvr>
                                        <p:cTn id="29" dur="500" fill="hold"/>
                                        <p:tgtEl>
                                          <p:spTgt spid="6">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P spid="6" grpId="0" build="p"/>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9635" name="Rectangle 3"/>
          <p:cNvSpPr>
            <a:spLocks noGrp="1" noChangeArrowheads="1"/>
          </p:cNvSpPr>
          <p:nvPr>
            <p:ph idx="1"/>
          </p:nvPr>
        </p:nvSpPr>
        <p:spPr>
          <a:xfrm>
            <a:off x="533400" y="381000"/>
            <a:ext cx="8229600" cy="6172200"/>
          </a:xfrm>
          <a:blipFill dpi="0" rotWithShape="1">
            <a:blip r:embed="rId3">
              <a:alphaModFix amt="35000"/>
            </a:blip>
            <a:srcRect/>
            <a:tile tx="0" ty="0" sx="100000" sy="100000" flip="none" algn="tl"/>
          </a:blipFill>
        </p:spPr>
        <p:txBody>
          <a:bodyPr>
            <a:noAutofit/>
          </a:bodyPr>
          <a:lstStyle/>
          <a:p>
            <a:pPr marL="0" lvl="0" indent="0" algn="just">
              <a:buClrTx/>
              <a:buNone/>
            </a:pPr>
            <a:r>
              <a:rPr lang="en-US" sz="2300" dirty="0" smtClean="0">
                <a:solidFill>
                  <a:schemeClr val="bg1"/>
                </a:solidFill>
                <a:latin typeface="Verdana" pitchFamily="34" charset="0"/>
              </a:rPr>
              <a:t>BANDING DAPAT DITEMPUH BILA TERDAPAT PIHAK2 YANG MERASA DIRUGIKAN ATAU TIDAK DAPAT MENERIMA PUTUSAN PEJABAT YANG BERWENANG DI BIDANG KESELAMATAN DAN KESEHATAN KERJA</a:t>
            </a:r>
          </a:p>
          <a:p>
            <a:pPr marL="0" lvl="0" indent="0" algn="just">
              <a:buClrTx/>
              <a:buNone/>
            </a:pPr>
            <a:endParaRPr lang="en-US" sz="2300" dirty="0" smtClean="0">
              <a:solidFill>
                <a:schemeClr val="bg1"/>
              </a:solidFill>
              <a:latin typeface="Verdana" pitchFamily="34" charset="0"/>
            </a:endParaRPr>
          </a:p>
          <a:p>
            <a:pPr marL="0" lvl="0" indent="0" algn="just">
              <a:buClrTx/>
              <a:buNone/>
            </a:pPr>
            <a:r>
              <a:rPr lang="en-US" sz="2300" dirty="0" smtClean="0">
                <a:solidFill>
                  <a:schemeClr val="bg1"/>
                </a:solidFill>
                <a:latin typeface="Verdana" pitchFamily="34" charset="0"/>
              </a:rPr>
              <a:t>PENGAWASAN DI BIDANG K.3 YANG TELAH DILAKUKAN OLEH PEJABAT YANG BERWENANG DI BIDANG K.3 YANG DIATUR DALAM UNDANG2 K.3 , MAKA PENGUSAHA HARUS MEMBAYAR RESTRIBUSI</a:t>
            </a:r>
          </a:p>
          <a:p>
            <a:pPr marL="0" lvl="0" indent="0" algn="just">
              <a:buClrTx/>
              <a:buNone/>
            </a:pPr>
            <a:endParaRPr lang="en-US" sz="2300" dirty="0" smtClean="0">
              <a:solidFill>
                <a:schemeClr val="bg1"/>
              </a:solidFill>
              <a:latin typeface="Verdana" pitchFamily="34" charset="0"/>
            </a:endParaRPr>
          </a:p>
          <a:p>
            <a:pPr marL="0" lvl="0" indent="0" algn="just">
              <a:buClrTx/>
              <a:buNone/>
            </a:pPr>
            <a:r>
              <a:rPr lang="en-US" sz="2300" dirty="0" smtClean="0">
                <a:solidFill>
                  <a:schemeClr val="bg1"/>
                </a:solidFill>
                <a:latin typeface="Verdana" pitchFamily="34" charset="0"/>
              </a:rPr>
              <a:t>RESTRIBUSI INI DIATUR DALAM PERATURAN MENTERI TENAGA KERJA NOMOR PER.06 / MEN / 1996 TERTANGGAL  13 MARET 1996 ( ps. 7 )</a:t>
            </a:r>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69635">
                                            <p:bg/>
                                          </p:spTgt>
                                        </p:tgtEl>
                                        <p:attrNameLst>
                                          <p:attrName>style.visibility</p:attrName>
                                        </p:attrNameLst>
                                      </p:cBhvr>
                                      <p:to>
                                        <p:strVal val="visible"/>
                                      </p:to>
                                    </p:set>
                                    <p:animEffect transition="in" filter="wipe(left)">
                                      <p:cBhvr>
                                        <p:cTn id="7" dur="500"/>
                                        <p:tgtEl>
                                          <p:spTgt spid="69635">
                                            <p:bg/>
                                          </p:spTgt>
                                        </p:tgtEl>
                                      </p:cBhvr>
                                    </p:animEffect>
                                  </p:childTnLst>
                                </p:cTn>
                              </p:par>
                            </p:childTnLst>
                          </p:cTn>
                        </p:par>
                        <p:par>
                          <p:cTn id="8" fill="hold">
                            <p:stCondLst>
                              <p:cond delay="500"/>
                            </p:stCondLst>
                            <p:childTnLst>
                              <p:par>
                                <p:cTn id="9" presetID="2" presetClass="entr" presetSubtype="8" fill="hold" nodeType="afterEffect">
                                  <p:stCondLst>
                                    <p:cond delay="0"/>
                                  </p:stCondLst>
                                  <p:childTnLst>
                                    <p:set>
                                      <p:cBhvr>
                                        <p:cTn id="10" dur="1" fill="hold">
                                          <p:stCondLst>
                                            <p:cond delay="0"/>
                                          </p:stCondLst>
                                        </p:cTn>
                                        <p:tgtEl>
                                          <p:spTgt spid="69635">
                                            <p:txEl>
                                              <p:pRg st="0" end="0"/>
                                            </p:txEl>
                                          </p:spTgt>
                                        </p:tgtEl>
                                        <p:attrNameLst>
                                          <p:attrName>style.visibility</p:attrName>
                                        </p:attrNameLst>
                                      </p:cBhvr>
                                      <p:to>
                                        <p:strVal val="visible"/>
                                      </p:to>
                                    </p:set>
                                    <p:anim calcmode="lin" valueType="num">
                                      <p:cBhvr additive="base">
                                        <p:cTn id="11" dur="500" fill="hold"/>
                                        <p:tgtEl>
                                          <p:spTgt spid="69635">
                                            <p:txEl>
                                              <p:pRg st="0" end="0"/>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6963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2" fill="hold" nodeType="clickEffect">
                                  <p:stCondLst>
                                    <p:cond delay="0"/>
                                  </p:stCondLst>
                                  <p:childTnLst>
                                    <p:set>
                                      <p:cBhvr>
                                        <p:cTn id="16" dur="1" fill="hold">
                                          <p:stCondLst>
                                            <p:cond delay="0"/>
                                          </p:stCondLst>
                                        </p:cTn>
                                        <p:tgtEl>
                                          <p:spTgt spid="69635">
                                            <p:txEl>
                                              <p:pRg st="2" end="2"/>
                                            </p:txEl>
                                          </p:spTgt>
                                        </p:tgtEl>
                                        <p:attrNameLst>
                                          <p:attrName>style.visibility</p:attrName>
                                        </p:attrNameLst>
                                      </p:cBhvr>
                                      <p:to>
                                        <p:strVal val="visible"/>
                                      </p:to>
                                    </p:set>
                                    <p:anim calcmode="lin" valueType="num">
                                      <p:cBhvr additive="base">
                                        <p:cTn id="17" dur="500" fill="hold"/>
                                        <p:tgtEl>
                                          <p:spTgt spid="69635">
                                            <p:txEl>
                                              <p:pRg st="2" end="2"/>
                                            </p:tx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6963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69635">
                                            <p:txEl>
                                              <p:pRg st="4" end="4"/>
                                            </p:txEl>
                                          </p:spTgt>
                                        </p:tgtEl>
                                        <p:attrNameLst>
                                          <p:attrName>style.visibility</p:attrName>
                                        </p:attrNameLst>
                                      </p:cBhvr>
                                      <p:to>
                                        <p:strVal val="visible"/>
                                      </p:to>
                                    </p:set>
                                    <p:anim calcmode="lin" valueType="num">
                                      <p:cBhvr additive="base">
                                        <p:cTn id="23" dur="500" fill="hold"/>
                                        <p:tgtEl>
                                          <p:spTgt spid="69635">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6963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5" grpId="0" build="p" animBg="1"/>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9635" name="Rectangle 3"/>
          <p:cNvSpPr>
            <a:spLocks noGrp="1" noChangeArrowheads="1"/>
          </p:cNvSpPr>
          <p:nvPr>
            <p:ph idx="1"/>
          </p:nvPr>
        </p:nvSpPr>
        <p:spPr>
          <a:xfrm>
            <a:off x="533400" y="381000"/>
            <a:ext cx="8229600" cy="6172200"/>
          </a:xfrm>
          <a:blipFill dpi="0" rotWithShape="1">
            <a:blip r:embed="rId3">
              <a:alphaModFix amt="35000"/>
            </a:blip>
            <a:srcRect/>
            <a:tile tx="0" ty="0" sx="100000" sy="100000" flip="none" algn="tl"/>
          </a:blipFill>
        </p:spPr>
        <p:txBody>
          <a:bodyPr>
            <a:noAutofit/>
          </a:bodyPr>
          <a:lstStyle/>
          <a:p>
            <a:pPr marL="0" indent="0">
              <a:buNone/>
            </a:pPr>
            <a:r>
              <a:rPr lang="en-US" sz="2200" b="1" dirty="0" smtClean="0">
                <a:solidFill>
                  <a:srgbClr val="7030A0"/>
                </a:solidFill>
                <a:latin typeface="Verdana" pitchFamily="34" charset="0"/>
              </a:rPr>
              <a:t>PEMERIKSAAN KESEHATAN TENAGA KERJA (ps.8) MENJADI KEWAJIBAN MANAJEMEN (PENGUSAHA):</a:t>
            </a:r>
          </a:p>
          <a:p>
            <a:pPr marL="457200" lvl="0" indent="-457200" algn="just">
              <a:spcAft>
                <a:spcPts val="600"/>
              </a:spcAft>
              <a:buClrTx/>
              <a:buFont typeface="+mj-lt"/>
              <a:buAutoNum type="arabicPeriod"/>
            </a:pPr>
            <a:r>
              <a:rPr lang="en-US" sz="2200" dirty="0" smtClean="0">
                <a:solidFill>
                  <a:schemeClr val="bg1"/>
                </a:solidFill>
                <a:latin typeface="Verdana" pitchFamily="34" charset="0"/>
              </a:rPr>
              <a:t>MEMERIKSAKAN KESEHATAN BADAN, KONDISI MENTAL DAN KEMAMPUAN FISIK DARI TENAGA KERJA YANG AKAN DITERIMANYA MAUPUN  YANG AKAN DIPINDAHKAN SESUAI DENGAN SIFAT-SIFAT PEKERJAAN YANG DIBERIKAN</a:t>
            </a:r>
          </a:p>
          <a:p>
            <a:pPr marL="457200" lvl="0" indent="-457200" algn="just">
              <a:spcAft>
                <a:spcPts val="600"/>
              </a:spcAft>
              <a:buClrTx/>
              <a:buFont typeface="+mj-lt"/>
              <a:buAutoNum type="arabicPeriod"/>
            </a:pPr>
            <a:r>
              <a:rPr lang="en-US" sz="2200" dirty="0" smtClean="0">
                <a:solidFill>
                  <a:schemeClr val="bg1"/>
                </a:solidFill>
                <a:latin typeface="Verdana" pitchFamily="34" charset="0"/>
              </a:rPr>
              <a:t>MEMERIKSAKAN SEMUA TENAGA KERJA YANG BERADA DIBAWAH PIMPINANNYA SECARA BERKALA PADA DOKTER YANG DITUNJUK OLEH PENGUSAHA DAN DISETUJUI OLEH DIREKTUR.</a:t>
            </a:r>
          </a:p>
          <a:p>
            <a:pPr marL="457200" lvl="0" indent="-457200">
              <a:buClrTx/>
              <a:buNone/>
            </a:pPr>
            <a:endParaRPr lang="en-US" sz="2200" dirty="0" smtClean="0">
              <a:solidFill>
                <a:schemeClr val="bg1"/>
              </a:solidFill>
              <a:latin typeface="Verdana" pitchFamily="34" charset="0"/>
            </a:endParaRPr>
          </a:p>
          <a:p>
            <a:pPr marL="0" lvl="0" indent="0" algn="just">
              <a:buClrTx/>
              <a:buNone/>
            </a:pPr>
            <a:r>
              <a:rPr lang="en-US" sz="2200" dirty="0" smtClean="0">
                <a:solidFill>
                  <a:schemeClr val="bg1"/>
                </a:solidFill>
                <a:latin typeface="Verdana" pitchFamily="34" charset="0"/>
              </a:rPr>
              <a:t>PEMERIKSAAN KESEHATAN TENAGA KERJA DALAM PENYELENGGARAAN KESELAMATAN KERJA DIATUR DALAM PERATURAN MENTERI TENAGA KERJA DAN TRANSMIGRASI NO.PER.02 / MEN / 1980 TERTANGGAL 13 MARET 1980</a:t>
            </a:r>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69635">
                                            <p:bg/>
                                          </p:spTgt>
                                        </p:tgtEl>
                                        <p:attrNameLst>
                                          <p:attrName>style.visibility</p:attrName>
                                        </p:attrNameLst>
                                      </p:cBhvr>
                                      <p:to>
                                        <p:strVal val="visible"/>
                                      </p:to>
                                    </p:set>
                                    <p:animEffect transition="in" filter="wipe(left)">
                                      <p:cBhvr>
                                        <p:cTn id="7" dur="500"/>
                                        <p:tgtEl>
                                          <p:spTgt spid="69635">
                                            <p:bg/>
                                          </p:spTgt>
                                        </p:tgtEl>
                                      </p:cBhvr>
                                    </p:animEffect>
                                  </p:childTnLst>
                                </p:cTn>
                              </p:par>
                            </p:childTnLst>
                          </p:cTn>
                        </p:par>
                        <p:par>
                          <p:cTn id="8" fill="hold">
                            <p:stCondLst>
                              <p:cond delay="500"/>
                            </p:stCondLst>
                            <p:childTnLst>
                              <p:par>
                                <p:cTn id="9" presetID="2" presetClass="entr" presetSubtype="4" fill="hold" nodeType="afterEffect">
                                  <p:stCondLst>
                                    <p:cond delay="0"/>
                                  </p:stCondLst>
                                  <p:childTnLst>
                                    <p:set>
                                      <p:cBhvr>
                                        <p:cTn id="10" dur="1" fill="hold">
                                          <p:stCondLst>
                                            <p:cond delay="0"/>
                                          </p:stCondLst>
                                        </p:cTn>
                                        <p:tgtEl>
                                          <p:spTgt spid="69635">
                                            <p:txEl>
                                              <p:pRg st="0" end="0"/>
                                            </p:txEl>
                                          </p:spTgt>
                                        </p:tgtEl>
                                        <p:attrNameLst>
                                          <p:attrName>style.visibility</p:attrName>
                                        </p:attrNameLst>
                                      </p:cBhvr>
                                      <p:to>
                                        <p:strVal val="visible"/>
                                      </p:to>
                                    </p:set>
                                    <p:anim calcmode="lin" valueType="num">
                                      <p:cBhvr additive="base">
                                        <p:cTn id="11" dur="500" fill="hold"/>
                                        <p:tgtEl>
                                          <p:spTgt spid="69635">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6963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nodeType="clickEffect">
                                  <p:stCondLst>
                                    <p:cond delay="0"/>
                                  </p:stCondLst>
                                  <p:childTnLst>
                                    <p:set>
                                      <p:cBhvr>
                                        <p:cTn id="16" dur="1" fill="hold">
                                          <p:stCondLst>
                                            <p:cond delay="0"/>
                                          </p:stCondLst>
                                        </p:cTn>
                                        <p:tgtEl>
                                          <p:spTgt spid="69635">
                                            <p:txEl>
                                              <p:pRg st="1" end="1"/>
                                            </p:txEl>
                                          </p:spTgt>
                                        </p:tgtEl>
                                        <p:attrNameLst>
                                          <p:attrName>style.visibility</p:attrName>
                                        </p:attrNameLst>
                                      </p:cBhvr>
                                      <p:to>
                                        <p:strVal val="visible"/>
                                      </p:to>
                                    </p:set>
                                    <p:anim calcmode="lin" valueType="num">
                                      <p:cBhvr additive="base">
                                        <p:cTn id="17" dur="500" fill="hold"/>
                                        <p:tgtEl>
                                          <p:spTgt spid="69635">
                                            <p:txEl>
                                              <p:pRg st="1" end="1"/>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6963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8" fill="hold" nodeType="clickEffect">
                                  <p:stCondLst>
                                    <p:cond delay="0"/>
                                  </p:stCondLst>
                                  <p:childTnLst>
                                    <p:set>
                                      <p:cBhvr>
                                        <p:cTn id="22" dur="1" fill="hold">
                                          <p:stCondLst>
                                            <p:cond delay="0"/>
                                          </p:stCondLst>
                                        </p:cTn>
                                        <p:tgtEl>
                                          <p:spTgt spid="69635">
                                            <p:txEl>
                                              <p:pRg st="2" end="2"/>
                                            </p:txEl>
                                          </p:spTgt>
                                        </p:tgtEl>
                                        <p:attrNameLst>
                                          <p:attrName>style.visibility</p:attrName>
                                        </p:attrNameLst>
                                      </p:cBhvr>
                                      <p:to>
                                        <p:strVal val="visible"/>
                                      </p:to>
                                    </p:set>
                                    <p:anim calcmode="lin" valueType="num">
                                      <p:cBhvr additive="base">
                                        <p:cTn id="23" dur="500" fill="hold"/>
                                        <p:tgtEl>
                                          <p:spTgt spid="69635">
                                            <p:txEl>
                                              <p:pRg st="2" end="2"/>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6963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69635">
                                            <p:txEl>
                                              <p:pRg st="4" end="4"/>
                                            </p:txEl>
                                          </p:spTgt>
                                        </p:tgtEl>
                                        <p:attrNameLst>
                                          <p:attrName>style.visibility</p:attrName>
                                        </p:attrNameLst>
                                      </p:cBhvr>
                                      <p:to>
                                        <p:strVal val="visible"/>
                                      </p:to>
                                    </p:set>
                                    <p:anim calcmode="lin" valueType="num">
                                      <p:cBhvr additive="base">
                                        <p:cTn id="29" dur="500" fill="hold"/>
                                        <p:tgtEl>
                                          <p:spTgt spid="69635">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6963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5" grpId="0" build="p" animBg="1"/>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9635" name="Rectangle 3"/>
          <p:cNvSpPr>
            <a:spLocks noGrp="1" noChangeArrowheads="1"/>
          </p:cNvSpPr>
          <p:nvPr>
            <p:ph idx="1"/>
          </p:nvPr>
        </p:nvSpPr>
        <p:spPr>
          <a:xfrm>
            <a:off x="533400" y="381000"/>
            <a:ext cx="8229600" cy="6172200"/>
          </a:xfrm>
          <a:blipFill dpi="0" rotWithShape="1">
            <a:blip r:embed="rId3">
              <a:alphaModFix amt="35000"/>
            </a:blip>
            <a:srcRect/>
            <a:tile tx="0" ty="0" sx="100000" sy="100000" flip="none" algn="tl"/>
          </a:blipFill>
        </p:spPr>
        <p:txBody>
          <a:bodyPr>
            <a:noAutofit/>
          </a:bodyPr>
          <a:lstStyle/>
          <a:p>
            <a:pPr marL="0" lvl="0" indent="0" algn="just">
              <a:buClrTx/>
              <a:buNone/>
            </a:pPr>
            <a:r>
              <a:rPr lang="en-US" sz="2300" dirty="0" smtClean="0">
                <a:solidFill>
                  <a:schemeClr val="bg1"/>
                </a:solidFill>
                <a:latin typeface="Verdana" pitchFamily="34" charset="0"/>
              </a:rPr>
              <a:t>PELAYANAN KESEHATAN KERJA DIATUR DALAM PERATURAN MENTERI TENAGA KERJA DAN TRANSMIGRASI NO.PER. 03/MEN/1982 TERTANGGAL 23 APRIL 1982</a:t>
            </a:r>
          </a:p>
          <a:p>
            <a:pPr marL="0" lvl="0" indent="0" algn="just">
              <a:buClrTx/>
              <a:buNone/>
            </a:pPr>
            <a:endParaRPr lang="en-US" sz="2300" dirty="0" smtClean="0">
              <a:solidFill>
                <a:schemeClr val="bg1"/>
              </a:solidFill>
              <a:latin typeface="Verdana" pitchFamily="34" charset="0"/>
            </a:endParaRPr>
          </a:p>
          <a:p>
            <a:pPr marL="0" lvl="0" indent="0" algn="just">
              <a:buClrTx/>
              <a:buNone/>
            </a:pPr>
            <a:r>
              <a:rPr lang="en-US" sz="2300" dirty="0" smtClean="0">
                <a:solidFill>
                  <a:schemeClr val="bg1"/>
                </a:solidFill>
                <a:latin typeface="Verdana" pitchFamily="34" charset="0"/>
              </a:rPr>
              <a:t>PERATURAN MENTERI TENAGA KERJA DAN TRANSKOP. NO. PER.01/MEN/76 TERTANGGAL 3 JUNI 1976 </a:t>
            </a:r>
          </a:p>
          <a:p>
            <a:pPr marL="0" lvl="0" indent="0" algn="just">
              <a:buClrTx/>
              <a:buNone/>
            </a:pPr>
            <a:endParaRPr lang="en-US" sz="2300" dirty="0" smtClean="0">
              <a:solidFill>
                <a:schemeClr val="bg1"/>
              </a:solidFill>
              <a:latin typeface="Verdana" pitchFamily="34" charset="0"/>
            </a:endParaRPr>
          </a:p>
          <a:p>
            <a:pPr marL="0" lvl="0" indent="0" algn="just">
              <a:buClrTx/>
              <a:buNone/>
            </a:pPr>
            <a:r>
              <a:rPr lang="en-US" sz="2300" dirty="0" smtClean="0">
                <a:solidFill>
                  <a:schemeClr val="bg1"/>
                </a:solidFill>
                <a:latin typeface="Verdana" pitchFamily="34" charset="0"/>
              </a:rPr>
              <a:t>PERATURAN MENTERI TENAGA KERJA, DAN TRANSKOP. NOMOR PER.01/MEN/1979 TERTANGGAL 28 PREBUARI 1979</a:t>
            </a:r>
          </a:p>
          <a:p>
            <a:pPr marL="0" lvl="0" indent="0" algn="just">
              <a:buClrTx/>
              <a:buNone/>
            </a:pPr>
            <a:endParaRPr lang="en-US" sz="2300" dirty="0" smtClean="0">
              <a:solidFill>
                <a:schemeClr val="bg1"/>
              </a:solidFill>
              <a:latin typeface="Verdana" pitchFamily="34" charset="0"/>
            </a:endParaRPr>
          </a:p>
          <a:p>
            <a:pPr marL="0" lvl="0" indent="0" algn="just">
              <a:buClrTx/>
              <a:buNone/>
            </a:pPr>
            <a:r>
              <a:rPr lang="en-US" sz="2300" dirty="0" smtClean="0">
                <a:solidFill>
                  <a:schemeClr val="bg1"/>
                </a:solidFill>
                <a:latin typeface="Verdana" pitchFamily="34" charset="0"/>
              </a:rPr>
              <a:t>PERATURAN MENTERI TENAGA KERJA DAN TRANSMIGRASI NOMOR PER.01/MEN/1981 TERTANGGAL  4 APRIL 1981</a:t>
            </a:r>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69635">
                                            <p:bg/>
                                          </p:spTgt>
                                        </p:tgtEl>
                                        <p:attrNameLst>
                                          <p:attrName>style.visibility</p:attrName>
                                        </p:attrNameLst>
                                      </p:cBhvr>
                                      <p:to>
                                        <p:strVal val="visible"/>
                                      </p:to>
                                    </p:set>
                                    <p:animEffect transition="in" filter="wipe(left)">
                                      <p:cBhvr>
                                        <p:cTn id="7" dur="500"/>
                                        <p:tgtEl>
                                          <p:spTgt spid="69635">
                                            <p:bg/>
                                          </p:spTgt>
                                        </p:tgtEl>
                                      </p:cBhvr>
                                    </p:animEffect>
                                  </p:childTnLst>
                                </p:cTn>
                              </p:par>
                            </p:childTnLst>
                          </p:cTn>
                        </p:par>
                        <p:par>
                          <p:cTn id="8" fill="hold">
                            <p:stCondLst>
                              <p:cond delay="500"/>
                            </p:stCondLst>
                            <p:childTnLst>
                              <p:par>
                                <p:cTn id="9" presetID="2" presetClass="entr" presetSubtype="8" fill="hold" nodeType="afterEffect">
                                  <p:stCondLst>
                                    <p:cond delay="0"/>
                                  </p:stCondLst>
                                  <p:childTnLst>
                                    <p:set>
                                      <p:cBhvr>
                                        <p:cTn id="10" dur="1" fill="hold">
                                          <p:stCondLst>
                                            <p:cond delay="0"/>
                                          </p:stCondLst>
                                        </p:cTn>
                                        <p:tgtEl>
                                          <p:spTgt spid="69635">
                                            <p:txEl>
                                              <p:pRg st="0" end="0"/>
                                            </p:txEl>
                                          </p:spTgt>
                                        </p:tgtEl>
                                        <p:attrNameLst>
                                          <p:attrName>style.visibility</p:attrName>
                                        </p:attrNameLst>
                                      </p:cBhvr>
                                      <p:to>
                                        <p:strVal val="visible"/>
                                      </p:to>
                                    </p:set>
                                    <p:anim calcmode="lin" valueType="num">
                                      <p:cBhvr additive="base">
                                        <p:cTn id="11" dur="500" fill="hold"/>
                                        <p:tgtEl>
                                          <p:spTgt spid="69635">
                                            <p:txEl>
                                              <p:pRg st="0" end="0"/>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6963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2" fill="hold" nodeType="clickEffect">
                                  <p:stCondLst>
                                    <p:cond delay="0"/>
                                  </p:stCondLst>
                                  <p:childTnLst>
                                    <p:set>
                                      <p:cBhvr>
                                        <p:cTn id="16" dur="1" fill="hold">
                                          <p:stCondLst>
                                            <p:cond delay="0"/>
                                          </p:stCondLst>
                                        </p:cTn>
                                        <p:tgtEl>
                                          <p:spTgt spid="69635">
                                            <p:txEl>
                                              <p:pRg st="2" end="2"/>
                                            </p:txEl>
                                          </p:spTgt>
                                        </p:tgtEl>
                                        <p:attrNameLst>
                                          <p:attrName>style.visibility</p:attrName>
                                        </p:attrNameLst>
                                      </p:cBhvr>
                                      <p:to>
                                        <p:strVal val="visible"/>
                                      </p:to>
                                    </p:set>
                                    <p:anim calcmode="lin" valueType="num">
                                      <p:cBhvr additive="base">
                                        <p:cTn id="17" dur="500" fill="hold"/>
                                        <p:tgtEl>
                                          <p:spTgt spid="69635">
                                            <p:txEl>
                                              <p:pRg st="2" end="2"/>
                                            </p:tx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6963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69635">
                                            <p:txEl>
                                              <p:pRg st="4" end="4"/>
                                            </p:txEl>
                                          </p:spTgt>
                                        </p:tgtEl>
                                        <p:attrNameLst>
                                          <p:attrName>style.visibility</p:attrName>
                                        </p:attrNameLst>
                                      </p:cBhvr>
                                      <p:to>
                                        <p:strVal val="visible"/>
                                      </p:to>
                                    </p:set>
                                    <p:anim calcmode="lin" valueType="num">
                                      <p:cBhvr additive="base">
                                        <p:cTn id="23" dur="500" fill="hold"/>
                                        <p:tgtEl>
                                          <p:spTgt spid="69635">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6963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8" fill="hold" nodeType="clickEffect">
                                  <p:stCondLst>
                                    <p:cond delay="0"/>
                                  </p:stCondLst>
                                  <p:childTnLst>
                                    <p:set>
                                      <p:cBhvr>
                                        <p:cTn id="28" dur="1" fill="hold">
                                          <p:stCondLst>
                                            <p:cond delay="0"/>
                                          </p:stCondLst>
                                        </p:cTn>
                                        <p:tgtEl>
                                          <p:spTgt spid="69635">
                                            <p:txEl>
                                              <p:pRg st="6" end="6"/>
                                            </p:txEl>
                                          </p:spTgt>
                                        </p:tgtEl>
                                        <p:attrNameLst>
                                          <p:attrName>style.visibility</p:attrName>
                                        </p:attrNameLst>
                                      </p:cBhvr>
                                      <p:to>
                                        <p:strVal val="visible"/>
                                      </p:to>
                                    </p:set>
                                    <p:anim calcmode="lin" valueType="num">
                                      <p:cBhvr additive="base">
                                        <p:cTn id="29" dur="500" fill="hold"/>
                                        <p:tgtEl>
                                          <p:spTgt spid="69635">
                                            <p:txEl>
                                              <p:pRg st="6" end="6"/>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69635">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5" grpId="0" build="p" animBg="1"/>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9635" name="Rectangle 3"/>
          <p:cNvSpPr>
            <a:spLocks noGrp="1" noChangeArrowheads="1"/>
          </p:cNvSpPr>
          <p:nvPr>
            <p:ph idx="1"/>
          </p:nvPr>
        </p:nvSpPr>
        <p:spPr>
          <a:xfrm>
            <a:off x="533400" y="381000"/>
            <a:ext cx="8229600" cy="6172200"/>
          </a:xfrm>
          <a:blipFill dpi="0" rotWithShape="1">
            <a:blip r:embed="rId3">
              <a:alphaModFix amt="35000"/>
            </a:blip>
            <a:srcRect/>
            <a:tile tx="0" ty="0" sx="100000" sy="100000" flip="none" algn="tl"/>
          </a:blipFill>
        </p:spPr>
        <p:txBody>
          <a:bodyPr>
            <a:noAutofit/>
          </a:bodyPr>
          <a:lstStyle/>
          <a:p>
            <a:pPr marL="0" indent="0">
              <a:buNone/>
            </a:pPr>
            <a:r>
              <a:rPr lang="en-US" b="1" dirty="0" smtClean="0">
                <a:solidFill>
                  <a:srgbClr val="7030A0"/>
                </a:solidFill>
                <a:latin typeface="Verdana" pitchFamily="34" charset="0"/>
              </a:rPr>
              <a:t>PEMBINAAN MENJADI KEWAJIBAN MANAJEMEN ( PENGURUS  / ps. 9 ) :</a:t>
            </a:r>
          </a:p>
          <a:p>
            <a:pPr marL="457200" lvl="0" indent="-457200">
              <a:buClrTx/>
              <a:buNone/>
            </a:pPr>
            <a:endParaRPr lang="en-US" sz="2200" dirty="0" smtClean="0">
              <a:solidFill>
                <a:schemeClr val="bg1"/>
              </a:solidFill>
              <a:latin typeface="Verdana" pitchFamily="34" charset="0"/>
            </a:endParaRPr>
          </a:p>
          <a:p>
            <a:pPr marL="457200" lvl="0" indent="-457200">
              <a:buClrTx/>
              <a:buFont typeface="+mj-lt"/>
              <a:buAutoNum type="arabicPeriod"/>
            </a:pPr>
            <a:r>
              <a:rPr lang="en-US" sz="2300" dirty="0" smtClean="0">
                <a:solidFill>
                  <a:schemeClr val="bg1"/>
                </a:solidFill>
                <a:latin typeface="Verdana" pitchFamily="34" charset="0"/>
              </a:rPr>
              <a:t>MENUNJUKAN DAN MENJELASKAN KEPADA SETIAP TENAGA KERJA BARU TENTANG :</a:t>
            </a:r>
          </a:p>
          <a:p>
            <a:pPr marL="914400" lvl="0" indent="-457200">
              <a:buClrTx/>
              <a:buAutoNum type="alphaLcPeriod"/>
            </a:pPr>
            <a:r>
              <a:rPr lang="en-US" sz="2300" dirty="0" smtClean="0">
                <a:solidFill>
                  <a:schemeClr val="bg1"/>
                </a:solidFill>
                <a:latin typeface="Verdana" pitchFamily="34" charset="0"/>
              </a:rPr>
              <a:t>kondisi2 </a:t>
            </a:r>
            <a:r>
              <a:rPr lang="en-US" sz="2300" dirty="0" err="1" smtClean="0">
                <a:solidFill>
                  <a:schemeClr val="bg1"/>
                </a:solidFill>
                <a:latin typeface="Verdana" pitchFamily="34" charset="0"/>
              </a:rPr>
              <a:t>dan</a:t>
            </a:r>
            <a:r>
              <a:rPr lang="en-US" sz="2300" dirty="0" smtClean="0">
                <a:solidFill>
                  <a:schemeClr val="bg1"/>
                </a:solidFill>
                <a:latin typeface="Verdana" pitchFamily="34" charset="0"/>
              </a:rPr>
              <a:t> bahaya2 </a:t>
            </a:r>
            <a:r>
              <a:rPr lang="en-US" sz="2300" dirty="0" err="1" smtClean="0">
                <a:solidFill>
                  <a:schemeClr val="bg1"/>
                </a:solidFill>
                <a:latin typeface="Verdana" pitchFamily="34" charset="0"/>
              </a:rPr>
              <a:t>serta</a:t>
            </a:r>
            <a:r>
              <a:rPr lang="en-US" sz="2300" dirty="0" smtClean="0">
                <a:solidFill>
                  <a:schemeClr val="bg1"/>
                </a:solidFill>
                <a:latin typeface="Verdana" pitchFamily="34" charset="0"/>
              </a:rPr>
              <a:t> yang </a:t>
            </a:r>
            <a:r>
              <a:rPr lang="en-US" sz="2300" dirty="0" err="1" smtClean="0">
                <a:solidFill>
                  <a:schemeClr val="bg1"/>
                </a:solidFill>
                <a:latin typeface="Verdana" pitchFamily="34" charset="0"/>
              </a:rPr>
              <a:t>dapat</a:t>
            </a:r>
            <a:r>
              <a:rPr lang="en-US" sz="2300" dirty="0" smtClean="0">
                <a:solidFill>
                  <a:schemeClr val="bg1"/>
                </a:solidFill>
                <a:latin typeface="Verdana" pitchFamily="34" charset="0"/>
              </a:rPr>
              <a:t> </a:t>
            </a:r>
            <a:r>
              <a:rPr lang="en-US" sz="2300" dirty="0" err="1" smtClean="0">
                <a:solidFill>
                  <a:schemeClr val="bg1"/>
                </a:solidFill>
                <a:latin typeface="Verdana" pitchFamily="34" charset="0"/>
              </a:rPr>
              <a:t>timbul</a:t>
            </a:r>
            <a:r>
              <a:rPr lang="en-US" sz="2300" dirty="0" smtClean="0">
                <a:solidFill>
                  <a:schemeClr val="bg1"/>
                </a:solidFill>
                <a:latin typeface="Verdana" pitchFamily="34" charset="0"/>
              </a:rPr>
              <a:t> </a:t>
            </a:r>
            <a:r>
              <a:rPr lang="en-US" sz="2300" dirty="0" err="1" smtClean="0">
                <a:solidFill>
                  <a:schemeClr val="bg1"/>
                </a:solidFill>
                <a:latin typeface="Verdana" pitchFamily="34" charset="0"/>
              </a:rPr>
              <a:t>di</a:t>
            </a:r>
            <a:r>
              <a:rPr lang="en-US" sz="2300" dirty="0" smtClean="0">
                <a:solidFill>
                  <a:schemeClr val="bg1"/>
                </a:solidFill>
                <a:latin typeface="Verdana" pitchFamily="34" charset="0"/>
              </a:rPr>
              <a:t> </a:t>
            </a:r>
            <a:r>
              <a:rPr lang="en-US" sz="2300" dirty="0" err="1" smtClean="0">
                <a:solidFill>
                  <a:schemeClr val="bg1"/>
                </a:solidFill>
                <a:latin typeface="Verdana" pitchFamily="34" charset="0"/>
              </a:rPr>
              <a:t>tempat</a:t>
            </a:r>
            <a:r>
              <a:rPr lang="en-US" sz="2300" dirty="0" smtClean="0">
                <a:solidFill>
                  <a:schemeClr val="bg1"/>
                </a:solidFill>
                <a:latin typeface="Verdana" pitchFamily="34" charset="0"/>
              </a:rPr>
              <a:t> </a:t>
            </a:r>
            <a:r>
              <a:rPr lang="en-US" sz="2300" dirty="0" err="1" smtClean="0">
                <a:solidFill>
                  <a:schemeClr val="bg1"/>
                </a:solidFill>
                <a:latin typeface="Verdana" pitchFamily="34" charset="0"/>
              </a:rPr>
              <a:t>kerjanya</a:t>
            </a:r>
            <a:endParaRPr lang="en-US" sz="2300" dirty="0" smtClean="0">
              <a:solidFill>
                <a:schemeClr val="bg1"/>
              </a:solidFill>
              <a:latin typeface="Verdana" pitchFamily="34" charset="0"/>
            </a:endParaRPr>
          </a:p>
          <a:p>
            <a:pPr marL="914400" lvl="0" indent="-457200">
              <a:buClrTx/>
              <a:buAutoNum type="alphaLcPeriod"/>
            </a:pPr>
            <a:r>
              <a:rPr lang="en-US" sz="2300" dirty="0" err="1" smtClean="0">
                <a:solidFill>
                  <a:schemeClr val="bg1"/>
                </a:solidFill>
                <a:latin typeface="Verdana" pitchFamily="34" charset="0"/>
              </a:rPr>
              <a:t>semua</a:t>
            </a:r>
            <a:r>
              <a:rPr lang="en-US" sz="2300" dirty="0" smtClean="0">
                <a:solidFill>
                  <a:schemeClr val="bg1"/>
                </a:solidFill>
                <a:latin typeface="Verdana" pitchFamily="34" charset="0"/>
              </a:rPr>
              <a:t> </a:t>
            </a:r>
            <a:r>
              <a:rPr lang="en-US" sz="2300" dirty="0" err="1" smtClean="0">
                <a:solidFill>
                  <a:schemeClr val="bg1"/>
                </a:solidFill>
                <a:latin typeface="Verdana" pitchFamily="34" charset="0"/>
              </a:rPr>
              <a:t>pengamanan</a:t>
            </a:r>
            <a:r>
              <a:rPr lang="en-US" sz="2300" dirty="0" smtClean="0">
                <a:solidFill>
                  <a:schemeClr val="bg1"/>
                </a:solidFill>
                <a:latin typeface="Verdana" pitchFamily="34" charset="0"/>
              </a:rPr>
              <a:t> </a:t>
            </a:r>
            <a:r>
              <a:rPr lang="en-US" sz="2300" dirty="0" err="1" smtClean="0">
                <a:solidFill>
                  <a:schemeClr val="bg1"/>
                </a:solidFill>
                <a:latin typeface="Verdana" pitchFamily="34" charset="0"/>
              </a:rPr>
              <a:t>dan</a:t>
            </a:r>
            <a:r>
              <a:rPr lang="en-US" sz="2300" dirty="0" smtClean="0">
                <a:solidFill>
                  <a:schemeClr val="bg1"/>
                </a:solidFill>
                <a:latin typeface="Verdana" pitchFamily="34" charset="0"/>
              </a:rPr>
              <a:t> alat2 </a:t>
            </a:r>
            <a:r>
              <a:rPr lang="en-US" sz="2300" dirty="0" err="1" smtClean="0">
                <a:solidFill>
                  <a:schemeClr val="bg1"/>
                </a:solidFill>
                <a:latin typeface="Verdana" pitchFamily="34" charset="0"/>
              </a:rPr>
              <a:t>perlindungan</a:t>
            </a:r>
            <a:r>
              <a:rPr lang="en-US" sz="2300" dirty="0" smtClean="0">
                <a:solidFill>
                  <a:schemeClr val="bg1"/>
                </a:solidFill>
                <a:latin typeface="Verdana" pitchFamily="34" charset="0"/>
              </a:rPr>
              <a:t> yang </a:t>
            </a:r>
            <a:r>
              <a:rPr lang="en-US" sz="2300" dirty="0" err="1" smtClean="0">
                <a:solidFill>
                  <a:schemeClr val="bg1"/>
                </a:solidFill>
                <a:latin typeface="Verdana" pitchFamily="34" charset="0"/>
              </a:rPr>
              <a:t>diharuskan</a:t>
            </a:r>
            <a:r>
              <a:rPr lang="en-US" sz="2300" dirty="0" smtClean="0">
                <a:solidFill>
                  <a:schemeClr val="bg1"/>
                </a:solidFill>
                <a:latin typeface="Verdana" pitchFamily="34" charset="0"/>
              </a:rPr>
              <a:t> </a:t>
            </a:r>
            <a:r>
              <a:rPr lang="en-US" sz="2300" dirty="0" err="1" smtClean="0">
                <a:solidFill>
                  <a:schemeClr val="bg1"/>
                </a:solidFill>
                <a:latin typeface="Verdana" pitchFamily="34" charset="0"/>
              </a:rPr>
              <a:t>di</a:t>
            </a:r>
            <a:r>
              <a:rPr lang="en-US" sz="2300" dirty="0" smtClean="0">
                <a:solidFill>
                  <a:schemeClr val="bg1"/>
                </a:solidFill>
                <a:latin typeface="Verdana" pitchFamily="34" charset="0"/>
              </a:rPr>
              <a:t> </a:t>
            </a:r>
            <a:r>
              <a:rPr lang="en-US" sz="2300" dirty="0" err="1" smtClean="0">
                <a:solidFill>
                  <a:schemeClr val="bg1"/>
                </a:solidFill>
                <a:latin typeface="Verdana" pitchFamily="34" charset="0"/>
              </a:rPr>
              <a:t>tempat</a:t>
            </a:r>
            <a:r>
              <a:rPr lang="en-US" sz="2300" dirty="0" smtClean="0">
                <a:solidFill>
                  <a:schemeClr val="bg1"/>
                </a:solidFill>
                <a:latin typeface="Verdana" pitchFamily="34" charset="0"/>
              </a:rPr>
              <a:t> </a:t>
            </a:r>
            <a:r>
              <a:rPr lang="en-US" sz="2300" dirty="0" err="1" smtClean="0">
                <a:solidFill>
                  <a:schemeClr val="bg1"/>
                </a:solidFill>
                <a:latin typeface="Verdana" pitchFamily="34" charset="0"/>
              </a:rPr>
              <a:t>kerjanya</a:t>
            </a:r>
            <a:endParaRPr lang="en-US" sz="2300" dirty="0" smtClean="0">
              <a:solidFill>
                <a:schemeClr val="bg1"/>
              </a:solidFill>
              <a:latin typeface="Verdana" pitchFamily="34" charset="0"/>
            </a:endParaRPr>
          </a:p>
          <a:p>
            <a:pPr marL="914400" lvl="0" indent="-457200">
              <a:buClrTx/>
              <a:buAutoNum type="alphaLcPeriod"/>
            </a:pPr>
            <a:r>
              <a:rPr lang="en-US" sz="2300" dirty="0" smtClean="0">
                <a:solidFill>
                  <a:schemeClr val="bg1"/>
                </a:solidFill>
                <a:latin typeface="Verdana" pitchFamily="34" charset="0"/>
              </a:rPr>
              <a:t>alat2 </a:t>
            </a:r>
            <a:r>
              <a:rPr lang="en-US" sz="2300" dirty="0" err="1" smtClean="0">
                <a:solidFill>
                  <a:schemeClr val="bg1"/>
                </a:solidFill>
                <a:latin typeface="Verdana" pitchFamily="34" charset="0"/>
              </a:rPr>
              <a:t>perlindungan</a:t>
            </a:r>
            <a:r>
              <a:rPr lang="en-US" sz="2300" dirty="0" smtClean="0">
                <a:solidFill>
                  <a:schemeClr val="bg1"/>
                </a:solidFill>
                <a:latin typeface="Verdana" pitchFamily="34" charset="0"/>
              </a:rPr>
              <a:t> </a:t>
            </a:r>
            <a:r>
              <a:rPr lang="en-US" sz="2300" dirty="0" err="1" smtClean="0">
                <a:solidFill>
                  <a:schemeClr val="bg1"/>
                </a:solidFill>
                <a:latin typeface="Verdana" pitchFamily="34" charset="0"/>
              </a:rPr>
              <a:t>diri</a:t>
            </a:r>
            <a:r>
              <a:rPr lang="en-US" sz="2300" dirty="0" smtClean="0">
                <a:solidFill>
                  <a:schemeClr val="bg1"/>
                </a:solidFill>
                <a:latin typeface="Verdana" pitchFamily="34" charset="0"/>
              </a:rPr>
              <a:t> </a:t>
            </a:r>
            <a:r>
              <a:rPr lang="en-US" sz="2300" dirty="0" err="1" smtClean="0">
                <a:solidFill>
                  <a:schemeClr val="bg1"/>
                </a:solidFill>
                <a:latin typeface="Verdana" pitchFamily="34" charset="0"/>
              </a:rPr>
              <a:t>bagi</a:t>
            </a:r>
            <a:r>
              <a:rPr lang="en-US" sz="2300" dirty="0" smtClean="0">
                <a:solidFill>
                  <a:schemeClr val="bg1"/>
                </a:solidFill>
                <a:latin typeface="Verdana" pitchFamily="34" charset="0"/>
              </a:rPr>
              <a:t> </a:t>
            </a:r>
            <a:r>
              <a:rPr lang="en-US" sz="2300" dirty="0" err="1" smtClean="0">
                <a:solidFill>
                  <a:schemeClr val="bg1"/>
                </a:solidFill>
                <a:latin typeface="Verdana" pitchFamily="34" charset="0"/>
              </a:rPr>
              <a:t>tenaga</a:t>
            </a:r>
            <a:r>
              <a:rPr lang="en-US" sz="2300" dirty="0" smtClean="0">
                <a:solidFill>
                  <a:schemeClr val="bg1"/>
                </a:solidFill>
                <a:latin typeface="Verdana" pitchFamily="34" charset="0"/>
              </a:rPr>
              <a:t> </a:t>
            </a:r>
            <a:r>
              <a:rPr lang="en-US" sz="2300" dirty="0" err="1" smtClean="0">
                <a:solidFill>
                  <a:schemeClr val="bg1"/>
                </a:solidFill>
                <a:latin typeface="Verdana" pitchFamily="34" charset="0"/>
              </a:rPr>
              <a:t>kerja</a:t>
            </a:r>
            <a:r>
              <a:rPr lang="en-US" sz="2300" dirty="0" smtClean="0">
                <a:solidFill>
                  <a:schemeClr val="bg1"/>
                </a:solidFill>
                <a:latin typeface="Verdana" pitchFamily="34" charset="0"/>
              </a:rPr>
              <a:t> yang </a:t>
            </a:r>
            <a:r>
              <a:rPr lang="en-US" sz="2300" dirty="0" err="1" smtClean="0">
                <a:solidFill>
                  <a:schemeClr val="bg1"/>
                </a:solidFill>
                <a:latin typeface="Verdana" pitchFamily="34" charset="0"/>
              </a:rPr>
              <a:t>bersangkutan</a:t>
            </a:r>
            <a:endParaRPr lang="en-US" sz="2300" dirty="0" smtClean="0">
              <a:solidFill>
                <a:schemeClr val="bg1"/>
              </a:solidFill>
              <a:latin typeface="Verdana" pitchFamily="34" charset="0"/>
            </a:endParaRPr>
          </a:p>
          <a:p>
            <a:pPr marL="914400" lvl="0" indent="-457200">
              <a:buClrTx/>
              <a:buAutoNum type="alphaLcPeriod"/>
            </a:pPr>
            <a:r>
              <a:rPr lang="en-US" sz="2300" dirty="0" smtClean="0">
                <a:solidFill>
                  <a:schemeClr val="bg1"/>
                </a:solidFill>
                <a:latin typeface="Verdana" pitchFamily="34" charset="0"/>
              </a:rPr>
              <a:t>cara2 </a:t>
            </a:r>
            <a:r>
              <a:rPr lang="en-US" sz="2300" dirty="0" err="1" smtClean="0">
                <a:solidFill>
                  <a:schemeClr val="bg1"/>
                </a:solidFill>
                <a:latin typeface="Verdana" pitchFamily="34" charset="0"/>
              </a:rPr>
              <a:t>dan</a:t>
            </a:r>
            <a:r>
              <a:rPr lang="en-US" sz="2300" dirty="0" smtClean="0">
                <a:solidFill>
                  <a:schemeClr val="bg1"/>
                </a:solidFill>
                <a:latin typeface="Verdana" pitchFamily="34" charset="0"/>
              </a:rPr>
              <a:t> </a:t>
            </a:r>
            <a:r>
              <a:rPr lang="en-US" sz="2300" dirty="0" err="1" smtClean="0">
                <a:solidFill>
                  <a:schemeClr val="bg1"/>
                </a:solidFill>
                <a:latin typeface="Verdana" pitchFamily="34" charset="0"/>
              </a:rPr>
              <a:t>sikap</a:t>
            </a:r>
            <a:r>
              <a:rPr lang="en-US" sz="2300" dirty="0" smtClean="0">
                <a:solidFill>
                  <a:schemeClr val="bg1"/>
                </a:solidFill>
                <a:latin typeface="Verdana" pitchFamily="34" charset="0"/>
              </a:rPr>
              <a:t> yang </a:t>
            </a:r>
            <a:r>
              <a:rPr lang="en-US" sz="2300" dirty="0" err="1" smtClean="0">
                <a:solidFill>
                  <a:schemeClr val="bg1"/>
                </a:solidFill>
                <a:latin typeface="Verdana" pitchFamily="34" charset="0"/>
              </a:rPr>
              <a:t>aman</a:t>
            </a:r>
            <a:r>
              <a:rPr lang="en-US" sz="2300" dirty="0" smtClean="0">
                <a:solidFill>
                  <a:schemeClr val="bg1"/>
                </a:solidFill>
                <a:latin typeface="Verdana" pitchFamily="34" charset="0"/>
              </a:rPr>
              <a:t> </a:t>
            </a:r>
            <a:r>
              <a:rPr lang="en-US" sz="2300" dirty="0" err="1" smtClean="0">
                <a:solidFill>
                  <a:schemeClr val="bg1"/>
                </a:solidFill>
                <a:latin typeface="Verdana" pitchFamily="34" charset="0"/>
              </a:rPr>
              <a:t>dalam</a:t>
            </a:r>
            <a:r>
              <a:rPr lang="en-US" sz="2300" dirty="0" smtClean="0">
                <a:solidFill>
                  <a:schemeClr val="bg1"/>
                </a:solidFill>
                <a:latin typeface="Verdana" pitchFamily="34" charset="0"/>
              </a:rPr>
              <a:t> </a:t>
            </a:r>
            <a:r>
              <a:rPr lang="en-US" sz="2300" dirty="0" err="1" smtClean="0">
                <a:solidFill>
                  <a:schemeClr val="bg1"/>
                </a:solidFill>
                <a:latin typeface="Verdana" pitchFamily="34" charset="0"/>
              </a:rPr>
              <a:t>menjalankan</a:t>
            </a:r>
            <a:r>
              <a:rPr lang="en-US" sz="2300" dirty="0" smtClean="0">
                <a:solidFill>
                  <a:schemeClr val="bg1"/>
                </a:solidFill>
                <a:latin typeface="Verdana" pitchFamily="34" charset="0"/>
              </a:rPr>
              <a:t> </a:t>
            </a:r>
            <a:r>
              <a:rPr lang="en-US" sz="2300" dirty="0" err="1" smtClean="0">
                <a:solidFill>
                  <a:schemeClr val="bg1"/>
                </a:solidFill>
                <a:latin typeface="Verdana" pitchFamily="34" charset="0"/>
              </a:rPr>
              <a:t>pekerjaan</a:t>
            </a:r>
            <a:endParaRPr lang="en-US" sz="2300" dirty="0" smtClean="0">
              <a:solidFill>
                <a:schemeClr val="bg1"/>
              </a:solidFill>
              <a:latin typeface="Verdana" pitchFamily="34" charset="0"/>
            </a:endParaRPr>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69635">
                                            <p:bg/>
                                          </p:spTgt>
                                        </p:tgtEl>
                                        <p:attrNameLst>
                                          <p:attrName>style.visibility</p:attrName>
                                        </p:attrNameLst>
                                      </p:cBhvr>
                                      <p:to>
                                        <p:strVal val="visible"/>
                                      </p:to>
                                    </p:set>
                                    <p:animEffect transition="in" filter="wipe(left)">
                                      <p:cBhvr>
                                        <p:cTn id="7" dur="500"/>
                                        <p:tgtEl>
                                          <p:spTgt spid="69635">
                                            <p:bg/>
                                          </p:spTgt>
                                        </p:tgtEl>
                                      </p:cBhvr>
                                    </p:animEffect>
                                  </p:childTnLst>
                                </p:cTn>
                              </p:par>
                            </p:childTnLst>
                          </p:cTn>
                        </p:par>
                        <p:par>
                          <p:cTn id="8" fill="hold">
                            <p:stCondLst>
                              <p:cond delay="500"/>
                            </p:stCondLst>
                            <p:childTnLst>
                              <p:par>
                                <p:cTn id="9" presetID="2" presetClass="entr" presetSubtype="4" fill="hold" nodeType="afterEffect">
                                  <p:stCondLst>
                                    <p:cond delay="0"/>
                                  </p:stCondLst>
                                  <p:childTnLst>
                                    <p:set>
                                      <p:cBhvr>
                                        <p:cTn id="10" dur="1" fill="hold">
                                          <p:stCondLst>
                                            <p:cond delay="0"/>
                                          </p:stCondLst>
                                        </p:cTn>
                                        <p:tgtEl>
                                          <p:spTgt spid="69635">
                                            <p:txEl>
                                              <p:pRg st="0" end="0"/>
                                            </p:txEl>
                                          </p:spTgt>
                                        </p:tgtEl>
                                        <p:attrNameLst>
                                          <p:attrName>style.visibility</p:attrName>
                                        </p:attrNameLst>
                                      </p:cBhvr>
                                      <p:to>
                                        <p:strVal val="visible"/>
                                      </p:to>
                                    </p:set>
                                    <p:anim calcmode="lin" valueType="num">
                                      <p:cBhvr additive="base">
                                        <p:cTn id="11" dur="500" fill="hold"/>
                                        <p:tgtEl>
                                          <p:spTgt spid="69635">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6963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nodeType="clickEffect">
                                  <p:stCondLst>
                                    <p:cond delay="0"/>
                                  </p:stCondLst>
                                  <p:childTnLst>
                                    <p:set>
                                      <p:cBhvr>
                                        <p:cTn id="16" dur="1" fill="hold">
                                          <p:stCondLst>
                                            <p:cond delay="0"/>
                                          </p:stCondLst>
                                        </p:cTn>
                                        <p:tgtEl>
                                          <p:spTgt spid="69635">
                                            <p:txEl>
                                              <p:pRg st="2" end="2"/>
                                            </p:txEl>
                                          </p:spTgt>
                                        </p:tgtEl>
                                        <p:attrNameLst>
                                          <p:attrName>style.visibility</p:attrName>
                                        </p:attrNameLst>
                                      </p:cBhvr>
                                      <p:to>
                                        <p:strVal val="visible"/>
                                      </p:to>
                                    </p:set>
                                    <p:anim calcmode="lin" valueType="num">
                                      <p:cBhvr additive="base">
                                        <p:cTn id="17" dur="500" fill="hold"/>
                                        <p:tgtEl>
                                          <p:spTgt spid="69635">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6963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8" fill="hold" nodeType="clickEffect">
                                  <p:stCondLst>
                                    <p:cond delay="0"/>
                                  </p:stCondLst>
                                  <p:childTnLst>
                                    <p:set>
                                      <p:cBhvr>
                                        <p:cTn id="22" dur="1" fill="hold">
                                          <p:stCondLst>
                                            <p:cond delay="0"/>
                                          </p:stCondLst>
                                        </p:cTn>
                                        <p:tgtEl>
                                          <p:spTgt spid="69635">
                                            <p:txEl>
                                              <p:pRg st="3" end="3"/>
                                            </p:txEl>
                                          </p:spTgt>
                                        </p:tgtEl>
                                        <p:attrNameLst>
                                          <p:attrName>style.visibility</p:attrName>
                                        </p:attrNameLst>
                                      </p:cBhvr>
                                      <p:to>
                                        <p:strVal val="visible"/>
                                      </p:to>
                                    </p:set>
                                    <p:anim calcmode="lin" valueType="num">
                                      <p:cBhvr additive="base">
                                        <p:cTn id="23" dur="500" fill="hold"/>
                                        <p:tgtEl>
                                          <p:spTgt spid="69635">
                                            <p:txEl>
                                              <p:pRg st="3" end="3"/>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6963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8" fill="hold" nodeType="clickEffect">
                                  <p:stCondLst>
                                    <p:cond delay="0"/>
                                  </p:stCondLst>
                                  <p:childTnLst>
                                    <p:set>
                                      <p:cBhvr>
                                        <p:cTn id="28" dur="1" fill="hold">
                                          <p:stCondLst>
                                            <p:cond delay="0"/>
                                          </p:stCondLst>
                                        </p:cTn>
                                        <p:tgtEl>
                                          <p:spTgt spid="69635">
                                            <p:txEl>
                                              <p:pRg st="4" end="4"/>
                                            </p:txEl>
                                          </p:spTgt>
                                        </p:tgtEl>
                                        <p:attrNameLst>
                                          <p:attrName>style.visibility</p:attrName>
                                        </p:attrNameLst>
                                      </p:cBhvr>
                                      <p:to>
                                        <p:strVal val="visible"/>
                                      </p:to>
                                    </p:set>
                                    <p:anim calcmode="lin" valueType="num">
                                      <p:cBhvr additive="base">
                                        <p:cTn id="29" dur="500" fill="hold"/>
                                        <p:tgtEl>
                                          <p:spTgt spid="69635">
                                            <p:txEl>
                                              <p:pRg st="4" end="4"/>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69635">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8" fill="hold" nodeType="clickEffect">
                                  <p:stCondLst>
                                    <p:cond delay="0"/>
                                  </p:stCondLst>
                                  <p:childTnLst>
                                    <p:set>
                                      <p:cBhvr>
                                        <p:cTn id="34" dur="1" fill="hold">
                                          <p:stCondLst>
                                            <p:cond delay="0"/>
                                          </p:stCondLst>
                                        </p:cTn>
                                        <p:tgtEl>
                                          <p:spTgt spid="69635">
                                            <p:txEl>
                                              <p:pRg st="5" end="5"/>
                                            </p:txEl>
                                          </p:spTgt>
                                        </p:tgtEl>
                                        <p:attrNameLst>
                                          <p:attrName>style.visibility</p:attrName>
                                        </p:attrNameLst>
                                      </p:cBhvr>
                                      <p:to>
                                        <p:strVal val="visible"/>
                                      </p:to>
                                    </p:set>
                                    <p:anim calcmode="lin" valueType="num">
                                      <p:cBhvr additive="base">
                                        <p:cTn id="35" dur="500" fill="hold"/>
                                        <p:tgtEl>
                                          <p:spTgt spid="69635">
                                            <p:txEl>
                                              <p:pRg st="5" end="5"/>
                                            </p:txEl>
                                          </p:spTgt>
                                        </p:tgtEl>
                                        <p:attrNameLst>
                                          <p:attrName>ppt_x</p:attrName>
                                        </p:attrNameLst>
                                      </p:cBhvr>
                                      <p:tavLst>
                                        <p:tav tm="0">
                                          <p:val>
                                            <p:strVal val="0-#ppt_w/2"/>
                                          </p:val>
                                        </p:tav>
                                        <p:tav tm="100000">
                                          <p:val>
                                            <p:strVal val="#ppt_x"/>
                                          </p:val>
                                        </p:tav>
                                      </p:tavLst>
                                    </p:anim>
                                    <p:anim calcmode="lin" valueType="num">
                                      <p:cBhvr additive="base">
                                        <p:cTn id="36" dur="500" fill="hold"/>
                                        <p:tgtEl>
                                          <p:spTgt spid="69635">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8" fill="hold" nodeType="clickEffect">
                                  <p:stCondLst>
                                    <p:cond delay="0"/>
                                  </p:stCondLst>
                                  <p:childTnLst>
                                    <p:set>
                                      <p:cBhvr>
                                        <p:cTn id="40" dur="1" fill="hold">
                                          <p:stCondLst>
                                            <p:cond delay="0"/>
                                          </p:stCondLst>
                                        </p:cTn>
                                        <p:tgtEl>
                                          <p:spTgt spid="69635">
                                            <p:txEl>
                                              <p:pRg st="6" end="6"/>
                                            </p:txEl>
                                          </p:spTgt>
                                        </p:tgtEl>
                                        <p:attrNameLst>
                                          <p:attrName>style.visibility</p:attrName>
                                        </p:attrNameLst>
                                      </p:cBhvr>
                                      <p:to>
                                        <p:strVal val="visible"/>
                                      </p:to>
                                    </p:set>
                                    <p:anim calcmode="lin" valueType="num">
                                      <p:cBhvr additive="base">
                                        <p:cTn id="41" dur="500" fill="hold"/>
                                        <p:tgtEl>
                                          <p:spTgt spid="69635">
                                            <p:txEl>
                                              <p:pRg st="6" end="6"/>
                                            </p:txEl>
                                          </p:spTgt>
                                        </p:tgtEl>
                                        <p:attrNameLst>
                                          <p:attrName>ppt_x</p:attrName>
                                        </p:attrNameLst>
                                      </p:cBhvr>
                                      <p:tavLst>
                                        <p:tav tm="0">
                                          <p:val>
                                            <p:strVal val="0-#ppt_w/2"/>
                                          </p:val>
                                        </p:tav>
                                        <p:tav tm="100000">
                                          <p:val>
                                            <p:strVal val="#ppt_x"/>
                                          </p:val>
                                        </p:tav>
                                      </p:tavLst>
                                    </p:anim>
                                    <p:anim calcmode="lin" valueType="num">
                                      <p:cBhvr additive="base">
                                        <p:cTn id="42" dur="500" fill="hold"/>
                                        <p:tgtEl>
                                          <p:spTgt spid="69635">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5" grpId="0" build="p" animBg="1"/>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9635" name="Rectangle 3"/>
          <p:cNvSpPr>
            <a:spLocks noGrp="1" noChangeArrowheads="1"/>
          </p:cNvSpPr>
          <p:nvPr>
            <p:ph idx="1"/>
          </p:nvPr>
        </p:nvSpPr>
        <p:spPr>
          <a:xfrm>
            <a:off x="533400" y="381000"/>
            <a:ext cx="8229600" cy="6172200"/>
          </a:xfrm>
          <a:blipFill dpi="0" rotWithShape="1">
            <a:blip r:embed="rId3">
              <a:alphaModFix amt="35000"/>
            </a:blip>
            <a:srcRect/>
            <a:tile tx="0" ty="0" sx="100000" sy="100000" flip="none" algn="tl"/>
          </a:blipFill>
        </p:spPr>
        <p:txBody>
          <a:bodyPr>
            <a:noAutofit/>
          </a:bodyPr>
          <a:lstStyle/>
          <a:p>
            <a:pPr marL="457200" lvl="0" indent="-457200" algn="just">
              <a:spcAft>
                <a:spcPts val="600"/>
              </a:spcAft>
              <a:buClrTx/>
              <a:buFont typeface="+mj-lt"/>
              <a:buAutoNum type="arabicPeriod" startAt="2"/>
            </a:pPr>
            <a:r>
              <a:rPr lang="en-US" sz="2300" dirty="0" smtClean="0">
                <a:solidFill>
                  <a:schemeClr val="bg1"/>
                </a:solidFill>
                <a:latin typeface="Verdana" pitchFamily="34" charset="0"/>
              </a:rPr>
              <a:t>HANYA DPT. MEMPEKERJAKAN TENAGA KERJA YANG BERSANGKUTAN SETELAH IA NYAKIN BAHWA TENAGA KERJA TSB. MEMAHAMI SYARAT2 TERSEBUT DIATAS</a:t>
            </a:r>
          </a:p>
          <a:p>
            <a:pPr marL="457200" lvl="0" indent="-457200" algn="just">
              <a:spcAft>
                <a:spcPts val="600"/>
              </a:spcAft>
              <a:buClrTx/>
              <a:buFont typeface="+mj-lt"/>
              <a:buAutoNum type="arabicPeriod" startAt="2"/>
            </a:pPr>
            <a:r>
              <a:rPr lang="en-US" sz="2300" dirty="0" smtClean="0">
                <a:solidFill>
                  <a:schemeClr val="bg1"/>
                </a:solidFill>
                <a:latin typeface="Verdana" pitchFamily="34" charset="0"/>
              </a:rPr>
              <a:t>MENYELENGGARAKAN PEMBINAAN BAGI SEMUA TENAGA KERJA YANG BERADA DIBAWAH PIMPINANNYA, DALAM PENCEGAHAN KECELAKAAN DAN KEBAKARAN SERTA PENINGKATAN K.3, DAN JUGA DALAM PEMBERIAN PERTOLONGAN PERTAMA PADA KECELAKAAN</a:t>
            </a:r>
          </a:p>
          <a:p>
            <a:pPr marL="457200" lvl="0" indent="-457200" algn="just">
              <a:spcAft>
                <a:spcPts val="600"/>
              </a:spcAft>
              <a:buClrTx/>
              <a:buFont typeface="+mj-lt"/>
              <a:buAutoNum type="arabicPeriod" startAt="2"/>
            </a:pPr>
            <a:r>
              <a:rPr lang="en-US" sz="2300" dirty="0" smtClean="0">
                <a:solidFill>
                  <a:schemeClr val="bg1"/>
                </a:solidFill>
                <a:latin typeface="Verdana" pitchFamily="34" charset="0"/>
              </a:rPr>
              <a:t>MEMENUHI DAN MENTAATI SEMUA SYARAT DAN KETENTUAN YANG BERLAKU BAGI USAHA DAN TEMPAT KERJA YANG DIJALANKAN</a:t>
            </a:r>
          </a:p>
          <a:p>
            <a:pPr marL="457200" lvl="0" indent="-457200">
              <a:buClrTx/>
              <a:buNone/>
            </a:pPr>
            <a:endParaRPr lang="en-US" sz="2300" dirty="0" smtClean="0">
              <a:solidFill>
                <a:schemeClr val="bg1"/>
              </a:solidFill>
              <a:latin typeface="Verdana" pitchFamily="34" charset="0"/>
            </a:endParaRPr>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69635">
                                            <p:bg/>
                                          </p:spTgt>
                                        </p:tgtEl>
                                        <p:attrNameLst>
                                          <p:attrName>style.visibility</p:attrName>
                                        </p:attrNameLst>
                                      </p:cBhvr>
                                      <p:to>
                                        <p:strVal val="visible"/>
                                      </p:to>
                                    </p:set>
                                    <p:animEffect transition="in" filter="wipe(left)">
                                      <p:cBhvr>
                                        <p:cTn id="7" dur="500"/>
                                        <p:tgtEl>
                                          <p:spTgt spid="69635">
                                            <p:bg/>
                                          </p:spTgt>
                                        </p:tgtEl>
                                      </p:cBhvr>
                                    </p:animEffect>
                                  </p:childTnLst>
                                </p:cTn>
                              </p:par>
                            </p:childTnLst>
                          </p:cTn>
                        </p:par>
                        <p:par>
                          <p:cTn id="8" fill="hold">
                            <p:stCondLst>
                              <p:cond delay="500"/>
                            </p:stCondLst>
                            <p:childTnLst>
                              <p:par>
                                <p:cTn id="9" presetID="2" presetClass="entr" presetSubtype="8" fill="hold" nodeType="afterEffect">
                                  <p:stCondLst>
                                    <p:cond delay="0"/>
                                  </p:stCondLst>
                                  <p:childTnLst>
                                    <p:set>
                                      <p:cBhvr>
                                        <p:cTn id="10" dur="1" fill="hold">
                                          <p:stCondLst>
                                            <p:cond delay="0"/>
                                          </p:stCondLst>
                                        </p:cTn>
                                        <p:tgtEl>
                                          <p:spTgt spid="69635">
                                            <p:txEl>
                                              <p:pRg st="0" end="0"/>
                                            </p:txEl>
                                          </p:spTgt>
                                        </p:tgtEl>
                                        <p:attrNameLst>
                                          <p:attrName>style.visibility</p:attrName>
                                        </p:attrNameLst>
                                      </p:cBhvr>
                                      <p:to>
                                        <p:strVal val="visible"/>
                                      </p:to>
                                    </p:set>
                                    <p:anim calcmode="lin" valueType="num">
                                      <p:cBhvr additive="base">
                                        <p:cTn id="11" dur="500" fill="hold"/>
                                        <p:tgtEl>
                                          <p:spTgt spid="69635">
                                            <p:txEl>
                                              <p:pRg st="0" end="0"/>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6963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nodeType="clickEffect">
                                  <p:stCondLst>
                                    <p:cond delay="0"/>
                                  </p:stCondLst>
                                  <p:childTnLst>
                                    <p:set>
                                      <p:cBhvr>
                                        <p:cTn id="16" dur="1" fill="hold">
                                          <p:stCondLst>
                                            <p:cond delay="0"/>
                                          </p:stCondLst>
                                        </p:cTn>
                                        <p:tgtEl>
                                          <p:spTgt spid="69635">
                                            <p:txEl>
                                              <p:pRg st="1" end="1"/>
                                            </p:txEl>
                                          </p:spTgt>
                                        </p:tgtEl>
                                        <p:attrNameLst>
                                          <p:attrName>style.visibility</p:attrName>
                                        </p:attrNameLst>
                                      </p:cBhvr>
                                      <p:to>
                                        <p:strVal val="visible"/>
                                      </p:to>
                                    </p:set>
                                    <p:anim calcmode="lin" valueType="num">
                                      <p:cBhvr additive="base">
                                        <p:cTn id="17" dur="500" fill="hold"/>
                                        <p:tgtEl>
                                          <p:spTgt spid="69635">
                                            <p:txEl>
                                              <p:pRg st="1" end="1"/>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6963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8" fill="hold" nodeType="clickEffect">
                                  <p:stCondLst>
                                    <p:cond delay="0"/>
                                  </p:stCondLst>
                                  <p:childTnLst>
                                    <p:set>
                                      <p:cBhvr>
                                        <p:cTn id="22" dur="1" fill="hold">
                                          <p:stCondLst>
                                            <p:cond delay="0"/>
                                          </p:stCondLst>
                                        </p:cTn>
                                        <p:tgtEl>
                                          <p:spTgt spid="69635">
                                            <p:txEl>
                                              <p:pRg st="2" end="2"/>
                                            </p:txEl>
                                          </p:spTgt>
                                        </p:tgtEl>
                                        <p:attrNameLst>
                                          <p:attrName>style.visibility</p:attrName>
                                        </p:attrNameLst>
                                      </p:cBhvr>
                                      <p:to>
                                        <p:strVal val="visible"/>
                                      </p:to>
                                    </p:set>
                                    <p:anim calcmode="lin" valueType="num">
                                      <p:cBhvr additive="base">
                                        <p:cTn id="23" dur="500" fill="hold"/>
                                        <p:tgtEl>
                                          <p:spTgt spid="69635">
                                            <p:txEl>
                                              <p:pRg st="2" end="2"/>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69635">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5" grpId="0" build="p" animBg="1"/>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9635" name="Rectangle 3"/>
          <p:cNvSpPr>
            <a:spLocks noGrp="1" noChangeArrowheads="1"/>
          </p:cNvSpPr>
          <p:nvPr>
            <p:ph idx="1"/>
          </p:nvPr>
        </p:nvSpPr>
        <p:spPr>
          <a:xfrm>
            <a:off x="533400" y="381000"/>
            <a:ext cx="8229600" cy="6172200"/>
          </a:xfrm>
          <a:blipFill dpi="0" rotWithShape="1">
            <a:blip r:embed="rId3">
              <a:alphaModFix amt="35000"/>
            </a:blip>
            <a:srcRect/>
            <a:tile tx="0" ty="0" sx="100000" sy="100000" flip="none" algn="tl"/>
          </a:blipFill>
        </p:spPr>
        <p:txBody>
          <a:bodyPr>
            <a:noAutofit/>
          </a:bodyPr>
          <a:lstStyle/>
          <a:p>
            <a:pPr marL="0" lvl="0" indent="0">
              <a:buClrTx/>
              <a:buNone/>
            </a:pPr>
            <a:r>
              <a:rPr lang="en-US" sz="2300" dirty="0" smtClean="0">
                <a:solidFill>
                  <a:schemeClr val="bg1"/>
                </a:solidFill>
                <a:latin typeface="Verdana" pitchFamily="34" charset="0"/>
              </a:rPr>
              <a:t>PANITIA PEMBINA KESELAMATAN DAN KESEHATAN KERJA (P2K3 / ps. 10) DIATUR DALAM UNDANG2 INI DIHARAPKAN AGAR :</a:t>
            </a:r>
          </a:p>
          <a:p>
            <a:pPr marL="457200" lvl="0" indent="-457200" algn="just">
              <a:buClrTx/>
              <a:buAutoNum type="arabicPeriod"/>
            </a:pPr>
            <a:r>
              <a:rPr lang="en-US" sz="2300" dirty="0" smtClean="0">
                <a:solidFill>
                  <a:schemeClr val="bg1"/>
                </a:solidFill>
                <a:latin typeface="Verdana" pitchFamily="34" charset="0"/>
              </a:rPr>
              <a:t>PENGUSAHA MEMPERHATIKAN PERMASALAHAN KESELAMATAN DAN KESEHATAN KERJANYA</a:t>
            </a:r>
          </a:p>
          <a:p>
            <a:pPr marL="457200" lvl="0" indent="-457200" algn="just">
              <a:buClrTx/>
              <a:buAutoNum type="arabicPeriod"/>
            </a:pPr>
            <a:r>
              <a:rPr lang="en-US" sz="2300" dirty="0" smtClean="0">
                <a:solidFill>
                  <a:schemeClr val="bg1"/>
                </a:solidFill>
                <a:latin typeface="Verdana" pitchFamily="34" charset="0"/>
              </a:rPr>
              <a:t>MENGETAHUI DAN MEMAHAMI SUMBER BAHAYA / POTENSI BAHAYA YG.MENIMBULKAN RISIKO KECELAKAAN</a:t>
            </a:r>
          </a:p>
          <a:p>
            <a:pPr marL="457200" lvl="0" indent="-457200" algn="just">
              <a:buClrTx/>
              <a:buAutoNum type="arabicPeriod" startAt="3"/>
            </a:pPr>
            <a:r>
              <a:rPr lang="en-US" sz="2300" dirty="0" smtClean="0">
                <a:solidFill>
                  <a:schemeClr val="bg1"/>
                </a:solidFill>
                <a:latin typeface="Verdana" pitchFamily="34" charset="0"/>
              </a:rPr>
              <a:t>MELIBATKAN PENGUSAHA DAN PEKERJA</a:t>
            </a:r>
          </a:p>
          <a:p>
            <a:pPr marL="457200" lvl="0" indent="-457200" algn="just">
              <a:buClrTx/>
              <a:buNone/>
            </a:pPr>
            <a:r>
              <a:rPr lang="en-US" sz="2300" dirty="0" smtClean="0">
                <a:solidFill>
                  <a:schemeClr val="bg1"/>
                </a:solidFill>
                <a:latin typeface="Verdana" pitchFamily="34" charset="0"/>
              </a:rPr>
              <a:t>4.  MELAKUKAN PEMBINAAN DAN PELATIHAN BID. K.3</a:t>
            </a:r>
          </a:p>
          <a:p>
            <a:pPr marL="457200" lvl="0" indent="-457200" algn="just">
              <a:buClrTx/>
              <a:buAutoNum type="arabicPeriod" startAt="5"/>
            </a:pPr>
            <a:r>
              <a:rPr lang="en-US" sz="2300" dirty="0" smtClean="0">
                <a:solidFill>
                  <a:schemeClr val="bg1"/>
                </a:solidFill>
                <a:latin typeface="Verdana" pitchFamily="34" charset="0"/>
              </a:rPr>
              <a:t>MENENTUKAN KEBIJAKAN DI BIDANG K.3</a:t>
            </a:r>
          </a:p>
          <a:p>
            <a:pPr marL="457200" lvl="0" indent="-457200" algn="just">
              <a:buClrTx/>
              <a:buAutoNum type="arabicPeriod" startAt="5"/>
            </a:pPr>
            <a:r>
              <a:rPr lang="en-US" sz="2300" dirty="0" smtClean="0">
                <a:solidFill>
                  <a:schemeClr val="bg1"/>
                </a:solidFill>
                <a:latin typeface="Verdana" pitchFamily="34" charset="0"/>
              </a:rPr>
              <a:t>MENENTUKAN RUANG LINGKUP TUGASNYA</a:t>
            </a:r>
          </a:p>
          <a:p>
            <a:pPr marL="457200" lvl="0" indent="-457200" algn="just">
              <a:buClrTx/>
              <a:buAutoNum type="arabicPeriod" startAt="5"/>
            </a:pPr>
            <a:r>
              <a:rPr lang="en-US" sz="2300" dirty="0" smtClean="0">
                <a:solidFill>
                  <a:schemeClr val="bg1"/>
                </a:solidFill>
                <a:latin typeface="Verdana" pitchFamily="34" charset="0"/>
              </a:rPr>
              <a:t>MENCEGAH DAN MENGURANGI KECELAKAAN</a:t>
            </a:r>
          </a:p>
          <a:p>
            <a:pPr marL="457200" lvl="0" indent="-457200" algn="just">
              <a:buClrTx/>
              <a:buAutoNum type="arabicPeriod" startAt="5"/>
            </a:pPr>
            <a:r>
              <a:rPr lang="en-US" sz="2300" dirty="0" smtClean="0">
                <a:solidFill>
                  <a:schemeClr val="bg1"/>
                </a:solidFill>
                <a:latin typeface="Verdana" pitchFamily="34" charset="0"/>
              </a:rPr>
              <a:t>MELANCARKAN USAHA BERPRODUKSI</a:t>
            </a:r>
          </a:p>
          <a:p>
            <a:pPr marL="457200" lvl="0" indent="-457200" algn="just">
              <a:buClrTx/>
              <a:buAutoNum type="arabicPeriod" startAt="5"/>
            </a:pPr>
            <a:r>
              <a:rPr lang="en-US" sz="2300" dirty="0" smtClean="0">
                <a:solidFill>
                  <a:schemeClr val="bg1"/>
                </a:solidFill>
                <a:latin typeface="Verdana" pitchFamily="34" charset="0"/>
              </a:rPr>
              <a:t>MENINGKATKAN PRODUKTIVITAS KERJA</a:t>
            </a:r>
          </a:p>
          <a:p>
            <a:pPr marL="457200" lvl="0" indent="-457200">
              <a:buClrTx/>
              <a:buNone/>
            </a:pPr>
            <a:endParaRPr lang="en-US" sz="2300" dirty="0" smtClean="0">
              <a:solidFill>
                <a:schemeClr val="bg1"/>
              </a:solidFill>
              <a:latin typeface="Verdana" pitchFamily="34" charset="0"/>
            </a:endParaRPr>
          </a:p>
          <a:p>
            <a:pPr marL="457200" lvl="0" indent="-457200">
              <a:buClrTx/>
              <a:buNone/>
            </a:pPr>
            <a:r>
              <a:rPr lang="en-US" sz="2300" dirty="0" smtClean="0">
                <a:solidFill>
                  <a:schemeClr val="bg1"/>
                </a:solidFill>
                <a:latin typeface="Verdana" pitchFamily="34" charset="0"/>
              </a:rPr>
              <a:t>    </a:t>
            </a:r>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69635">
                                            <p:bg/>
                                          </p:spTgt>
                                        </p:tgtEl>
                                        <p:attrNameLst>
                                          <p:attrName>style.visibility</p:attrName>
                                        </p:attrNameLst>
                                      </p:cBhvr>
                                      <p:to>
                                        <p:strVal val="visible"/>
                                      </p:to>
                                    </p:set>
                                    <p:animEffect transition="in" filter="wipe(left)">
                                      <p:cBhvr>
                                        <p:cTn id="7" dur="500"/>
                                        <p:tgtEl>
                                          <p:spTgt spid="69635">
                                            <p:bg/>
                                          </p:spTgt>
                                        </p:tgtEl>
                                      </p:cBhvr>
                                    </p:animEffect>
                                  </p:childTnLst>
                                </p:cTn>
                              </p:par>
                            </p:childTnLst>
                          </p:cTn>
                        </p:par>
                        <p:par>
                          <p:cTn id="8" fill="hold">
                            <p:stCondLst>
                              <p:cond delay="500"/>
                            </p:stCondLst>
                            <p:childTnLst>
                              <p:par>
                                <p:cTn id="9" presetID="2" presetClass="entr" presetSubtype="4" fill="hold" nodeType="afterEffect">
                                  <p:stCondLst>
                                    <p:cond delay="0"/>
                                  </p:stCondLst>
                                  <p:childTnLst>
                                    <p:set>
                                      <p:cBhvr>
                                        <p:cTn id="10" dur="1" fill="hold">
                                          <p:stCondLst>
                                            <p:cond delay="0"/>
                                          </p:stCondLst>
                                        </p:cTn>
                                        <p:tgtEl>
                                          <p:spTgt spid="69635">
                                            <p:txEl>
                                              <p:pRg st="0" end="0"/>
                                            </p:txEl>
                                          </p:spTgt>
                                        </p:tgtEl>
                                        <p:attrNameLst>
                                          <p:attrName>style.visibility</p:attrName>
                                        </p:attrNameLst>
                                      </p:cBhvr>
                                      <p:to>
                                        <p:strVal val="visible"/>
                                      </p:to>
                                    </p:set>
                                    <p:anim calcmode="lin" valueType="num">
                                      <p:cBhvr additive="base">
                                        <p:cTn id="11" dur="500" fill="hold"/>
                                        <p:tgtEl>
                                          <p:spTgt spid="69635">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6963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nodeType="clickEffect">
                                  <p:stCondLst>
                                    <p:cond delay="0"/>
                                  </p:stCondLst>
                                  <p:childTnLst>
                                    <p:set>
                                      <p:cBhvr>
                                        <p:cTn id="16" dur="1" fill="hold">
                                          <p:stCondLst>
                                            <p:cond delay="0"/>
                                          </p:stCondLst>
                                        </p:cTn>
                                        <p:tgtEl>
                                          <p:spTgt spid="69635">
                                            <p:txEl>
                                              <p:pRg st="1" end="1"/>
                                            </p:txEl>
                                          </p:spTgt>
                                        </p:tgtEl>
                                        <p:attrNameLst>
                                          <p:attrName>style.visibility</p:attrName>
                                        </p:attrNameLst>
                                      </p:cBhvr>
                                      <p:to>
                                        <p:strVal val="visible"/>
                                      </p:to>
                                    </p:set>
                                    <p:anim calcmode="lin" valueType="num">
                                      <p:cBhvr additive="base">
                                        <p:cTn id="17" dur="500" fill="hold"/>
                                        <p:tgtEl>
                                          <p:spTgt spid="69635">
                                            <p:txEl>
                                              <p:pRg st="1" end="1"/>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6963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8" fill="hold" nodeType="clickEffect">
                                  <p:stCondLst>
                                    <p:cond delay="0"/>
                                  </p:stCondLst>
                                  <p:childTnLst>
                                    <p:set>
                                      <p:cBhvr>
                                        <p:cTn id="22" dur="1" fill="hold">
                                          <p:stCondLst>
                                            <p:cond delay="0"/>
                                          </p:stCondLst>
                                        </p:cTn>
                                        <p:tgtEl>
                                          <p:spTgt spid="69635">
                                            <p:txEl>
                                              <p:pRg st="2" end="2"/>
                                            </p:txEl>
                                          </p:spTgt>
                                        </p:tgtEl>
                                        <p:attrNameLst>
                                          <p:attrName>style.visibility</p:attrName>
                                        </p:attrNameLst>
                                      </p:cBhvr>
                                      <p:to>
                                        <p:strVal val="visible"/>
                                      </p:to>
                                    </p:set>
                                    <p:anim calcmode="lin" valueType="num">
                                      <p:cBhvr additive="base">
                                        <p:cTn id="23" dur="500" fill="hold"/>
                                        <p:tgtEl>
                                          <p:spTgt spid="69635">
                                            <p:txEl>
                                              <p:pRg st="2" end="2"/>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6963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8" fill="hold" nodeType="clickEffect">
                                  <p:stCondLst>
                                    <p:cond delay="0"/>
                                  </p:stCondLst>
                                  <p:childTnLst>
                                    <p:set>
                                      <p:cBhvr>
                                        <p:cTn id="28" dur="1" fill="hold">
                                          <p:stCondLst>
                                            <p:cond delay="0"/>
                                          </p:stCondLst>
                                        </p:cTn>
                                        <p:tgtEl>
                                          <p:spTgt spid="69635">
                                            <p:txEl>
                                              <p:pRg st="3" end="3"/>
                                            </p:txEl>
                                          </p:spTgt>
                                        </p:tgtEl>
                                        <p:attrNameLst>
                                          <p:attrName>style.visibility</p:attrName>
                                        </p:attrNameLst>
                                      </p:cBhvr>
                                      <p:to>
                                        <p:strVal val="visible"/>
                                      </p:to>
                                    </p:set>
                                    <p:anim calcmode="lin" valueType="num">
                                      <p:cBhvr additive="base">
                                        <p:cTn id="29" dur="500" fill="hold"/>
                                        <p:tgtEl>
                                          <p:spTgt spid="69635">
                                            <p:txEl>
                                              <p:pRg st="3" end="3"/>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6963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8" fill="hold" nodeType="clickEffect">
                                  <p:stCondLst>
                                    <p:cond delay="0"/>
                                  </p:stCondLst>
                                  <p:childTnLst>
                                    <p:set>
                                      <p:cBhvr>
                                        <p:cTn id="34" dur="1" fill="hold">
                                          <p:stCondLst>
                                            <p:cond delay="0"/>
                                          </p:stCondLst>
                                        </p:cTn>
                                        <p:tgtEl>
                                          <p:spTgt spid="69635">
                                            <p:txEl>
                                              <p:pRg st="4" end="4"/>
                                            </p:txEl>
                                          </p:spTgt>
                                        </p:tgtEl>
                                        <p:attrNameLst>
                                          <p:attrName>style.visibility</p:attrName>
                                        </p:attrNameLst>
                                      </p:cBhvr>
                                      <p:to>
                                        <p:strVal val="visible"/>
                                      </p:to>
                                    </p:set>
                                    <p:anim calcmode="lin" valueType="num">
                                      <p:cBhvr additive="base">
                                        <p:cTn id="35" dur="500" fill="hold"/>
                                        <p:tgtEl>
                                          <p:spTgt spid="69635">
                                            <p:txEl>
                                              <p:pRg st="4" end="4"/>
                                            </p:txEl>
                                          </p:spTgt>
                                        </p:tgtEl>
                                        <p:attrNameLst>
                                          <p:attrName>ppt_x</p:attrName>
                                        </p:attrNameLst>
                                      </p:cBhvr>
                                      <p:tavLst>
                                        <p:tav tm="0">
                                          <p:val>
                                            <p:strVal val="0-#ppt_w/2"/>
                                          </p:val>
                                        </p:tav>
                                        <p:tav tm="100000">
                                          <p:val>
                                            <p:strVal val="#ppt_x"/>
                                          </p:val>
                                        </p:tav>
                                      </p:tavLst>
                                    </p:anim>
                                    <p:anim calcmode="lin" valueType="num">
                                      <p:cBhvr additive="base">
                                        <p:cTn id="36" dur="500" fill="hold"/>
                                        <p:tgtEl>
                                          <p:spTgt spid="69635">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8" fill="hold" nodeType="clickEffect">
                                  <p:stCondLst>
                                    <p:cond delay="0"/>
                                  </p:stCondLst>
                                  <p:childTnLst>
                                    <p:set>
                                      <p:cBhvr>
                                        <p:cTn id="40" dur="1" fill="hold">
                                          <p:stCondLst>
                                            <p:cond delay="0"/>
                                          </p:stCondLst>
                                        </p:cTn>
                                        <p:tgtEl>
                                          <p:spTgt spid="69635">
                                            <p:txEl>
                                              <p:pRg st="5" end="5"/>
                                            </p:txEl>
                                          </p:spTgt>
                                        </p:tgtEl>
                                        <p:attrNameLst>
                                          <p:attrName>style.visibility</p:attrName>
                                        </p:attrNameLst>
                                      </p:cBhvr>
                                      <p:to>
                                        <p:strVal val="visible"/>
                                      </p:to>
                                    </p:set>
                                    <p:anim calcmode="lin" valueType="num">
                                      <p:cBhvr additive="base">
                                        <p:cTn id="41" dur="500" fill="hold"/>
                                        <p:tgtEl>
                                          <p:spTgt spid="69635">
                                            <p:txEl>
                                              <p:pRg st="5" end="5"/>
                                            </p:txEl>
                                          </p:spTgt>
                                        </p:tgtEl>
                                        <p:attrNameLst>
                                          <p:attrName>ppt_x</p:attrName>
                                        </p:attrNameLst>
                                      </p:cBhvr>
                                      <p:tavLst>
                                        <p:tav tm="0">
                                          <p:val>
                                            <p:strVal val="0-#ppt_w/2"/>
                                          </p:val>
                                        </p:tav>
                                        <p:tav tm="100000">
                                          <p:val>
                                            <p:strVal val="#ppt_x"/>
                                          </p:val>
                                        </p:tav>
                                      </p:tavLst>
                                    </p:anim>
                                    <p:anim calcmode="lin" valueType="num">
                                      <p:cBhvr additive="base">
                                        <p:cTn id="42" dur="500" fill="hold"/>
                                        <p:tgtEl>
                                          <p:spTgt spid="69635">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8" fill="hold" nodeType="clickEffect">
                                  <p:stCondLst>
                                    <p:cond delay="0"/>
                                  </p:stCondLst>
                                  <p:childTnLst>
                                    <p:set>
                                      <p:cBhvr>
                                        <p:cTn id="46" dur="1" fill="hold">
                                          <p:stCondLst>
                                            <p:cond delay="0"/>
                                          </p:stCondLst>
                                        </p:cTn>
                                        <p:tgtEl>
                                          <p:spTgt spid="69635">
                                            <p:txEl>
                                              <p:pRg st="6" end="6"/>
                                            </p:txEl>
                                          </p:spTgt>
                                        </p:tgtEl>
                                        <p:attrNameLst>
                                          <p:attrName>style.visibility</p:attrName>
                                        </p:attrNameLst>
                                      </p:cBhvr>
                                      <p:to>
                                        <p:strVal val="visible"/>
                                      </p:to>
                                    </p:set>
                                    <p:anim calcmode="lin" valueType="num">
                                      <p:cBhvr additive="base">
                                        <p:cTn id="47" dur="500" fill="hold"/>
                                        <p:tgtEl>
                                          <p:spTgt spid="69635">
                                            <p:txEl>
                                              <p:pRg st="6" end="6"/>
                                            </p:txEl>
                                          </p:spTgt>
                                        </p:tgtEl>
                                        <p:attrNameLst>
                                          <p:attrName>ppt_x</p:attrName>
                                        </p:attrNameLst>
                                      </p:cBhvr>
                                      <p:tavLst>
                                        <p:tav tm="0">
                                          <p:val>
                                            <p:strVal val="0-#ppt_w/2"/>
                                          </p:val>
                                        </p:tav>
                                        <p:tav tm="100000">
                                          <p:val>
                                            <p:strVal val="#ppt_x"/>
                                          </p:val>
                                        </p:tav>
                                      </p:tavLst>
                                    </p:anim>
                                    <p:anim calcmode="lin" valueType="num">
                                      <p:cBhvr additive="base">
                                        <p:cTn id="48" dur="500" fill="hold"/>
                                        <p:tgtEl>
                                          <p:spTgt spid="69635">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8" fill="hold" nodeType="clickEffect">
                                  <p:stCondLst>
                                    <p:cond delay="0"/>
                                  </p:stCondLst>
                                  <p:childTnLst>
                                    <p:set>
                                      <p:cBhvr>
                                        <p:cTn id="52" dur="1" fill="hold">
                                          <p:stCondLst>
                                            <p:cond delay="0"/>
                                          </p:stCondLst>
                                        </p:cTn>
                                        <p:tgtEl>
                                          <p:spTgt spid="69635">
                                            <p:txEl>
                                              <p:pRg st="7" end="7"/>
                                            </p:txEl>
                                          </p:spTgt>
                                        </p:tgtEl>
                                        <p:attrNameLst>
                                          <p:attrName>style.visibility</p:attrName>
                                        </p:attrNameLst>
                                      </p:cBhvr>
                                      <p:to>
                                        <p:strVal val="visible"/>
                                      </p:to>
                                    </p:set>
                                    <p:anim calcmode="lin" valueType="num">
                                      <p:cBhvr additive="base">
                                        <p:cTn id="53" dur="500" fill="hold"/>
                                        <p:tgtEl>
                                          <p:spTgt spid="69635">
                                            <p:txEl>
                                              <p:pRg st="7" end="7"/>
                                            </p:txEl>
                                          </p:spTgt>
                                        </p:tgtEl>
                                        <p:attrNameLst>
                                          <p:attrName>ppt_x</p:attrName>
                                        </p:attrNameLst>
                                      </p:cBhvr>
                                      <p:tavLst>
                                        <p:tav tm="0">
                                          <p:val>
                                            <p:strVal val="0-#ppt_w/2"/>
                                          </p:val>
                                        </p:tav>
                                        <p:tav tm="100000">
                                          <p:val>
                                            <p:strVal val="#ppt_x"/>
                                          </p:val>
                                        </p:tav>
                                      </p:tavLst>
                                    </p:anim>
                                    <p:anim calcmode="lin" valueType="num">
                                      <p:cBhvr additive="base">
                                        <p:cTn id="54" dur="500" fill="hold"/>
                                        <p:tgtEl>
                                          <p:spTgt spid="69635">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8" fill="hold" nodeType="clickEffect">
                                  <p:stCondLst>
                                    <p:cond delay="0"/>
                                  </p:stCondLst>
                                  <p:childTnLst>
                                    <p:set>
                                      <p:cBhvr>
                                        <p:cTn id="58" dur="1" fill="hold">
                                          <p:stCondLst>
                                            <p:cond delay="0"/>
                                          </p:stCondLst>
                                        </p:cTn>
                                        <p:tgtEl>
                                          <p:spTgt spid="69635">
                                            <p:txEl>
                                              <p:pRg st="8" end="8"/>
                                            </p:txEl>
                                          </p:spTgt>
                                        </p:tgtEl>
                                        <p:attrNameLst>
                                          <p:attrName>style.visibility</p:attrName>
                                        </p:attrNameLst>
                                      </p:cBhvr>
                                      <p:to>
                                        <p:strVal val="visible"/>
                                      </p:to>
                                    </p:set>
                                    <p:anim calcmode="lin" valueType="num">
                                      <p:cBhvr additive="base">
                                        <p:cTn id="59" dur="500" fill="hold"/>
                                        <p:tgtEl>
                                          <p:spTgt spid="69635">
                                            <p:txEl>
                                              <p:pRg st="8" end="8"/>
                                            </p:txEl>
                                          </p:spTgt>
                                        </p:tgtEl>
                                        <p:attrNameLst>
                                          <p:attrName>ppt_x</p:attrName>
                                        </p:attrNameLst>
                                      </p:cBhvr>
                                      <p:tavLst>
                                        <p:tav tm="0">
                                          <p:val>
                                            <p:strVal val="0-#ppt_w/2"/>
                                          </p:val>
                                        </p:tav>
                                        <p:tav tm="100000">
                                          <p:val>
                                            <p:strVal val="#ppt_x"/>
                                          </p:val>
                                        </p:tav>
                                      </p:tavLst>
                                    </p:anim>
                                    <p:anim calcmode="lin" valueType="num">
                                      <p:cBhvr additive="base">
                                        <p:cTn id="60" dur="500" fill="hold"/>
                                        <p:tgtEl>
                                          <p:spTgt spid="69635">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2" presetClass="entr" presetSubtype="8" fill="hold" nodeType="clickEffect">
                                  <p:stCondLst>
                                    <p:cond delay="0"/>
                                  </p:stCondLst>
                                  <p:childTnLst>
                                    <p:set>
                                      <p:cBhvr>
                                        <p:cTn id="64" dur="1" fill="hold">
                                          <p:stCondLst>
                                            <p:cond delay="0"/>
                                          </p:stCondLst>
                                        </p:cTn>
                                        <p:tgtEl>
                                          <p:spTgt spid="69635">
                                            <p:txEl>
                                              <p:pRg st="9" end="9"/>
                                            </p:txEl>
                                          </p:spTgt>
                                        </p:tgtEl>
                                        <p:attrNameLst>
                                          <p:attrName>style.visibility</p:attrName>
                                        </p:attrNameLst>
                                      </p:cBhvr>
                                      <p:to>
                                        <p:strVal val="visible"/>
                                      </p:to>
                                    </p:set>
                                    <p:anim calcmode="lin" valueType="num">
                                      <p:cBhvr additive="base">
                                        <p:cTn id="65" dur="500" fill="hold"/>
                                        <p:tgtEl>
                                          <p:spTgt spid="69635">
                                            <p:txEl>
                                              <p:pRg st="9" end="9"/>
                                            </p:txEl>
                                          </p:spTgt>
                                        </p:tgtEl>
                                        <p:attrNameLst>
                                          <p:attrName>ppt_x</p:attrName>
                                        </p:attrNameLst>
                                      </p:cBhvr>
                                      <p:tavLst>
                                        <p:tav tm="0">
                                          <p:val>
                                            <p:strVal val="0-#ppt_w/2"/>
                                          </p:val>
                                        </p:tav>
                                        <p:tav tm="100000">
                                          <p:val>
                                            <p:strVal val="#ppt_x"/>
                                          </p:val>
                                        </p:tav>
                                      </p:tavLst>
                                    </p:anim>
                                    <p:anim calcmode="lin" valueType="num">
                                      <p:cBhvr additive="base">
                                        <p:cTn id="66" dur="500" fill="hold"/>
                                        <p:tgtEl>
                                          <p:spTgt spid="69635">
                                            <p:txEl>
                                              <p:pRg st="9" end="9"/>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5" grpId="0" build="p" animBg="1"/>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9635" name="Rectangle 3"/>
          <p:cNvSpPr>
            <a:spLocks noGrp="1" noChangeArrowheads="1"/>
          </p:cNvSpPr>
          <p:nvPr>
            <p:ph idx="1"/>
          </p:nvPr>
        </p:nvSpPr>
        <p:spPr>
          <a:xfrm>
            <a:off x="533400" y="381000"/>
            <a:ext cx="8229600" cy="6172200"/>
          </a:xfrm>
          <a:blipFill dpi="0" rotWithShape="1">
            <a:blip r:embed="rId3">
              <a:alphaModFix amt="35000"/>
            </a:blip>
            <a:srcRect/>
            <a:tile tx="0" ty="0" sx="100000" sy="100000" flip="none" algn="tl"/>
          </a:blipFill>
        </p:spPr>
        <p:txBody>
          <a:bodyPr>
            <a:noAutofit/>
          </a:bodyPr>
          <a:lstStyle/>
          <a:p>
            <a:pPr marL="0" lvl="0" indent="0">
              <a:buClrTx/>
              <a:buNone/>
            </a:pPr>
            <a:r>
              <a:rPr lang="en-US" sz="2300" dirty="0" smtClean="0">
                <a:solidFill>
                  <a:schemeClr val="bg1"/>
                </a:solidFill>
                <a:latin typeface="Verdana" pitchFamily="34" charset="0"/>
              </a:rPr>
              <a:t>PANITIA PEMBINA KESELAMATAN DAN KESEHATAN KERJA DIBENTUK OLEH PEJABAT BERWENANG DIBIDANG K.3. ( MENTERI ), DI SETIAP TEMPAT KERJA DENGAN KRITERIA TERTENTU GUNA MEMPERKEMBANGKAN KERJA SAMA, SALING PENGERTIAN EFEKTIF DARI PENGUSAHA ATAU PENGURUS DAN TENAGA KERJA DALAM TEMPAT KERJA UNTUK MELAKSANAKAN TUGAS KEWAJIBAN BERSAMA DI BIDANG K.3. DALAM RANGKA MELANCARKAN USAHA BERPRODUKSI.</a:t>
            </a:r>
          </a:p>
          <a:p>
            <a:pPr marL="0" lvl="0" indent="0">
              <a:buClrTx/>
              <a:buNone/>
            </a:pPr>
            <a:endParaRPr lang="en-US" sz="2300" dirty="0" smtClean="0">
              <a:solidFill>
                <a:schemeClr val="bg1"/>
              </a:solidFill>
              <a:latin typeface="Verdana" pitchFamily="34" charset="0"/>
            </a:endParaRPr>
          </a:p>
          <a:p>
            <a:pPr marL="0" lvl="0" indent="0">
              <a:buClrTx/>
              <a:buNone/>
            </a:pPr>
            <a:r>
              <a:rPr lang="en-US" sz="2300" dirty="0" smtClean="0">
                <a:solidFill>
                  <a:schemeClr val="bg1"/>
                </a:solidFill>
                <a:latin typeface="Verdana" pitchFamily="34" charset="0"/>
              </a:rPr>
              <a:t>P.2.K.3 SERTA TATA CARA PENUNJUKAN AHLI KESELAMATAN KERJA, DIATUR DALAM PERATURAN MENTERI TENAGA KERJA NOMOR PER.04 / MEN / 1987 TERTANGGAL 23 JULI 1987 </a:t>
            </a:r>
          </a:p>
          <a:p>
            <a:pPr marL="0" lvl="0" indent="0">
              <a:buClrTx/>
              <a:buNone/>
            </a:pPr>
            <a:endParaRPr lang="en-US" sz="2300" dirty="0" smtClean="0">
              <a:solidFill>
                <a:schemeClr val="bg1"/>
              </a:solidFill>
              <a:latin typeface="Verdana" pitchFamily="34" charset="0"/>
            </a:endParaRPr>
          </a:p>
          <a:p>
            <a:pPr marL="0" lvl="0" indent="0">
              <a:buClrTx/>
              <a:buNone/>
            </a:pPr>
            <a:endParaRPr lang="en-US" sz="2300" dirty="0" smtClean="0">
              <a:solidFill>
                <a:schemeClr val="bg1"/>
              </a:solidFill>
              <a:latin typeface="Verdana" pitchFamily="34" charset="0"/>
            </a:endParaRPr>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69635">
                                            <p:bg/>
                                          </p:spTgt>
                                        </p:tgtEl>
                                        <p:attrNameLst>
                                          <p:attrName>style.visibility</p:attrName>
                                        </p:attrNameLst>
                                      </p:cBhvr>
                                      <p:to>
                                        <p:strVal val="visible"/>
                                      </p:to>
                                    </p:set>
                                    <p:animEffect transition="in" filter="wipe(left)">
                                      <p:cBhvr>
                                        <p:cTn id="7" dur="500"/>
                                        <p:tgtEl>
                                          <p:spTgt spid="69635">
                                            <p:bg/>
                                          </p:spTgt>
                                        </p:tgtEl>
                                      </p:cBhvr>
                                    </p:animEffect>
                                  </p:childTnLst>
                                </p:cTn>
                              </p:par>
                            </p:childTnLst>
                          </p:cTn>
                        </p:par>
                        <p:par>
                          <p:cTn id="8" fill="hold">
                            <p:stCondLst>
                              <p:cond delay="500"/>
                            </p:stCondLst>
                            <p:childTnLst>
                              <p:par>
                                <p:cTn id="9" presetID="2" presetClass="entr" presetSubtype="4" fill="hold" nodeType="afterEffect">
                                  <p:stCondLst>
                                    <p:cond delay="0"/>
                                  </p:stCondLst>
                                  <p:childTnLst>
                                    <p:set>
                                      <p:cBhvr>
                                        <p:cTn id="10" dur="1" fill="hold">
                                          <p:stCondLst>
                                            <p:cond delay="0"/>
                                          </p:stCondLst>
                                        </p:cTn>
                                        <p:tgtEl>
                                          <p:spTgt spid="69635">
                                            <p:txEl>
                                              <p:pRg st="0" end="0"/>
                                            </p:txEl>
                                          </p:spTgt>
                                        </p:tgtEl>
                                        <p:attrNameLst>
                                          <p:attrName>style.visibility</p:attrName>
                                        </p:attrNameLst>
                                      </p:cBhvr>
                                      <p:to>
                                        <p:strVal val="visible"/>
                                      </p:to>
                                    </p:set>
                                    <p:anim calcmode="lin" valueType="num">
                                      <p:cBhvr additive="base">
                                        <p:cTn id="11" dur="500" fill="hold"/>
                                        <p:tgtEl>
                                          <p:spTgt spid="69635">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6963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2" fill="hold" nodeType="clickEffect">
                                  <p:stCondLst>
                                    <p:cond delay="0"/>
                                  </p:stCondLst>
                                  <p:childTnLst>
                                    <p:set>
                                      <p:cBhvr>
                                        <p:cTn id="16" dur="1" fill="hold">
                                          <p:stCondLst>
                                            <p:cond delay="0"/>
                                          </p:stCondLst>
                                        </p:cTn>
                                        <p:tgtEl>
                                          <p:spTgt spid="69635">
                                            <p:txEl>
                                              <p:pRg st="2" end="2"/>
                                            </p:txEl>
                                          </p:spTgt>
                                        </p:tgtEl>
                                        <p:attrNameLst>
                                          <p:attrName>style.visibility</p:attrName>
                                        </p:attrNameLst>
                                      </p:cBhvr>
                                      <p:to>
                                        <p:strVal val="visible"/>
                                      </p:to>
                                    </p:set>
                                    <p:anim calcmode="lin" valueType="num">
                                      <p:cBhvr additive="base">
                                        <p:cTn id="17" dur="500" fill="hold"/>
                                        <p:tgtEl>
                                          <p:spTgt spid="69635">
                                            <p:txEl>
                                              <p:pRg st="2" end="2"/>
                                            </p:tx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69635">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5" grpId="0" build="p" animBg="1"/>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9635" name="Rectangle 3"/>
          <p:cNvSpPr>
            <a:spLocks noGrp="1" noChangeArrowheads="1"/>
          </p:cNvSpPr>
          <p:nvPr>
            <p:ph idx="1"/>
          </p:nvPr>
        </p:nvSpPr>
        <p:spPr>
          <a:xfrm>
            <a:off x="533400" y="381000"/>
            <a:ext cx="8229600" cy="6172200"/>
          </a:xfrm>
          <a:blipFill dpi="0" rotWithShape="1">
            <a:blip r:embed="rId3">
              <a:alphaModFix amt="35000"/>
            </a:blip>
            <a:srcRect/>
            <a:tile tx="0" ty="0" sx="100000" sy="100000" flip="none" algn="tl"/>
          </a:blipFill>
        </p:spPr>
        <p:txBody>
          <a:bodyPr>
            <a:noAutofit/>
          </a:bodyPr>
          <a:lstStyle/>
          <a:p>
            <a:pPr marL="0" lvl="0" indent="0">
              <a:buClrTx/>
              <a:buNone/>
            </a:pPr>
            <a:r>
              <a:rPr lang="en-US" sz="2300" b="1" i="1" dirty="0" smtClean="0">
                <a:solidFill>
                  <a:schemeClr val="bg1"/>
                </a:solidFill>
                <a:latin typeface="Verdana" pitchFamily="34" charset="0"/>
              </a:rPr>
              <a:t>SYARAT PEMBENTUKAN P.2.K.3 :</a:t>
            </a:r>
          </a:p>
          <a:p>
            <a:pPr marL="457200" lvl="0" indent="-457200">
              <a:buClrTx/>
              <a:buAutoNum type="arabicPeriod"/>
            </a:pPr>
            <a:r>
              <a:rPr lang="en-US" sz="2300" dirty="0" smtClean="0">
                <a:solidFill>
                  <a:schemeClr val="bg1"/>
                </a:solidFill>
                <a:latin typeface="Verdana" pitchFamily="34" charset="0"/>
              </a:rPr>
              <a:t>PRSH.MEMPEKERJAKAN LEBIH 100 ORANG</a:t>
            </a:r>
          </a:p>
          <a:p>
            <a:pPr marL="457200" lvl="0" indent="-457200">
              <a:buClrTx/>
              <a:buAutoNum type="arabicPeriod"/>
            </a:pPr>
            <a:r>
              <a:rPr lang="en-US" sz="2300" dirty="0" smtClean="0">
                <a:solidFill>
                  <a:schemeClr val="bg1"/>
                </a:solidFill>
                <a:latin typeface="Verdana" pitchFamily="34" charset="0"/>
              </a:rPr>
              <a:t>KURANG 100 ORANG LEBIH 50 ORANG DENGAN RISIKO BAHAYA SANGAT BESAR</a:t>
            </a:r>
          </a:p>
          <a:p>
            <a:pPr marL="457200" lvl="0" indent="-457200">
              <a:buClrTx/>
              <a:buAutoNum type="arabicPeriod"/>
            </a:pPr>
            <a:r>
              <a:rPr lang="en-US" sz="2300" dirty="0" smtClean="0">
                <a:solidFill>
                  <a:schemeClr val="bg1"/>
                </a:solidFill>
                <a:latin typeface="Verdana" pitchFamily="34" charset="0"/>
              </a:rPr>
              <a:t>DIBENTUK OLEH PENGUSAHA DAN DISYAHKAN KEMENTERIAN TENAGA KERJA &amp; TRANSMIGRASI</a:t>
            </a:r>
          </a:p>
          <a:p>
            <a:pPr marL="457200" lvl="0" indent="-457200">
              <a:buClrTx/>
              <a:buNone/>
            </a:pPr>
            <a:endParaRPr lang="en-US" sz="2300" dirty="0" smtClean="0">
              <a:solidFill>
                <a:schemeClr val="bg1"/>
              </a:solidFill>
              <a:latin typeface="Verdana" pitchFamily="34" charset="0"/>
            </a:endParaRPr>
          </a:p>
          <a:p>
            <a:pPr marL="457200" lvl="0" indent="-457200">
              <a:buClrTx/>
              <a:buNone/>
            </a:pPr>
            <a:r>
              <a:rPr lang="en-US" sz="2300" b="1" i="1" dirty="0" smtClean="0">
                <a:solidFill>
                  <a:schemeClr val="bg1"/>
                </a:solidFill>
                <a:latin typeface="Verdana" pitchFamily="34" charset="0"/>
              </a:rPr>
              <a:t>SYARAT KEANGGOTAAN :</a:t>
            </a:r>
          </a:p>
          <a:p>
            <a:pPr marL="457200" lvl="0" indent="-457200">
              <a:buClrTx/>
              <a:buAutoNum type="arabicPeriod"/>
            </a:pPr>
            <a:r>
              <a:rPr lang="en-US" sz="2300" dirty="0" smtClean="0">
                <a:solidFill>
                  <a:schemeClr val="bg1"/>
                </a:solidFill>
                <a:latin typeface="Verdana" pitchFamily="34" charset="0"/>
              </a:rPr>
              <a:t>TERDIRI ATAS UNSUR PENGUSAHA DAN PEKERJA</a:t>
            </a:r>
          </a:p>
          <a:p>
            <a:pPr marL="457200" lvl="0" indent="-457200">
              <a:buClrTx/>
              <a:buAutoNum type="arabicPeriod"/>
            </a:pPr>
            <a:r>
              <a:rPr lang="en-US" sz="2300" dirty="0" smtClean="0">
                <a:solidFill>
                  <a:schemeClr val="bg1"/>
                </a:solidFill>
                <a:latin typeface="Verdana" pitchFamily="34" charset="0"/>
              </a:rPr>
              <a:t>SUSUNANNYA KETUA, SEKRETARIS DAN ANGGOTA</a:t>
            </a:r>
          </a:p>
          <a:p>
            <a:pPr marL="457200" lvl="0" indent="-457200">
              <a:buClrTx/>
              <a:buAutoNum type="arabicPeriod"/>
            </a:pPr>
            <a:r>
              <a:rPr lang="en-US" sz="2300" dirty="0" smtClean="0">
                <a:solidFill>
                  <a:schemeClr val="bg1"/>
                </a:solidFill>
                <a:latin typeface="Verdana" pitchFamily="34" charset="0"/>
              </a:rPr>
              <a:t>SEKRETARISNYA IALAH AHLI K.3</a:t>
            </a:r>
          </a:p>
          <a:p>
            <a:pPr marL="457200" lvl="0" indent="-457200">
              <a:buClrTx/>
              <a:buAutoNum type="arabicPeriod"/>
            </a:pPr>
            <a:r>
              <a:rPr lang="en-US" sz="2300" dirty="0" smtClean="0">
                <a:solidFill>
                  <a:schemeClr val="bg1"/>
                </a:solidFill>
                <a:latin typeface="Verdana" pitchFamily="34" charset="0"/>
              </a:rPr>
              <a:t>KETUANYA PIMPINAN PRSH.</a:t>
            </a:r>
          </a:p>
          <a:p>
            <a:pPr marL="457200" lvl="0" indent="-457200">
              <a:buClrTx/>
              <a:buAutoNum type="arabicPeriod"/>
            </a:pPr>
            <a:r>
              <a:rPr lang="en-US" sz="2300" dirty="0" smtClean="0">
                <a:solidFill>
                  <a:schemeClr val="bg1"/>
                </a:solidFill>
                <a:latin typeface="Verdana" pitchFamily="34" charset="0"/>
              </a:rPr>
              <a:t>JUMLAH KEANGGOTAANNYA 12 ORANG / 6 ORANG</a:t>
            </a:r>
          </a:p>
          <a:p>
            <a:pPr marL="457200" lvl="0" indent="-457200">
              <a:buClrTx/>
              <a:buNone/>
            </a:pPr>
            <a:r>
              <a:rPr lang="en-US" sz="2300" dirty="0" smtClean="0">
                <a:solidFill>
                  <a:schemeClr val="bg1"/>
                </a:solidFill>
                <a:latin typeface="Verdana" pitchFamily="34" charset="0"/>
              </a:rPr>
              <a:t> </a:t>
            </a:r>
          </a:p>
          <a:p>
            <a:pPr marL="0" lvl="0" indent="0">
              <a:buClrTx/>
              <a:buNone/>
            </a:pPr>
            <a:endParaRPr lang="en-US" sz="2300" dirty="0" smtClean="0">
              <a:solidFill>
                <a:schemeClr val="bg1"/>
              </a:solidFill>
              <a:latin typeface="Verdana" pitchFamily="34" charset="0"/>
            </a:endParaRPr>
          </a:p>
          <a:p>
            <a:pPr marL="0" lvl="0" indent="0">
              <a:buClrTx/>
              <a:buNone/>
            </a:pPr>
            <a:endParaRPr lang="en-US" sz="2300" dirty="0" smtClean="0">
              <a:solidFill>
                <a:schemeClr val="bg1"/>
              </a:solidFill>
              <a:latin typeface="Verdana" pitchFamily="34" charset="0"/>
            </a:endParaRPr>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69635">
                                            <p:bg/>
                                          </p:spTgt>
                                        </p:tgtEl>
                                        <p:attrNameLst>
                                          <p:attrName>style.visibility</p:attrName>
                                        </p:attrNameLst>
                                      </p:cBhvr>
                                      <p:to>
                                        <p:strVal val="visible"/>
                                      </p:to>
                                    </p:set>
                                    <p:animEffect transition="in" filter="wipe(left)">
                                      <p:cBhvr>
                                        <p:cTn id="7" dur="500"/>
                                        <p:tgtEl>
                                          <p:spTgt spid="69635">
                                            <p:bg/>
                                          </p:spTgt>
                                        </p:tgtEl>
                                      </p:cBhvr>
                                    </p:animEffect>
                                  </p:childTnLst>
                                </p:cTn>
                              </p:par>
                            </p:childTnLst>
                          </p:cTn>
                        </p:par>
                        <p:par>
                          <p:cTn id="8" fill="hold">
                            <p:stCondLst>
                              <p:cond delay="500"/>
                            </p:stCondLst>
                            <p:childTnLst>
                              <p:par>
                                <p:cTn id="9" presetID="2" presetClass="entr" presetSubtype="4" fill="hold" nodeType="afterEffect">
                                  <p:stCondLst>
                                    <p:cond delay="0"/>
                                  </p:stCondLst>
                                  <p:childTnLst>
                                    <p:set>
                                      <p:cBhvr>
                                        <p:cTn id="10" dur="1" fill="hold">
                                          <p:stCondLst>
                                            <p:cond delay="0"/>
                                          </p:stCondLst>
                                        </p:cTn>
                                        <p:tgtEl>
                                          <p:spTgt spid="69635">
                                            <p:txEl>
                                              <p:pRg st="0" end="0"/>
                                            </p:txEl>
                                          </p:spTgt>
                                        </p:tgtEl>
                                        <p:attrNameLst>
                                          <p:attrName>style.visibility</p:attrName>
                                        </p:attrNameLst>
                                      </p:cBhvr>
                                      <p:to>
                                        <p:strVal val="visible"/>
                                      </p:to>
                                    </p:set>
                                    <p:anim calcmode="lin" valueType="num">
                                      <p:cBhvr additive="base">
                                        <p:cTn id="11" dur="500" fill="hold"/>
                                        <p:tgtEl>
                                          <p:spTgt spid="69635">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6963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nodeType="clickEffect">
                                  <p:stCondLst>
                                    <p:cond delay="0"/>
                                  </p:stCondLst>
                                  <p:childTnLst>
                                    <p:set>
                                      <p:cBhvr>
                                        <p:cTn id="16" dur="1" fill="hold">
                                          <p:stCondLst>
                                            <p:cond delay="0"/>
                                          </p:stCondLst>
                                        </p:cTn>
                                        <p:tgtEl>
                                          <p:spTgt spid="69635">
                                            <p:txEl>
                                              <p:pRg st="1" end="1"/>
                                            </p:txEl>
                                          </p:spTgt>
                                        </p:tgtEl>
                                        <p:attrNameLst>
                                          <p:attrName>style.visibility</p:attrName>
                                        </p:attrNameLst>
                                      </p:cBhvr>
                                      <p:to>
                                        <p:strVal val="visible"/>
                                      </p:to>
                                    </p:set>
                                    <p:anim calcmode="lin" valueType="num">
                                      <p:cBhvr additive="base">
                                        <p:cTn id="17" dur="500" fill="hold"/>
                                        <p:tgtEl>
                                          <p:spTgt spid="69635">
                                            <p:txEl>
                                              <p:pRg st="1" end="1"/>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6963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8" fill="hold" nodeType="clickEffect">
                                  <p:stCondLst>
                                    <p:cond delay="0"/>
                                  </p:stCondLst>
                                  <p:childTnLst>
                                    <p:set>
                                      <p:cBhvr>
                                        <p:cTn id="22" dur="1" fill="hold">
                                          <p:stCondLst>
                                            <p:cond delay="0"/>
                                          </p:stCondLst>
                                        </p:cTn>
                                        <p:tgtEl>
                                          <p:spTgt spid="69635">
                                            <p:txEl>
                                              <p:pRg st="2" end="2"/>
                                            </p:txEl>
                                          </p:spTgt>
                                        </p:tgtEl>
                                        <p:attrNameLst>
                                          <p:attrName>style.visibility</p:attrName>
                                        </p:attrNameLst>
                                      </p:cBhvr>
                                      <p:to>
                                        <p:strVal val="visible"/>
                                      </p:to>
                                    </p:set>
                                    <p:anim calcmode="lin" valueType="num">
                                      <p:cBhvr additive="base">
                                        <p:cTn id="23" dur="500" fill="hold"/>
                                        <p:tgtEl>
                                          <p:spTgt spid="69635">
                                            <p:txEl>
                                              <p:pRg st="2" end="2"/>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6963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8" fill="hold" nodeType="clickEffect">
                                  <p:stCondLst>
                                    <p:cond delay="0"/>
                                  </p:stCondLst>
                                  <p:childTnLst>
                                    <p:set>
                                      <p:cBhvr>
                                        <p:cTn id="28" dur="1" fill="hold">
                                          <p:stCondLst>
                                            <p:cond delay="0"/>
                                          </p:stCondLst>
                                        </p:cTn>
                                        <p:tgtEl>
                                          <p:spTgt spid="69635">
                                            <p:txEl>
                                              <p:pRg st="3" end="3"/>
                                            </p:txEl>
                                          </p:spTgt>
                                        </p:tgtEl>
                                        <p:attrNameLst>
                                          <p:attrName>style.visibility</p:attrName>
                                        </p:attrNameLst>
                                      </p:cBhvr>
                                      <p:to>
                                        <p:strVal val="visible"/>
                                      </p:to>
                                    </p:set>
                                    <p:anim calcmode="lin" valueType="num">
                                      <p:cBhvr additive="base">
                                        <p:cTn id="29" dur="500" fill="hold"/>
                                        <p:tgtEl>
                                          <p:spTgt spid="69635">
                                            <p:txEl>
                                              <p:pRg st="3" end="3"/>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6963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69635">
                                            <p:txEl>
                                              <p:pRg st="5" end="5"/>
                                            </p:txEl>
                                          </p:spTgt>
                                        </p:tgtEl>
                                        <p:attrNameLst>
                                          <p:attrName>style.visibility</p:attrName>
                                        </p:attrNameLst>
                                      </p:cBhvr>
                                      <p:to>
                                        <p:strVal val="visible"/>
                                      </p:to>
                                    </p:set>
                                    <p:anim calcmode="lin" valueType="num">
                                      <p:cBhvr additive="base">
                                        <p:cTn id="35" dur="500" fill="hold"/>
                                        <p:tgtEl>
                                          <p:spTgt spid="69635">
                                            <p:txEl>
                                              <p:pRg st="5" end="5"/>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6963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8" fill="hold" nodeType="clickEffect">
                                  <p:stCondLst>
                                    <p:cond delay="0"/>
                                  </p:stCondLst>
                                  <p:childTnLst>
                                    <p:set>
                                      <p:cBhvr>
                                        <p:cTn id="40" dur="1" fill="hold">
                                          <p:stCondLst>
                                            <p:cond delay="0"/>
                                          </p:stCondLst>
                                        </p:cTn>
                                        <p:tgtEl>
                                          <p:spTgt spid="69635">
                                            <p:txEl>
                                              <p:pRg st="6" end="6"/>
                                            </p:txEl>
                                          </p:spTgt>
                                        </p:tgtEl>
                                        <p:attrNameLst>
                                          <p:attrName>style.visibility</p:attrName>
                                        </p:attrNameLst>
                                      </p:cBhvr>
                                      <p:to>
                                        <p:strVal val="visible"/>
                                      </p:to>
                                    </p:set>
                                    <p:anim calcmode="lin" valueType="num">
                                      <p:cBhvr additive="base">
                                        <p:cTn id="41" dur="500" fill="hold"/>
                                        <p:tgtEl>
                                          <p:spTgt spid="69635">
                                            <p:txEl>
                                              <p:pRg st="6" end="6"/>
                                            </p:txEl>
                                          </p:spTgt>
                                        </p:tgtEl>
                                        <p:attrNameLst>
                                          <p:attrName>ppt_x</p:attrName>
                                        </p:attrNameLst>
                                      </p:cBhvr>
                                      <p:tavLst>
                                        <p:tav tm="0">
                                          <p:val>
                                            <p:strVal val="0-#ppt_w/2"/>
                                          </p:val>
                                        </p:tav>
                                        <p:tav tm="100000">
                                          <p:val>
                                            <p:strVal val="#ppt_x"/>
                                          </p:val>
                                        </p:tav>
                                      </p:tavLst>
                                    </p:anim>
                                    <p:anim calcmode="lin" valueType="num">
                                      <p:cBhvr additive="base">
                                        <p:cTn id="42" dur="500" fill="hold"/>
                                        <p:tgtEl>
                                          <p:spTgt spid="69635">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8" fill="hold" nodeType="clickEffect">
                                  <p:stCondLst>
                                    <p:cond delay="0"/>
                                  </p:stCondLst>
                                  <p:childTnLst>
                                    <p:set>
                                      <p:cBhvr>
                                        <p:cTn id="46" dur="1" fill="hold">
                                          <p:stCondLst>
                                            <p:cond delay="0"/>
                                          </p:stCondLst>
                                        </p:cTn>
                                        <p:tgtEl>
                                          <p:spTgt spid="69635">
                                            <p:txEl>
                                              <p:pRg st="7" end="7"/>
                                            </p:txEl>
                                          </p:spTgt>
                                        </p:tgtEl>
                                        <p:attrNameLst>
                                          <p:attrName>style.visibility</p:attrName>
                                        </p:attrNameLst>
                                      </p:cBhvr>
                                      <p:to>
                                        <p:strVal val="visible"/>
                                      </p:to>
                                    </p:set>
                                    <p:anim calcmode="lin" valueType="num">
                                      <p:cBhvr additive="base">
                                        <p:cTn id="47" dur="500" fill="hold"/>
                                        <p:tgtEl>
                                          <p:spTgt spid="69635">
                                            <p:txEl>
                                              <p:pRg st="7" end="7"/>
                                            </p:txEl>
                                          </p:spTgt>
                                        </p:tgtEl>
                                        <p:attrNameLst>
                                          <p:attrName>ppt_x</p:attrName>
                                        </p:attrNameLst>
                                      </p:cBhvr>
                                      <p:tavLst>
                                        <p:tav tm="0">
                                          <p:val>
                                            <p:strVal val="0-#ppt_w/2"/>
                                          </p:val>
                                        </p:tav>
                                        <p:tav tm="100000">
                                          <p:val>
                                            <p:strVal val="#ppt_x"/>
                                          </p:val>
                                        </p:tav>
                                      </p:tavLst>
                                    </p:anim>
                                    <p:anim calcmode="lin" valueType="num">
                                      <p:cBhvr additive="base">
                                        <p:cTn id="48" dur="500" fill="hold"/>
                                        <p:tgtEl>
                                          <p:spTgt spid="69635">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8" fill="hold" nodeType="clickEffect">
                                  <p:stCondLst>
                                    <p:cond delay="0"/>
                                  </p:stCondLst>
                                  <p:childTnLst>
                                    <p:set>
                                      <p:cBhvr>
                                        <p:cTn id="52" dur="1" fill="hold">
                                          <p:stCondLst>
                                            <p:cond delay="0"/>
                                          </p:stCondLst>
                                        </p:cTn>
                                        <p:tgtEl>
                                          <p:spTgt spid="69635">
                                            <p:txEl>
                                              <p:pRg st="8" end="8"/>
                                            </p:txEl>
                                          </p:spTgt>
                                        </p:tgtEl>
                                        <p:attrNameLst>
                                          <p:attrName>style.visibility</p:attrName>
                                        </p:attrNameLst>
                                      </p:cBhvr>
                                      <p:to>
                                        <p:strVal val="visible"/>
                                      </p:to>
                                    </p:set>
                                    <p:anim calcmode="lin" valueType="num">
                                      <p:cBhvr additive="base">
                                        <p:cTn id="53" dur="500" fill="hold"/>
                                        <p:tgtEl>
                                          <p:spTgt spid="69635">
                                            <p:txEl>
                                              <p:pRg st="8" end="8"/>
                                            </p:txEl>
                                          </p:spTgt>
                                        </p:tgtEl>
                                        <p:attrNameLst>
                                          <p:attrName>ppt_x</p:attrName>
                                        </p:attrNameLst>
                                      </p:cBhvr>
                                      <p:tavLst>
                                        <p:tav tm="0">
                                          <p:val>
                                            <p:strVal val="0-#ppt_w/2"/>
                                          </p:val>
                                        </p:tav>
                                        <p:tav tm="100000">
                                          <p:val>
                                            <p:strVal val="#ppt_x"/>
                                          </p:val>
                                        </p:tav>
                                      </p:tavLst>
                                    </p:anim>
                                    <p:anim calcmode="lin" valueType="num">
                                      <p:cBhvr additive="base">
                                        <p:cTn id="54" dur="500" fill="hold"/>
                                        <p:tgtEl>
                                          <p:spTgt spid="69635">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8" fill="hold" nodeType="clickEffect">
                                  <p:stCondLst>
                                    <p:cond delay="0"/>
                                  </p:stCondLst>
                                  <p:childTnLst>
                                    <p:set>
                                      <p:cBhvr>
                                        <p:cTn id="58" dur="1" fill="hold">
                                          <p:stCondLst>
                                            <p:cond delay="0"/>
                                          </p:stCondLst>
                                        </p:cTn>
                                        <p:tgtEl>
                                          <p:spTgt spid="69635">
                                            <p:txEl>
                                              <p:pRg st="9" end="9"/>
                                            </p:txEl>
                                          </p:spTgt>
                                        </p:tgtEl>
                                        <p:attrNameLst>
                                          <p:attrName>style.visibility</p:attrName>
                                        </p:attrNameLst>
                                      </p:cBhvr>
                                      <p:to>
                                        <p:strVal val="visible"/>
                                      </p:to>
                                    </p:set>
                                    <p:anim calcmode="lin" valueType="num">
                                      <p:cBhvr additive="base">
                                        <p:cTn id="59" dur="500" fill="hold"/>
                                        <p:tgtEl>
                                          <p:spTgt spid="69635">
                                            <p:txEl>
                                              <p:pRg st="9" end="9"/>
                                            </p:txEl>
                                          </p:spTgt>
                                        </p:tgtEl>
                                        <p:attrNameLst>
                                          <p:attrName>ppt_x</p:attrName>
                                        </p:attrNameLst>
                                      </p:cBhvr>
                                      <p:tavLst>
                                        <p:tav tm="0">
                                          <p:val>
                                            <p:strVal val="0-#ppt_w/2"/>
                                          </p:val>
                                        </p:tav>
                                        <p:tav tm="100000">
                                          <p:val>
                                            <p:strVal val="#ppt_x"/>
                                          </p:val>
                                        </p:tav>
                                      </p:tavLst>
                                    </p:anim>
                                    <p:anim calcmode="lin" valueType="num">
                                      <p:cBhvr additive="base">
                                        <p:cTn id="60" dur="500" fill="hold"/>
                                        <p:tgtEl>
                                          <p:spTgt spid="69635">
                                            <p:txEl>
                                              <p:pRg st="9" end="9"/>
                                            </p:txEl>
                                          </p:spTgt>
                                        </p:tgtEl>
                                        <p:attrNameLst>
                                          <p:attrName>ppt_y</p:attrName>
                                        </p:attrNameLst>
                                      </p:cBhvr>
                                      <p:tavLst>
                                        <p:tav tm="0">
                                          <p:val>
                                            <p:strVal val="#ppt_y"/>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2" presetClass="entr" presetSubtype="8" fill="hold" nodeType="clickEffect">
                                  <p:stCondLst>
                                    <p:cond delay="0"/>
                                  </p:stCondLst>
                                  <p:childTnLst>
                                    <p:set>
                                      <p:cBhvr>
                                        <p:cTn id="64" dur="1" fill="hold">
                                          <p:stCondLst>
                                            <p:cond delay="0"/>
                                          </p:stCondLst>
                                        </p:cTn>
                                        <p:tgtEl>
                                          <p:spTgt spid="69635">
                                            <p:txEl>
                                              <p:pRg st="10" end="10"/>
                                            </p:txEl>
                                          </p:spTgt>
                                        </p:tgtEl>
                                        <p:attrNameLst>
                                          <p:attrName>style.visibility</p:attrName>
                                        </p:attrNameLst>
                                      </p:cBhvr>
                                      <p:to>
                                        <p:strVal val="visible"/>
                                      </p:to>
                                    </p:set>
                                    <p:anim calcmode="lin" valueType="num">
                                      <p:cBhvr additive="base">
                                        <p:cTn id="65" dur="500" fill="hold"/>
                                        <p:tgtEl>
                                          <p:spTgt spid="69635">
                                            <p:txEl>
                                              <p:pRg st="10" end="10"/>
                                            </p:txEl>
                                          </p:spTgt>
                                        </p:tgtEl>
                                        <p:attrNameLst>
                                          <p:attrName>ppt_x</p:attrName>
                                        </p:attrNameLst>
                                      </p:cBhvr>
                                      <p:tavLst>
                                        <p:tav tm="0">
                                          <p:val>
                                            <p:strVal val="0-#ppt_w/2"/>
                                          </p:val>
                                        </p:tav>
                                        <p:tav tm="100000">
                                          <p:val>
                                            <p:strVal val="#ppt_x"/>
                                          </p:val>
                                        </p:tav>
                                      </p:tavLst>
                                    </p:anim>
                                    <p:anim calcmode="lin" valueType="num">
                                      <p:cBhvr additive="base">
                                        <p:cTn id="66" dur="500" fill="hold"/>
                                        <p:tgtEl>
                                          <p:spTgt spid="69635">
                                            <p:txEl>
                                              <p:pRg st="10" end="1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5" grpId="0" build="p" animBg="1"/>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9635" name="Rectangle 3"/>
          <p:cNvSpPr>
            <a:spLocks noGrp="1" noChangeArrowheads="1"/>
          </p:cNvSpPr>
          <p:nvPr>
            <p:ph idx="1"/>
          </p:nvPr>
        </p:nvSpPr>
        <p:spPr>
          <a:xfrm>
            <a:off x="533400" y="381000"/>
            <a:ext cx="8229600" cy="6172200"/>
          </a:xfrm>
          <a:blipFill dpi="0" rotWithShape="1">
            <a:blip r:embed="rId3">
              <a:alphaModFix amt="35000"/>
            </a:blip>
            <a:srcRect/>
            <a:tile tx="0" ty="0" sx="100000" sy="100000" flip="none" algn="tl"/>
          </a:blipFill>
        </p:spPr>
        <p:txBody>
          <a:bodyPr>
            <a:noAutofit/>
          </a:bodyPr>
          <a:lstStyle/>
          <a:p>
            <a:pPr marL="0" lvl="0" indent="0">
              <a:buClrTx/>
              <a:buNone/>
            </a:pPr>
            <a:r>
              <a:rPr lang="en-US" sz="2300" b="1" i="1" dirty="0" smtClean="0">
                <a:solidFill>
                  <a:schemeClr val="bg1"/>
                </a:solidFill>
                <a:latin typeface="Verdana" pitchFamily="34" charset="0"/>
              </a:rPr>
              <a:t>TUGAS P2K3. :</a:t>
            </a:r>
          </a:p>
          <a:p>
            <a:pPr marL="0" lvl="0" indent="0">
              <a:buClrTx/>
              <a:buNone/>
            </a:pPr>
            <a:r>
              <a:rPr lang="en-US" sz="2300" dirty="0" smtClean="0">
                <a:solidFill>
                  <a:schemeClr val="bg1"/>
                </a:solidFill>
                <a:latin typeface="Verdana" pitchFamily="34" charset="0"/>
              </a:rPr>
              <a:t>MEMBERIKAN SARAN DAN PERTIMBANGAN BAK DIMINTA ATAU TIDAK KEPADA PENGUSAHA MENGENAI MASALAH PELAKSANAAN K.3</a:t>
            </a:r>
          </a:p>
          <a:p>
            <a:pPr marL="0" lvl="0" indent="0">
              <a:buClrTx/>
              <a:buNone/>
            </a:pPr>
            <a:endParaRPr lang="en-US" sz="2300" dirty="0" smtClean="0">
              <a:solidFill>
                <a:schemeClr val="bg1"/>
              </a:solidFill>
              <a:latin typeface="Verdana" pitchFamily="34" charset="0"/>
            </a:endParaRPr>
          </a:p>
          <a:p>
            <a:pPr marL="0" lvl="0" indent="0">
              <a:buClrTx/>
              <a:buNone/>
            </a:pPr>
            <a:r>
              <a:rPr lang="en-US" sz="2300" b="1" i="1" dirty="0" smtClean="0">
                <a:solidFill>
                  <a:schemeClr val="bg1"/>
                </a:solidFill>
                <a:latin typeface="Verdana" pitchFamily="34" charset="0"/>
              </a:rPr>
              <a:t>FUNGSI P.2K.3 :</a:t>
            </a:r>
          </a:p>
          <a:p>
            <a:pPr marL="0" lvl="0" indent="0">
              <a:buClrTx/>
              <a:buNone/>
            </a:pPr>
            <a:r>
              <a:rPr lang="en-US" sz="2300" dirty="0" smtClean="0">
                <a:solidFill>
                  <a:schemeClr val="bg1"/>
                </a:solidFill>
                <a:latin typeface="Verdana" pitchFamily="34" charset="0"/>
              </a:rPr>
              <a:t>MENGHIMPUN DAN MENGOLAH DATA PERMASALAHAN K.3 SERTA MENDORONG DITINGKATKAN PEMBINAAN ATAU PELATIHAN K.3NYA.</a:t>
            </a:r>
          </a:p>
          <a:p>
            <a:pPr marL="0" lvl="0" indent="0">
              <a:buClrTx/>
              <a:buNone/>
            </a:pPr>
            <a:endParaRPr lang="en-US" sz="2300" dirty="0" smtClean="0">
              <a:solidFill>
                <a:schemeClr val="bg1"/>
              </a:solidFill>
              <a:latin typeface="Verdana" pitchFamily="34" charset="0"/>
            </a:endParaRPr>
          </a:p>
          <a:p>
            <a:pPr marL="0" lvl="0" indent="0">
              <a:buClrTx/>
              <a:buNone/>
            </a:pPr>
            <a:r>
              <a:rPr lang="en-US" sz="2300" b="1" i="1" dirty="0" smtClean="0">
                <a:solidFill>
                  <a:schemeClr val="bg1"/>
                </a:solidFill>
                <a:latin typeface="Verdana" pitchFamily="34" charset="0"/>
              </a:rPr>
              <a:t>PROGRAM P2K3.:</a:t>
            </a:r>
          </a:p>
          <a:p>
            <a:pPr marL="457200" lvl="0" indent="-457200">
              <a:buClrTx/>
              <a:buAutoNum type="arabicPeriod"/>
            </a:pPr>
            <a:r>
              <a:rPr lang="en-US" sz="2300" dirty="0" smtClean="0">
                <a:solidFill>
                  <a:schemeClr val="bg1"/>
                </a:solidFill>
                <a:latin typeface="Verdana" pitchFamily="34" charset="0"/>
              </a:rPr>
              <a:t>IDENTIFIKASI MASALAH K.3</a:t>
            </a:r>
          </a:p>
          <a:p>
            <a:pPr marL="457200" lvl="0" indent="-457200">
              <a:buClrTx/>
              <a:buAutoNum type="arabicPeriod"/>
            </a:pPr>
            <a:r>
              <a:rPr lang="en-US" sz="2300" dirty="0" smtClean="0">
                <a:solidFill>
                  <a:schemeClr val="bg1"/>
                </a:solidFill>
                <a:latin typeface="Verdana" pitchFamily="34" charset="0"/>
              </a:rPr>
              <a:t>PERTEMUAN / SIDANG2</a:t>
            </a:r>
          </a:p>
          <a:p>
            <a:pPr marL="457200" lvl="0" indent="-457200">
              <a:buClrTx/>
              <a:buAutoNum type="arabicPeriod"/>
            </a:pPr>
            <a:r>
              <a:rPr lang="en-US" sz="2300" dirty="0" smtClean="0">
                <a:solidFill>
                  <a:schemeClr val="bg1"/>
                </a:solidFill>
                <a:latin typeface="Verdana" pitchFamily="34" charset="0"/>
              </a:rPr>
              <a:t>MEMBUAT REKOMENDASI</a:t>
            </a:r>
          </a:p>
          <a:p>
            <a:pPr marL="457200" lvl="0" indent="-457200">
              <a:buClrTx/>
              <a:buAutoNum type="arabicPeriod"/>
            </a:pPr>
            <a:r>
              <a:rPr lang="en-US" sz="2300" dirty="0" smtClean="0">
                <a:solidFill>
                  <a:schemeClr val="bg1"/>
                </a:solidFill>
                <a:latin typeface="Verdana" pitchFamily="34" charset="0"/>
              </a:rPr>
              <a:t>PENYULUHAN DAN PELATIHAN K.3</a:t>
            </a:r>
          </a:p>
          <a:p>
            <a:pPr marL="0" lvl="0" indent="0">
              <a:buClrTx/>
              <a:buNone/>
            </a:pPr>
            <a:endParaRPr lang="en-US" sz="2300" dirty="0" smtClean="0">
              <a:solidFill>
                <a:schemeClr val="bg1"/>
              </a:solidFill>
              <a:latin typeface="Verdana" pitchFamily="34" charset="0"/>
            </a:endParaRPr>
          </a:p>
          <a:p>
            <a:pPr marL="0" lvl="0" indent="0">
              <a:buClrTx/>
              <a:buNone/>
            </a:pPr>
            <a:endParaRPr lang="en-US" sz="2300" dirty="0" smtClean="0">
              <a:solidFill>
                <a:schemeClr val="bg1"/>
              </a:solidFill>
              <a:latin typeface="Verdana" pitchFamily="34" charset="0"/>
            </a:endParaRPr>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69635">
                                            <p:bg/>
                                          </p:spTgt>
                                        </p:tgtEl>
                                        <p:attrNameLst>
                                          <p:attrName>style.visibility</p:attrName>
                                        </p:attrNameLst>
                                      </p:cBhvr>
                                      <p:to>
                                        <p:strVal val="visible"/>
                                      </p:to>
                                    </p:set>
                                    <p:animEffect transition="in" filter="wipe(left)">
                                      <p:cBhvr>
                                        <p:cTn id="7" dur="500"/>
                                        <p:tgtEl>
                                          <p:spTgt spid="69635">
                                            <p:bg/>
                                          </p:spTgt>
                                        </p:tgtEl>
                                      </p:cBhvr>
                                    </p:animEffect>
                                  </p:childTnLst>
                                </p:cTn>
                              </p:par>
                            </p:childTnLst>
                          </p:cTn>
                        </p:par>
                        <p:par>
                          <p:cTn id="8" fill="hold">
                            <p:stCondLst>
                              <p:cond delay="500"/>
                            </p:stCondLst>
                            <p:childTnLst>
                              <p:par>
                                <p:cTn id="9" presetID="2" presetClass="entr" presetSubtype="4" fill="hold" nodeType="afterEffect">
                                  <p:stCondLst>
                                    <p:cond delay="0"/>
                                  </p:stCondLst>
                                  <p:childTnLst>
                                    <p:set>
                                      <p:cBhvr>
                                        <p:cTn id="10" dur="1" fill="hold">
                                          <p:stCondLst>
                                            <p:cond delay="0"/>
                                          </p:stCondLst>
                                        </p:cTn>
                                        <p:tgtEl>
                                          <p:spTgt spid="69635">
                                            <p:txEl>
                                              <p:pRg st="0" end="0"/>
                                            </p:txEl>
                                          </p:spTgt>
                                        </p:tgtEl>
                                        <p:attrNameLst>
                                          <p:attrName>style.visibility</p:attrName>
                                        </p:attrNameLst>
                                      </p:cBhvr>
                                      <p:to>
                                        <p:strVal val="visible"/>
                                      </p:to>
                                    </p:set>
                                    <p:anim calcmode="lin" valueType="num">
                                      <p:cBhvr additive="base">
                                        <p:cTn id="11" dur="500" fill="hold"/>
                                        <p:tgtEl>
                                          <p:spTgt spid="69635">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6963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nodeType="clickEffect">
                                  <p:stCondLst>
                                    <p:cond delay="0"/>
                                  </p:stCondLst>
                                  <p:childTnLst>
                                    <p:set>
                                      <p:cBhvr>
                                        <p:cTn id="16" dur="1" fill="hold">
                                          <p:stCondLst>
                                            <p:cond delay="0"/>
                                          </p:stCondLst>
                                        </p:cTn>
                                        <p:tgtEl>
                                          <p:spTgt spid="69635">
                                            <p:txEl>
                                              <p:pRg st="1" end="1"/>
                                            </p:txEl>
                                          </p:spTgt>
                                        </p:tgtEl>
                                        <p:attrNameLst>
                                          <p:attrName>style.visibility</p:attrName>
                                        </p:attrNameLst>
                                      </p:cBhvr>
                                      <p:to>
                                        <p:strVal val="visible"/>
                                      </p:to>
                                    </p:set>
                                    <p:anim calcmode="lin" valueType="num">
                                      <p:cBhvr additive="base">
                                        <p:cTn id="17" dur="500" fill="hold"/>
                                        <p:tgtEl>
                                          <p:spTgt spid="69635">
                                            <p:txEl>
                                              <p:pRg st="1" end="1"/>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6963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69635">
                                            <p:txEl>
                                              <p:pRg st="3" end="3"/>
                                            </p:txEl>
                                          </p:spTgt>
                                        </p:tgtEl>
                                        <p:attrNameLst>
                                          <p:attrName>style.visibility</p:attrName>
                                        </p:attrNameLst>
                                      </p:cBhvr>
                                      <p:to>
                                        <p:strVal val="visible"/>
                                      </p:to>
                                    </p:set>
                                    <p:anim calcmode="lin" valueType="num">
                                      <p:cBhvr additive="base">
                                        <p:cTn id="23" dur="500" fill="hold"/>
                                        <p:tgtEl>
                                          <p:spTgt spid="69635">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6963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8" fill="hold" nodeType="clickEffect">
                                  <p:stCondLst>
                                    <p:cond delay="0"/>
                                  </p:stCondLst>
                                  <p:childTnLst>
                                    <p:set>
                                      <p:cBhvr>
                                        <p:cTn id="28" dur="1" fill="hold">
                                          <p:stCondLst>
                                            <p:cond delay="0"/>
                                          </p:stCondLst>
                                        </p:cTn>
                                        <p:tgtEl>
                                          <p:spTgt spid="69635">
                                            <p:txEl>
                                              <p:pRg st="4" end="4"/>
                                            </p:txEl>
                                          </p:spTgt>
                                        </p:tgtEl>
                                        <p:attrNameLst>
                                          <p:attrName>style.visibility</p:attrName>
                                        </p:attrNameLst>
                                      </p:cBhvr>
                                      <p:to>
                                        <p:strVal val="visible"/>
                                      </p:to>
                                    </p:set>
                                    <p:anim calcmode="lin" valueType="num">
                                      <p:cBhvr additive="base">
                                        <p:cTn id="29" dur="500" fill="hold"/>
                                        <p:tgtEl>
                                          <p:spTgt spid="69635">
                                            <p:txEl>
                                              <p:pRg st="4" end="4"/>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69635">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69635">
                                            <p:txEl>
                                              <p:pRg st="6" end="6"/>
                                            </p:txEl>
                                          </p:spTgt>
                                        </p:tgtEl>
                                        <p:attrNameLst>
                                          <p:attrName>style.visibility</p:attrName>
                                        </p:attrNameLst>
                                      </p:cBhvr>
                                      <p:to>
                                        <p:strVal val="visible"/>
                                      </p:to>
                                    </p:set>
                                    <p:anim calcmode="lin" valueType="num">
                                      <p:cBhvr additive="base">
                                        <p:cTn id="35" dur="500" fill="hold"/>
                                        <p:tgtEl>
                                          <p:spTgt spid="69635">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6963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8" fill="hold" nodeType="clickEffect">
                                  <p:stCondLst>
                                    <p:cond delay="0"/>
                                  </p:stCondLst>
                                  <p:childTnLst>
                                    <p:set>
                                      <p:cBhvr>
                                        <p:cTn id="40" dur="1" fill="hold">
                                          <p:stCondLst>
                                            <p:cond delay="0"/>
                                          </p:stCondLst>
                                        </p:cTn>
                                        <p:tgtEl>
                                          <p:spTgt spid="69635">
                                            <p:txEl>
                                              <p:pRg st="7" end="7"/>
                                            </p:txEl>
                                          </p:spTgt>
                                        </p:tgtEl>
                                        <p:attrNameLst>
                                          <p:attrName>style.visibility</p:attrName>
                                        </p:attrNameLst>
                                      </p:cBhvr>
                                      <p:to>
                                        <p:strVal val="visible"/>
                                      </p:to>
                                    </p:set>
                                    <p:anim calcmode="lin" valueType="num">
                                      <p:cBhvr additive="base">
                                        <p:cTn id="41" dur="500" fill="hold"/>
                                        <p:tgtEl>
                                          <p:spTgt spid="69635">
                                            <p:txEl>
                                              <p:pRg st="7" end="7"/>
                                            </p:txEl>
                                          </p:spTgt>
                                        </p:tgtEl>
                                        <p:attrNameLst>
                                          <p:attrName>ppt_x</p:attrName>
                                        </p:attrNameLst>
                                      </p:cBhvr>
                                      <p:tavLst>
                                        <p:tav tm="0">
                                          <p:val>
                                            <p:strVal val="0-#ppt_w/2"/>
                                          </p:val>
                                        </p:tav>
                                        <p:tav tm="100000">
                                          <p:val>
                                            <p:strVal val="#ppt_x"/>
                                          </p:val>
                                        </p:tav>
                                      </p:tavLst>
                                    </p:anim>
                                    <p:anim calcmode="lin" valueType="num">
                                      <p:cBhvr additive="base">
                                        <p:cTn id="42" dur="500" fill="hold"/>
                                        <p:tgtEl>
                                          <p:spTgt spid="69635">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8" fill="hold" nodeType="clickEffect">
                                  <p:stCondLst>
                                    <p:cond delay="0"/>
                                  </p:stCondLst>
                                  <p:childTnLst>
                                    <p:set>
                                      <p:cBhvr>
                                        <p:cTn id="46" dur="1" fill="hold">
                                          <p:stCondLst>
                                            <p:cond delay="0"/>
                                          </p:stCondLst>
                                        </p:cTn>
                                        <p:tgtEl>
                                          <p:spTgt spid="69635">
                                            <p:txEl>
                                              <p:pRg st="8" end="8"/>
                                            </p:txEl>
                                          </p:spTgt>
                                        </p:tgtEl>
                                        <p:attrNameLst>
                                          <p:attrName>style.visibility</p:attrName>
                                        </p:attrNameLst>
                                      </p:cBhvr>
                                      <p:to>
                                        <p:strVal val="visible"/>
                                      </p:to>
                                    </p:set>
                                    <p:anim calcmode="lin" valueType="num">
                                      <p:cBhvr additive="base">
                                        <p:cTn id="47" dur="500" fill="hold"/>
                                        <p:tgtEl>
                                          <p:spTgt spid="69635">
                                            <p:txEl>
                                              <p:pRg st="8" end="8"/>
                                            </p:txEl>
                                          </p:spTgt>
                                        </p:tgtEl>
                                        <p:attrNameLst>
                                          <p:attrName>ppt_x</p:attrName>
                                        </p:attrNameLst>
                                      </p:cBhvr>
                                      <p:tavLst>
                                        <p:tav tm="0">
                                          <p:val>
                                            <p:strVal val="0-#ppt_w/2"/>
                                          </p:val>
                                        </p:tav>
                                        <p:tav tm="100000">
                                          <p:val>
                                            <p:strVal val="#ppt_x"/>
                                          </p:val>
                                        </p:tav>
                                      </p:tavLst>
                                    </p:anim>
                                    <p:anim calcmode="lin" valueType="num">
                                      <p:cBhvr additive="base">
                                        <p:cTn id="48" dur="500" fill="hold"/>
                                        <p:tgtEl>
                                          <p:spTgt spid="69635">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8" fill="hold" nodeType="clickEffect">
                                  <p:stCondLst>
                                    <p:cond delay="0"/>
                                  </p:stCondLst>
                                  <p:childTnLst>
                                    <p:set>
                                      <p:cBhvr>
                                        <p:cTn id="52" dur="1" fill="hold">
                                          <p:stCondLst>
                                            <p:cond delay="0"/>
                                          </p:stCondLst>
                                        </p:cTn>
                                        <p:tgtEl>
                                          <p:spTgt spid="69635">
                                            <p:txEl>
                                              <p:pRg st="9" end="9"/>
                                            </p:txEl>
                                          </p:spTgt>
                                        </p:tgtEl>
                                        <p:attrNameLst>
                                          <p:attrName>style.visibility</p:attrName>
                                        </p:attrNameLst>
                                      </p:cBhvr>
                                      <p:to>
                                        <p:strVal val="visible"/>
                                      </p:to>
                                    </p:set>
                                    <p:anim calcmode="lin" valueType="num">
                                      <p:cBhvr additive="base">
                                        <p:cTn id="53" dur="500" fill="hold"/>
                                        <p:tgtEl>
                                          <p:spTgt spid="69635">
                                            <p:txEl>
                                              <p:pRg st="9" end="9"/>
                                            </p:txEl>
                                          </p:spTgt>
                                        </p:tgtEl>
                                        <p:attrNameLst>
                                          <p:attrName>ppt_x</p:attrName>
                                        </p:attrNameLst>
                                      </p:cBhvr>
                                      <p:tavLst>
                                        <p:tav tm="0">
                                          <p:val>
                                            <p:strVal val="0-#ppt_w/2"/>
                                          </p:val>
                                        </p:tav>
                                        <p:tav tm="100000">
                                          <p:val>
                                            <p:strVal val="#ppt_x"/>
                                          </p:val>
                                        </p:tav>
                                      </p:tavLst>
                                    </p:anim>
                                    <p:anim calcmode="lin" valueType="num">
                                      <p:cBhvr additive="base">
                                        <p:cTn id="54" dur="500" fill="hold"/>
                                        <p:tgtEl>
                                          <p:spTgt spid="69635">
                                            <p:txEl>
                                              <p:pRg st="9" end="9"/>
                                            </p:txEl>
                                          </p:spTgt>
                                        </p:tgtEl>
                                        <p:attrNameLst>
                                          <p:attrName>ppt_y</p:attrName>
                                        </p:attrNameLst>
                                      </p:cBhvr>
                                      <p:tavLst>
                                        <p:tav tm="0">
                                          <p:val>
                                            <p:strVal val="#ppt_y"/>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8" fill="hold" nodeType="clickEffect">
                                  <p:stCondLst>
                                    <p:cond delay="0"/>
                                  </p:stCondLst>
                                  <p:childTnLst>
                                    <p:set>
                                      <p:cBhvr>
                                        <p:cTn id="58" dur="1" fill="hold">
                                          <p:stCondLst>
                                            <p:cond delay="0"/>
                                          </p:stCondLst>
                                        </p:cTn>
                                        <p:tgtEl>
                                          <p:spTgt spid="69635">
                                            <p:txEl>
                                              <p:pRg st="10" end="10"/>
                                            </p:txEl>
                                          </p:spTgt>
                                        </p:tgtEl>
                                        <p:attrNameLst>
                                          <p:attrName>style.visibility</p:attrName>
                                        </p:attrNameLst>
                                      </p:cBhvr>
                                      <p:to>
                                        <p:strVal val="visible"/>
                                      </p:to>
                                    </p:set>
                                    <p:anim calcmode="lin" valueType="num">
                                      <p:cBhvr additive="base">
                                        <p:cTn id="59" dur="500" fill="hold"/>
                                        <p:tgtEl>
                                          <p:spTgt spid="69635">
                                            <p:txEl>
                                              <p:pRg st="10" end="10"/>
                                            </p:txEl>
                                          </p:spTgt>
                                        </p:tgtEl>
                                        <p:attrNameLst>
                                          <p:attrName>ppt_x</p:attrName>
                                        </p:attrNameLst>
                                      </p:cBhvr>
                                      <p:tavLst>
                                        <p:tav tm="0">
                                          <p:val>
                                            <p:strVal val="0-#ppt_w/2"/>
                                          </p:val>
                                        </p:tav>
                                        <p:tav tm="100000">
                                          <p:val>
                                            <p:strVal val="#ppt_x"/>
                                          </p:val>
                                        </p:tav>
                                      </p:tavLst>
                                    </p:anim>
                                    <p:anim calcmode="lin" valueType="num">
                                      <p:cBhvr additive="base">
                                        <p:cTn id="60" dur="500" fill="hold"/>
                                        <p:tgtEl>
                                          <p:spTgt spid="69635">
                                            <p:txEl>
                                              <p:pRg st="10" end="1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5" grpId="0" build="p" animBg="1"/>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9635" name="Rectangle 3"/>
          <p:cNvSpPr>
            <a:spLocks noGrp="1" noChangeArrowheads="1"/>
          </p:cNvSpPr>
          <p:nvPr>
            <p:ph idx="1"/>
          </p:nvPr>
        </p:nvSpPr>
        <p:spPr>
          <a:xfrm>
            <a:off x="533400" y="381000"/>
            <a:ext cx="8229600" cy="6172200"/>
          </a:xfrm>
          <a:blipFill dpi="0" rotWithShape="1">
            <a:blip r:embed="rId3">
              <a:alphaModFix amt="35000"/>
            </a:blip>
            <a:srcRect/>
            <a:tile tx="0" ty="0" sx="100000" sy="100000" flip="none" algn="tl"/>
          </a:blipFill>
        </p:spPr>
        <p:txBody>
          <a:bodyPr>
            <a:noAutofit/>
          </a:bodyPr>
          <a:lstStyle/>
          <a:p>
            <a:pPr marL="0" lvl="0" indent="0">
              <a:buClrTx/>
              <a:buNone/>
            </a:pPr>
            <a:r>
              <a:rPr lang="en-US" sz="2300" dirty="0" smtClean="0">
                <a:solidFill>
                  <a:schemeClr val="bg1"/>
                </a:solidFill>
                <a:latin typeface="Verdana" pitchFamily="34" charset="0"/>
              </a:rPr>
              <a:t>KECELAKAN KERJA (ps.11) MENJADI TANGGUNG JAWAB MANAJEMEN ATAU PENGURUS DAN WAJIB MELAPORKAN SETIAP KEJADIAN KECELAKAAN DALAM TEMPAT KERJA YANG DIPIMPINNYA KEPADA PEJABAT YANG BERWENANG DI BIDANG KETENAGAKERJAAN.</a:t>
            </a:r>
          </a:p>
          <a:p>
            <a:pPr marL="0" lvl="0" indent="0">
              <a:buClrTx/>
              <a:buNone/>
            </a:pPr>
            <a:endParaRPr lang="en-US" sz="2300" dirty="0" smtClean="0">
              <a:solidFill>
                <a:schemeClr val="bg1"/>
              </a:solidFill>
              <a:latin typeface="Verdana" pitchFamily="34" charset="0"/>
            </a:endParaRPr>
          </a:p>
          <a:p>
            <a:pPr marL="0" lvl="0" indent="0">
              <a:buClrTx/>
              <a:buNone/>
            </a:pPr>
            <a:r>
              <a:rPr lang="en-US" sz="2300" dirty="0" smtClean="0">
                <a:solidFill>
                  <a:schemeClr val="bg1"/>
                </a:solidFill>
                <a:latin typeface="Verdana" pitchFamily="34" charset="0"/>
              </a:rPr>
              <a:t>TATA CARA PELAPORAN DAN PEMERIKSAAN KECELAKAAN DIATUR DALAM PERATURAN MENTERI TENAGA KERJA NOMOR PER.03 / MEN / 1998 TERTANGGAL 26 PEBRUARI 1998</a:t>
            </a:r>
          </a:p>
          <a:p>
            <a:pPr marL="0" lvl="0" indent="0">
              <a:buClrTx/>
              <a:buNone/>
            </a:pPr>
            <a:endParaRPr lang="en-US" sz="2300" dirty="0" smtClean="0">
              <a:solidFill>
                <a:schemeClr val="bg1"/>
              </a:solidFill>
              <a:latin typeface="Verdana" pitchFamily="34" charset="0"/>
            </a:endParaRPr>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69635">
                                            <p:bg/>
                                          </p:spTgt>
                                        </p:tgtEl>
                                        <p:attrNameLst>
                                          <p:attrName>style.visibility</p:attrName>
                                        </p:attrNameLst>
                                      </p:cBhvr>
                                      <p:to>
                                        <p:strVal val="visible"/>
                                      </p:to>
                                    </p:set>
                                    <p:animEffect transition="in" filter="wipe(left)">
                                      <p:cBhvr>
                                        <p:cTn id="7" dur="500"/>
                                        <p:tgtEl>
                                          <p:spTgt spid="69635">
                                            <p:bg/>
                                          </p:spTgt>
                                        </p:tgtEl>
                                      </p:cBhvr>
                                    </p:animEffect>
                                  </p:childTnLst>
                                </p:cTn>
                              </p:par>
                            </p:childTnLst>
                          </p:cTn>
                        </p:par>
                        <p:par>
                          <p:cTn id="8" fill="hold">
                            <p:stCondLst>
                              <p:cond delay="500"/>
                            </p:stCondLst>
                            <p:childTnLst>
                              <p:par>
                                <p:cTn id="9" presetID="2" presetClass="entr" presetSubtype="4" fill="hold" nodeType="afterEffect">
                                  <p:stCondLst>
                                    <p:cond delay="0"/>
                                  </p:stCondLst>
                                  <p:childTnLst>
                                    <p:set>
                                      <p:cBhvr>
                                        <p:cTn id="10" dur="1" fill="hold">
                                          <p:stCondLst>
                                            <p:cond delay="0"/>
                                          </p:stCondLst>
                                        </p:cTn>
                                        <p:tgtEl>
                                          <p:spTgt spid="69635">
                                            <p:txEl>
                                              <p:pRg st="0" end="0"/>
                                            </p:txEl>
                                          </p:spTgt>
                                        </p:tgtEl>
                                        <p:attrNameLst>
                                          <p:attrName>style.visibility</p:attrName>
                                        </p:attrNameLst>
                                      </p:cBhvr>
                                      <p:to>
                                        <p:strVal val="visible"/>
                                      </p:to>
                                    </p:set>
                                    <p:anim calcmode="lin" valueType="num">
                                      <p:cBhvr additive="base">
                                        <p:cTn id="11" dur="500" fill="hold"/>
                                        <p:tgtEl>
                                          <p:spTgt spid="69635">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6963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2" fill="hold" nodeType="clickEffect">
                                  <p:stCondLst>
                                    <p:cond delay="0"/>
                                  </p:stCondLst>
                                  <p:childTnLst>
                                    <p:set>
                                      <p:cBhvr>
                                        <p:cTn id="16" dur="1" fill="hold">
                                          <p:stCondLst>
                                            <p:cond delay="0"/>
                                          </p:stCondLst>
                                        </p:cTn>
                                        <p:tgtEl>
                                          <p:spTgt spid="69635">
                                            <p:txEl>
                                              <p:pRg st="2" end="2"/>
                                            </p:txEl>
                                          </p:spTgt>
                                        </p:tgtEl>
                                        <p:attrNameLst>
                                          <p:attrName>style.visibility</p:attrName>
                                        </p:attrNameLst>
                                      </p:cBhvr>
                                      <p:to>
                                        <p:strVal val="visible"/>
                                      </p:to>
                                    </p:set>
                                    <p:anim calcmode="lin" valueType="num">
                                      <p:cBhvr additive="base">
                                        <p:cTn id="17" dur="500" fill="hold"/>
                                        <p:tgtEl>
                                          <p:spTgt spid="69635">
                                            <p:txEl>
                                              <p:pRg st="2" end="2"/>
                                            </p:tx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69635">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5" grpId="0" build="p" animBg="1"/>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9635" name="Rectangle 3"/>
          <p:cNvSpPr>
            <a:spLocks noGrp="1" noChangeArrowheads="1"/>
          </p:cNvSpPr>
          <p:nvPr>
            <p:ph idx="1"/>
          </p:nvPr>
        </p:nvSpPr>
        <p:spPr>
          <a:xfrm>
            <a:off x="457200" y="457200"/>
            <a:ext cx="8229600" cy="6172200"/>
          </a:xfrm>
          <a:blipFill dpi="0" rotWithShape="1">
            <a:blip r:embed="rId3">
              <a:alphaModFix amt="35000"/>
            </a:blip>
            <a:srcRect/>
            <a:tile tx="0" ty="0" sx="100000" sy="100000" flip="none" algn="tl"/>
          </a:blipFill>
        </p:spPr>
        <p:txBody>
          <a:bodyPr>
            <a:noAutofit/>
          </a:bodyPr>
          <a:lstStyle/>
          <a:p>
            <a:pPr marL="0" indent="0">
              <a:spcAft>
                <a:spcPts val="600"/>
              </a:spcAft>
              <a:buNone/>
            </a:pPr>
            <a:r>
              <a:rPr lang="en-US" sz="2300" dirty="0" smtClean="0">
                <a:solidFill>
                  <a:schemeClr val="bg1"/>
                </a:solidFill>
                <a:latin typeface="Verdana" pitchFamily="34" charset="0"/>
              </a:rPr>
              <a:t>SYARAT-SYARAT KESELAMATAN KERJA DIATUR DALAM PERATURAN PERUNDANGAN YANG DI MULAI DARI PERENCANAAN, PEMBUATAN, PENGANGKUTAN, PEREDARAN, PERDAGANGAN, PEMASANGAN, PEMAKAIAN, PENGGUNAAN, PEMELIHARAAN, DAN PENYIMPANAN BAHAN, BARANG, PRODUK TEKNIS, DAN APARAT PRODUKSI YANG MENGANDUNG DAN DAPAT MENIMBULKAN BAHAYA KECELAKAAN (PS.4)</a:t>
            </a:r>
          </a:p>
          <a:p>
            <a:pPr marL="0" indent="0">
              <a:spcAft>
                <a:spcPts val="600"/>
              </a:spcAft>
              <a:buNone/>
            </a:pPr>
            <a:endParaRPr lang="en-US" sz="2300" dirty="0" smtClean="0">
              <a:solidFill>
                <a:schemeClr val="bg1"/>
              </a:solidFill>
              <a:latin typeface="Verdana" pitchFamily="34" charset="0"/>
            </a:endParaRPr>
          </a:p>
          <a:p>
            <a:pPr marL="0" indent="0">
              <a:spcAft>
                <a:spcPts val="600"/>
              </a:spcAft>
              <a:buNone/>
            </a:pPr>
            <a:r>
              <a:rPr lang="en-US" sz="2300" dirty="0" smtClean="0">
                <a:solidFill>
                  <a:schemeClr val="bg1"/>
                </a:solidFill>
                <a:latin typeface="Verdana" pitchFamily="34" charset="0"/>
              </a:rPr>
              <a:t>KESELAMATAN KERJA YANG DIATUR DALAM UNDANG2 INI ADALAH DI SEGALA TEMPAT KERJA BAIK DIDARAT, DIDALAM TANAH, DIPERMUKAAN AIR, DIDALAM AIR, DAN DIUDARA YANG BERADA DIDALAM WILAYAH KEKUASAAN HUKUM R.I.(PS.2)</a:t>
            </a:r>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69635">
                                            <p:bg/>
                                          </p:spTgt>
                                        </p:tgtEl>
                                        <p:attrNameLst>
                                          <p:attrName>style.visibility</p:attrName>
                                        </p:attrNameLst>
                                      </p:cBhvr>
                                      <p:to>
                                        <p:strVal val="visible"/>
                                      </p:to>
                                    </p:set>
                                    <p:anim calcmode="lin" valueType="num">
                                      <p:cBhvr additive="base">
                                        <p:cTn id="7" dur="500" fill="hold"/>
                                        <p:tgtEl>
                                          <p:spTgt spid="69635">
                                            <p:bg/>
                                          </p:spTgt>
                                        </p:tgtEl>
                                        <p:attrNameLst>
                                          <p:attrName>ppt_x</p:attrName>
                                        </p:attrNameLst>
                                      </p:cBhvr>
                                      <p:tavLst>
                                        <p:tav tm="0">
                                          <p:val>
                                            <p:strVal val="0-#ppt_w/2"/>
                                          </p:val>
                                        </p:tav>
                                        <p:tav tm="100000">
                                          <p:val>
                                            <p:strVal val="#ppt_x"/>
                                          </p:val>
                                        </p:tav>
                                      </p:tavLst>
                                    </p:anim>
                                    <p:anim calcmode="lin" valueType="num">
                                      <p:cBhvr additive="base">
                                        <p:cTn id="8" dur="500" fill="hold"/>
                                        <p:tgtEl>
                                          <p:spTgt spid="69635">
                                            <p:bg/>
                                          </p:spTgt>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nodeType="afterEffect">
                                  <p:stCondLst>
                                    <p:cond delay="0"/>
                                  </p:stCondLst>
                                  <p:childTnLst>
                                    <p:set>
                                      <p:cBhvr>
                                        <p:cTn id="11" dur="1" fill="hold">
                                          <p:stCondLst>
                                            <p:cond delay="0"/>
                                          </p:stCondLst>
                                        </p:cTn>
                                        <p:tgtEl>
                                          <p:spTgt spid="69635">
                                            <p:txEl>
                                              <p:pRg st="0" end="0"/>
                                            </p:txEl>
                                          </p:spTgt>
                                        </p:tgtEl>
                                        <p:attrNameLst>
                                          <p:attrName>style.visibility</p:attrName>
                                        </p:attrNameLst>
                                      </p:cBhvr>
                                      <p:to>
                                        <p:strVal val="visible"/>
                                      </p:to>
                                    </p:set>
                                    <p:anim calcmode="lin" valueType="num">
                                      <p:cBhvr additive="base">
                                        <p:cTn id="12" dur="500" fill="hold"/>
                                        <p:tgtEl>
                                          <p:spTgt spid="69635">
                                            <p:txEl>
                                              <p:pRg st="0" end="0"/>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6963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69635">
                                            <p:txEl>
                                              <p:pRg st="2" end="2"/>
                                            </p:txEl>
                                          </p:spTgt>
                                        </p:tgtEl>
                                        <p:attrNameLst>
                                          <p:attrName>style.visibility</p:attrName>
                                        </p:attrNameLst>
                                      </p:cBhvr>
                                      <p:to>
                                        <p:strVal val="visible"/>
                                      </p:to>
                                    </p:set>
                                    <p:anim calcmode="lin" valueType="num">
                                      <p:cBhvr additive="base">
                                        <p:cTn id="18" dur="500" fill="hold"/>
                                        <p:tgtEl>
                                          <p:spTgt spid="69635">
                                            <p:txEl>
                                              <p:pRg st="2" end="2"/>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6963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5" grpId="0" build="p" animBg="1"/>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9635" name="Rectangle 3"/>
          <p:cNvSpPr>
            <a:spLocks noGrp="1" noChangeArrowheads="1"/>
          </p:cNvSpPr>
          <p:nvPr>
            <p:ph idx="1"/>
          </p:nvPr>
        </p:nvSpPr>
        <p:spPr>
          <a:xfrm>
            <a:off x="533400" y="381000"/>
            <a:ext cx="8229600" cy="6172200"/>
          </a:xfrm>
          <a:blipFill dpi="0" rotWithShape="1">
            <a:blip r:embed="rId3">
              <a:alphaModFix amt="35000"/>
            </a:blip>
            <a:srcRect/>
            <a:tile tx="0" ty="0" sx="100000" sy="100000" flip="none" algn="tl"/>
          </a:blipFill>
        </p:spPr>
        <p:txBody>
          <a:bodyPr>
            <a:noAutofit/>
          </a:bodyPr>
          <a:lstStyle/>
          <a:p>
            <a:pPr marL="0" indent="0">
              <a:spcBef>
                <a:spcPts val="1200"/>
              </a:spcBef>
              <a:spcAft>
                <a:spcPts val="1200"/>
              </a:spcAft>
              <a:buNone/>
            </a:pPr>
            <a:r>
              <a:rPr lang="en-US" sz="2300" dirty="0" smtClean="0">
                <a:solidFill>
                  <a:schemeClr val="bg1"/>
                </a:solidFill>
                <a:latin typeface="Verdana" pitchFamily="34" charset="0"/>
              </a:rPr>
              <a:t>KETENTUAN TSB.BERLAKU DALAM TEMPAT KERJA : </a:t>
            </a:r>
          </a:p>
          <a:p>
            <a:pPr marL="457200" indent="-457200" algn="just">
              <a:spcBef>
                <a:spcPts val="1200"/>
              </a:spcBef>
              <a:spcAft>
                <a:spcPts val="1200"/>
              </a:spcAft>
              <a:buClrTx/>
              <a:buSzPct val="100000"/>
              <a:buAutoNum type="alphaLcPeriod"/>
            </a:pPr>
            <a:r>
              <a:rPr lang="en-US" sz="2300" dirty="0" err="1" smtClean="0">
                <a:solidFill>
                  <a:schemeClr val="bg1"/>
                </a:solidFill>
                <a:latin typeface="Verdana" pitchFamily="34" charset="0"/>
              </a:rPr>
              <a:t>Dibuat</a:t>
            </a:r>
            <a:r>
              <a:rPr lang="en-US" sz="2300" dirty="0" smtClean="0">
                <a:solidFill>
                  <a:schemeClr val="bg1"/>
                </a:solidFill>
                <a:latin typeface="Verdana" pitchFamily="34" charset="0"/>
              </a:rPr>
              <a:t>, </a:t>
            </a:r>
            <a:r>
              <a:rPr lang="en-US" sz="2300" dirty="0" err="1" smtClean="0">
                <a:solidFill>
                  <a:schemeClr val="bg1"/>
                </a:solidFill>
                <a:latin typeface="Verdana" pitchFamily="34" charset="0"/>
              </a:rPr>
              <a:t>dicoba</a:t>
            </a:r>
            <a:r>
              <a:rPr lang="en-US" sz="2300" dirty="0" smtClean="0">
                <a:solidFill>
                  <a:schemeClr val="bg1"/>
                </a:solidFill>
                <a:latin typeface="Verdana" pitchFamily="34" charset="0"/>
              </a:rPr>
              <a:t>, </a:t>
            </a:r>
            <a:r>
              <a:rPr lang="en-US" sz="2300" dirty="0" err="1" smtClean="0">
                <a:solidFill>
                  <a:schemeClr val="bg1"/>
                </a:solidFill>
                <a:latin typeface="Verdana" pitchFamily="34" charset="0"/>
              </a:rPr>
              <a:t>dipakai</a:t>
            </a:r>
            <a:r>
              <a:rPr lang="en-US" sz="2300" dirty="0" smtClean="0">
                <a:solidFill>
                  <a:schemeClr val="bg1"/>
                </a:solidFill>
                <a:latin typeface="Verdana" pitchFamily="34" charset="0"/>
              </a:rPr>
              <a:t> </a:t>
            </a:r>
            <a:r>
              <a:rPr lang="en-US" sz="2300" dirty="0" err="1" smtClean="0">
                <a:solidFill>
                  <a:schemeClr val="bg1"/>
                </a:solidFill>
                <a:latin typeface="Verdana" pitchFamily="34" charset="0"/>
              </a:rPr>
              <a:t>atau</a:t>
            </a:r>
            <a:r>
              <a:rPr lang="en-US" sz="2300" dirty="0" smtClean="0">
                <a:solidFill>
                  <a:schemeClr val="bg1"/>
                </a:solidFill>
                <a:latin typeface="Verdana" pitchFamily="34" charset="0"/>
              </a:rPr>
              <a:t> </a:t>
            </a:r>
            <a:r>
              <a:rPr lang="en-US" sz="2300" dirty="0" err="1" smtClean="0">
                <a:solidFill>
                  <a:schemeClr val="bg1"/>
                </a:solidFill>
                <a:latin typeface="Verdana" pitchFamily="34" charset="0"/>
              </a:rPr>
              <a:t>dipergunakan</a:t>
            </a:r>
            <a:r>
              <a:rPr lang="en-US" sz="2300" dirty="0" smtClean="0">
                <a:solidFill>
                  <a:schemeClr val="bg1"/>
                </a:solidFill>
                <a:latin typeface="Verdana" pitchFamily="34" charset="0"/>
              </a:rPr>
              <a:t> </a:t>
            </a:r>
            <a:r>
              <a:rPr lang="en-US" sz="2300" dirty="0" err="1" smtClean="0">
                <a:solidFill>
                  <a:schemeClr val="bg1"/>
                </a:solidFill>
                <a:latin typeface="Verdana" pitchFamily="34" charset="0"/>
              </a:rPr>
              <a:t>mesin</a:t>
            </a:r>
            <a:r>
              <a:rPr lang="en-US" sz="2300" dirty="0" smtClean="0">
                <a:solidFill>
                  <a:schemeClr val="bg1"/>
                </a:solidFill>
                <a:latin typeface="Verdana" pitchFamily="34" charset="0"/>
              </a:rPr>
              <a:t>, </a:t>
            </a:r>
            <a:r>
              <a:rPr lang="en-US" sz="2300" dirty="0" err="1" smtClean="0">
                <a:solidFill>
                  <a:schemeClr val="bg1"/>
                </a:solidFill>
                <a:latin typeface="Verdana" pitchFamily="34" charset="0"/>
              </a:rPr>
              <a:t>pesawat</a:t>
            </a:r>
            <a:r>
              <a:rPr lang="en-US" sz="2300" dirty="0" smtClean="0">
                <a:solidFill>
                  <a:schemeClr val="bg1"/>
                </a:solidFill>
                <a:latin typeface="Verdana" pitchFamily="34" charset="0"/>
              </a:rPr>
              <a:t>, </a:t>
            </a:r>
            <a:r>
              <a:rPr lang="en-US" sz="2300" dirty="0" err="1" smtClean="0">
                <a:solidFill>
                  <a:schemeClr val="bg1"/>
                </a:solidFill>
                <a:latin typeface="Verdana" pitchFamily="34" charset="0"/>
              </a:rPr>
              <a:t>alat</a:t>
            </a:r>
            <a:r>
              <a:rPr lang="en-US" sz="2300" dirty="0" smtClean="0">
                <a:solidFill>
                  <a:schemeClr val="bg1"/>
                </a:solidFill>
                <a:latin typeface="Verdana" pitchFamily="34" charset="0"/>
              </a:rPr>
              <a:t> </a:t>
            </a:r>
            <a:r>
              <a:rPr lang="en-US" sz="2300" dirty="0" err="1" smtClean="0">
                <a:solidFill>
                  <a:schemeClr val="bg1"/>
                </a:solidFill>
                <a:latin typeface="Verdana" pitchFamily="34" charset="0"/>
              </a:rPr>
              <a:t>perkakas</a:t>
            </a:r>
            <a:r>
              <a:rPr lang="en-US" sz="2300" dirty="0" smtClean="0">
                <a:solidFill>
                  <a:schemeClr val="bg1"/>
                </a:solidFill>
                <a:latin typeface="Verdana" pitchFamily="34" charset="0"/>
              </a:rPr>
              <a:t>, </a:t>
            </a:r>
            <a:r>
              <a:rPr lang="en-US" sz="2300" dirty="0" err="1" smtClean="0">
                <a:solidFill>
                  <a:schemeClr val="bg1"/>
                </a:solidFill>
                <a:latin typeface="Verdana" pitchFamily="34" charset="0"/>
              </a:rPr>
              <a:t>instalasi</a:t>
            </a:r>
            <a:r>
              <a:rPr lang="en-US" sz="2300" dirty="0" smtClean="0">
                <a:solidFill>
                  <a:schemeClr val="bg1"/>
                </a:solidFill>
                <a:latin typeface="Verdana" pitchFamily="34" charset="0"/>
              </a:rPr>
              <a:t> yang </a:t>
            </a:r>
            <a:r>
              <a:rPr lang="en-US" sz="2300" dirty="0" err="1" smtClean="0">
                <a:solidFill>
                  <a:schemeClr val="bg1"/>
                </a:solidFill>
                <a:latin typeface="Verdana" pitchFamily="34" charset="0"/>
              </a:rPr>
              <a:t>berbahaya</a:t>
            </a:r>
            <a:r>
              <a:rPr lang="en-US" sz="2300" dirty="0" smtClean="0">
                <a:solidFill>
                  <a:schemeClr val="bg1"/>
                </a:solidFill>
                <a:latin typeface="Verdana" pitchFamily="34" charset="0"/>
              </a:rPr>
              <a:t> </a:t>
            </a:r>
            <a:r>
              <a:rPr lang="en-US" sz="2300" dirty="0" err="1" smtClean="0">
                <a:solidFill>
                  <a:schemeClr val="bg1"/>
                </a:solidFill>
                <a:latin typeface="Verdana" pitchFamily="34" charset="0"/>
              </a:rPr>
              <a:t>atau</a:t>
            </a:r>
            <a:r>
              <a:rPr lang="en-US" sz="2300" dirty="0" smtClean="0">
                <a:solidFill>
                  <a:schemeClr val="bg1"/>
                </a:solidFill>
                <a:latin typeface="Verdana" pitchFamily="34" charset="0"/>
              </a:rPr>
              <a:t> </a:t>
            </a:r>
            <a:r>
              <a:rPr lang="en-US" sz="2300" dirty="0" err="1" smtClean="0">
                <a:solidFill>
                  <a:schemeClr val="bg1"/>
                </a:solidFill>
                <a:latin typeface="Verdana" pitchFamily="34" charset="0"/>
              </a:rPr>
              <a:t>dapat</a:t>
            </a:r>
            <a:r>
              <a:rPr lang="en-US" sz="2300" dirty="0" smtClean="0">
                <a:solidFill>
                  <a:schemeClr val="bg1"/>
                </a:solidFill>
                <a:latin typeface="Verdana" pitchFamily="34" charset="0"/>
              </a:rPr>
              <a:t> </a:t>
            </a:r>
            <a:r>
              <a:rPr lang="en-US" sz="2300" dirty="0" err="1" smtClean="0">
                <a:solidFill>
                  <a:schemeClr val="bg1"/>
                </a:solidFill>
                <a:latin typeface="Verdana" pitchFamily="34" charset="0"/>
              </a:rPr>
              <a:t>menimbulkan</a:t>
            </a:r>
            <a:r>
              <a:rPr lang="en-US" sz="2300" dirty="0" smtClean="0">
                <a:solidFill>
                  <a:schemeClr val="bg1"/>
                </a:solidFill>
                <a:latin typeface="Verdana" pitchFamily="34" charset="0"/>
              </a:rPr>
              <a:t> </a:t>
            </a:r>
            <a:r>
              <a:rPr lang="en-US" sz="2300" dirty="0" err="1" smtClean="0">
                <a:solidFill>
                  <a:schemeClr val="bg1"/>
                </a:solidFill>
                <a:latin typeface="Verdana" pitchFamily="34" charset="0"/>
              </a:rPr>
              <a:t>kecelakaan</a:t>
            </a:r>
            <a:r>
              <a:rPr lang="en-US" sz="2300" dirty="0" smtClean="0">
                <a:solidFill>
                  <a:schemeClr val="bg1"/>
                </a:solidFill>
                <a:latin typeface="Verdana" pitchFamily="34" charset="0"/>
              </a:rPr>
              <a:t>, </a:t>
            </a:r>
            <a:r>
              <a:rPr lang="en-US" sz="2300" dirty="0" err="1" smtClean="0">
                <a:solidFill>
                  <a:schemeClr val="bg1"/>
                </a:solidFill>
                <a:latin typeface="Verdana" pitchFamily="34" charset="0"/>
              </a:rPr>
              <a:t>kebakaran</a:t>
            </a:r>
            <a:r>
              <a:rPr lang="en-US" sz="2300" dirty="0" smtClean="0">
                <a:solidFill>
                  <a:schemeClr val="bg1"/>
                </a:solidFill>
                <a:latin typeface="Verdana" pitchFamily="34" charset="0"/>
              </a:rPr>
              <a:t> </a:t>
            </a:r>
            <a:r>
              <a:rPr lang="en-US" sz="2300" dirty="0" err="1" smtClean="0">
                <a:solidFill>
                  <a:schemeClr val="bg1"/>
                </a:solidFill>
                <a:latin typeface="Verdana" pitchFamily="34" charset="0"/>
              </a:rPr>
              <a:t>atau</a:t>
            </a:r>
            <a:r>
              <a:rPr lang="en-US" sz="2300" dirty="0" smtClean="0">
                <a:solidFill>
                  <a:schemeClr val="bg1"/>
                </a:solidFill>
                <a:latin typeface="Verdana" pitchFamily="34" charset="0"/>
              </a:rPr>
              <a:t> </a:t>
            </a:r>
            <a:r>
              <a:rPr lang="en-US" sz="2300" dirty="0" err="1" smtClean="0">
                <a:solidFill>
                  <a:schemeClr val="bg1"/>
                </a:solidFill>
                <a:latin typeface="Verdana" pitchFamily="34" charset="0"/>
              </a:rPr>
              <a:t>peledakan</a:t>
            </a:r>
            <a:endParaRPr lang="en-US" sz="2300" dirty="0" smtClean="0">
              <a:solidFill>
                <a:schemeClr val="bg1"/>
              </a:solidFill>
              <a:latin typeface="Verdana" pitchFamily="34" charset="0"/>
            </a:endParaRPr>
          </a:p>
          <a:p>
            <a:pPr marL="457200" indent="-457200" algn="just">
              <a:spcBef>
                <a:spcPts val="1200"/>
              </a:spcBef>
              <a:spcAft>
                <a:spcPts val="1200"/>
              </a:spcAft>
              <a:buClrTx/>
              <a:buSzPct val="100000"/>
              <a:buAutoNum type="alphaLcPeriod"/>
            </a:pPr>
            <a:r>
              <a:rPr lang="en-US" sz="2300" dirty="0" err="1" smtClean="0">
                <a:solidFill>
                  <a:schemeClr val="bg1"/>
                </a:solidFill>
                <a:latin typeface="Verdana" pitchFamily="34" charset="0"/>
              </a:rPr>
              <a:t>Dikerjakan</a:t>
            </a:r>
            <a:r>
              <a:rPr lang="en-US" sz="2300" dirty="0" smtClean="0">
                <a:solidFill>
                  <a:schemeClr val="bg1"/>
                </a:solidFill>
                <a:latin typeface="Verdana" pitchFamily="34" charset="0"/>
              </a:rPr>
              <a:t> </a:t>
            </a:r>
            <a:r>
              <a:rPr lang="en-US" sz="2300" dirty="0" err="1" smtClean="0">
                <a:solidFill>
                  <a:schemeClr val="bg1"/>
                </a:solidFill>
                <a:latin typeface="Verdana" pitchFamily="34" charset="0"/>
              </a:rPr>
              <a:t>pembangunan</a:t>
            </a:r>
            <a:r>
              <a:rPr lang="en-US" sz="2300" dirty="0" smtClean="0">
                <a:solidFill>
                  <a:schemeClr val="bg1"/>
                </a:solidFill>
                <a:latin typeface="Verdana" pitchFamily="34" charset="0"/>
              </a:rPr>
              <a:t>, </a:t>
            </a:r>
            <a:r>
              <a:rPr lang="en-US" sz="2300" dirty="0" err="1" smtClean="0">
                <a:solidFill>
                  <a:schemeClr val="bg1"/>
                </a:solidFill>
                <a:latin typeface="Verdana" pitchFamily="34" charset="0"/>
              </a:rPr>
              <a:t>perbaikan</a:t>
            </a:r>
            <a:r>
              <a:rPr lang="en-US" sz="2300" dirty="0" smtClean="0">
                <a:solidFill>
                  <a:schemeClr val="bg1"/>
                </a:solidFill>
                <a:latin typeface="Verdana" pitchFamily="34" charset="0"/>
              </a:rPr>
              <a:t>, </a:t>
            </a:r>
            <a:r>
              <a:rPr lang="en-US" sz="2300" dirty="0" err="1" smtClean="0">
                <a:solidFill>
                  <a:schemeClr val="bg1"/>
                </a:solidFill>
                <a:latin typeface="Verdana" pitchFamily="34" charset="0"/>
              </a:rPr>
              <a:t>perawatan</a:t>
            </a:r>
            <a:r>
              <a:rPr lang="en-US" sz="2300" dirty="0" smtClean="0">
                <a:solidFill>
                  <a:schemeClr val="bg1"/>
                </a:solidFill>
                <a:latin typeface="Verdana" pitchFamily="34" charset="0"/>
              </a:rPr>
              <a:t>, </a:t>
            </a:r>
            <a:r>
              <a:rPr lang="en-US" sz="2300" dirty="0" err="1" smtClean="0">
                <a:solidFill>
                  <a:schemeClr val="bg1"/>
                </a:solidFill>
                <a:latin typeface="Verdana" pitchFamily="34" charset="0"/>
              </a:rPr>
              <a:t>pembersihan</a:t>
            </a:r>
            <a:r>
              <a:rPr lang="en-US" sz="2300" dirty="0" smtClean="0">
                <a:solidFill>
                  <a:schemeClr val="bg1"/>
                </a:solidFill>
                <a:latin typeface="Verdana" pitchFamily="34" charset="0"/>
              </a:rPr>
              <a:t>, </a:t>
            </a:r>
            <a:r>
              <a:rPr lang="en-US" sz="2300" dirty="0" err="1" smtClean="0">
                <a:solidFill>
                  <a:schemeClr val="bg1"/>
                </a:solidFill>
                <a:latin typeface="Verdana" pitchFamily="34" charset="0"/>
              </a:rPr>
              <a:t>atau</a:t>
            </a:r>
            <a:r>
              <a:rPr lang="en-US" sz="2300" dirty="0" smtClean="0">
                <a:solidFill>
                  <a:schemeClr val="bg1"/>
                </a:solidFill>
                <a:latin typeface="Verdana" pitchFamily="34" charset="0"/>
              </a:rPr>
              <a:t> </a:t>
            </a:r>
            <a:r>
              <a:rPr lang="en-US" sz="2300" dirty="0" err="1" smtClean="0">
                <a:solidFill>
                  <a:schemeClr val="bg1"/>
                </a:solidFill>
                <a:latin typeface="Verdana" pitchFamily="34" charset="0"/>
              </a:rPr>
              <a:t>pembongkaran</a:t>
            </a:r>
            <a:r>
              <a:rPr lang="en-US" sz="2300" dirty="0" smtClean="0">
                <a:solidFill>
                  <a:schemeClr val="bg1"/>
                </a:solidFill>
                <a:latin typeface="Verdana" pitchFamily="34" charset="0"/>
              </a:rPr>
              <a:t> </a:t>
            </a:r>
            <a:r>
              <a:rPr lang="en-US" sz="2300" dirty="0" err="1" smtClean="0">
                <a:solidFill>
                  <a:schemeClr val="bg1"/>
                </a:solidFill>
                <a:latin typeface="Verdana" pitchFamily="34" charset="0"/>
              </a:rPr>
              <a:t>rumah</a:t>
            </a:r>
            <a:r>
              <a:rPr lang="en-US" sz="2300" dirty="0" smtClean="0">
                <a:solidFill>
                  <a:schemeClr val="bg1"/>
                </a:solidFill>
                <a:latin typeface="Verdana" pitchFamily="34" charset="0"/>
              </a:rPr>
              <a:t>, </a:t>
            </a:r>
            <a:r>
              <a:rPr lang="en-US" sz="2300" dirty="0" err="1" smtClean="0">
                <a:solidFill>
                  <a:schemeClr val="bg1"/>
                </a:solidFill>
                <a:latin typeface="Verdana" pitchFamily="34" charset="0"/>
              </a:rPr>
              <a:t>gedung</a:t>
            </a:r>
            <a:r>
              <a:rPr lang="en-US" sz="2300" dirty="0" smtClean="0">
                <a:solidFill>
                  <a:schemeClr val="bg1"/>
                </a:solidFill>
                <a:latin typeface="Verdana" pitchFamily="34" charset="0"/>
              </a:rPr>
              <a:t> </a:t>
            </a:r>
            <a:r>
              <a:rPr lang="en-US" sz="2300" dirty="0" err="1" smtClean="0">
                <a:solidFill>
                  <a:schemeClr val="bg1"/>
                </a:solidFill>
                <a:latin typeface="Verdana" pitchFamily="34" charset="0"/>
              </a:rPr>
              <a:t>atau</a:t>
            </a:r>
            <a:r>
              <a:rPr lang="en-US" sz="2300" dirty="0" smtClean="0">
                <a:solidFill>
                  <a:schemeClr val="bg1"/>
                </a:solidFill>
                <a:latin typeface="Verdana" pitchFamily="34" charset="0"/>
              </a:rPr>
              <a:t> </a:t>
            </a:r>
            <a:r>
              <a:rPr lang="en-US" sz="2300" dirty="0" err="1" smtClean="0">
                <a:solidFill>
                  <a:schemeClr val="bg1"/>
                </a:solidFill>
                <a:latin typeface="Verdana" pitchFamily="34" charset="0"/>
              </a:rPr>
              <a:t>bangunan</a:t>
            </a:r>
            <a:r>
              <a:rPr lang="en-US" sz="2300" dirty="0" smtClean="0">
                <a:solidFill>
                  <a:schemeClr val="bg1"/>
                </a:solidFill>
                <a:latin typeface="Verdana" pitchFamily="34" charset="0"/>
              </a:rPr>
              <a:t> </a:t>
            </a:r>
            <a:r>
              <a:rPr lang="en-US" sz="2300" dirty="0" err="1" smtClean="0">
                <a:solidFill>
                  <a:schemeClr val="bg1"/>
                </a:solidFill>
                <a:latin typeface="Verdana" pitchFamily="34" charset="0"/>
              </a:rPr>
              <a:t>lainya</a:t>
            </a:r>
            <a:r>
              <a:rPr lang="en-US" sz="2300" dirty="0" smtClean="0">
                <a:solidFill>
                  <a:schemeClr val="bg1"/>
                </a:solidFill>
                <a:latin typeface="Verdana" pitchFamily="34" charset="0"/>
              </a:rPr>
              <a:t> </a:t>
            </a:r>
            <a:r>
              <a:rPr lang="en-US" sz="2300" dirty="0" err="1" smtClean="0">
                <a:solidFill>
                  <a:schemeClr val="bg1"/>
                </a:solidFill>
                <a:latin typeface="Verdana" pitchFamily="34" charset="0"/>
              </a:rPr>
              <a:t>termasuk</a:t>
            </a:r>
            <a:r>
              <a:rPr lang="en-US" sz="2300" dirty="0" smtClean="0">
                <a:solidFill>
                  <a:schemeClr val="bg1"/>
                </a:solidFill>
                <a:latin typeface="Verdana" pitchFamily="34" charset="0"/>
              </a:rPr>
              <a:t> </a:t>
            </a:r>
            <a:r>
              <a:rPr lang="en-US" sz="2300" dirty="0" err="1" smtClean="0">
                <a:solidFill>
                  <a:schemeClr val="bg1"/>
                </a:solidFill>
                <a:latin typeface="Verdana" pitchFamily="34" charset="0"/>
              </a:rPr>
              <a:t>bangunan</a:t>
            </a:r>
            <a:r>
              <a:rPr lang="en-US" sz="2300" dirty="0" smtClean="0">
                <a:solidFill>
                  <a:schemeClr val="bg1"/>
                </a:solidFill>
                <a:latin typeface="Verdana" pitchFamily="34" charset="0"/>
              </a:rPr>
              <a:t> </a:t>
            </a:r>
            <a:r>
              <a:rPr lang="en-US" sz="2300" dirty="0" err="1" smtClean="0">
                <a:solidFill>
                  <a:schemeClr val="bg1"/>
                </a:solidFill>
                <a:latin typeface="Verdana" pitchFamily="34" charset="0"/>
              </a:rPr>
              <a:t>pengairan</a:t>
            </a:r>
            <a:r>
              <a:rPr lang="en-US" sz="2300" dirty="0" smtClean="0">
                <a:solidFill>
                  <a:schemeClr val="bg1"/>
                </a:solidFill>
                <a:latin typeface="Verdana" pitchFamily="34" charset="0"/>
              </a:rPr>
              <a:t>, </a:t>
            </a:r>
            <a:r>
              <a:rPr lang="en-US" sz="2300" dirty="0" err="1" smtClean="0">
                <a:solidFill>
                  <a:schemeClr val="bg1"/>
                </a:solidFill>
                <a:latin typeface="Verdana" pitchFamily="34" charset="0"/>
              </a:rPr>
              <a:t>saluran</a:t>
            </a:r>
            <a:r>
              <a:rPr lang="en-US" sz="2300" dirty="0" smtClean="0">
                <a:solidFill>
                  <a:schemeClr val="bg1"/>
                </a:solidFill>
                <a:latin typeface="Verdana" pitchFamily="34" charset="0"/>
              </a:rPr>
              <a:t>, </a:t>
            </a:r>
            <a:r>
              <a:rPr lang="en-US" sz="2300" dirty="0" err="1" smtClean="0">
                <a:solidFill>
                  <a:schemeClr val="bg1"/>
                </a:solidFill>
                <a:latin typeface="Verdana" pitchFamily="34" charset="0"/>
              </a:rPr>
              <a:t>atau</a:t>
            </a:r>
            <a:r>
              <a:rPr lang="en-US" sz="2300" dirty="0" smtClean="0">
                <a:solidFill>
                  <a:schemeClr val="bg1"/>
                </a:solidFill>
                <a:latin typeface="Verdana" pitchFamily="34" charset="0"/>
              </a:rPr>
              <a:t> </a:t>
            </a:r>
            <a:r>
              <a:rPr lang="en-US" sz="2300" dirty="0" err="1" smtClean="0">
                <a:solidFill>
                  <a:schemeClr val="bg1"/>
                </a:solidFill>
                <a:latin typeface="Verdana" pitchFamily="34" charset="0"/>
              </a:rPr>
              <a:t>terowongan</a:t>
            </a:r>
            <a:r>
              <a:rPr lang="en-US" sz="2300" dirty="0" smtClean="0">
                <a:solidFill>
                  <a:schemeClr val="bg1"/>
                </a:solidFill>
                <a:latin typeface="Verdana" pitchFamily="34" charset="0"/>
              </a:rPr>
              <a:t> </a:t>
            </a:r>
            <a:r>
              <a:rPr lang="en-US" sz="2300" dirty="0" err="1" smtClean="0">
                <a:solidFill>
                  <a:schemeClr val="bg1"/>
                </a:solidFill>
                <a:latin typeface="Verdana" pitchFamily="34" charset="0"/>
              </a:rPr>
              <a:t>dibawah</a:t>
            </a:r>
            <a:r>
              <a:rPr lang="en-US" sz="2300" dirty="0" smtClean="0">
                <a:solidFill>
                  <a:schemeClr val="bg1"/>
                </a:solidFill>
                <a:latin typeface="Verdana" pitchFamily="34" charset="0"/>
              </a:rPr>
              <a:t> </a:t>
            </a:r>
            <a:r>
              <a:rPr lang="en-US" sz="2300" dirty="0" err="1" smtClean="0">
                <a:solidFill>
                  <a:schemeClr val="bg1"/>
                </a:solidFill>
                <a:latin typeface="Verdana" pitchFamily="34" charset="0"/>
              </a:rPr>
              <a:t>tanah</a:t>
            </a:r>
            <a:r>
              <a:rPr lang="en-US" sz="2300" dirty="0" smtClean="0">
                <a:solidFill>
                  <a:schemeClr val="bg1"/>
                </a:solidFill>
                <a:latin typeface="Verdana" pitchFamily="34" charset="0"/>
              </a:rPr>
              <a:t> </a:t>
            </a:r>
            <a:r>
              <a:rPr lang="en-US" sz="2300" dirty="0" err="1" smtClean="0">
                <a:solidFill>
                  <a:schemeClr val="bg1"/>
                </a:solidFill>
                <a:latin typeface="Verdana" pitchFamily="34" charset="0"/>
              </a:rPr>
              <a:t>dan</a:t>
            </a:r>
            <a:r>
              <a:rPr lang="en-US" sz="2300" dirty="0" smtClean="0">
                <a:solidFill>
                  <a:schemeClr val="bg1"/>
                </a:solidFill>
                <a:latin typeface="Verdana" pitchFamily="34" charset="0"/>
              </a:rPr>
              <a:t> lain-lain </a:t>
            </a:r>
            <a:r>
              <a:rPr lang="en-US" sz="2300" dirty="0" err="1" smtClean="0">
                <a:solidFill>
                  <a:schemeClr val="bg1"/>
                </a:solidFill>
                <a:latin typeface="Verdana" pitchFamily="34" charset="0"/>
              </a:rPr>
              <a:t>atau</a:t>
            </a:r>
            <a:r>
              <a:rPr lang="en-US" sz="2300" dirty="0" smtClean="0">
                <a:solidFill>
                  <a:schemeClr val="bg1"/>
                </a:solidFill>
                <a:latin typeface="Verdana" pitchFamily="34" charset="0"/>
              </a:rPr>
              <a:t> </a:t>
            </a:r>
            <a:r>
              <a:rPr lang="en-US" sz="2300" dirty="0" err="1" smtClean="0">
                <a:solidFill>
                  <a:schemeClr val="bg1"/>
                </a:solidFill>
                <a:latin typeface="Verdana" pitchFamily="34" charset="0"/>
              </a:rPr>
              <a:t>dimana</a:t>
            </a:r>
            <a:r>
              <a:rPr lang="en-US" sz="2300" dirty="0" smtClean="0">
                <a:solidFill>
                  <a:schemeClr val="bg1"/>
                </a:solidFill>
                <a:latin typeface="Verdana" pitchFamily="34" charset="0"/>
              </a:rPr>
              <a:t> </a:t>
            </a:r>
            <a:r>
              <a:rPr lang="en-US" sz="2300" dirty="0" err="1" smtClean="0">
                <a:solidFill>
                  <a:schemeClr val="bg1"/>
                </a:solidFill>
                <a:latin typeface="Verdana" pitchFamily="34" charset="0"/>
              </a:rPr>
              <a:t>dilakukan</a:t>
            </a:r>
            <a:r>
              <a:rPr lang="en-US" sz="2300" dirty="0" smtClean="0">
                <a:solidFill>
                  <a:schemeClr val="bg1"/>
                </a:solidFill>
                <a:latin typeface="Verdana" pitchFamily="34" charset="0"/>
              </a:rPr>
              <a:t> </a:t>
            </a:r>
            <a:r>
              <a:rPr lang="en-US" sz="2300" dirty="0" err="1" smtClean="0">
                <a:solidFill>
                  <a:schemeClr val="bg1"/>
                </a:solidFill>
                <a:latin typeface="Verdana" pitchFamily="34" charset="0"/>
              </a:rPr>
              <a:t>pekerjaan</a:t>
            </a:r>
            <a:r>
              <a:rPr lang="en-US" sz="2300" dirty="0" smtClean="0">
                <a:solidFill>
                  <a:schemeClr val="bg1"/>
                </a:solidFill>
                <a:latin typeface="Verdana" pitchFamily="34" charset="0"/>
              </a:rPr>
              <a:t> </a:t>
            </a:r>
            <a:r>
              <a:rPr lang="en-US" sz="2300" dirty="0" err="1" smtClean="0">
                <a:solidFill>
                  <a:schemeClr val="bg1"/>
                </a:solidFill>
                <a:latin typeface="Verdana" pitchFamily="34" charset="0"/>
              </a:rPr>
              <a:t>persiapan</a:t>
            </a:r>
            <a:endParaRPr lang="en-US" sz="2300" dirty="0" smtClean="0">
              <a:solidFill>
                <a:schemeClr val="bg1"/>
              </a:solidFill>
              <a:latin typeface="Verdana" pitchFamily="34" charset="0"/>
            </a:endParaRPr>
          </a:p>
          <a:p>
            <a:pPr marL="457200" indent="-457200" algn="just">
              <a:spcBef>
                <a:spcPts val="1200"/>
              </a:spcBef>
              <a:spcAft>
                <a:spcPts val="1200"/>
              </a:spcAft>
              <a:buClrTx/>
              <a:buSzPct val="100000"/>
              <a:buAutoNum type="alphaLcPeriod"/>
            </a:pPr>
            <a:r>
              <a:rPr lang="en-US" sz="2300" dirty="0" err="1" smtClean="0">
                <a:solidFill>
                  <a:schemeClr val="bg1"/>
                </a:solidFill>
                <a:latin typeface="Verdana" pitchFamily="34" charset="0"/>
              </a:rPr>
              <a:t>Dilakukan</a:t>
            </a:r>
            <a:r>
              <a:rPr lang="en-US" sz="2300" dirty="0" smtClean="0">
                <a:solidFill>
                  <a:schemeClr val="bg1"/>
                </a:solidFill>
                <a:latin typeface="Verdana" pitchFamily="34" charset="0"/>
              </a:rPr>
              <a:t> </a:t>
            </a:r>
            <a:r>
              <a:rPr lang="en-US" sz="2300" dirty="0" err="1" smtClean="0">
                <a:solidFill>
                  <a:schemeClr val="bg1"/>
                </a:solidFill>
                <a:latin typeface="Verdana" pitchFamily="34" charset="0"/>
              </a:rPr>
              <a:t>pendidikan</a:t>
            </a:r>
            <a:r>
              <a:rPr lang="en-US" sz="2300" dirty="0" smtClean="0">
                <a:solidFill>
                  <a:schemeClr val="bg1"/>
                </a:solidFill>
                <a:latin typeface="Verdana" pitchFamily="34" charset="0"/>
              </a:rPr>
              <a:t>, </a:t>
            </a:r>
            <a:r>
              <a:rPr lang="en-US" sz="2300" dirty="0" err="1" smtClean="0">
                <a:solidFill>
                  <a:schemeClr val="bg1"/>
                </a:solidFill>
                <a:latin typeface="Verdana" pitchFamily="34" charset="0"/>
              </a:rPr>
              <a:t>pembinaan</a:t>
            </a:r>
            <a:r>
              <a:rPr lang="en-US" sz="2300" dirty="0" smtClean="0">
                <a:solidFill>
                  <a:schemeClr val="bg1"/>
                </a:solidFill>
                <a:latin typeface="Verdana" pitchFamily="34" charset="0"/>
              </a:rPr>
              <a:t>, </a:t>
            </a:r>
            <a:r>
              <a:rPr lang="en-US" sz="2300" dirty="0" err="1" smtClean="0">
                <a:solidFill>
                  <a:schemeClr val="bg1"/>
                </a:solidFill>
                <a:latin typeface="Verdana" pitchFamily="34" charset="0"/>
              </a:rPr>
              <a:t>percobaan</a:t>
            </a:r>
            <a:r>
              <a:rPr lang="en-US" sz="2300" dirty="0" smtClean="0">
                <a:solidFill>
                  <a:schemeClr val="bg1"/>
                </a:solidFill>
                <a:latin typeface="Verdana" pitchFamily="34" charset="0"/>
              </a:rPr>
              <a:t>, </a:t>
            </a:r>
            <a:r>
              <a:rPr lang="en-US" sz="2300" dirty="0" err="1" smtClean="0">
                <a:solidFill>
                  <a:schemeClr val="bg1"/>
                </a:solidFill>
                <a:latin typeface="Verdana" pitchFamily="34" charset="0"/>
              </a:rPr>
              <a:t>penyelidikan</a:t>
            </a:r>
            <a:r>
              <a:rPr lang="en-US" sz="2300" dirty="0" smtClean="0">
                <a:solidFill>
                  <a:schemeClr val="bg1"/>
                </a:solidFill>
                <a:latin typeface="Verdana" pitchFamily="34" charset="0"/>
              </a:rPr>
              <a:t>, </a:t>
            </a:r>
            <a:r>
              <a:rPr lang="en-US" sz="2300" dirty="0" err="1" smtClean="0">
                <a:solidFill>
                  <a:schemeClr val="bg1"/>
                </a:solidFill>
                <a:latin typeface="Verdana" pitchFamily="34" charset="0"/>
              </a:rPr>
              <a:t>atau</a:t>
            </a:r>
            <a:r>
              <a:rPr lang="en-US" sz="2300" dirty="0" smtClean="0">
                <a:solidFill>
                  <a:schemeClr val="bg1"/>
                </a:solidFill>
                <a:latin typeface="Verdana" pitchFamily="34" charset="0"/>
              </a:rPr>
              <a:t> </a:t>
            </a:r>
            <a:r>
              <a:rPr lang="en-US" sz="2300" dirty="0" err="1" smtClean="0">
                <a:solidFill>
                  <a:schemeClr val="bg1"/>
                </a:solidFill>
                <a:latin typeface="Verdana" pitchFamily="34" charset="0"/>
              </a:rPr>
              <a:t>riset</a:t>
            </a:r>
            <a:r>
              <a:rPr lang="en-US" sz="2300" dirty="0" smtClean="0">
                <a:solidFill>
                  <a:schemeClr val="bg1"/>
                </a:solidFill>
                <a:latin typeface="Verdana" pitchFamily="34" charset="0"/>
              </a:rPr>
              <a:t> yang </a:t>
            </a:r>
            <a:r>
              <a:rPr lang="en-US" sz="2300" dirty="0" err="1" smtClean="0">
                <a:solidFill>
                  <a:schemeClr val="bg1"/>
                </a:solidFill>
                <a:latin typeface="Verdana" pitchFamily="34" charset="0"/>
              </a:rPr>
              <a:t>menggunakan</a:t>
            </a:r>
            <a:r>
              <a:rPr lang="en-US" sz="2300" dirty="0" smtClean="0">
                <a:solidFill>
                  <a:schemeClr val="bg1"/>
                </a:solidFill>
                <a:latin typeface="Verdana" pitchFamily="34" charset="0"/>
              </a:rPr>
              <a:t> </a:t>
            </a:r>
            <a:r>
              <a:rPr lang="en-US" sz="2300" dirty="0" err="1" smtClean="0">
                <a:solidFill>
                  <a:schemeClr val="bg1"/>
                </a:solidFill>
                <a:latin typeface="Verdana" pitchFamily="34" charset="0"/>
              </a:rPr>
              <a:t>alat</a:t>
            </a:r>
            <a:r>
              <a:rPr lang="en-US" sz="2300" dirty="0" smtClean="0">
                <a:solidFill>
                  <a:schemeClr val="bg1"/>
                </a:solidFill>
                <a:latin typeface="Verdana" pitchFamily="34" charset="0"/>
              </a:rPr>
              <a:t> </a:t>
            </a:r>
            <a:r>
              <a:rPr lang="en-US" sz="2300" dirty="0" err="1" smtClean="0">
                <a:solidFill>
                  <a:schemeClr val="bg1"/>
                </a:solidFill>
                <a:latin typeface="Verdana" pitchFamily="34" charset="0"/>
              </a:rPr>
              <a:t>teknis</a:t>
            </a:r>
            <a:endParaRPr lang="en-US" sz="2300" dirty="0" smtClean="0">
              <a:solidFill>
                <a:schemeClr val="bg1"/>
              </a:solidFill>
              <a:latin typeface="Verdana" pitchFamily="34" charset="0"/>
            </a:endParaRPr>
          </a:p>
          <a:p>
            <a:pPr marL="0" indent="0">
              <a:spcBef>
                <a:spcPts val="1200"/>
              </a:spcBef>
              <a:spcAft>
                <a:spcPts val="1200"/>
              </a:spcAft>
              <a:buNone/>
            </a:pPr>
            <a:endParaRPr lang="en-US" sz="2300" dirty="0" smtClean="0">
              <a:solidFill>
                <a:schemeClr val="bg1"/>
              </a:solidFill>
              <a:latin typeface="Verdana" pitchFamily="34" charset="0"/>
            </a:endParaRPr>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69635">
                                            <p:bg/>
                                          </p:spTgt>
                                        </p:tgtEl>
                                        <p:attrNameLst>
                                          <p:attrName>style.visibility</p:attrName>
                                        </p:attrNameLst>
                                      </p:cBhvr>
                                      <p:to>
                                        <p:strVal val="visible"/>
                                      </p:to>
                                    </p:set>
                                    <p:anim calcmode="lin" valueType="num">
                                      <p:cBhvr additive="base">
                                        <p:cTn id="7" dur="500" fill="hold"/>
                                        <p:tgtEl>
                                          <p:spTgt spid="69635">
                                            <p:bg/>
                                          </p:spTgt>
                                        </p:tgtEl>
                                        <p:attrNameLst>
                                          <p:attrName>ppt_x</p:attrName>
                                        </p:attrNameLst>
                                      </p:cBhvr>
                                      <p:tavLst>
                                        <p:tav tm="0">
                                          <p:val>
                                            <p:strVal val="0-#ppt_w/2"/>
                                          </p:val>
                                        </p:tav>
                                        <p:tav tm="100000">
                                          <p:val>
                                            <p:strVal val="#ppt_x"/>
                                          </p:val>
                                        </p:tav>
                                      </p:tavLst>
                                    </p:anim>
                                    <p:anim calcmode="lin" valueType="num">
                                      <p:cBhvr additive="base">
                                        <p:cTn id="8" dur="500" fill="hold"/>
                                        <p:tgtEl>
                                          <p:spTgt spid="69635">
                                            <p:bg/>
                                          </p:spTgt>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69635">
                                            <p:txEl>
                                              <p:pRg st="0" end="0"/>
                                            </p:txEl>
                                          </p:spTgt>
                                        </p:tgtEl>
                                        <p:attrNameLst>
                                          <p:attrName>style.visibility</p:attrName>
                                        </p:attrNameLst>
                                      </p:cBhvr>
                                      <p:to>
                                        <p:strVal val="visible"/>
                                      </p:to>
                                    </p:set>
                                    <p:anim calcmode="lin" valueType="num">
                                      <p:cBhvr additive="base">
                                        <p:cTn id="12" dur="500" fill="hold"/>
                                        <p:tgtEl>
                                          <p:spTgt spid="69635">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6963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8" fill="hold" nodeType="clickEffect">
                                  <p:stCondLst>
                                    <p:cond delay="0"/>
                                  </p:stCondLst>
                                  <p:childTnLst>
                                    <p:set>
                                      <p:cBhvr>
                                        <p:cTn id="17" dur="1" fill="hold">
                                          <p:stCondLst>
                                            <p:cond delay="0"/>
                                          </p:stCondLst>
                                        </p:cTn>
                                        <p:tgtEl>
                                          <p:spTgt spid="69635">
                                            <p:txEl>
                                              <p:pRg st="1" end="1"/>
                                            </p:txEl>
                                          </p:spTgt>
                                        </p:tgtEl>
                                        <p:attrNameLst>
                                          <p:attrName>style.visibility</p:attrName>
                                        </p:attrNameLst>
                                      </p:cBhvr>
                                      <p:to>
                                        <p:strVal val="visible"/>
                                      </p:to>
                                    </p:set>
                                    <p:anim calcmode="lin" valueType="num">
                                      <p:cBhvr additive="base">
                                        <p:cTn id="18" dur="500" fill="hold"/>
                                        <p:tgtEl>
                                          <p:spTgt spid="69635">
                                            <p:txEl>
                                              <p:pRg st="1" end="1"/>
                                            </p:txEl>
                                          </p:spTgt>
                                        </p:tgtEl>
                                        <p:attrNameLst>
                                          <p:attrName>ppt_x</p:attrName>
                                        </p:attrNameLst>
                                      </p:cBhvr>
                                      <p:tavLst>
                                        <p:tav tm="0">
                                          <p:val>
                                            <p:strVal val="0-#ppt_w/2"/>
                                          </p:val>
                                        </p:tav>
                                        <p:tav tm="100000">
                                          <p:val>
                                            <p:strVal val="#ppt_x"/>
                                          </p:val>
                                        </p:tav>
                                      </p:tavLst>
                                    </p:anim>
                                    <p:anim calcmode="lin" valueType="num">
                                      <p:cBhvr additive="base">
                                        <p:cTn id="19" dur="500" fill="hold"/>
                                        <p:tgtEl>
                                          <p:spTgt spid="6963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8" fill="hold" nodeType="clickEffect">
                                  <p:stCondLst>
                                    <p:cond delay="0"/>
                                  </p:stCondLst>
                                  <p:childTnLst>
                                    <p:set>
                                      <p:cBhvr>
                                        <p:cTn id="23" dur="1" fill="hold">
                                          <p:stCondLst>
                                            <p:cond delay="0"/>
                                          </p:stCondLst>
                                        </p:cTn>
                                        <p:tgtEl>
                                          <p:spTgt spid="69635">
                                            <p:txEl>
                                              <p:pRg st="2" end="2"/>
                                            </p:txEl>
                                          </p:spTgt>
                                        </p:tgtEl>
                                        <p:attrNameLst>
                                          <p:attrName>style.visibility</p:attrName>
                                        </p:attrNameLst>
                                      </p:cBhvr>
                                      <p:to>
                                        <p:strVal val="visible"/>
                                      </p:to>
                                    </p:set>
                                    <p:anim calcmode="lin" valueType="num">
                                      <p:cBhvr additive="base">
                                        <p:cTn id="24" dur="500" fill="hold"/>
                                        <p:tgtEl>
                                          <p:spTgt spid="69635">
                                            <p:txEl>
                                              <p:pRg st="2" end="2"/>
                                            </p:txEl>
                                          </p:spTgt>
                                        </p:tgtEl>
                                        <p:attrNameLst>
                                          <p:attrName>ppt_x</p:attrName>
                                        </p:attrNameLst>
                                      </p:cBhvr>
                                      <p:tavLst>
                                        <p:tav tm="0">
                                          <p:val>
                                            <p:strVal val="0-#ppt_w/2"/>
                                          </p:val>
                                        </p:tav>
                                        <p:tav tm="100000">
                                          <p:val>
                                            <p:strVal val="#ppt_x"/>
                                          </p:val>
                                        </p:tav>
                                      </p:tavLst>
                                    </p:anim>
                                    <p:anim calcmode="lin" valueType="num">
                                      <p:cBhvr additive="base">
                                        <p:cTn id="25" dur="500" fill="hold"/>
                                        <p:tgtEl>
                                          <p:spTgt spid="6963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8" fill="hold" nodeType="clickEffect">
                                  <p:stCondLst>
                                    <p:cond delay="0"/>
                                  </p:stCondLst>
                                  <p:childTnLst>
                                    <p:set>
                                      <p:cBhvr>
                                        <p:cTn id="29" dur="1" fill="hold">
                                          <p:stCondLst>
                                            <p:cond delay="0"/>
                                          </p:stCondLst>
                                        </p:cTn>
                                        <p:tgtEl>
                                          <p:spTgt spid="69635">
                                            <p:txEl>
                                              <p:pRg st="3" end="3"/>
                                            </p:txEl>
                                          </p:spTgt>
                                        </p:tgtEl>
                                        <p:attrNameLst>
                                          <p:attrName>style.visibility</p:attrName>
                                        </p:attrNameLst>
                                      </p:cBhvr>
                                      <p:to>
                                        <p:strVal val="visible"/>
                                      </p:to>
                                    </p:set>
                                    <p:anim calcmode="lin" valueType="num">
                                      <p:cBhvr additive="base">
                                        <p:cTn id="30" dur="500" fill="hold"/>
                                        <p:tgtEl>
                                          <p:spTgt spid="69635">
                                            <p:txEl>
                                              <p:pRg st="3" end="3"/>
                                            </p:txEl>
                                          </p:spTgt>
                                        </p:tgtEl>
                                        <p:attrNameLst>
                                          <p:attrName>ppt_x</p:attrName>
                                        </p:attrNameLst>
                                      </p:cBhvr>
                                      <p:tavLst>
                                        <p:tav tm="0">
                                          <p:val>
                                            <p:strVal val="0-#ppt_w/2"/>
                                          </p:val>
                                        </p:tav>
                                        <p:tav tm="100000">
                                          <p:val>
                                            <p:strVal val="#ppt_x"/>
                                          </p:val>
                                        </p:tav>
                                      </p:tavLst>
                                    </p:anim>
                                    <p:anim calcmode="lin" valueType="num">
                                      <p:cBhvr additive="base">
                                        <p:cTn id="31" dur="500" fill="hold"/>
                                        <p:tgtEl>
                                          <p:spTgt spid="69635">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5" grpId="0" build="p" animBg="1"/>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9635" name="Rectangle 3"/>
          <p:cNvSpPr>
            <a:spLocks noGrp="1" noChangeArrowheads="1"/>
          </p:cNvSpPr>
          <p:nvPr>
            <p:ph idx="1"/>
          </p:nvPr>
        </p:nvSpPr>
        <p:spPr>
          <a:xfrm>
            <a:off x="533400" y="381000"/>
            <a:ext cx="8229600" cy="6172200"/>
          </a:xfrm>
          <a:blipFill dpi="0" rotWithShape="1">
            <a:blip r:embed="rId3">
              <a:alphaModFix amt="35000"/>
            </a:blip>
            <a:srcRect/>
            <a:tile tx="0" ty="0" sx="100000" sy="100000" flip="none" algn="tl"/>
          </a:blipFill>
        </p:spPr>
        <p:txBody>
          <a:bodyPr>
            <a:noAutofit/>
          </a:bodyPr>
          <a:lstStyle/>
          <a:p>
            <a:pPr marL="0" indent="0">
              <a:spcBef>
                <a:spcPts val="1200"/>
              </a:spcBef>
              <a:spcAft>
                <a:spcPts val="1200"/>
              </a:spcAft>
              <a:buNone/>
            </a:pPr>
            <a:r>
              <a:rPr lang="en-US" sz="2300" dirty="0" smtClean="0">
                <a:solidFill>
                  <a:schemeClr val="bg1"/>
                </a:solidFill>
                <a:latin typeface="Verdana" pitchFamily="34" charset="0"/>
              </a:rPr>
              <a:t>KETENTUAN TSB.BERLAKU DALAM TEMPAT KERJA :</a:t>
            </a:r>
          </a:p>
          <a:p>
            <a:pPr marL="457200" indent="-457200">
              <a:spcAft>
                <a:spcPts val="600"/>
              </a:spcAft>
              <a:buNone/>
            </a:pPr>
            <a:r>
              <a:rPr lang="en-US" sz="2300" dirty="0" smtClean="0">
                <a:solidFill>
                  <a:schemeClr val="bg1"/>
                </a:solidFill>
                <a:latin typeface="Verdana" pitchFamily="34" charset="0"/>
              </a:rPr>
              <a:t>d.  </a:t>
            </a:r>
            <a:r>
              <a:rPr lang="en-US" sz="2300" dirty="0" err="1" smtClean="0">
                <a:solidFill>
                  <a:schemeClr val="bg1"/>
                </a:solidFill>
                <a:latin typeface="Verdana" pitchFamily="34" charset="0"/>
              </a:rPr>
              <a:t>Dilakukan</a:t>
            </a:r>
            <a:r>
              <a:rPr lang="en-US" sz="2300" dirty="0" smtClean="0">
                <a:solidFill>
                  <a:schemeClr val="bg1"/>
                </a:solidFill>
                <a:latin typeface="Verdana" pitchFamily="34" charset="0"/>
              </a:rPr>
              <a:t> </a:t>
            </a:r>
            <a:r>
              <a:rPr lang="en-US" sz="2300" dirty="0" err="1" smtClean="0">
                <a:solidFill>
                  <a:schemeClr val="bg1"/>
                </a:solidFill>
                <a:latin typeface="Verdana" pitchFamily="34" charset="0"/>
              </a:rPr>
              <a:t>usaha</a:t>
            </a:r>
            <a:r>
              <a:rPr lang="en-US" sz="2300" dirty="0" smtClean="0">
                <a:solidFill>
                  <a:schemeClr val="bg1"/>
                </a:solidFill>
                <a:latin typeface="Verdana" pitchFamily="34" charset="0"/>
              </a:rPr>
              <a:t> </a:t>
            </a:r>
            <a:r>
              <a:rPr lang="en-US" sz="2300" dirty="0" err="1" smtClean="0">
                <a:solidFill>
                  <a:schemeClr val="bg1"/>
                </a:solidFill>
                <a:latin typeface="Verdana" pitchFamily="34" charset="0"/>
              </a:rPr>
              <a:t>pertambangan</a:t>
            </a:r>
            <a:r>
              <a:rPr lang="en-US" sz="2300" dirty="0" smtClean="0">
                <a:solidFill>
                  <a:schemeClr val="bg1"/>
                </a:solidFill>
                <a:latin typeface="Verdana" pitchFamily="34" charset="0"/>
              </a:rPr>
              <a:t> </a:t>
            </a:r>
            <a:r>
              <a:rPr lang="en-US" sz="2300" dirty="0" err="1" smtClean="0">
                <a:solidFill>
                  <a:schemeClr val="bg1"/>
                </a:solidFill>
                <a:latin typeface="Verdana" pitchFamily="34" charset="0"/>
              </a:rPr>
              <a:t>dan</a:t>
            </a:r>
            <a:r>
              <a:rPr lang="en-US" sz="2300" dirty="0" smtClean="0">
                <a:solidFill>
                  <a:schemeClr val="bg1"/>
                </a:solidFill>
                <a:latin typeface="Verdana" pitchFamily="34" charset="0"/>
              </a:rPr>
              <a:t> </a:t>
            </a:r>
            <a:r>
              <a:rPr lang="en-US" sz="2300" dirty="0" err="1" smtClean="0">
                <a:solidFill>
                  <a:schemeClr val="bg1"/>
                </a:solidFill>
                <a:latin typeface="Verdana" pitchFamily="34" charset="0"/>
              </a:rPr>
              <a:t>pengolahan</a:t>
            </a:r>
            <a:r>
              <a:rPr lang="en-US" sz="2300" dirty="0" smtClean="0">
                <a:solidFill>
                  <a:schemeClr val="bg1"/>
                </a:solidFill>
                <a:latin typeface="Verdana" pitchFamily="34" charset="0"/>
              </a:rPr>
              <a:t> </a:t>
            </a:r>
            <a:r>
              <a:rPr lang="en-US" sz="2300" dirty="0" err="1" smtClean="0">
                <a:solidFill>
                  <a:schemeClr val="bg1"/>
                </a:solidFill>
                <a:latin typeface="Verdana" pitchFamily="34" charset="0"/>
              </a:rPr>
              <a:t>emas</a:t>
            </a:r>
            <a:r>
              <a:rPr lang="en-US" sz="2300" dirty="0" smtClean="0">
                <a:solidFill>
                  <a:schemeClr val="bg1"/>
                </a:solidFill>
                <a:latin typeface="Verdana" pitchFamily="34" charset="0"/>
              </a:rPr>
              <a:t>, </a:t>
            </a:r>
            <a:r>
              <a:rPr lang="en-US" sz="2300" dirty="0" err="1" smtClean="0">
                <a:solidFill>
                  <a:schemeClr val="bg1"/>
                </a:solidFill>
                <a:latin typeface="Verdana" pitchFamily="34" charset="0"/>
              </a:rPr>
              <a:t>perak</a:t>
            </a:r>
            <a:r>
              <a:rPr lang="en-US" sz="2300" dirty="0" smtClean="0">
                <a:solidFill>
                  <a:schemeClr val="bg1"/>
                </a:solidFill>
                <a:latin typeface="Verdana" pitchFamily="34" charset="0"/>
              </a:rPr>
              <a:t> </a:t>
            </a:r>
            <a:r>
              <a:rPr lang="en-US" sz="2300" dirty="0" err="1" smtClean="0">
                <a:solidFill>
                  <a:schemeClr val="bg1"/>
                </a:solidFill>
                <a:latin typeface="Verdana" pitchFamily="34" charset="0"/>
              </a:rPr>
              <a:t>atau</a:t>
            </a:r>
            <a:r>
              <a:rPr lang="en-US" sz="2300" dirty="0" smtClean="0">
                <a:solidFill>
                  <a:schemeClr val="bg1"/>
                </a:solidFill>
                <a:latin typeface="Verdana" pitchFamily="34" charset="0"/>
              </a:rPr>
              <a:t> </a:t>
            </a:r>
            <a:r>
              <a:rPr lang="en-US" sz="2300" dirty="0" err="1" smtClean="0">
                <a:solidFill>
                  <a:schemeClr val="bg1"/>
                </a:solidFill>
                <a:latin typeface="Verdana" pitchFamily="34" charset="0"/>
              </a:rPr>
              <a:t>bijih</a:t>
            </a:r>
            <a:r>
              <a:rPr lang="en-US" sz="2300" dirty="0" smtClean="0">
                <a:solidFill>
                  <a:schemeClr val="bg1"/>
                </a:solidFill>
                <a:latin typeface="Verdana" pitchFamily="34" charset="0"/>
              </a:rPr>
              <a:t> </a:t>
            </a:r>
            <a:r>
              <a:rPr lang="en-US" sz="2300" dirty="0" err="1" smtClean="0">
                <a:solidFill>
                  <a:schemeClr val="bg1"/>
                </a:solidFill>
                <a:latin typeface="Verdana" pitchFamily="34" charset="0"/>
              </a:rPr>
              <a:t>logam</a:t>
            </a:r>
            <a:r>
              <a:rPr lang="en-US" sz="2300" dirty="0" smtClean="0">
                <a:solidFill>
                  <a:schemeClr val="bg1"/>
                </a:solidFill>
                <a:latin typeface="Verdana" pitchFamily="34" charset="0"/>
              </a:rPr>
              <a:t> </a:t>
            </a:r>
            <a:r>
              <a:rPr lang="en-US" sz="2300" dirty="0" err="1" smtClean="0">
                <a:solidFill>
                  <a:schemeClr val="bg1"/>
                </a:solidFill>
                <a:latin typeface="Verdana" pitchFamily="34" charset="0"/>
              </a:rPr>
              <a:t>lainya</a:t>
            </a:r>
            <a:r>
              <a:rPr lang="en-US" sz="2300" dirty="0" smtClean="0">
                <a:solidFill>
                  <a:schemeClr val="bg1"/>
                </a:solidFill>
                <a:latin typeface="Verdana" pitchFamily="34" charset="0"/>
              </a:rPr>
              <a:t>, </a:t>
            </a:r>
            <a:r>
              <a:rPr lang="en-US" sz="2300" dirty="0" err="1" smtClean="0">
                <a:solidFill>
                  <a:schemeClr val="bg1"/>
                </a:solidFill>
                <a:latin typeface="Verdana" pitchFamily="34" charset="0"/>
              </a:rPr>
              <a:t>batu-batuan</a:t>
            </a:r>
            <a:r>
              <a:rPr lang="en-US" sz="2300" dirty="0" smtClean="0">
                <a:solidFill>
                  <a:schemeClr val="bg1"/>
                </a:solidFill>
                <a:latin typeface="Verdana" pitchFamily="34" charset="0"/>
              </a:rPr>
              <a:t>, gas, </a:t>
            </a:r>
            <a:r>
              <a:rPr lang="en-US" sz="2300" dirty="0" err="1" smtClean="0">
                <a:solidFill>
                  <a:schemeClr val="bg1"/>
                </a:solidFill>
                <a:latin typeface="Verdana" pitchFamily="34" charset="0"/>
              </a:rPr>
              <a:t>minyak</a:t>
            </a:r>
            <a:r>
              <a:rPr lang="en-US" sz="2300" dirty="0" smtClean="0">
                <a:solidFill>
                  <a:schemeClr val="bg1"/>
                </a:solidFill>
                <a:latin typeface="Verdana" pitchFamily="34" charset="0"/>
              </a:rPr>
              <a:t> </a:t>
            </a:r>
            <a:r>
              <a:rPr lang="en-US" sz="2300" dirty="0" err="1" smtClean="0">
                <a:solidFill>
                  <a:schemeClr val="bg1"/>
                </a:solidFill>
                <a:latin typeface="Verdana" pitchFamily="34" charset="0"/>
              </a:rPr>
              <a:t>atau</a:t>
            </a:r>
            <a:r>
              <a:rPr lang="en-US" sz="2300" dirty="0" smtClean="0">
                <a:solidFill>
                  <a:schemeClr val="bg1"/>
                </a:solidFill>
                <a:latin typeface="Verdana" pitchFamily="34" charset="0"/>
              </a:rPr>
              <a:t> mineral </a:t>
            </a:r>
            <a:r>
              <a:rPr lang="en-US" sz="2300" dirty="0" err="1" smtClean="0">
                <a:solidFill>
                  <a:schemeClr val="bg1"/>
                </a:solidFill>
                <a:latin typeface="Verdana" pitchFamily="34" charset="0"/>
              </a:rPr>
              <a:t>lainnya</a:t>
            </a:r>
            <a:r>
              <a:rPr lang="en-US" sz="2300" dirty="0" smtClean="0">
                <a:solidFill>
                  <a:schemeClr val="bg1"/>
                </a:solidFill>
                <a:latin typeface="Verdana" pitchFamily="34" charset="0"/>
              </a:rPr>
              <a:t> </a:t>
            </a:r>
            <a:r>
              <a:rPr lang="en-US" sz="2300" dirty="0" err="1" smtClean="0">
                <a:solidFill>
                  <a:schemeClr val="bg1"/>
                </a:solidFill>
                <a:latin typeface="Verdana" pitchFamily="34" charset="0"/>
              </a:rPr>
              <a:t>baik</a:t>
            </a:r>
            <a:r>
              <a:rPr lang="en-US" sz="2300" dirty="0" smtClean="0">
                <a:solidFill>
                  <a:schemeClr val="bg1"/>
                </a:solidFill>
                <a:latin typeface="Verdana" pitchFamily="34" charset="0"/>
              </a:rPr>
              <a:t> </a:t>
            </a:r>
            <a:r>
              <a:rPr lang="en-US" sz="2300" dirty="0" err="1" smtClean="0">
                <a:solidFill>
                  <a:schemeClr val="bg1"/>
                </a:solidFill>
                <a:latin typeface="Verdana" pitchFamily="34" charset="0"/>
              </a:rPr>
              <a:t>dipermukaan</a:t>
            </a:r>
            <a:r>
              <a:rPr lang="en-US" sz="2300" dirty="0" smtClean="0">
                <a:solidFill>
                  <a:schemeClr val="bg1"/>
                </a:solidFill>
                <a:latin typeface="Verdana" pitchFamily="34" charset="0"/>
              </a:rPr>
              <a:t> </a:t>
            </a:r>
            <a:r>
              <a:rPr lang="en-US" sz="2300" dirty="0" err="1" smtClean="0">
                <a:solidFill>
                  <a:schemeClr val="bg1"/>
                </a:solidFill>
                <a:latin typeface="Verdana" pitchFamily="34" charset="0"/>
              </a:rPr>
              <a:t>atau</a:t>
            </a:r>
            <a:r>
              <a:rPr lang="en-US" sz="2300" dirty="0" smtClean="0">
                <a:solidFill>
                  <a:schemeClr val="bg1"/>
                </a:solidFill>
                <a:latin typeface="Verdana" pitchFamily="34" charset="0"/>
              </a:rPr>
              <a:t> </a:t>
            </a:r>
            <a:r>
              <a:rPr lang="en-US" sz="2300" dirty="0" err="1" smtClean="0">
                <a:solidFill>
                  <a:schemeClr val="bg1"/>
                </a:solidFill>
                <a:latin typeface="Verdana" pitchFamily="34" charset="0"/>
              </a:rPr>
              <a:t>didalam</a:t>
            </a:r>
            <a:r>
              <a:rPr lang="en-US" sz="2300" dirty="0" smtClean="0">
                <a:solidFill>
                  <a:schemeClr val="bg1"/>
                </a:solidFill>
                <a:latin typeface="Verdana" pitchFamily="34" charset="0"/>
              </a:rPr>
              <a:t> </a:t>
            </a:r>
            <a:r>
              <a:rPr lang="en-US" sz="2300" dirty="0" err="1" smtClean="0">
                <a:solidFill>
                  <a:schemeClr val="bg1"/>
                </a:solidFill>
                <a:latin typeface="Verdana" pitchFamily="34" charset="0"/>
              </a:rPr>
              <a:t>bumi</a:t>
            </a:r>
            <a:r>
              <a:rPr lang="en-US" sz="2300" dirty="0" smtClean="0">
                <a:solidFill>
                  <a:schemeClr val="bg1"/>
                </a:solidFill>
                <a:latin typeface="Verdana" pitchFamily="34" charset="0"/>
              </a:rPr>
              <a:t> </a:t>
            </a:r>
            <a:r>
              <a:rPr lang="en-US" sz="2300" dirty="0" err="1" smtClean="0">
                <a:solidFill>
                  <a:schemeClr val="bg1"/>
                </a:solidFill>
                <a:latin typeface="Verdana" pitchFamily="34" charset="0"/>
              </a:rPr>
              <a:t>maupun</a:t>
            </a:r>
            <a:r>
              <a:rPr lang="en-US" sz="2300" dirty="0" smtClean="0">
                <a:solidFill>
                  <a:schemeClr val="bg1"/>
                </a:solidFill>
                <a:latin typeface="Verdana" pitchFamily="34" charset="0"/>
              </a:rPr>
              <a:t> </a:t>
            </a:r>
            <a:r>
              <a:rPr lang="en-US" sz="2300" dirty="0" err="1" smtClean="0">
                <a:solidFill>
                  <a:schemeClr val="bg1"/>
                </a:solidFill>
                <a:latin typeface="Verdana" pitchFamily="34" charset="0"/>
              </a:rPr>
              <a:t>didasar</a:t>
            </a:r>
            <a:r>
              <a:rPr lang="en-US" sz="2300" dirty="0" smtClean="0">
                <a:solidFill>
                  <a:schemeClr val="bg1"/>
                </a:solidFill>
                <a:latin typeface="Verdana" pitchFamily="34" charset="0"/>
              </a:rPr>
              <a:t> </a:t>
            </a:r>
            <a:r>
              <a:rPr lang="en-US" sz="2300" dirty="0" err="1" smtClean="0">
                <a:solidFill>
                  <a:schemeClr val="bg1"/>
                </a:solidFill>
                <a:latin typeface="Verdana" pitchFamily="34" charset="0"/>
              </a:rPr>
              <a:t>perairan</a:t>
            </a:r>
            <a:endParaRPr lang="en-US" sz="2300" dirty="0" smtClean="0">
              <a:solidFill>
                <a:schemeClr val="bg1"/>
              </a:solidFill>
              <a:latin typeface="Verdana" pitchFamily="34" charset="0"/>
            </a:endParaRPr>
          </a:p>
          <a:p>
            <a:pPr marL="457200" indent="-457200">
              <a:spcAft>
                <a:spcPts val="600"/>
              </a:spcAft>
              <a:buNone/>
            </a:pPr>
            <a:r>
              <a:rPr lang="en-US" sz="2300" dirty="0" smtClean="0">
                <a:solidFill>
                  <a:schemeClr val="bg1"/>
                </a:solidFill>
                <a:latin typeface="Verdana" pitchFamily="34" charset="0"/>
              </a:rPr>
              <a:t>e.  </a:t>
            </a:r>
            <a:r>
              <a:rPr lang="en-US" sz="2300" dirty="0" err="1" smtClean="0">
                <a:solidFill>
                  <a:schemeClr val="bg1"/>
                </a:solidFill>
                <a:latin typeface="Verdana" pitchFamily="34" charset="0"/>
              </a:rPr>
              <a:t>Dilakukan</a:t>
            </a:r>
            <a:r>
              <a:rPr lang="en-US" sz="2300" dirty="0" smtClean="0">
                <a:solidFill>
                  <a:schemeClr val="bg1"/>
                </a:solidFill>
                <a:latin typeface="Verdana" pitchFamily="34" charset="0"/>
              </a:rPr>
              <a:t> </a:t>
            </a:r>
            <a:r>
              <a:rPr lang="en-US" sz="2300" dirty="0" err="1" smtClean="0">
                <a:solidFill>
                  <a:schemeClr val="bg1"/>
                </a:solidFill>
                <a:latin typeface="Verdana" pitchFamily="34" charset="0"/>
              </a:rPr>
              <a:t>pekerjaan</a:t>
            </a:r>
            <a:r>
              <a:rPr lang="en-US" sz="2300" dirty="0" smtClean="0">
                <a:solidFill>
                  <a:schemeClr val="bg1"/>
                </a:solidFill>
                <a:latin typeface="Verdana" pitchFamily="34" charset="0"/>
              </a:rPr>
              <a:t> yang </a:t>
            </a:r>
            <a:r>
              <a:rPr lang="en-US" sz="2300" dirty="0" err="1" smtClean="0">
                <a:solidFill>
                  <a:schemeClr val="bg1"/>
                </a:solidFill>
                <a:latin typeface="Verdana" pitchFamily="34" charset="0"/>
              </a:rPr>
              <a:t>mengandung</a:t>
            </a:r>
            <a:r>
              <a:rPr lang="en-US" sz="2300" dirty="0" smtClean="0">
                <a:solidFill>
                  <a:schemeClr val="bg1"/>
                </a:solidFill>
                <a:latin typeface="Verdana" pitchFamily="34" charset="0"/>
              </a:rPr>
              <a:t> </a:t>
            </a:r>
            <a:r>
              <a:rPr lang="en-US" sz="2300" dirty="0" err="1" smtClean="0">
                <a:solidFill>
                  <a:schemeClr val="bg1"/>
                </a:solidFill>
                <a:latin typeface="Verdana" pitchFamily="34" charset="0"/>
              </a:rPr>
              <a:t>bahaya</a:t>
            </a:r>
            <a:r>
              <a:rPr lang="en-US" sz="2300" dirty="0" smtClean="0">
                <a:solidFill>
                  <a:schemeClr val="bg1"/>
                </a:solidFill>
                <a:latin typeface="Verdana" pitchFamily="34" charset="0"/>
              </a:rPr>
              <a:t> </a:t>
            </a:r>
            <a:r>
              <a:rPr lang="en-US" sz="2300" dirty="0" err="1" smtClean="0">
                <a:solidFill>
                  <a:schemeClr val="bg1"/>
                </a:solidFill>
                <a:latin typeface="Verdana" pitchFamily="34" charset="0"/>
              </a:rPr>
              <a:t>tertimbun</a:t>
            </a:r>
            <a:r>
              <a:rPr lang="en-US" sz="2300" dirty="0" smtClean="0">
                <a:solidFill>
                  <a:schemeClr val="bg1"/>
                </a:solidFill>
                <a:latin typeface="Verdana" pitchFamily="34" charset="0"/>
              </a:rPr>
              <a:t> </a:t>
            </a:r>
            <a:r>
              <a:rPr lang="en-US" sz="2300" dirty="0" err="1" smtClean="0">
                <a:solidFill>
                  <a:schemeClr val="bg1"/>
                </a:solidFill>
                <a:latin typeface="Verdana" pitchFamily="34" charset="0"/>
              </a:rPr>
              <a:t>tanah</a:t>
            </a:r>
            <a:r>
              <a:rPr lang="en-US" sz="2300" dirty="0" smtClean="0">
                <a:solidFill>
                  <a:schemeClr val="bg1"/>
                </a:solidFill>
                <a:latin typeface="Verdana" pitchFamily="34" charset="0"/>
              </a:rPr>
              <a:t>, </a:t>
            </a:r>
            <a:r>
              <a:rPr lang="en-US" sz="2300" dirty="0" err="1" smtClean="0">
                <a:solidFill>
                  <a:schemeClr val="bg1"/>
                </a:solidFill>
                <a:latin typeface="Verdana" pitchFamily="34" charset="0"/>
              </a:rPr>
              <a:t>kejatuhan</a:t>
            </a:r>
            <a:r>
              <a:rPr lang="en-US" sz="2300" dirty="0" smtClean="0">
                <a:solidFill>
                  <a:schemeClr val="bg1"/>
                </a:solidFill>
                <a:latin typeface="Verdana" pitchFamily="34" charset="0"/>
              </a:rPr>
              <a:t>, </a:t>
            </a:r>
            <a:r>
              <a:rPr lang="en-US" sz="2300" dirty="0" err="1" smtClean="0">
                <a:solidFill>
                  <a:schemeClr val="bg1"/>
                </a:solidFill>
                <a:latin typeface="Verdana" pitchFamily="34" charset="0"/>
              </a:rPr>
              <a:t>terkena</a:t>
            </a:r>
            <a:r>
              <a:rPr lang="en-US" sz="2300" dirty="0" smtClean="0">
                <a:solidFill>
                  <a:schemeClr val="bg1"/>
                </a:solidFill>
                <a:latin typeface="Verdana" pitchFamily="34" charset="0"/>
              </a:rPr>
              <a:t> </a:t>
            </a:r>
            <a:r>
              <a:rPr lang="en-US" sz="2300" dirty="0" err="1" smtClean="0">
                <a:solidFill>
                  <a:schemeClr val="bg1"/>
                </a:solidFill>
                <a:latin typeface="Verdana" pitchFamily="34" charset="0"/>
              </a:rPr>
              <a:t>pelantingan</a:t>
            </a:r>
            <a:r>
              <a:rPr lang="en-US" sz="2300" dirty="0" smtClean="0">
                <a:solidFill>
                  <a:schemeClr val="bg1"/>
                </a:solidFill>
                <a:latin typeface="Verdana" pitchFamily="34" charset="0"/>
              </a:rPr>
              <a:t> </a:t>
            </a:r>
            <a:r>
              <a:rPr lang="en-US" sz="2300" dirty="0" err="1" smtClean="0">
                <a:solidFill>
                  <a:schemeClr val="bg1"/>
                </a:solidFill>
                <a:latin typeface="Verdana" pitchFamily="34" charset="0"/>
              </a:rPr>
              <a:t>benda</a:t>
            </a:r>
            <a:r>
              <a:rPr lang="en-US" sz="2300" dirty="0" smtClean="0">
                <a:solidFill>
                  <a:schemeClr val="bg1"/>
                </a:solidFill>
                <a:latin typeface="Verdana" pitchFamily="34" charset="0"/>
              </a:rPr>
              <a:t>, </a:t>
            </a:r>
            <a:r>
              <a:rPr lang="en-US" sz="2300" dirty="0" err="1" smtClean="0">
                <a:solidFill>
                  <a:schemeClr val="bg1"/>
                </a:solidFill>
                <a:latin typeface="Verdana" pitchFamily="34" charset="0"/>
              </a:rPr>
              <a:t>terjatuh</a:t>
            </a:r>
            <a:r>
              <a:rPr lang="en-US" sz="2300" dirty="0" smtClean="0">
                <a:solidFill>
                  <a:schemeClr val="bg1"/>
                </a:solidFill>
                <a:latin typeface="Verdana" pitchFamily="34" charset="0"/>
              </a:rPr>
              <a:t>, </a:t>
            </a:r>
            <a:r>
              <a:rPr lang="en-US" sz="2300" dirty="0" err="1" smtClean="0">
                <a:solidFill>
                  <a:schemeClr val="bg1"/>
                </a:solidFill>
                <a:latin typeface="Verdana" pitchFamily="34" charset="0"/>
              </a:rPr>
              <a:t>atau</a:t>
            </a:r>
            <a:r>
              <a:rPr lang="en-US" sz="2300" dirty="0" smtClean="0">
                <a:solidFill>
                  <a:schemeClr val="bg1"/>
                </a:solidFill>
                <a:latin typeface="Verdana" pitchFamily="34" charset="0"/>
              </a:rPr>
              <a:t> </a:t>
            </a:r>
            <a:r>
              <a:rPr lang="en-US" sz="2300" dirty="0" err="1" smtClean="0">
                <a:solidFill>
                  <a:schemeClr val="bg1"/>
                </a:solidFill>
                <a:latin typeface="Verdana" pitchFamily="34" charset="0"/>
              </a:rPr>
              <a:t>terperosok</a:t>
            </a:r>
            <a:r>
              <a:rPr lang="en-US" sz="2300" dirty="0" smtClean="0">
                <a:solidFill>
                  <a:schemeClr val="bg1"/>
                </a:solidFill>
                <a:latin typeface="Verdana" pitchFamily="34" charset="0"/>
              </a:rPr>
              <a:t>, </a:t>
            </a:r>
            <a:r>
              <a:rPr lang="en-US" sz="2300" dirty="0" err="1" smtClean="0">
                <a:solidFill>
                  <a:schemeClr val="bg1"/>
                </a:solidFill>
                <a:latin typeface="Verdana" pitchFamily="34" charset="0"/>
              </a:rPr>
              <a:t>hanjut</a:t>
            </a:r>
            <a:r>
              <a:rPr lang="en-US" sz="2300" dirty="0" smtClean="0">
                <a:solidFill>
                  <a:schemeClr val="bg1"/>
                </a:solidFill>
                <a:latin typeface="Verdana" pitchFamily="34" charset="0"/>
              </a:rPr>
              <a:t> </a:t>
            </a:r>
            <a:r>
              <a:rPr lang="en-US" sz="2300" dirty="0" err="1" smtClean="0">
                <a:solidFill>
                  <a:schemeClr val="bg1"/>
                </a:solidFill>
                <a:latin typeface="Verdana" pitchFamily="34" charset="0"/>
              </a:rPr>
              <a:t>atau</a:t>
            </a:r>
            <a:r>
              <a:rPr lang="en-US" sz="2300" dirty="0" smtClean="0">
                <a:solidFill>
                  <a:schemeClr val="bg1"/>
                </a:solidFill>
                <a:latin typeface="Verdana" pitchFamily="34" charset="0"/>
              </a:rPr>
              <a:t> </a:t>
            </a:r>
            <a:r>
              <a:rPr lang="en-US" sz="2300" dirty="0" err="1" smtClean="0">
                <a:solidFill>
                  <a:schemeClr val="bg1"/>
                </a:solidFill>
                <a:latin typeface="Verdana" pitchFamily="34" charset="0"/>
              </a:rPr>
              <a:t>terpelanting</a:t>
            </a:r>
            <a:r>
              <a:rPr lang="en-US" sz="2300" dirty="0" smtClean="0">
                <a:solidFill>
                  <a:schemeClr val="bg1"/>
                </a:solidFill>
                <a:latin typeface="Verdana" pitchFamily="34" charset="0"/>
              </a:rPr>
              <a:t> </a:t>
            </a:r>
          </a:p>
          <a:p>
            <a:pPr marL="457200" indent="-457200">
              <a:spcAft>
                <a:spcPts val="600"/>
              </a:spcAft>
              <a:buNone/>
            </a:pPr>
            <a:r>
              <a:rPr lang="en-US" sz="2300" dirty="0" smtClean="0">
                <a:solidFill>
                  <a:schemeClr val="bg1"/>
                </a:solidFill>
                <a:latin typeface="Verdana" pitchFamily="34" charset="0"/>
              </a:rPr>
              <a:t>f.   </a:t>
            </a:r>
            <a:r>
              <a:rPr lang="en-US" sz="2300" dirty="0" err="1" smtClean="0">
                <a:solidFill>
                  <a:schemeClr val="bg1"/>
                </a:solidFill>
                <a:latin typeface="Verdana" pitchFamily="34" charset="0"/>
              </a:rPr>
              <a:t>Dibangkitkan</a:t>
            </a:r>
            <a:r>
              <a:rPr lang="en-US" sz="2300" dirty="0" smtClean="0">
                <a:solidFill>
                  <a:schemeClr val="bg1"/>
                </a:solidFill>
                <a:latin typeface="Verdana" pitchFamily="34" charset="0"/>
              </a:rPr>
              <a:t>, </a:t>
            </a:r>
            <a:r>
              <a:rPr lang="en-US" sz="2300" dirty="0" err="1" smtClean="0">
                <a:solidFill>
                  <a:schemeClr val="bg1"/>
                </a:solidFill>
                <a:latin typeface="Verdana" pitchFamily="34" charset="0"/>
              </a:rPr>
              <a:t>dirubah</a:t>
            </a:r>
            <a:r>
              <a:rPr lang="en-US" sz="2300" dirty="0" smtClean="0">
                <a:solidFill>
                  <a:schemeClr val="bg1"/>
                </a:solidFill>
                <a:latin typeface="Verdana" pitchFamily="34" charset="0"/>
              </a:rPr>
              <a:t>, </a:t>
            </a:r>
            <a:r>
              <a:rPr lang="en-US" sz="2300" dirty="0" err="1" smtClean="0">
                <a:solidFill>
                  <a:schemeClr val="bg1"/>
                </a:solidFill>
                <a:latin typeface="Verdana" pitchFamily="34" charset="0"/>
              </a:rPr>
              <a:t>dikumpulkan</a:t>
            </a:r>
            <a:r>
              <a:rPr lang="en-US" sz="2300" dirty="0" smtClean="0">
                <a:solidFill>
                  <a:schemeClr val="bg1"/>
                </a:solidFill>
                <a:latin typeface="Verdana" pitchFamily="34" charset="0"/>
              </a:rPr>
              <a:t>, </a:t>
            </a:r>
            <a:r>
              <a:rPr lang="en-US" sz="2300" dirty="0" err="1" smtClean="0">
                <a:solidFill>
                  <a:schemeClr val="bg1"/>
                </a:solidFill>
                <a:latin typeface="Verdana" pitchFamily="34" charset="0"/>
              </a:rPr>
              <a:t>disimpan</a:t>
            </a:r>
            <a:r>
              <a:rPr lang="en-US" sz="2300" dirty="0" smtClean="0">
                <a:solidFill>
                  <a:schemeClr val="bg1"/>
                </a:solidFill>
                <a:latin typeface="Verdana" pitchFamily="34" charset="0"/>
              </a:rPr>
              <a:t>, dibagi2kan </a:t>
            </a:r>
            <a:r>
              <a:rPr lang="en-US" sz="2300" dirty="0" err="1" smtClean="0">
                <a:solidFill>
                  <a:schemeClr val="bg1"/>
                </a:solidFill>
                <a:latin typeface="Verdana" pitchFamily="34" charset="0"/>
              </a:rPr>
              <a:t>atau</a:t>
            </a:r>
            <a:r>
              <a:rPr lang="en-US" sz="2300" dirty="0" smtClean="0">
                <a:solidFill>
                  <a:schemeClr val="bg1"/>
                </a:solidFill>
                <a:latin typeface="Verdana" pitchFamily="34" charset="0"/>
              </a:rPr>
              <a:t> </a:t>
            </a:r>
            <a:r>
              <a:rPr lang="en-US" sz="2300" dirty="0" err="1" smtClean="0">
                <a:solidFill>
                  <a:schemeClr val="bg1"/>
                </a:solidFill>
                <a:latin typeface="Verdana" pitchFamily="34" charset="0"/>
              </a:rPr>
              <a:t>disalurkan</a:t>
            </a:r>
            <a:r>
              <a:rPr lang="en-US" sz="2300" dirty="0" smtClean="0">
                <a:solidFill>
                  <a:schemeClr val="bg1"/>
                </a:solidFill>
                <a:latin typeface="Verdana" pitchFamily="34" charset="0"/>
              </a:rPr>
              <a:t> </a:t>
            </a:r>
            <a:r>
              <a:rPr lang="en-US" sz="2300" dirty="0" err="1" smtClean="0">
                <a:solidFill>
                  <a:schemeClr val="bg1"/>
                </a:solidFill>
                <a:latin typeface="Verdana" pitchFamily="34" charset="0"/>
              </a:rPr>
              <a:t>listrik</a:t>
            </a:r>
            <a:r>
              <a:rPr lang="en-US" sz="2300" dirty="0" smtClean="0">
                <a:solidFill>
                  <a:schemeClr val="bg1"/>
                </a:solidFill>
                <a:latin typeface="Verdana" pitchFamily="34" charset="0"/>
              </a:rPr>
              <a:t>, gas, </a:t>
            </a:r>
            <a:r>
              <a:rPr lang="en-US" sz="2300" dirty="0" err="1" smtClean="0">
                <a:solidFill>
                  <a:schemeClr val="bg1"/>
                </a:solidFill>
                <a:latin typeface="Verdana" pitchFamily="34" charset="0"/>
              </a:rPr>
              <a:t>minyak</a:t>
            </a:r>
            <a:r>
              <a:rPr lang="en-US" sz="2300" dirty="0" smtClean="0">
                <a:solidFill>
                  <a:schemeClr val="bg1"/>
                </a:solidFill>
                <a:latin typeface="Verdana" pitchFamily="34" charset="0"/>
              </a:rPr>
              <a:t>/ air</a:t>
            </a:r>
          </a:p>
          <a:p>
            <a:pPr marL="457200" indent="-457200">
              <a:spcAft>
                <a:spcPts val="600"/>
              </a:spcAft>
              <a:buNone/>
            </a:pPr>
            <a:r>
              <a:rPr lang="en-US" sz="2300" dirty="0" smtClean="0">
                <a:solidFill>
                  <a:schemeClr val="bg1"/>
                </a:solidFill>
                <a:latin typeface="Verdana" pitchFamily="34" charset="0"/>
              </a:rPr>
              <a:t>g.  </a:t>
            </a:r>
            <a:r>
              <a:rPr lang="en-US" sz="2300" dirty="0" err="1" smtClean="0">
                <a:solidFill>
                  <a:schemeClr val="bg1"/>
                </a:solidFill>
                <a:latin typeface="Verdana" pitchFamily="34" charset="0"/>
              </a:rPr>
              <a:t>Dilakukan</a:t>
            </a:r>
            <a:r>
              <a:rPr lang="en-US" sz="2300" dirty="0" smtClean="0">
                <a:solidFill>
                  <a:schemeClr val="bg1"/>
                </a:solidFill>
                <a:latin typeface="Verdana" pitchFamily="34" charset="0"/>
              </a:rPr>
              <a:t> </a:t>
            </a:r>
            <a:r>
              <a:rPr lang="en-US" sz="2300" dirty="0" err="1" smtClean="0">
                <a:solidFill>
                  <a:schemeClr val="bg1"/>
                </a:solidFill>
                <a:latin typeface="Verdana" pitchFamily="34" charset="0"/>
              </a:rPr>
              <a:t>pengangkutan</a:t>
            </a:r>
            <a:r>
              <a:rPr lang="en-US" sz="2300" dirty="0" smtClean="0">
                <a:solidFill>
                  <a:schemeClr val="bg1"/>
                </a:solidFill>
                <a:latin typeface="Verdana" pitchFamily="34" charset="0"/>
              </a:rPr>
              <a:t> </a:t>
            </a:r>
            <a:r>
              <a:rPr lang="en-US" sz="2300" dirty="0" err="1" smtClean="0">
                <a:solidFill>
                  <a:schemeClr val="bg1"/>
                </a:solidFill>
                <a:latin typeface="Verdana" pitchFamily="34" charset="0"/>
              </a:rPr>
              <a:t>barang</a:t>
            </a:r>
            <a:r>
              <a:rPr lang="en-US" sz="2300" dirty="0" smtClean="0">
                <a:solidFill>
                  <a:schemeClr val="bg1"/>
                </a:solidFill>
                <a:latin typeface="Verdana" pitchFamily="34" charset="0"/>
              </a:rPr>
              <a:t>, </a:t>
            </a:r>
            <a:r>
              <a:rPr lang="en-US" sz="2300" dirty="0" err="1" smtClean="0">
                <a:solidFill>
                  <a:schemeClr val="bg1"/>
                </a:solidFill>
                <a:latin typeface="Verdana" pitchFamily="34" charset="0"/>
              </a:rPr>
              <a:t>binatang</a:t>
            </a:r>
            <a:r>
              <a:rPr lang="en-US" sz="2300" dirty="0" smtClean="0">
                <a:solidFill>
                  <a:schemeClr val="bg1"/>
                </a:solidFill>
                <a:latin typeface="Verdana" pitchFamily="34" charset="0"/>
              </a:rPr>
              <a:t> </a:t>
            </a:r>
            <a:r>
              <a:rPr lang="en-US" sz="2300" dirty="0" err="1" smtClean="0">
                <a:solidFill>
                  <a:schemeClr val="bg1"/>
                </a:solidFill>
                <a:latin typeface="Verdana" pitchFamily="34" charset="0"/>
              </a:rPr>
              <a:t>atau</a:t>
            </a:r>
            <a:r>
              <a:rPr lang="en-US" sz="2300" dirty="0" smtClean="0">
                <a:solidFill>
                  <a:schemeClr val="bg1"/>
                </a:solidFill>
                <a:latin typeface="Verdana" pitchFamily="34" charset="0"/>
              </a:rPr>
              <a:t> </a:t>
            </a:r>
            <a:r>
              <a:rPr lang="en-US" sz="2300" dirty="0" err="1" smtClean="0">
                <a:solidFill>
                  <a:schemeClr val="bg1"/>
                </a:solidFill>
                <a:latin typeface="Verdana" pitchFamily="34" charset="0"/>
              </a:rPr>
              <a:t>manusia</a:t>
            </a:r>
            <a:r>
              <a:rPr lang="en-US" sz="2300" dirty="0" smtClean="0">
                <a:solidFill>
                  <a:schemeClr val="bg1"/>
                </a:solidFill>
                <a:latin typeface="Verdana" pitchFamily="34" charset="0"/>
              </a:rPr>
              <a:t>, </a:t>
            </a:r>
            <a:r>
              <a:rPr lang="en-US" sz="2300" dirty="0" err="1" smtClean="0">
                <a:solidFill>
                  <a:schemeClr val="bg1"/>
                </a:solidFill>
                <a:latin typeface="Verdana" pitchFamily="34" charset="0"/>
              </a:rPr>
              <a:t>baik</a:t>
            </a:r>
            <a:r>
              <a:rPr lang="en-US" sz="2300" dirty="0" smtClean="0">
                <a:solidFill>
                  <a:schemeClr val="bg1"/>
                </a:solidFill>
                <a:latin typeface="Verdana" pitchFamily="34" charset="0"/>
              </a:rPr>
              <a:t> </a:t>
            </a:r>
            <a:r>
              <a:rPr lang="en-US" sz="2300" dirty="0" err="1" smtClean="0">
                <a:solidFill>
                  <a:schemeClr val="bg1"/>
                </a:solidFill>
                <a:latin typeface="Verdana" pitchFamily="34" charset="0"/>
              </a:rPr>
              <a:t>didaratan</a:t>
            </a:r>
            <a:r>
              <a:rPr lang="en-US" sz="2300" dirty="0" smtClean="0">
                <a:solidFill>
                  <a:schemeClr val="bg1"/>
                </a:solidFill>
                <a:latin typeface="Verdana" pitchFamily="34" charset="0"/>
              </a:rPr>
              <a:t>, </a:t>
            </a:r>
            <a:r>
              <a:rPr lang="en-US" sz="2300" dirty="0" err="1" smtClean="0">
                <a:solidFill>
                  <a:schemeClr val="bg1"/>
                </a:solidFill>
                <a:latin typeface="Verdana" pitchFamily="34" charset="0"/>
              </a:rPr>
              <a:t>melalui</a:t>
            </a:r>
            <a:r>
              <a:rPr lang="en-US" sz="2300" dirty="0" smtClean="0">
                <a:solidFill>
                  <a:schemeClr val="bg1"/>
                </a:solidFill>
                <a:latin typeface="Verdana" pitchFamily="34" charset="0"/>
              </a:rPr>
              <a:t> </a:t>
            </a:r>
            <a:r>
              <a:rPr lang="en-US" sz="2300" dirty="0" err="1" smtClean="0">
                <a:solidFill>
                  <a:schemeClr val="bg1"/>
                </a:solidFill>
                <a:latin typeface="Verdana" pitchFamily="34" charset="0"/>
              </a:rPr>
              <a:t>terowongan</a:t>
            </a:r>
            <a:r>
              <a:rPr lang="en-US" sz="2300" dirty="0" smtClean="0">
                <a:solidFill>
                  <a:schemeClr val="bg1"/>
                </a:solidFill>
                <a:latin typeface="Verdana" pitchFamily="34" charset="0"/>
              </a:rPr>
              <a:t>, </a:t>
            </a:r>
            <a:r>
              <a:rPr lang="en-US" sz="2300" dirty="0" err="1" smtClean="0">
                <a:solidFill>
                  <a:schemeClr val="bg1"/>
                </a:solidFill>
                <a:latin typeface="Verdana" pitchFamily="34" charset="0"/>
              </a:rPr>
              <a:t>dipermukaan</a:t>
            </a:r>
            <a:r>
              <a:rPr lang="en-US" sz="2300" dirty="0" smtClean="0">
                <a:solidFill>
                  <a:schemeClr val="bg1"/>
                </a:solidFill>
                <a:latin typeface="Verdana" pitchFamily="34" charset="0"/>
              </a:rPr>
              <a:t> air, </a:t>
            </a:r>
            <a:r>
              <a:rPr lang="en-US" sz="2300" dirty="0" err="1" smtClean="0">
                <a:solidFill>
                  <a:schemeClr val="bg1"/>
                </a:solidFill>
                <a:latin typeface="Verdana" pitchFamily="34" charset="0"/>
              </a:rPr>
              <a:t>dalam</a:t>
            </a:r>
            <a:r>
              <a:rPr lang="en-US" sz="2300" dirty="0" smtClean="0">
                <a:solidFill>
                  <a:schemeClr val="bg1"/>
                </a:solidFill>
                <a:latin typeface="Verdana" pitchFamily="34" charset="0"/>
              </a:rPr>
              <a:t> air </a:t>
            </a:r>
            <a:r>
              <a:rPr lang="en-US" sz="2300" dirty="0" err="1" smtClean="0">
                <a:solidFill>
                  <a:schemeClr val="bg1"/>
                </a:solidFill>
                <a:latin typeface="Verdana" pitchFamily="34" charset="0"/>
              </a:rPr>
              <a:t>maupun</a:t>
            </a:r>
            <a:r>
              <a:rPr lang="en-US" sz="2300" dirty="0" smtClean="0">
                <a:solidFill>
                  <a:schemeClr val="bg1"/>
                </a:solidFill>
                <a:latin typeface="Verdana" pitchFamily="34" charset="0"/>
              </a:rPr>
              <a:t> </a:t>
            </a:r>
            <a:r>
              <a:rPr lang="en-US" sz="2300" dirty="0" err="1" smtClean="0">
                <a:solidFill>
                  <a:schemeClr val="bg1"/>
                </a:solidFill>
                <a:latin typeface="Verdana" pitchFamily="34" charset="0"/>
              </a:rPr>
              <a:t>udara</a:t>
            </a:r>
            <a:r>
              <a:rPr lang="en-US" sz="2300" dirty="0" smtClean="0">
                <a:solidFill>
                  <a:schemeClr val="bg1"/>
                </a:solidFill>
                <a:latin typeface="Verdana" pitchFamily="34" charset="0"/>
              </a:rPr>
              <a:t> </a:t>
            </a:r>
            <a:r>
              <a:rPr lang="en-US" sz="2300" dirty="0" err="1" smtClean="0">
                <a:solidFill>
                  <a:schemeClr val="bg1"/>
                </a:solidFill>
                <a:latin typeface="Verdana" pitchFamily="34" charset="0"/>
              </a:rPr>
              <a:t>dll</a:t>
            </a:r>
            <a:r>
              <a:rPr lang="en-US" sz="2300" dirty="0" smtClean="0">
                <a:solidFill>
                  <a:schemeClr val="bg1"/>
                </a:solidFill>
                <a:latin typeface="Verdana" pitchFamily="34" charset="0"/>
              </a:rPr>
              <a:t>.</a:t>
            </a:r>
          </a:p>
          <a:p>
            <a:pPr marL="0" indent="0">
              <a:spcBef>
                <a:spcPts val="1200"/>
              </a:spcBef>
              <a:spcAft>
                <a:spcPts val="1200"/>
              </a:spcAft>
              <a:buNone/>
            </a:pPr>
            <a:endParaRPr lang="en-US" sz="2300" dirty="0" smtClean="0">
              <a:solidFill>
                <a:schemeClr val="bg1"/>
              </a:solidFill>
              <a:latin typeface="Verdana" pitchFamily="34" charset="0"/>
            </a:endParaRPr>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69635">
                                            <p:bg/>
                                          </p:spTgt>
                                        </p:tgtEl>
                                        <p:attrNameLst>
                                          <p:attrName>style.visibility</p:attrName>
                                        </p:attrNameLst>
                                      </p:cBhvr>
                                      <p:to>
                                        <p:strVal val="visible"/>
                                      </p:to>
                                    </p:set>
                                    <p:anim calcmode="lin" valueType="num">
                                      <p:cBhvr additive="base">
                                        <p:cTn id="7" dur="500" fill="hold"/>
                                        <p:tgtEl>
                                          <p:spTgt spid="69635">
                                            <p:bg/>
                                          </p:spTgt>
                                        </p:tgtEl>
                                        <p:attrNameLst>
                                          <p:attrName>ppt_x</p:attrName>
                                        </p:attrNameLst>
                                      </p:cBhvr>
                                      <p:tavLst>
                                        <p:tav tm="0">
                                          <p:val>
                                            <p:strVal val="0-#ppt_w/2"/>
                                          </p:val>
                                        </p:tav>
                                        <p:tav tm="100000">
                                          <p:val>
                                            <p:strVal val="#ppt_x"/>
                                          </p:val>
                                        </p:tav>
                                      </p:tavLst>
                                    </p:anim>
                                    <p:anim calcmode="lin" valueType="num">
                                      <p:cBhvr additive="base">
                                        <p:cTn id="8" dur="500" fill="hold"/>
                                        <p:tgtEl>
                                          <p:spTgt spid="69635">
                                            <p:bg/>
                                          </p:spTgt>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69635">
                                            <p:txEl>
                                              <p:pRg st="0" end="0"/>
                                            </p:txEl>
                                          </p:spTgt>
                                        </p:tgtEl>
                                        <p:attrNameLst>
                                          <p:attrName>style.visibility</p:attrName>
                                        </p:attrNameLst>
                                      </p:cBhvr>
                                      <p:to>
                                        <p:strVal val="visible"/>
                                      </p:to>
                                    </p:set>
                                    <p:anim calcmode="lin" valueType="num">
                                      <p:cBhvr additive="base">
                                        <p:cTn id="12" dur="500" fill="hold"/>
                                        <p:tgtEl>
                                          <p:spTgt spid="69635">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6963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8" fill="hold" nodeType="clickEffect">
                                  <p:stCondLst>
                                    <p:cond delay="0"/>
                                  </p:stCondLst>
                                  <p:childTnLst>
                                    <p:set>
                                      <p:cBhvr>
                                        <p:cTn id="17" dur="1" fill="hold">
                                          <p:stCondLst>
                                            <p:cond delay="0"/>
                                          </p:stCondLst>
                                        </p:cTn>
                                        <p:tgtEl>
                                          <p:spTgt spid="69635">
                                            <p:txEl>
                                              <p:pRg st="1" end="1"/>
                                            </p:txEl>
                                          </p:spTgt>
                                        </p:tgtEl>
                                        <p:attrNameLst>
                                          <p:attrName>style.visibility</p:attrName>
                                        </p:attrNameLst>
                                      </p:cBhvr>
                                      <p:to>
                                        <p:strVal val="visible"/>
                                      </p:to>
                                    </p:set>
                                    <p:anim calcmode="lin" valueType="num">
                                      <p:cBhvr additive="base">
                                        <p:cTn id="18" dur="500" fill="hold"/>
                                        <p:tgtEl>
                                          <p:spTgt spid="69635">
                                            <p:txEl>
                                              <p:pRg st="1" end="1"/>
                                            </p:txEl>
                                          </p:spTgt>
                                        </p:tgtEl>
                                        <p:attrNameLst>
                                          <p:attrName>ppt_x</p:attrName>
                                        </p:attrNameLst>
                                      </p:cBhvr>
                                      <p:tavLst>
                                        <p:tav tm="0">
                                          <p:val>
                                            <p:strVal val="0-#ppt_w/2"/>
                                          </p:val>
                                        </p:tav>
                                        <p:tav tm="100000">
                                          <p:val>
                                            <p:strVal val="#ppt_x"/>
                                          </p:val>
                                        </p:tav>
                                      </p:tavLst>
                                    </p:anim>
                                    <p:anim calcmode="lin" valueType="num">
                                      <p:cBhvr additive="base">
                                        <p:cTn id="19" dur="500" fill="hold"/>
                                        <p:tgtEl>
                                          <p:spTgt spid="6963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8" fill="hold" nodeType="clickEffect">
                                  <p:stCondLst>
                                    <p:cond delay="0"/>
                                  </p:stCondLst>
                                  <p:childTnLst>
                                    <p:set>
                                      <p:cBhvr>
                                        <p:cTn id="23" dur="1" fill="hold">
                                          <p:stCondLst>
                                            <p:cond delay="0"/>
                                          </p:stCondLst>
                                        </p:cTn>
                                        <p:tgtEl>
                                          <p:spTgt spid="69635">
                                            <p:txEl>
                                              <p:pRg st="2" end="2"/>
                                            </p:txEl>
                                          </p:spTgt>
                                        </p:tgtEl>
                                        <p:attrNameLst>
                                          <p:attrName>style.visibility</p:attrName>
                                        </p:attrNameLst>
                                      </p:cBhvr>
                                      <p:to>
                                        <p:strVal val="visible"/>
                                      </p:to>
                                    </p:set>
                                    <p:anim calcmode="lin" valueType="num">
                                      <p:cBhvr additive="base">
                                        <p:cTn id="24" dur="500" fill="hold"/>
                                        <p:tgtEl>
                                          <p:spTgt spid="69635">
                                            <p:txEl>
                                              <p:pRg st="2" end="2"/>
                                            </p:txEl>
                                          </p:spTgt>
                                        </p:tgtEl>
                                        <p:attrNameLst>
                                          <p:attrName>ppt_x</p:attrName>
                                        </p:attrNameLst>
                                      </p:cBhvr>
                                      <p:tavLst>
                                        <p:tav tm="0">
                                          <p:val>
                                            <p:strVal val="0-#ppt_w/2"/>
                                          </p:val>
                                        </p:tav>
                                        <p:tav tm="100000">
                                          <p:val>
                                            <p:strVal val="#ppt_x"/>
                                          </p:val>
                                        </p:tav>
                                      </p:tavLst>
                                    </p:anim>
                                    <p:anim calcmode="lin" valueType="num">
                                      <p:cBhvr additive="base">
                                        <p:cTn id="25" dur="500" fill="hold"/>
                                        <p:tgtEl>
                                          <p:spTgt spid="6963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8" fill="hold" nodeType="clickEffect">
                                  <p:stCondLst>
                                    <p:cond delay="0"/>
                                  </p:stCondLst>
                                  <p:childTnLst>
                                    <p:set>
                                      <p:cBhvr>
                                        <p:cTn id="29" dur="1" fill="hold">
                                          <p:stCondLst>
                                            <p:cond delay="0"/>
                                          </p:stCondLst>
                                        </p:cTn>
                                        <p:tgtEl>
                                          <p:spTgt spid="69635">
                                            <p:txEl>
                                              <p:pRg st="3" end="3"/>
                                            </p:txEl>
                                          </p:spTgt>
                                        </p:tgtEl>
                                        <p:attrNameLst>
                                          <p:attrName>style.visibility</p:attrName>
                                        </p:attrNameLst>
                                      </p:cBhvr>
                                      <p:to>
                                        <p:strVal val="visible"/>
                                      </p:to>
                                    </p:set>
                                    <p:anim calcmode="lin" valueType="num">
                                      <p:cBhvr additive="base">
                                        <p:cTn id="30" dur="500" fill="hold"/>
                                        <p:tgtEl>
                                          <p:spTgt spid="69635">
                                            <p:txEl>
                                              <p:pRg st="3" end="3"/>
                                            </p:txEl>
                                          </p:spTgt>
                                        </p:tgtEl>
                                        <p:attrNameLst>
                                          <p:attrName>ppt_x</p:attrName>
                                        </p:attrNameLst>
                                      </p:cBhvr>
                                      <p:tavLst>
                                        <p:tav tm="0">
                                          <p:val>
                                            <p:strVal val="0-#ppt_w/2"/>
                                          </p:val>
                                        </p:tav>
                                        <p:tav tm="100000">
                                          <p:val>
                                            <p:strVal val="#ppt_x"/>
                                          </p:val>
                                        </p:tav>
                                      </p:tavLst>
                                    </p:anim>
                                    <p:anim calcmode="lin" valueType="num">
                                      <p:cBhvr additive="base">
                                        <p:cTn id="31" dur="500" fill="hold"/>
                                        <p:tgtEl>
                                          <p:spTgt spid="6963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8" fill="hold" nodeType="clickEffect">
                                  <p:stCondLst>
                                    <p:cond delay="0"/>
                                  </p:stCondLst>
                                  <p:childTnLst>
                                    <p:set>
                                      <p:cBhvr>
                                        <p:cTn id="35" dur="1" fill="hold">
                                          <p:stCondLst>
                                            <p:cond delay="0"/>
                                          </p:stCondLst>
                                        </p:cTn>
                                        <p:tgtEl>
                                          <p:spTgt spid="69635">
                                            <p:txEl>
                                              <p:pRg st="4" end="4"/>
                                            </p:txEl>
                                          </p:spTgt>
                                        </p:tgtEl>
                                        <p:attrNameLst>
                                          <p:attrName>style.visibility</p:attrName>
                                        </p:attrNameLst>
                                      </p:cBhvr>
                                      <p:to>
                                        <p:strVal val="visible"/>
                                      </p:to>
                                    </p:set>
                                    <p:anim calcmode="lin" valueType="num">
                                      <p:cBhvr additive="base">
                                        <p:cTn id="36" dur="500" fill="hold"/>
                                        <p:tgtEl>
                                          <p:spTgt spid="69635">
                                            <p:txEl>
                                              <p:pRg st="4" end="4"/>
                                            </p:txEl>
                                          </p:spTgt>
                                        </p:tgtEl>
                                        <p:attrNameLst>
                                          <p:attrName>ppt_x</p:attrName>
                                        </p:attrNameLst>
                                      </p:cBhvr>
                                      <p:tavLst>
                                        <p:tav tm="0">
                                          <p:val>
                                            <p:strVal val="0-#ppt_w/2"/>
                                          </p:val>
                                        </p:tav>
                                        <p:tav tm="100000">
                                          <p:val>
                                            <p:strVal val="#ppt_x"/>
                                          </p:val>
                                        </p:tav>
                                      </p:tavLst>
                                    </p:anim>
                                    <p:anim calcmode="lin" valueType="num">
                                      <p:cBhvr additive="base">
                                        <p:cTn id="37" dur="500" fill="hold"/>
                                        <p:tgtEl>
                                          <p:spTgt spid="69635">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5" grpId="0" build="p" animBg="1"/>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9635" name="Rectangle 3"/>
          <p:cNvSpPr>
            <a:spLocks noGrp="1" noChangeArrowheads="1"/>
          </p:cNvSpPr>
          <p:nvPr>
            <p:ph idx="1"/>
          </p:nvPr>
        </p:nvSpPr>
        <p:spPr>
          <a:xfrm>
            <a:off x="533400" y="381000"/>
            <a:ext cx="8229600" cy="6172200"/>
          </a:xfrm>
          <a:blipFill dpi="0" rotWithShape="1">
            <a:blip r:embed="rId3">
              <a:alphaModFix amt="35000"/>
            </a:blip>
            <a:srcRect/>
            <a:tile tx="0" ty="0" sx="100000" sy="100000" flip="none" algn="tl"/>
          </a:blipFill>
        </p:spPr>
        <p:txBody>
          <a:bodyPr>
            <a:noAutofit/>
          </a:bodyPr>
          <a:lstStyle/>
          <a:p>
            <a:pPr marL="0" indent="0">
              <a:spcBef>
                <a:spcPts val="1200"/>
              </a:spcBef>
              <a:spcAft>
                <a:spcPts val="1200"/>
              </a:spcAft>
              <a:buNone/>
            </a:pPr>
            <a:r>
              <a:rPr lang="en-US" sz="2300" dirty="0" smtClean="0">
                <a:solidFill>
                  <a:schemeClr val="bg1"/>
                </a:solidFill>
                <a:latin typeface="Verdana" pitchFamily="34" charset="0"/>
              </a:rPr>
              <a:t>DENGAN PERATURAN PERUNDANGAN DITETAPKAN SYARAT-SYARAT KESELAMATAN KERJA UNTUK </a:t>
            </a:r>
            <a:r>
              <a:rPr lang="en-US" sz="2300" dirty="0" smtClean="0">
                <a:solidFill>
                  <a:schemeClr val="bg1"/>
                </a:solidFill>
                <a:latin typeface="Verdana" pitchFamily="34" charset="0"/>
                <a:sym typeface="Wingdings" pitchFamily="2" charset="2"/>
              </a:rPr>
              <a:t>(PS.3):</a:t>
            </a:r>
          </a:p>
          <a:p>
            <a:pPr marL="457200" indent="-457200">
              <a:spcBef>
                <a:spcPts val="1200"/>
              </a:spcBef>
              <a:spcAft>
                <a:spcPts val="1200"/>
              </a:spcAft>
              <a:buClrTx/>
              <a:buSzPct val="100000"/>
              <a:buAutoNum type="alphaLcPeriod"/>
            </a:pPr>
            <a:r>
              <a:rPr lang="en-US" sz="2300" dirty="0" err="1" smtClean="0">
                <a:solidFill>
                  <a:schemeClr val="bg1"/>
                </a:solidFill>
                <a:latin typeface="Verdana" pitchFamily="34" charset="0"/>
              </a:rPr>
              <a:t>Mencegah</a:t>
            </a:r>
            <a:r>
              <a:rPr lang="en-US" sz="2300" dirty="0" smtClean="0">
                <a:solidFill>
                  <a:schemeClr val="bg1"/>
                </a:solidFill>
                <a:latin typeface="Verdana" pitchFamily="34" charset="0"/>
              </a:rPr>
              <a:t> </a:t>
            </a:r>
            <a:r>
              <a:rPr lang="en-US" sz="2300" dirty="0" err="1" smtClean="0">
                <a:solidFill>
                  <a:schemeClr val="bg1"/>
                </a:solidFill>
                <a:latin typeface="Verdana" pitchFamily="34" charset="0"/>
              </a:rPr>
              <a:t>dan</a:t>
            </a:r>
            <a:r>
              <a:rPr lang="en-US" sz="2300" dirty="0" smtClean="0">
                <a:solidFill>
                  <a:schemeClr val="bg1"/>
                </a:solidFill>
                <a:latin typeface="Verdana" pitchFamily="34" charset="0"/>
              </a:rPr>
              <a:t> </a:t>
            </a:r>
            <a:r>
              <a:rPr lang="en-US" sz="2300" dirty="0" err="1" smtClean="0">
                <a:solidFill>
                  <a:schemeClr val="bg1"/>
                </a:solidFill>
                <a:latin typeface="Verdana" pitchFamily="34" charset="0"/>
              </a:rPr>
              <a:t>mengurangi</a:t>
            </a:r>
            <a:r>
              <a:rPr lang="en-US" sz="2300" dirty="0" smtClean="0">
                <a:solidFill>
                  <a:schemeClr val="bg1"/>
                </a:solidFill>
                <a:latin typeface="Verdana" pitchFamily="34" charset="0"/>
              </a:rPr>
              <a:t> </a:t>
            </a:r>
            <a:r>
              <a:rPr lang="en-US" sz="2300" dirty="0" err="1" smtClean="0">
                <a:solidFill>
                  <a:schemeClr val="bg1"/>
                </a:solidFill>
                <a:latin typeface="Verdana" pitchFamily="34" charset="0"/>
              </a:rPr>
              <a:t>kecelakaan</a:t>
            </a:r>
            <a:r>
              <a:rPr lang="en-US" sz="2300" dirty="0" smtClean="0">
                <a:solidFill>
                  <a:schemeClr val="bg1"/>
                </a:solidFill>
                <a:latin typeface="Verdana" pitchFamily="34" charset="0"/>
              </a:rPr>
              <a:t> </a:t>
            </a:r>
            <a:r>
              <a:rPr lang="en-US" sz="2300" dirty="0" err="1" smtClean="0">
                <a:solidFill>
                  <a:schemeClr val="bg1"/>
                </a:solidFill>
                <a:latin typeface="Verdana" pitchFamily="34" charset="0"/>
              </a:rPr>
              <a:t>kerja</a:t>
            </a:r>
            <a:r>
              <a:rPr lang="en-US" sz="2300" dirty="0" smtClean="0">
                <a:solidFill>
                  <a:schemeClr val="bg1"/>
                </a:solidFill>
                <a:latin typeface="Verdana" pitchFamily="34" charset="0"/>
              </a:rPr>
              <a:t> </a:t>
            </a:r>
          </a:p>
          <a:p>
            <a:pPr marL="457200" indent="-457200">
              <a:spcBef>
                <a:spcPts val="1200"/>
              </a:spcBef>
              <a:spcAft>
                <a:spcPts val="1200"/>
              </a:spcAft>
              <a:buClrTx/>
              <a:buSzPct val="100000"/>
              <a:buAutoNum type="alphaLcPeriod"/>
            </a:pPr>
            <a:r>
              <a:rPr lang="en-US" sz="2300" dirty="0" err="1" smtClean="0">
                <a:solidFill>
                  <a:schemeClr val="bg1"/>
                </a:solidFill>
                <a:latin typeface="Verdana" pitchFamily="34" charset="0"/>
              </a:rPr>
              <a:t>Mencegah</a:t>
            </a:r>
            <a:r>
              <a:rPr lang="en-US" sz="2300" dirty="0" smtClean="0">
                <a:solidFill>
                  <a:schemeClr val="bg1"/>
                </a:solidFill>
                <a:latin typeface="Verdana" pitchFamily="34" charset="0"/>
              </a:rPr>
              <a:t>, </a:t>
            </a:r>
            <a:r>
              <a:rPr lang="en-US" sz="2300" dirty="0" err="1" smtClean="0">
                <a:solidFill>
                  <a:schemeClr val="bg1"/>
                </a:solidFill>
                <a:latin typeface="Verdana" pitchFamily="34" charset="0"/>
              </a:rPr>
              <a:t>mengurangi</a:t>
            </a:r>
            <a:r>
              <a:rPr lang="en-US" sz="2300" dirty="0" smtClean="0">
                <a:solidFill>
                  <a:schemeClr val="bg1"/>
                </a:solidFill>
                <a:latin typeface="Verdana" pitchFamily="34" charset="0"/>
              </a:rPr>
              <a:t> </a:t>
            </a:r>
            <a:r>
              <a:rPr lang="en-US" sz="2300" dirty="0" err="1" smtClean="0">
                <a:solidFill>
                  <a:schemeClr val="bg1"/>
                </a:solidFill>
                <a:latin typeface="Verdana" pitchFamily="34" charset="0"/>
              </a:rPr>
              <a:t>bahaya</a:t>
            </a:r>
            <a:r>
              <a:rPr lang="en-US" sz="2300" dirty="0" smtClean="0">
                <a:solidFill>
                  <a:schemeClr val="bg1"/>
                </a:solidFill>
                <a:latin typeface="Verdana" pitchFamily="34" charset="0"/>
              </a:rPr>
              <a:t> </a:t>
            </a:r>
            <a:r>
              <a:rPr lang="en-US" sz="2300" dirty="0" err="1" smtClean="0">
                <a:solidFill>
                  <a:schemeClr val="bg1"/>
                </a:solidFill>
                <a:latin typeface="Verdana" pitchFamily="34" charset="0"/>
              </a:rPr>
              <a:t>peledakan</a:t>
            </a:r>
            <a:r>
              <a:rPr lang="en-US" sz="2300" dirty="0" smtClean="0">
                <a:solidFill>
                  <a:schemeClr val="bg1"/>
                </a:solidFill>
                <a:latin typeface="Verdana" pitchFamily="34" charset="0"/>
              </a:rPr>
              <a:t> </a:t>
            </a:r>
            <a:r>
              <a:rPr lang="en-US" sz="2300" dirty="0" err="1" smtClean="0">
                <a:solidFill>
                  <a:schemeClr val="bg1"/>
                </a:solidFill>
                <a:latin typeface="Verdana" pitchFamily="34" charset="0"/>
              </a:rPr>
              <a:t>maupun</a:t>
            </a:r>
            <a:r>
              <a:rPr lang="en-US" sz="2300" dirty="0" smtClean="0">
                <a:solidFill>
                  <a:schemeClr val="bg1"/>
                </a:solidFill>
                <a:latin typeface="Verdana" pitchFamily="34" charset="0"/>
              </a:rPr>
              <a:t> </a:t>
            </a:r>
            <a:r>
              <a:rPr lang="en-US" sz="2300" dirty="0" err="1" smtClean="0">
                <a:solidFill>
                  <a:schemeClr val="bg1"/>
                </a:solidFill>
                <a:latin typeface="Verdana" pitchFamily="34" charset="0"/>
              </a:rPr>
              <a:t>memadamkan</a:t>
            </a:r>
            <a:r>
              <a:rPr lang="en-US" sz="2300" dirty="0" smtClean="0">
                <a:solidFill>
                  <a:schemeClr val="bg1"/>
                </a:solidFill>
                <a:latin typeface="Verdana" pitchFamily="34" charset="0"/>
              </a:rPr>
              <a:t> </a:t>
            </a:r>
            <a:r>
              <a:rPr lang="en-US" sz="2300" dirty="0" err="1" smtClean="0">
                <a:solidFill>
                  <a:schemeClr val="bg1"/>
                </a:solidFill>
                <a:latin typeface="Verdana" pitchFamily="34" charset="0"/>
              </a:rPr>
              <a:t>kebakaran</a:t>
            </a:r>
            <a:endParaRPr lang="en-US" sz="2300" dirty="0" smtClean="0">
              <a:solidFill>
                <a:schemeClr val="bg1"/>
              </a:solidFill>
              <a:latin typeface="Verdana" pitchFamily="34" charset="0"/>
            </a:endParaRPr>
          </a:p>
          <a:p>
            <a:pPr marL="457200" indent="-457200">
              <a:spcBef>
                <a:spcPts val="1200"/>
              </a:spcBef>
              <a:spcAft>
                <a:spcPts val="1200"/>
              </a:spcAft>
              <a:buClrTx/>
              <a:buSzPct val="100000"/>
              <a:buAutoNum type="alphaLcPeriod"/>
            </a:pPr>
            <a:r>
              <a:rPr lang="en-US" sz="2300" dirty="0" err="1" smtClean="0">
                <a:solidFill>
                  <a:schemeClr val="bg1"/>
                </a:solidFill>
                <a:latin typeface="Verdana" pitchFamily="34" charset="0"/>
              </a:rPr>
              <a:t>Memberi</a:t>
            </a:r>
            <a:r>
              <a:rPr lang="en-US" sz="2300" dirty="0" smtClean="0">
                <a:solidFill>
                  <a:schemeClr val="bg1"/>
                </a:solidFill>
                <a:latin typeface="Verdana" pitchFamily="34" charset="0"/>
              </a:rPr>
              <a:t>  </a:t>
            </a:r>
            <a:r>
              <a:rPr lang="en-US" sz="2300" dirty="0" err="1" smtClean="0">
                <a:solidFill>
                  <a:schemeClr val="bg1"/>
                </a:solidFill>
                <a:latin typeface="Verdana" pitchFamily="34" charset="0"/>
              </a:rPr>
              <a:t>kesempatan</a:t>
            </a:r>
            <a:r>
              <a:rPr lang="en-US" sz="2300" dirty="0" smtClean="0">
                <a:solidFill>
                  <a:schemeClr val="bg1"/>
                </a:solidFill>
                <a:latin typeface="Verdana" pitchFamily="34" charset="0"/>
              </a:rPr>
              <a:t> </a:t>
            </a:r>
            <a:r>
              <a:rPr lang="en-US" sz="2300" dirty="0" err="1" smtClean="0">
                <a:solidFill>
                  <a:schemeClr val="bg1"/>
                </a:solidFill>
                <a:latin typeface="Verdana" pitchFamily="34" charset="0"/>
              </a:rPr>
              <a:t>atau</a:t>
            </a:r>
            <a:r>
              <a:rPr lang="en-US" sz="2300" dirty="0" smtClean="0">
                <a:solidFill>
                  <a:schemeClr val="bg1"/>
                </a:solidFill>
                <a:latin typeface="Verdana" pitchFamily="34" charset="0"/>
              </a:rPr>
              <a:t> </a:t>
            </a:r>
            <a:r>
              <a:rPr lang="en-US" sz="2300" dirty="0" err="1" smtClean="0">
                <a:solidFill>
                  <a:schemeClr val="bg1"/>
                </a:solidFill>
                <a:latin typeface="Verdana" pitchFamily="34" charset="0"/>
              </a:rPr>
              <a:t>jalan</a:t>
            </a:r>
            <a:r>
              <a:rPr lang="en-US" sz="2300" dirty="0" smtClean="0">
                <a:solidFill>
                  <a:schemeClr val="bg1"/>
                </a:solidFill>
                <a:latin typeface="Verdana" pitchFamily="34" charset="0"/>
              </a:rPr>
              <a:t> </a:t>
            </a:r>
            <a:r>
              <a:rPr lang="en-US" sz="2300" dirty="0" err="1" smtClean="0">
                <a:solidFill>
                  <a:schemeClr val="bg1"/>
                </a:solidFill>
                <a:latin typeface="Verdana" pitchFamily="34" charset="0"/>
              </a:rPr>
              <a:t>menyelamatan</a:t>
            </a:r>
            <a:r>
              <a:rPr lang="en-US" sz="2300" dirty="0" smtClean="0">
                <a:solidFill>
                  <a:schemeClr val="bg1"/>
                </a:solidFill>
                <a:latin typeface="Verdana" pitchFamily="34" charset="0"/>
              </a:rPr>
              <a:t> </a:t>
            </a:r>
            <a:r>
              <a:rPr lang="en-US" sz="2300" dirty="0" err="1" smtClean="0">
                <a:solidFill>
                  <a:schemeClr val="bg1"/>
                </a:solidFill>
                <a:latin typeface="Verdana" pitchFamily="34" charset="0"/>
              </a:rPr>
              <a:t>diri</a:t>
            </a:r>
            <a:r>
              <a:rPr lang="en-US" sz="2300" dirty="0" smtClean="0">
                <a:solidFill>
                  <a:schemeClr val="bg1"/>
                </a:solidFill>
                <a:latin typeface="Verdana" pitchFamily="34" charset="0"/>
              </a:rPr>
              <a:t> </a:t>
            </a:r>
            <a:r>
              <a:rPr lang="en-US" sz="2300" dirty="0" err="1" smtClean="0">
                <a:solidFill>
                  <a:schemeClr val="bg1"/>
                </a:solidFill>
                <a:latin typeface="Verdana" pitchFamily="34" charset="0"/>
              </a:rPr>
              <a:t>pada</a:t>
            </a:r>
            <a:r>
              <a:rPr lang="en-US" sz="2300" dirty="0" smtClean="0">
                <a:solidFill>
                  <a:schemeClr val="bg1"/>
                </a:solidFill>
                <a:latin typeface="Verdana" pitchFamily="34" charset="0"/>
              </a:rPr>
              <a:t> </a:t>
            </a:r>
            <a:r>
              <a:rPr lang="en-US" sz="2300" dirty="0" err="1" smtClean="0">
                <a:solidFill>
                  <a:schemeClr val="bg1"/>
                </a:solidFill>
                <a:latin typeface="Verdana" pitchFamily="34" charset="0"/>
              </a:rPr>
              <a:t>waktu</a:t>
            </a:r>
            <a:r>
              <a:rPr lang="en-US" sz="2300" dirty="0" smtClean="0">
                <a:solidFill>
                  <a:schemeClr val="bg1"/>
                </a:solidFill>
                <a:latin typeface="Verdana" pitchFamily="34" charset="0"/>
              </a:rPr>
              <a:t> </a:t>
            </a:r>
            <a:r>
              <a:rPr lang="en-US" sz="2300" dirty="0" err="1" smtClean="0">
                <a:solidFill>
                  <a:schemeClr val="bg1"/>
                </a:solidFill>
                <a:latin typeface="Verdana" pitchFamily="34" charset="0"/>
              </a:rPr>
              <a:t>kebakaran</a:t>
            </a:r>
            <a:r>
              <a:rPr lang="en-US" sz="2300" dirty="0" smtClean="0">
                <a:solidFill>
                  <a:schemeClr val="bg1"/>
                </a:solidFill>
                <a:latin typeface="Verdana" pitchFamily="34" charset="0"/>
              </a:rPr>
              <a:t> </a:t>
            </a:r>
            <a:r>
              <a:rPr lang="en-US" sz="2300" dirty="0" err="1" smtClean="0">
                <a:solidFill>
                  <a:schemeClr val="bg1"/>
                </a:solidFill>
                <a:latin typeface="Verdana" pitchFamily="34" charset="0"/>
              </a:rPr>
              <a:t>atau</a:t>
            </a:r>
            <a:r>
              <a:rPr lang="en-US" sz="2300" dirty="0" smtClean="0">
                <a:solidFill>
                  <a:schemeClr val="bg1"/>
                </a:solidFill>
                <a:latin typeface="Verdana" pitchFamily="34" charset="0"/>
              </a:rPr>
              <a:t> </a:t>
            </a:r>
            <a:r>
              <a:rPr lang="en-US" sz="2300" dirty="0" err="1" smtClean="0">
                <a:solidFill>
                  <a:schemeClr val="bg1"/>
                </a:solidFill>
                <a:latin typeface="Verdana" pitchFamily="34" charset="0"/>
              </a:rPr>
              <a:t>kejadian-kejadian</a:t>
            </a:r>
            <a:r>
              <a:rPr lang="en-US" sz="2300" dirty="0" smtClean="0">
                <a:solidFill>
                  <a:schemeClr val="bg1"/>
                </a:solidFill>
                <a:latin typeface="Verdana" pitchFamily="34" charset="0"/>
              </a:rPr>
              <a:t>  </a:t>
            </a:r>
            <a:r>
              <a:rPr lang="en-US" sz="2300" dirty="0" err="1" smtClean="0">
                <a:solidFill>
                  <a:schemeClr val="bg1"/>
                </a:solidFill>
                <a:latin typeface="Verdana" pitchFamily="34" charset="0"/>
              </a:rPr>
              <a:t>lainnya</a:t>
            </a:r>
            <a:r>
              <a:rPr lang="en-US" sz="2300" dirty="0" smtClean="0">
                <a:solidFill>
                  <a:schemeClr val="bg1"/>
                </a:solidFill>
                <a:latin typeface="Verdana" pitchFamily="34" charset="0"/>
              </a:rPr>
              <a:t> yang </a:t>
            </a:r>
            <a:r>
              <a:rPr lang="en-US" sz="2300" dirty="0" err="1" smtClean="0">
                <a:solidFill>
                  <a:schemeClr val="bg1"/>
                </a:solidFill>
                <a:latin typeface="Verdana" pitchFamily="34" charset="0"/>
              </a:rPr>
              <a:t>berbahaya</a:t>
            </a:r>
            <a:endParaRPr lang="en-US" sz="2300" dirty="0" smtClean="0">
              <a:solidFill>
                <a:schemeClr val="bg1"/>
              </a:solidFill>
              <a:latin typeface="Verdana" pitchFamily="34" charset="0"/>
            </a:endParaRPr>
          </a:p>
          <a:p>
            <a:pPr marL="457200" indent="-457200">
              <a:spcBef>
                <a:spcPts val="1200"/>
              </a:spcBef>
              <a:spcAft>
                <a:spcPts val="1200"/>
              </a:spcAft>
              <a:buClrTx/>
              <a:buSzPct val="100000"/>
              <a:buAutoNum type="alphaLcPeriod"/>
            </a:pPr>
            <a:r>
              <a:rPr lang="en-US" sz="2300" dirty="0" err="1" smtClean="0">
                <a:solidFill>
                  <a:schemeClr val="bg1"/>
                </a:solidFill>
                <a:latin typeface="Verdana" pitchFamily="34" charset="0"/>
              </a:rPr>
              <a:t>Mencegah</a:t>
            </a:r>
            <a:r>
              <a:rPr lang="en-US" sz="2300" dirty="0" smtClean="0">
                <a:solidFill>
                  <a:schemeClr val="bg1"/>
                </a:solidFill>
                <a:latin typeface="Verdana" pitchFamily="34" charset="0"/>
              </a:rPr>
              <a:t> </a:t>
            </a:r>
            <a:r>
              <a:rPr lang="en-US" sz="2300" dirty="0" err="1" smtClean="0">
                <a:solidFill>
                  <a:schemeClr val="bg1"/>
                </a:solidFill>
                <a:latin typeface="Verdana" pitchFamily="34" charset="0"/>
              </a:rPr>
              <a:t>dan</a:t>
            </a:r>
            <a:r>
              <a:rPr lang="en-US" sz="2300" dirty="0" smtClean="0">
                <a:solidFill>
                  <a:schemeClr val="bg1"/>
                </a:solidFill>
                <a:latin typeface="Verdana" pitchFamily="34" charset="0"/>
              </a:rPr>
              <a:t> </a:t>
            </a:r>
            <a:r>
              <a:rPr lang="en-US" sz="2300" dirty="0" err="1" smtClean="0">
                <a:solidFill>
                  <a:schemeClr val="bg1"/>
                </a:solidFill>
                <a:latin typeface="Verdana" pitchFamily="34" charset="0"/>
              </a:rPr>
              <a:t>mengendalikan</a:t>
            </a:r>
            <a:r>
              <a:rPr lang="en-US" sz="2300" dirty="0" smtClean="0">
                <a:solidFill>
                  <a:schemeClr val="bg1"/>
                </a:solidFill>
                <a:latin typeface="Verdana" pitchFamily="34" charset="0"/>
              </a:rPr>
              <a:t> </a:t>
            </a:r>
            <a:r>
              <a:rPr lang="en-US" sz="2300" dirty="0" err="1" smtClean="0">
                <a:solidFill>
                  <a:schemeClr val="bg1"/>
                </a:solidFill>
                <a:latin typeface="Verdana" pitchFamily="34" charset="0"/>
              </a:rPr>
              <a:t>timbulnya</a:t>
            </a:r>
            <a:r>
              <a:rPr lang="en-US" sz="2300" dirty="0" smtClean="0">
                <a:solidFill>
                  <a:schemeClr val="bg1"/>
                </a:solidFill>
                <a:latin typeface="Verdana" pitchFamily="34" charset="0"/>
              </a:rPr>
              <a:t> PAK </a:t>
            </a:r>
            <a:r>
              <a:rPr lang="en-US" sz="2300" dirty="0" err="1" smtClean="0">
                <a:solidFill>
                  <a:schemeClr val="bg1"/>
                </a:solidFill>
                <a:latin typeface="Verdana" pitchFamily="34" charset="0"/>
              </a:rPr>
              <a:t>baik</a:t>
            </a:r>
            <a:r>
              <a:rPr lang="en-US" sz="2300" dirty="0" smtClean="0">
                <a:solidFill>
                  <a:schemeClr val="bg1"/>
                </a:solidFill>
                <a:latin typeface="Verdana" pitchFamily="34" charset="0"/>
              </a:rPr>
              <a:t> </a:t>
            </a:r>
            <a:r>
              <a:rPr lang="en-US" sz="2300" dirty="0" err="1" smtClean="0">
                <a:solidFill>
                  <a:schemeClr val="bg1"/>
                </a:solidFill>
                <a:latin typeface="Verdana" pitchFamily="34" charset="0"/>
              </a:rPr>
              <a:t>fisik</a:t>
            </a:r>
            <a:r>
              <a:rPr lang="en-US" sz="2300" dirty="0" smtClean="0">
                <a:solidFill>
                  <a:schemeClr val="bg1"/>
                </a:solidFill>
                <a:latin typeface="Verdana" pitchFamily="34" charset="0"/>
              </a:rPr>
              <a:t> </a:t>
            </a:r>
            <a:r>
              <a:rPr lang="en-US" sz="2300" dirty="0" err="1" smtClean="0">
                <a:solidFill>
                  <a:schemeClr val="bg1"/>
                </a:solidFill>
                <a:latin typeface="Verdana" pitchFamily="34" charset="0"/>
              </a:rPr>
              <a:t>maupun</a:t>
            </a:r>
            <a:r>
              <a:rPr lang="en-US" sz="2300" dirty="0" smtClean="0">
                <a:solidFill>
                  <a:schemeClr val="bg1"/>
                </a:solidFill>
                <a:latin typeface="Verdana" pitchFamily="34" charset="0"/>
              </a:rPr>
              <a:t> </a:t>
            </a:r>
            <a:r>
              <a:rPr lang="en-US" sz="2300" dirty="0" err="1" smtClean="0">
                <a:solidFill>
                  <a:schemeClr val="bg1"/>
                </a:solidFill>
                <a:latin typeface="Verdana" pitchFamily="34" charset="0"/>
              </a:rPr>
              <a:t>psychis</a:t>
            </a:r>
            <a:r>
              <a:rPr lang="en-US" sz="2300" dirty="0" smtClean="0">
                <a:solidFill>
                  <a:schemeClr val="bg1"/>
                </a:solidFill>
                <a:latin typeface="Verdana" pitchFamily="34" charset="0"/>
              </a:rPr>
              <a:t>, </a:t>
            </a:r>
            <a:r>
              <a:rPr lang="en-US" sz="2300" dirty="0" err="1" smtClean="0">
                <a:solidFill>
                  <a:schemeClr val="bg1"/>
                </a:solidFill>
                <a:latin typeface="Verdana" pitchFamily="34" charset="0"/>
              </a:rPr>
              <a:t>insfeksi</a:t>
            </a:r>
            <a:r>
              <a:rPr lang="en-US" sz="2300" dirty="0" smtClean="0">
                <a:solidFill>
                  <a:schemeClr val="bg1"/>
                </a:solidFill>
                <a:latin typeface="Verdana" pitchFamily="34" charset="0"/>
              </a:rPr>
              <a:t>, </a:t>
            </a:r>
            <a:r>
              <a:rPr lang="en-US" sz="2300" dirty="0" err="1" smtClean="0">
                <a:solidFill>
                  <a:schemeClr val="bg1"/>
                </a:solidFill>
                <a:latin typeface="Verdana" pitchFamily="34" charset="0"/>
              </a:rPr>
              <a:t>keracunan</a:t>
            </a:r>
            <a:r>
              <a:rPr lang="en-US" sz="2300" dirty="0" smtClean="0">
                <a:solidFill>
                  <a:schemeClr val="bg1"/>
                </a:solidFill>
                <a:latin typeface="Verdana" pitchFamily="34" charset="0"/>
              </a:rPr>
              <a:t> </a:t>
            </a:r>
            <a:r>
              <a:rPr lang="en-US" sz="2300" dirty="0" err="1" smtClean="0">
                <a:solidFill>
                  <a:schemeClr val="bg1"/>
                </a:solidFill>
                <a:latin typeface="Verdana" pitchFamily="34" charset="0"/>
              </a:rPr>
              <a:t>dll</a:t>
            </a:r>
            <a:endParaRPr lang="en-US" sz="2300" dirty="0" smtClean="0">
              <a:solidFill>
                <a:schemeClr val="bg1"/>
              </a:solidFill>
              <a:latin typeface="Verdana" pitchFamily="34" charset="0"/>
            </a:endParaRPr>
          </a:p>
          <a:p>
            <a:pPr marL="457200" indent="-457200">
              <a:spcBef>
                <a:spcPts val="1200"/>
              </a:spcBef>
              <a:spcAft>
                <a:spcPts val="1200"/>
              </a:spcAft>
              <a:buClrTx/>
              <a:buSzPct val="100000"/>
              <a:buAutoNum type="alphaLcPeriod"/>
            </a:pPr>
            <a:r>
              <a:rPr lang="en-US" sz="2300" dirty="0" err="1" smtClean="0">
                <a:solidFill>
                  <a:schemeClr val="bg1"/>
                </a:solidFill>
                <a:latin typeface="Verdana" pitchFamily="34" charset="0"/>
              </a:rPr>
              <a:t>Memberi</a:t>
            </a:r>
            <a:r>
              <a:rPr lang="en-US" sz="2300" dirty="0" smtClean="0">
                <a:solidFill>
                  <a:schemeClr val="bg1"/>
                </a:solidFill>
                <a:latin typeface="Verdana" pitchFamily="34" charset="0"/>
              </a:rPr>
              <a:t> alat2 </a:t>
            </a:r>
            <a:r>
              <a:rPr lang="en-US" sz="2300" dirty="0" err="1" smtClean="0">
                <a:solidFill>
                  <a:schemeClr val="bg1"/>
                </a:solidFill>
                <a:latin typeface="Verdana" pitchFamily="34" charset="0"/>
              </a:rPr>
              <a:t>perlindungan</a:t>
            </a:r>
            <a:r>
              <a:rPr lang="en-US" sz="2300" dirty="0" smtClean="0">
                <a:solidFill>
                  <a:schemeClr val="bg1"/>
                </a:solidFill>
                <a:latin typeface="Verdana" pitchFamily="34" charset="0"/>
              </a:rPr>
              <a:t> </a:t>
            </a:r>
            <a:r>
              <a:rPr lang="en-US" sz="2300" dirty="0" err="1" smtClean="0">
                <a:solidFill>
                  <a:schemeClr val="bg1"/>
                </a:solidFill>
                <a:latin typeface="Verdana" pitchFamily="34" charset="0"/>
              </a:rPr>
              <a:t>diri</a:t>
            </a:r>
            <a:r>
              <a:rPr lang="en-US" sz="2300" dirty="0" smtClean="0">
                <a:solidFill>
                  <a:schemeClr val="bg1"/>
                </a:solidFill>
                <a:latin typeface="Verdana" pitchFamily="34" charset="0"/>
              </a:rPr>
              <a:t> </a:t>
            </a:r>
            <a:r>
              <a:rPr lang="en-US" sz="2300" dirty="0" err="1" smtClean="0">
                <a:solidFill>
                  <a:schemeClr val="bg1"/>
                </a:solidFill>
                <a:latin typeface="Verdana" pitchFamily="34" charset="0"/>
              </a:rPr>
              <a:t>pada</a:t>
            </a:r>
            <a:r>
              <a:rPr lang="en-US" sz="2300" dirty="0" smtClean="0">
                <a:solidFill>
                  <a:schemeClr val="bg1"/>
                </a:solidFill>
                <a:latin typeface="Verdana" pitchFamily="34" charset="0"/>
              </a:rPr>
              <a:t> </a:t>
            </a:r>
            <a:r>
              <a:rPr lang="en-US" sz="2300" dirty="0" err="1" smtClean="0">
                <a:solidFill>
                  <a:schemeClr val="bg1"/>
                </a:solidFill>
                <a:latin typeface="Verdana" pitchFamily="34" charset="0"/>
              </a:rPr>
              <a:t>pekerja</a:t>
            </a:r>
            <a:endParaRPr lang="en-US" sz="2300" dirty="0" smtClean="0">
              <a:solidFill>
                <a:schemeClr val="bg1"/>
              </a:solidFill>
              <a:latin typeface="Verdana" pitchFamily="34" charset="0"/>
            </a:endParaRPr>
          </a:p>
          <a:p>
            <a:pPr marL="457200" indent="-457200">
              <a:spcBef>
                <a:spcPts val="1200"/>
              </a:spcBef>
              <a:spcAft>
                <a:spcPts val="1200"/>
              </a:spcAft>
              <a:buClrTx/>
              <a:buSzPct val="100000"/>
              <a:buAutoNum type="alphaLcPeriod"/>
            </a:pPr>
            <a:r>
              <a:rPr lang="en-US" sz="2300" dirty="0" err="1" smtClean="0">
                <a:solidFill>
                  <a:schemeClr val="bg1"/>
                </a:solidFill>
                <a:latin typeface="Verdana" pitchFamily="34" charset="0"/>
              </a:rPr>
              <a:t>Memelihara</a:t>
            </a:r>
            <a:r>
              <a:rPr lang="en-US" sz="2300" dirty="0" smtClean="0">
                <a:solidFill>
                  <a:schemeClr val="bg1"/>
                </a:solidFill>
                <a:latin typeface="Verdana" pitchFamily="34" charset="0"/>
              </a:rPr>
              <a:t> </a:t>
            </a:r>
            <a:r>
              <a:rPr lang="en-US" sz="2300" dirty="0" err="1" smtClean="0">
                <a:solidFill>
                  <a:schemeClr val="bg1"/>
                </a:solidFill>
                <a:latin typeface="Verdana" pitchFamily="34" charset="0"/>
              </a:rPr>
              <a:t>kebersihan</a:t>
            </a:r>
            <a:r>
              <a:rPr lang="en-US" sz="2300" dirty="0" smtClean="0">
                <a:solidFill>
                  <a:schemeClr val="bg1"/>
                </a:solidFill>
                <a:latin typeface="Verdana" pitchFamily="34" charset="0"/>
              </a:rPr>
              <a:t>, </a:t>
            </a:r>
            <a:r>
              <a:rPr lang="en-US" sz="2300" dirty="0" err="1" smtClean="0">
                <a:solidFill>
                  <a:schemeClr val="bg1"/>
                </a:solidFill>
                <a:latin typeface="Verdana" pitchFamily="34" charset="0"/>
              </a:rPr>
              <a:t>kesehatan</a:t>
            </a:r>
            <a:r>
              <a:rPr lang="en-US" sz="2300" dirty="0" smtClean="0">
                <a:solidFill>
                  <a:schemeClr val="bg1"/>
                </a:solidFill>
                <a:latin typeface="Verdana" pitchFamily="34" charset="0"/>
              </a:rPr>
              <a:t> &amp; </a:t>
            </a:r>
            <a:r>
              <a:rPr lang="en-US" sz="2300" dirty="0" err="1" smtClean="0">
                <a:solidFill>
                  <a:schemeClr val="bg1"/>
                </a:solidFill>
                <a:latin typeface="Verdana" pitchFamily="34" charset="0"/>
              </a:rPr>
              <a:t>ketertiban</a:t>
            </a:r>
            <a:endParaRPr lang="en-US" sz="2300" dirty="0" smtClean="0">
              <a:solidFill>
                <a:schemeClr val="bg1"/>
              </a:solidFill>
              <a:latin typeface="Verdana" pitchFamily="34" charset="0"/>
            </a:endParaRPr>
          </a:p>
          <a:p>
            <a:pPr marL="0" indent="0" algn="just">
              <a:spcBef>
                <a:spcPts val="1200"/>
              </a:spcBef>
              <a:spcAft>
                <a:spcPts val="1200"/>
              </a:spcAft>
              <a:buNone/>
            </a:pPr>
            <a:endParaRPr lang="en-US" sz="2300" dirty="0" smtClean="0">
              <a:solidFill>
                <a:schemeClr val="bg1"/>
              </a:solidFill>
              <a:latin typeface="Verdana" pitchFamily="34" charset="0"/>
            </a:endParaRPr>
          </a:p>
          <a:p>
            <a:pPr marL="0" indent="0">
              <a:spcBef>
                <a:spcPts val="1200"/>
              </a:spcBef>
              <a:spcAft>
                <a:spcPts val="1200"/>
              </a:spcAft>
              <a:buNone/>
            </a:pPr>
            <a:endParaRPr lang="en-US" sz="2300" dirty="0" smtClean="0">
              <a:solidFill>
                <a:schemeClr val="bg1"/>
              </a:solidFill>
              <a:latin typeface="Verdana" pitchFamily="34" charset="0"/>
            </a:endParaRPr>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69635">
                                            <p:bg/>
                                          </p:spTgt>
                                        </p:tgtEl>
                                        <p:attrNameLst>
                                          <p:attrName>style.visibility</p:attrName>
                                        </p:attrNameLst>
                                      </p:cBhvr>
                                      <p:to>
                                        <p:strVal val="visible"/>
                                      </p:to>
                                    </p:set>
                                    <p:anim calcmode="lin" valueType="num">
                                      <p:cBhvr additive="base">
                                        <p:cTn id="7" dur="500" fill="hold"/>
                                        <p:tgtEl>
                                          <p:spTgt spid="69635">
                                            <p:bg/>
                                          </p:spTgt>
                                        </p:tgtEl>
                                        <p:attrNameLst>
                                          <p:attrName>ppt_x</p:attrName>
                                        </p:attrNameLst>
                                      </p:cBhvr>
                                      <p:tavLst>
                                        <p:tav tm="0">
                                          <p:val>
                                            <p:strVal val="0-#ppt_w/2"/>
                                          </p:val>
                                        </p:tav>
                                        <p:tav tm="100000">
                                          <p:val>
                                            <p:strVal val="#ppt_x"/>
                                          </p:val>
                                        </p:tav>
                                      </p:tavLst>
                                    </p:anim>
                                    <p:anim calcmode="lin" valueType="num">
                                      <p:cBhvr additive="base">
                                        <p:cTn id="8" dur="500" fill="hold"/>
                                        <p:tgtEl>
                                          <p:spTgt spid="69635">
                                            <p:bg/>
                                          </p:spTgt>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69635">
                                            <p:txEl>
                                              <p:pRg st="0" end="0"/>
                                            </p:txEl>
                                          </p:spTgt>
                                        </p:tgtEl>
                                        <p:attrNameLst>
                                          <p:attrName>style.visibility</p:attrName>
                                        </p:attrNameLst>
                                      </p:cBhvr>
                                      <p:to>
                                        <p:strVal val="visible"/>
                                      </p:to>
                                    </p:set>
                                    <p:anim calcmode="lin" valueType="num">
                                      <p:cBhvr additive="base">
                                        <p:cTn id="12" dur="500" fill="hold"/>
                                        <p:tgtEl>
                                          <p:spTgt spid="69635">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6963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8" fill="hold" nodeType="clickEffect">
                                  <p:stCondLst>
                                    <p:cond delay="0"/>
                                  </p:stCondLst>
                                  <p:childTnLst>
                                    <p:set>
                                      <p:cBhvr>
                                        <p:cTn id="17" dur="1" fill="hold">
                                          <p:stCondLst>
                                            <p:cond delay="0"/>
                                          </p:stCondLst>
                                        </p:cTn>
                                        <p:tgtEl>
                                          <p:spTgt spid="69635">
                                            <p:txEl>
                                              <p:pRg st="1" end="1"/>
                                            </p:txEl>
                                          </p:spTgt>
                                        </p:tgtEl>
                                        <p:attrNameLst>
                                          <p:attrName>style.visibility</p:attrName>
                                        </p:attrNameLst>
                                      </p:cBhvr>
                                      <p:to>
                                        <p:strVal val="visible"/>
                                      </p:to>
                                    </p:set>
                                    <p:anim calcmode="lin" valueType="num">
                                      <p:cBhvr additive="base">
                                        <p:cTn id="18" dur="500" fill="hold"/>
                                        <p:tgtEl>
                                          <p:spTgt spid="69635">
                                            <p:txEl>
                                              <p:pRg st="1" end="1"/>
                                            </p:txEl>
                                          </p:spTgt>
                                        </p:tgtEl>
                                        <p:attrNameLst>
                                          <p:attrName>ppt_x</p:attrName>
                                        </p:attrNameLst>
                                      </p:cBhvr>
                                      <p:tavLst>
                                        <p:tav tm="0">
                                          <p:val>
                                            <p:strVal val="0-#ppt_w/2"/>
                                          </p:val>
                                        </p:tav>
                                        <p:tav tm="100000">
                                          <p:val>
                                            <p:strVal val="#ppt_x"/>
                                          </p:val>
                                        </p:tav>
                                      </p:tavLst>
                                    </p:anim>
                                    <p:anim calcmode="lin" valueType="num">
                                      <p:cBhvr additive="base">
                                        <p:cTn id="19" dur="500" fill="hold"/>
                                        <p:tgtEl>
                                          <p:spTgt spid="6963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8" fill="hold" nodeType="clickEffect">
                                  <p:stCondLst>
                                    <p:cond delay="0"/>
                                  </p:stCondLst>
                                  <p:childTnLst>
                                    <p:set>
                                      <p:cBhvr>
                                        <p:cTn id="23" dur="1" fill="hold">
                                          <p:stCondLst>
                                            <p:cond delay="0"/>
                                          </p:stCondLst>
                                        </p:cTn>
                                        <p:tgtEl>
                                          <p:spTgt spid="69635">
                                            <p:txEl>
                                              <p:pRg st="2" end="2"/>
                                            </p:txEl>
                                          </p:spTgt>
                                        </p:tgtEl>
                                        <p:attrNameLst>
                                          <p:attrName>style.visibility</p:attrName>
                                        </p:attrNameLst>
                                      </p:cBhvr>
                                      <p:to>
                                        <p:strVal val="visible"/>
                                      </p:to>
                                    </p:set>
                                    <p:anim calcmode="lin" valueType="num">
                                      <p:cBhvr additive="base">
                                        <p:cTn id="24" dur="500" fill="hold"/>
                                        <p:tgtEl>
                                          <p:spTgt spid="69635">
                                            <p:txEl>
                                              <p:pRg st="2" end="2"/>
                                            </p:txEl>
                                          </p:spTgt>
                                        </p:tgtEl>
                                        <p:attrNameLst>
                                          <p:attrName>ppt_x</p:attrName>
                                        </p:attrNameLst>
                                      </p:cBhvr>
                                      <p:tavLst>
                                        <p:tav tm="0">
                                          <p:val>
                                            <p:strVal val="0-#ppt_w/2"/>
                                          </p:val>
                                        </p:tav>
                                        <p:tav tm="100000">
                                          <p:val>
                                            <p:strVal val="#ppt_x"/>
                                          </p:val>
                                        </p:tav>
                                      </p:tavLst>
                                    </p:anim>
                                    <p:anim calcmode="lin" valueType="num">
                                      <p:cBhvr additive="base">
                                        <p:cTn id="25" dur="500" fill="hold"/>
                                        <p:tgtEl>
                                          <p:spTgt spid="6963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8" fill="hold" nodeType="clickEffect">
                                  <p:stCondLst>
                                    <p:cond delay="0"/>
                                  </p:stCondLst>
                                  <p:childTnLst>
                                    <p:set>
                                      <p:cBhvr>
                                        <p:cTn id="29" dur="1" fill="hold">
                                          <p:stCondLst>
                                            <p:cond delay="0"/>
                                          </p:stCondLst>
                                        </p:cTn>
                                        <p:tgtEl>
                                          <p:spTgt spid="69635">
                                            <p:txEl>
                                              <p:pRg st="3" end="3"/>
                                            </p:txEl>
                                          </p:spTgt>
                                        </p:tgtEl>
                                        <p:attrNameLst>
                                          <p:attrName>style.visibility</p:attrName>
                                        </p:attrNameLst>
                                      </p:cBhvr>
                                      <p:to>
                                        <p:strVal val="visible"/>
                                      </p:to>
                                    </p:set>
                                    <p:anim calcmode="lin" valueType="num">
                                      <p:cBhvr additive="base">
                                        <p:cTn id="30" dur="500" fill="hold"/>
                                        <p:tgtEl>
                                          <p:spTgt spid="69635">
                                            <p:txEl>
                                              <p:pRg st="3" end="3"/>
                                            </p:txEl>
                                          </p:spTgt>
                                        </p:tgtEl>
                                        <p:attrNameLst>
                                          <p:attrName>ppt_x</p:attrName>
                                        </p:attrNameLst>
                                      </p:cBhvr>
                                      <p:tavLst>
                                        <p:tav tm="0">
                                          <p:val>
                                            <p:strVal val="0-#ppt_w/2"/>
                                          </p:val>
                                        </p:tav>
                                        <p:tav tm="100000">
                                          <p:val>
                                            <p:strVal val="#ppt_x"/>
                                          </p:val>
                                        </p:tav>
                                      </p:tavLst>
                                    </p:anim>
                                    <p:anim calcmode="lin" valueType="num">
                                      <p:cBhvr additive="base">
                                        <p:cTn id="31" dur="500" fill="hold"/>
                                        <p:tgtEl>
                                          <p:spTgt spid="6963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8" fill="hold" nodeType="clickEffect">
                                  <p:stCondLst>
                                    <p:cond delay="0"/>
                                  </p:stCondLst>
                                  <p:childTnLst>
                                    <p:set>
                                      <p:cBhvr>
                                        <p:cTn id="35" dur="1" fill="hold">
                                          <p:stCondLst>
                                            <p:cond delay="0"/>
                                          </p:stCondLst>
                                        </p:cTn>
                                        <p:tgtEl>
                                          <p:spTgt spid="69635">
                                            <p:txEl>
                                              <p:pRg st="4" end="4"/>
                                            </p:txEl>
                                          </p:spTgt>
                                        </p:tgtEl>
                                        <p:attrNameLst>
                                          <p:attrName>style.visibility</p:attrName>
                                        </p:attrNameLst>
                                      </p:cBhvr>
                                      <p:to>
                                        <p:strVal val="visible"/>
                                      </p:to>
                                    </p:set>
                                    <p:anim calcmode="lin" valueType="num">
                                      <p:cBhvr additive="base">
                                        <p:cTn id="36" dur="500" fill="hold"/>
                                        <p:tgtEl>
                                          <p:spTgt spid="69635">
                                            <p:txEl>
                                              <p:pRg st="4" end="4"/>
                                            </p:txEl>
                                          </p:spTgt>
                                        </p:tgtEl>
                                        <p:attrNameLst>
                                          <p:attrName>ppt_x</p:attrName>
                                        </p:attrNameLst>
                                      </p:cBhvr>
                                      <p:tavLst>
                                        <p:tav tm="0">
                                          <p:val>
                                            <p:strVal val="0-#ppt_w/2"/>
                                          </p:val>
                                        </p:tav>
                                        <p:tav tm="100000">
                                          <p:val>
                                            <p:strVal val="#ppt_x"/>
                                          </p:val>
                                        </p:tav>
                                      </p:tavLst>
                                    </p:anim>
                                    <p:anim calcmode="lin" valueType="num">
                                      <p:cBhvr additive="base">
                                        <p:cTn id="37" dur="500" fill="hold"/>
                                        <p:tgtEl>
                                          <p:spTgt spid="69635">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8" fill="hold" nodeType="clickEffect">
                                  <p:stCondLst>
                                    <p:cond delay="0"/>
                                  </p:stCondLst>
                                  <p:childTnLst>
                                    <p:set>
                                      <p:cBhvr>
                                        <p:cTn id="41" dur="1" fill="hold">
                                          <p:stCondLst>
                                            <p:cond delay="0"/>
                                          </p:stCondLst>
                                        </p:cTn>
                                        <p:tgtEl>
                                          <p:spTgt spid="69635">
                                            <p:txEl>
                                              <p:pRg st="5" end="5"/>
                                            </p:txEl>
                                          </p:spTgt>
                                        </p:tgtEl>
                                        <p:attrNameLst>
                                          <p:attrName>style.visibility</p:attrName>
                                        </p:attrNameLst>
                                      </p:cBhvr>
                                      <p:to>
                                        <p:strVal val="visible"/>
                                      </p:to>
                                    </p:set>
                                    <p:anim calcmode="lin" valueType="num">
                                      <p:cBhvr additive="base">
                                        <p:cTn id="42" dur="500" fill="hold"/>
                                        <p:tgtEl>
                                          <p:spTgt spid="69635">
                                            <p:txEl>
                                              <p:pRg st="5" end="5"/>
                                            </p:txEl>
                                          </p:spTgt>
                                        </p:tgtEl>
                                        <p:attrNameLst>
                                          <p:attrName>ppt_x</p:attrName>
                                        </p:attrNameLst>
                                      </p:cBhvr>
                                      <p:tavLst>
                                        <p:tav tm="0">
                                          <p:val>
                                            <p:strVal val="0-#ppt_w/2"/>
                                          </p:val>
                                        </p:tav>
                                        <p:tav tm="100000">
                                          <p:val>
                                            <p:strVal val="#ppt_x"/>
                                          </p:val>
                                        </p:tav>
                                      </p:tavLst>
                                    </p:anim>
                                    <p:anim calcmode="lin" valueType="num">
                                      <p:cBhvr additive="base">
                                        <p:cTn id="43" dur="500" fill="hold"/>
                                        <p:tgtEl>
                                          <p:spTgt spid="69635">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8" fill="hold" nodeType="clickEffect">
                                  <p:stCondLst>
                                    <p:cond delay="0"/>
                                  </p:stCondLst>
                                  <p:childTnLst>
                                    <p:set>
                                      <p:cBhvr>
                                        <p:cTn id="47" dur="1" fill="hold">
                                          <p:stCondLst>
                                            <p:cond delay="0"/>
                                          </p:stCondLst>
                                        </p:cTn>
                                        <p:tgtEl>
                                          <p:spTgt spid="69635">
                                            <p:txEl>
                                              <p:pRg st="6" end="6"/>
                                            </p:txEl>
                                          </p:spTgt>
                                        </p:tgtEl>
                                        <p:attrNameLst>
                                          <p:attrName>style.visibility</p:attrName>
                                        </p:attrNameLst>
                                      </p:cBhvr>
                                      <p:to>
                                        <p:strVal val="visible"/>
                                      </p:to>
                                    </p:set>
                                    <p:anim calcmode="lin" valueType="num">
                                      <p:cBhvr additive="base">
                                        <p:cTn id="48" dur="500" fill="hold"/>
                                        <p:tgtEl>
                                          <p:spTgt spid="69635">
                                            <p:txEl>
                                              <p:pRg st="6" end="6"/>
                                            </p:txEl>
                                          </p:spTgt>
                                        </p:tgtEl>
                                        <p:attrNameLst>
                                          <p:attrName>ppt_x</p:attrName>
                                        </p:attrNameLst>
                                      </p:cBhvr>
                                      <p:tavLst>
                                        <p:tav tm="0">
                                          <p:val>
                                            <p:strVal val="0-#ppt_w/2"/>
                                          </p:val>
                                        </p:tav>
                                        <p:tav tm="100000">
                                          <p:val>
                                            <p:strVal val="#ppt_x"/>
                                          </p:val>
                                        </p:tav>
                                      </p:tavLst>
                                    </p:anim>
                                    <p:anim calcmode="lin" valueType="num">
                                      <p:cBhvr additive="base">
                                        <p:cTn id="49" dur="500" fill="hold"/>
                                        <p:tgtEl>
                                          <p:spTgt spid="69635">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5" grpId="0" build="p" animBg="1"/>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9635" name="Rectangle 3"/>
          <p:cNvSpPr>
            <a:spLocks noGrp="1" noChangeArrowheads="1"/>
          </p:cNvSpPr>
          <p:nvPr>
            <p:ph idx="1"/>
          </p:nvPr>
        </p:nvSpPr>
        <p:spPr>
          <a:xfrm>
            <a:off x="533400" y="381000"/>
            <a:ext cx="8229600" cy="6172200"/>
          </a:xfrm>
          <a:blipFill dpi="0" rotWithShape="1">
            <a:blip r:embed="rId3">
              <a:alphaModFix amt="35000"/>
            </a:blip>
            <a:srcRect/>
            <a:tile tx="0" ty="0" sx="100000" sy="100000" flip="none" algn="tl"/>
          </a:blipFill>
        </p:spPr>
        <p:txBody>
          <a:bodyPr>
            <a:noAutofit/>
          </a:bodyPr>
          <a:lstStyle/>
          <a:p>
            <a:pPr marL="0" indent="0">
              <a:spcBef>
                <a:spcPts val="1200"/>
              </a:spcBef>
              <a:spcAft>
                <a:spcPts val="1200"/>
              </a:spcAft>
              <a:buNone/>
            </a:pPr>
            <a:r>
              <a:rPr lang="en-US" sz="2300" dirty="0" smtClean="0">
                <a:solidFill>
                  <a:schemeClr val="bg1"/>
                </a:solidFill>
                <a:latin typeface="Verdana" pitchFamily="34" charset="0"/>
              </a:rPr>
              <a:t>DENGAN PERATURAN PERUNDANGAN DITETAPKAN SYARAT-SYARAT KESELAMATAN KERJA UNTUK </a:t>
            </a:r>
            <a:r>
              <a:rPr lang="en-US" sz="2300" dirty="0" smtClean="0">
                <a:solidFill>
                  <a:schemeClr val="bg1"/>
                </a:solidFill>
                <a:latin typeface="Verdana" pitchFamily="34" charset="0"/>
                <a:sym typeface="Wingdings" pitchFamily="2" charset="2"/>
              </a:rPr>
              <a:t>(PS.3):</a:t>
            </a:r>
          </a:p>
          <a:p>
            <a:pPr marL="457200" indent="-457200" algn="just">
              <a:spcBef>
                <a:spcPts val="1200"/>
              </a:spcBef>
              <a:spcAft>
                <a:spcPts val="1200"/>
              </a:spcAft>
              <a:buClrTx/>
              <a:buSzPct val="100000"/>
              <a:buAutoNum type="alphaLcPeriod" startAt="7"/>
            </a:pPr>
            <a:r>
              <a:rPr lang="en-US" sz="2300" dirty="0" err="1" smtClean="0">
                <a:solidFill>
                  <a:schemeClr val="bg1"/>
                </a:solidFill>
                <a:latin typeface="Verdana" pitchFamily="34" charset="0"/>
                <a:sym typeface="Wingdings" pitchFamily="2" charset="2"/>
              </a:rPr>
              <a:t>Memberi</a:t>
            </a:r>
            <a:r>
              <a:rPr lang="en-US" sz="2300" dirty="0" smtClean="0">
                <a:solidFill>
                  <a:schemeClr val="bg1"/>
                </a:solidFill>
                <a:latin typeface="Verdana" pitchFamily="34" charset="0"/>
                <a:sym typeface="Wingdings" pitchFamily="2" charset="2"/>
              </a:rPr>
              <a:t> </a:t>
            </a:r>
            <a:r>
              <a:rPr lang="en-US" sz="2300" dirty="0" err="1" smtClean="0">
                <a:solidFill>
                  <a:schemeClr val="bg1"/>
                </a:solidFill>
                <a:latin typeface="Verdana" pitchFamily="34" charset="0"/>
                <a:sym typeface="Wingdings" pitchFamily="2" charset="2"/>
              </a:rPr>
              <a:t>pertolongan</a:t>
            </a:r>
            <a:r>
              <a:rPr lang="en-US" sz="2300" dirty="0" smtClean="0">
                <a:solidFill>
                  <a:schemeClr val="bg1"/>
                </a:solidFill>
                <a:latin typeface="Verdana" pitchFamily="34" charset="0"/>
                <a:sym typeface="Wingdings" pitchFamily="2" charset="2"/>
              </a:rPr>
              <a:t> </a:t>
            </a:r>
            <a:r>
              <a:rPr lang="en-US" sz="2300" dirty="0" err="1" smtClean="0">
                <a:solidFill>
                  <a:schemeClr val="bg1"/>
                </a:solidFill>
                <a:latin typeface="Verdana" pitchFamily="34" charset="0"/>
                <a:sym typeface="Wingdings" pitchFamily="2" charset="2"/>
              </a:rPr>
              <a:t>pada</a:t>
            </a:r>
            <a:r>
              <a:rPr lang="en-US" sz="2300" dirty="0" smtClean="0">
                <a:solidFill>
                  <a:schemeClr val="bg1"/>
                </a:solidFill>
                <a:latin typeface="Verdana" pitchFamily="34" charset="0"/>
                <a:sym typeface="Wingdings" pitchFamily="2" charset="2"/>
              </a:rPr>
              <a:t> </a:t>
            </a:r>
            <a:r>
              <a:rPr lang="en-US" sz="2300" dirty="0" err="1" smtClean="0">
                <a:solidFill>
                  <a:schemeClr val="bg1"/>
                </a:solidFill>
                <a:latin typeface="Verdana" pitchFamily="34" charset="0"/>
                <a:sym typeface="Wingdings" pitchFamily="2" charset="2"/>
              </a:rPr>
              <a:t>kecelakaan</a:t>
            </a:r>
            <a:endParaRPr lang="en-US" sz="2300" dirty="0" smtClean="0">
              <a:solidFill>
                <a:schemeClr val="bg1"/>
              </a:solidFill>
              <a:latin typeface="Verdana" pitchFamily="34" charset="0"/>
              <a:sym typeface="Wingdings" pitchFamily="2" charset="2"/>
            </a:endParaRPr>
          </a:p>
          <a:p>
            <a:pPr marL="457200" indent="-457200" algn="just">
              <a:spcBef>
                <a:spcPts val="1200"/>
              </a:spcBef>
              <a:spcAft>
                <a:spcPts val="1200"/>
              </a:spcAft>
              <a:buClrTx/>
              <a:buSzPct val="100000"/>
              <a:buAutoNum type="alphaLcPeriod" startAt="7"/>
            </a:pPr>
            <a:r>
              <a:rPr lang="en-US" sz="2300" dirty="0" err="1" smtClean="0">
                <a:solidFill>
                  <a:schemeClr val="bg1"/>
                </a:solidFill>
                <a:latin typeface="Verdana" pitchFamily="34" charset="0"/>
                <a:sym typeface="Wingdings" pitchFamily="2" charset="2"/>
              </a:rPr>
              <a:t>Mencegah</a:t>
            </a:r>
            <a:r>
              <a:rPr lang="en-US" sz="2300" dirty="0" smtClean="0">
                <a:solidFill>
                  <a:schemeClr val="bg1"/>
                </a:solidFill>
                <a:latin typeface="Verdana" pitchFamily="34" charset="0"/>
                <a:sym typeface="Wingdings" pitchFamily="2" charset="2"/>
              </a:rPr>
              <a:t> </a:t>
            </a:r>
            <a:r>
              <a:rPr lang="en-US" sz="2300" dirty="0" err="1" smtClean="0">
                <a:solidFill>
                  <a:schemeClr val="bg1"/>
                </a:solidFill>
                <a:latin typeface="Verdana" pitchFamily="34" charset="0"/>
                <a:sym typeface="Wingdings" pitchFamily="2" charset="2"/>
              </a:rPr>
              <a:t>dan</a:t>
            </a:r>
            <a:r>
              <a:rPr lang="en-US" sz="2300" dirty="0" smtClean="0">
                <a:solidFill>
                  <a:schemeClr val="bg1"/>
                </a:solidFill>
                <a:latin typeface="Verdana" pitchFamily="34" charset="0"/>
                <a:sym typeface="Wingdings" pitchFamily="2" charset="2"/>
              </a:rPr>
              <a:t> </a:t>
            </a:r>
            <a:r>
              <a:rPr lang="en-US" sz="2300" dirty="0" err="1" smtClean="0">
                <a:solidFill>
                  <a:schemeClr val="bg1"/>
                </a:solidFill>
                <a:latin typeface="Verdana" pitchFamily="34" charset="0"/>
                <a:sym typeface="Wingdings" pitchFamily="2" charset="2"/>
              </a:rPr>
              <a:t>mengendalikan</a:t>
            </a:r>
            <a:r>
              <a:rPr lang="en-US" sz="2300" dirty="0" smtClean="0">
                <a:solidFill>
                  <a:schemeClr val="bg1"/>
                </a:solidFill>
                <a:latin typeface="Verdana" pitchFamily="34" charset="0"/>
                <a:sym typeface="Wingdings" pitchFamily="2" charset="2"/>
              </a:rPr>
              <a:t> </a:t>
            </a:r>
            <a:r>
              <a:rPr lang="en-US" sz="2300" dirty="0" err="1" smtClean="0">
                <a:solidFill>
                  <a:schemeClr val="bg1"/>
                </a:solidFill>
                <a:latin typeface="Verdana" pitchFamily="34" charset="0"/>
                <a:sym typeface="Wingdings" pitchFamily="2" charset="2"/>
              </a:rPr>
              <a:t>timbul</a:t>
            </a:r>
            <a:r>
              <a:rPr lang="en-US" sz="2300" dirty="0" smtClean="0">
                <a:solidFill>
                  <a:schemeClr val="bg1"/>
                </a:solidFill>
                <a:latin typeface="Verdana" pitchFamily="34" charset="0"/>
                <a:sym typeface="Wingdings" pitchFamily="2" charset="2"/>
              </a:rPr>
              <a:t> </a:t>
            </a:r>
            <a:r>
              <a:rPr lang="en-US" sz="2300" dirty="0" err="1" smtClean="0">
                <a:solidFill>
                  <a:schemeClr val="bg1"/>
                </a:solidFill>
                <a:latin typeface="Verdana" pitchFamily="34" charset="0"/>
                <a:sym typeface="Wingdings" pitchFamily="2" charset="2"/>
              </a:rPr>
              <a:t>atau</a:t>
            </a:r>
            <a:r>
              <a:rPr lang="en-US" sz="2300" dirty="0" smtClean="0">
                <a:solidFill>
                  <a:schemeClr val="bg1"/>
                </a:solidFill>
                <a:latin typeface="Verdana" pitchFamily="34" charset="0"/>
                <a:sym typeface="Wingdings" pitchFamily="2" charset="2"/>
              </a:rPr>
              <a:t> </a:t>
            </a:r>
            <a:r>
              <a:rPr lang="en-US" sz="2300" dirty="0" err="1" smtClean="0">
                <a:solidFill>
                  <a:schemeClr val="bg1"/>
                </a:solidFill>
                <a:latin typeface="Verdana" pitchFamily="34" charset="0"/>
                <a:sym typeface="Wingdings" pitchFamily="2" charset="2"/>
              </a:rPr>
              <a:t>menyebar</a:t>
            </a:r>
            <a:r>
              <a:rPr lang="en-US" sz="2300" dirty="0" smtClean="0">
                <a:solidFill>
                  <a:schemeClr val="bg1"/>
                </a:solidFill>
                <a:latin typeface="Verdana" pitchFamily="34" charset="0"/>
                <a:sym typeface="Wingdings" pitchFamily="2" charset="2"/>
              </a:rPr>
              <a:t> </a:t>
            </a:r>
            <a:r>
              <a:rPr lang="en-US" sz="2300" dirty="0" err="1" smtClean="0">
                <a:solidFill>
                  <a:schemeClr val="bg1"/>
                </a:solidFill>
                <a:latin typeface="Verdana" pitchFamily="34" charset="0"/>
                <a:sym typeface="Wingdings" pitchFamily="2" charset="2"/>
              </a:rPr>
              <a:t>luasnya</a:t>
            </a:r>
            <a:r>
              <a:rPr lang="en-US" sz="2300" dirty="0" smtClean="0">
                <a:solidFill>
                  <a:schemeClr val="bg1"/>
                </a:solidFill>
                <a:latin typeface="Verdana" pitchFamily="34" charset="0"/>
                <a:sym typeface="Wingdings" pitchFamily="2" charset="2"/>
              </a:rPr>
              <a:t> </a:t>
            </a:r>
            <a:r>
              <a:rPr lang="en-US" sz="2300" dirty="0" err="1" smtClean="0">
                <a:solidFill>
                  <a:schemeClr val="bg1"/>
                </a:solidFill>
                <a:latin typeface="Verdana" pitchFamily="34" charset="0"/>
                <a:sym typeface="Wingdings" pitchFamily="2" charset="2"/>
              </a:rPr>
              <a:t>suhu</a:t>
            </a:r>
            <a:r>
              <a:rPr lang="en-US" sz="2300" dirty="0" smtClean="0">
                <a:solidFill>
                  <a:schemeClr val="bg1"/>
                </a:solidFill>
                <a:latin typeface="Verdana" pitchFamily="34" charset="0"/>
                <a:sym typeface="Wingdings" pitchFamily="2" charset="2"/>
              </a:rPr>
              <a:t>, </a:t>
            </a:r>
            <a:r>
              <a:rPr lang="en-US" sz="2300" dirty="0" err="1" smtClean="0">
                <a:solidFill>
                  <a:schemeClr val="bg1"/>
                </a:solidFill>
                <a:latin typeface="Verdana" pitchFamily="34" charset="0"/>
                <a:sym typeface="Wingdings" pitchFamily="2" charset="2"/>
              </a:rPr>
              <a:t>sinar</a:t>
            </a:r>
            <a:r>
              <a:rPr lang="en-US" sz="2300" dirty="0" smtClean="0">
                <a:solidFill>
                  <a:schemeClr val="bg1"/>
                </a:solidFill>
                <a:latin typeface="Verdana" pitchFamily="34" charset="0"/>
                <a:sym typeface="Wingdings" pitchFamily="2" charset="2"/>
              </a:rPr>
              <a:t> </a:t>
            </a:r>
            <a:r>
              <a:rPr lang="en-US" sz="2300" dirty="0" err="1" smtClean="0">
                <a:solidFill>
                  <a:schemeClr val="bg1"/>
                </a:solidFill>
                <a:latin typeface="Verdana" pitchFamily="34" charset="0"/>
                <a:sym typeface="Wingdings" pitchFamily="2" charset="2"/>
              </a:rPr>
              <a:t>atau</a:t>
            </a:r>
            <a:r>
              <a:rPr lang="en-US" sz="2300" dirty="0" smtClean="0">
                <a:solidFill>
                  <a:schemeClr val="bg1"/>
                </a:solidFill>
                <a:latin typeface="Verdana" pitchFamily="34" charset="0"/>
                <a:sym typeface="Wingdings" pitchFamily="2" charset="2"/>
              </a:rPr>
              <a:t> </a:t>
            </a:r>
            <a:r>
              <a:rPr lang="en-US" sz="2300" dirty="0" err="1" smtClean="0">
                <a:solidFill>
                  <a:schemeClr val="bg1"/>
                </a:solidFill>
                <a:latin typeface="Verdana" pitchFamily="34" charset="0"/>
                <a:sym typeface="Wingdings" pitchFamily="2" charset="2"/>
              </a:rPr>
              <a:t>radiasi</a:t>
            </a:r>
            <a:r>
              <a:rPr lang="en-US" sz="2300" dirty="0" smtClean="0">
                <a:solidFill>
                  <a:schemeClr val="bg1"/>
                </a:solidFill>
                <a:latin typeface="Verdana" pitchFamily="34" charset="0"/>
                <a:sym typeface="Wingdings" pitchFamily="2" charset="2"/>
              </a:rPr>
              <a:t>, </a:t>
            </a:r>
            <a:r>
              <a:rPr lang="en-US" sz="2300" dirty="0" err="1" smtClean="0">
                <a:solidFill>
                  <a:schemeClr val="bg1"/>
                </a:solidFill>
                <a:latin typeface="Verdana" pitchFamily="34" charset="0"/>
                <a:sym typeface="Wingdings" pitchFamily="2" charset="2"/>
              </a:rPr>
              <a:t>suara</a:t>
            </a:r>
            <a:r>
              <a:rPr lang="en-US" sz="2300" dirty="0" smtClean="0">
                <a:solidFill>
                  <a:schemeClr val="bg1"/>
                </a:solidFill>
                <a:latin typeface="Verdana" pitchFamily="34" charset="0"/>
                <a:sym typeface="Wingdings" pitchFamily="2" charset="2"/>
              </a:rPr>
              <a:t> </a:t>
            </a:r>
            <a:r>
              <a:rPr lang="en-US" sz="2300" dirty="0" err="1" smtClean="0">
                <a:solidFill>
                  <a:schemeClr val="bg1"/>
                </a:solidFill>
                <a:latin typeface="Verdana" pitchFamily="34" charset="0"/>
                <a:sym typeface="Wingdings" pitchFamily="2" charset="2"/>
              </a:rPr>
              <a:t>dan</a:t>
            </a:r>
            <a:r>
              <a:rPr lang="en-US" sz="2300" dirty="0" smtClean="0">
                <a:solidFill>
                  <a:schemeClr val="bg1"/>
                </a:solidFill>
                <a:latin typeface="Verdana" pitchFamily="34" charset="0"/>
                <a:sym typeface="Wingdings" pitchFamily="2" charset="2"/>
              </a:rPr>
              <a:t> </a:t>
            </a:r>
            <a:r>
              <a:rPr lang="en-US" sz="2300" dirty="0" err="1" smtClean="0">
                <a:solidFill>
                  <a:schemeClr val="bg1"/>
                </a:solidFill>
                <a:latin typeface="Verdana" pitchFamily="34" charset="0"/>
                <a:sym typeface="Wingdings" pitchFamily="2" charset="2"/>
              </a:rPr>
              <a:t>getaran</a:t>
            </a:r>
            <a:endParaRPr lang="en-US" sz="2300" dirty="0" smtClean="0">
              <a:solidFill>
                <a:schemeClr val="bg1"/>
              </a:solidFill>
              <a:latin typeface="Verdana" pitchFamily="34" charset="0"/>
              <a:sym typeface="Wingdings" pitchFamily="2" charset="2"/>
            </a:endParaRPr>
          </a:p>
          <a:p>
            <a:pPr marL="514350" indent="-514350" algn="just">
              <a:spcBef>
                <a:spcPts val="1200"/>
              </a:spcBef>
              <a:spcAft>
                <a:spcPts val="1200"/>
              </a:spcAft>
              <a:buClrTx/>
              <a:buSzPct val="100000"/>
              <a:buAutoNum type="romanLcPeriod"/>
            </a:pPr>
            <a:r>
              <a:rPr lang="en-US" sz="2300" dirty="0" err="1" smtClean="0">
                <a:solidFill>
                  <a:schemeClr val="bg1"/>
                </a:solidFill>
                <a:latin typeface="Verdana" pitchFamily="34" charset="0"/>
                <a:sym typeface="Wingdings" pitchFamily="2" charset="2"/>
              </a:rPr>
              <a:t>Memperoleh</a:t>
            </a:r>
            <a:r>
              <a:rPr lang="en-US" sz="2300" dirty="0" smtClean="0">
                <a:solidFill>
                  <a:schemeClr val="bg1"/>
                </a:solidFill>
                <a:latin typeface="Verdana" pitchFamily="34" charset="0"/>
                <a:sym typeface="Wingdings" pitchFamily="2" charset="2"/>
              </a:rPr>
              <a:t> </a:t>
            </a:r>
            <a:r>
              <a:rPr lang="en-US" sz="2300" dirty="0" err="1" smtClean="0">
                <a:solidFill>
                  <a:schemeClr val="bg1"/>
                </a:solidFill>
                <a:latin typeface="Verdana" pitchFamily="34" charset="0"/>
                <a:sym typeface="Wingdings" pitchFamily="2" charset="2"/>
              </a:rPr>
              <a:t>penerangan</a:t>
            </a:r>
            <a:r>
              <a:rPr lang="en-US" sz="2300" dirty="0" smtClean="0">
                <a:solidFill>
                  <a:schemeClr val="bg1"/>
                </a:solidFill>
                <a:latin typeface="Verdana" pitchFamily="34" charset="0"/>
                <a:sym typeface="Wingdings" pitchFamily="2" charset="2"/>
              </a:rPr>
              <a:t> yang </a:t>
            </a:r>
            <a:r>
              <a:rPr lang="en-US" sz="2300" dirty="0" err="1" smtClean="0">
                <a:solidFill>
                  <a:schemeClr val="bg1"/>
                </a:solidFill>
                <a:latin typeface="Verdana" pitchFamily="34" charset="0"/>
                <a:sym typeface="Wingdings" pitchFamily="2" charset="2"/>
              </a:rPr>
              <a:t>cukup</a:t>
            </a:r>
            <a:r>
              <a:rPr lang="en-US" sz="2300" dirty="0" smtClean="0">
                <a:solidFill>
                  <a:schemeClr val="bg1"/>
                </a:solidFill>
                <a:latin typeface="Verdana" pitchFamily="34" charset="0"/>
                <a:sym typeface="Wingdings" pitchFamily="2" charset="2"/>
              </a:rPr>
              <a:t> </a:t>
            </a:r>
            <a:r>
              <a:rPr lang="en-US" sz="2300" dirty="0" err="1" smtClean="0">
                <a:solidFill>
                  <a:schemeClr val="bg1"/>
                </a:solidFill>
                <a:latin typeface="Verdana" pitchFamily="34" charset="0"/>
                <a:sym typeface="Wingdings" pitchFamily="2" charset="2"/>
              </a:rPr>
              <a:t>dan</a:t>
            </a:r>
            <a:r>
              <a:rPr lang="en-US" sz="2300" dirty="0" smtClean="0">
                <a:solidFill>
                  <a:schemeClr val="bg1"/>
                </a:solidFill>
                <a:latin typeface="Verdana" pitchFamily="34" charset="0"/>
                <a:sym typeface="Wingdings" pitchFamily="2" charset="2"/>
              </a:rPr>
              <a:t> </a:t>
            </a:r>
            <a:r>
              <a:rPr lang="en-US" sz="2300" dirty="0" err="1" smtClean="0">
                <a:solidFill>
                  <a:schemeClr val="bg1"/>
                </a:solidFill>
                <a:latin typeface="Verdana" pitchFamily="34" charset="0"/>
                <a:sym typeface="Wingdings" pitchFamily="2" charset="2"/>
              </a:rPr>
              <a:t>sesuai</a:t>
            </a:r>
            <a:endParaRPr lang="en-US" sz="2300" dirty="0" smtClean="0">
              <a:solidFill>
                <a:schemeClr val="bg1"/>
              </a:solidFill>
              <a:latin typeface="Verdana" pitchFamily="34" charset="0"/>
              <a:sym typeface="Wingdings" pitchFamily="2" charset="2"/>
            </a:endParaRPr>
          </a:p>
          <a:p>
            <a:pPr marL="514350" indent="-514350" algn="just">
              <a:spcBef>
                <a:spcPts val="1200"/>
              </a:spcBef>
              <a:spcAft>
                <a:spcPts val="1200"/>
              </a:spcAft>
              <a:buClrTx/>
              <a:buSzPct val="100000"/>
              <a:buNone/>
            </a:pPr>
            <a:r>
              <a:rPr lang="en-US" sz="2300" dirty="0" smtClean="0">
                <a:solidFill>
                  <a:schemeClr val="bg1"/>
                </a:solidFill>
                <a:latin typeface="Verdana" pitchFamily="34" charset="0"/>
                <a:sym typeface="Wingdings" pitchFamily="2" charset="2"/>
              </a:rPr>
              <a:t>j </a:t>
            </a:r>
            <a:r>
              <a:rPr lang="en-US" sz="2300" dirty="0" err="1" smtClean="0">
                <a:solidFill>
                  <a:schemeClr val="bg1"/>
                </a:solidFill>
                <a:latin typeface="Verdana" pitchFamily="34" charset="0"/>
                <a:sym typeface="Wingdings" pitchFamily="2" charset="2"/>
              </a:rPr>
              <a:t>Mengamankan</a:t>
            </a:r>
            <a:r>
              <a:rPr lang="en-US" sz="2300" dirty="0" smtClean="0">
                <a:solidFill>
                  <a:schemeClr val="bg1"/>
                </a:solidFill>
                <a:latin typeface="Verdana" pitchFamily="34" charset="0"/>
                <a:sym typeface="Wingdings" pitchFamily="2" charset="2"/>
              </a:rPr>
              <a:t> </a:t>
            </a:r>
            <a:r>
              <a:rPr lang="en-US" sz="2300" dirty="0" err="1" smtClean="0">
                <a:solidFill>
                  <a:schemeClr val="bg1"/>
                </a:solidFill>
                <a:latin typeface="Verdana" pitchFamily="34" charset="0"/>
                <a:sym typeface="Wingdings" pitchFamily="2" charset="2"/>
              </a:rPr>
              <a:t>dan</a:t>
            </a:r>
            <a:r>
              <a:rPr lang="en-US" sz="2300" dirty="0" smtClean="0">
                <a:solidFill>
                  <a:schemeClr val="bg1"/>
                </a:solidFill>
                <a:latin typeface="Verdana" pitchFamily="34" charset="0"/>
                <a:sym typeface="Wingdings" pitchFamily="2" charset="2"/>
              </a:rPr>
              <a:t> </a:t>
            </a:r>
            <a:r>
              <a:rPr lang="en-US" sz="2300" dirty="0" err="1" smtClean="0">
                <a:solidFill>
                  <a:schemeClr val="bg1"/>
                </a:solidFill>
                <a:latin typeface="Verdana" pitchFamily="34" charset="0"/>
                <a:sym typeface="Wingdings" pitchFamily="2" charset="2"/>
              </a:rPr>
              <a:t>memperlancar</a:t>
            </a:r>
            <a:r>
              <a:rPr lang="en-US" sz="2300" dirty="0" smtClean="0">
                <a:solidFill>
                  <a:schemeClr val="bg1"/>
                </a:solidFill>
                <a:latin typeface="Verdana" pitchFamily="34" charset="0"/>
                <a:sym typeface="Wingdings" pitchFamily="2" charset="2"/>
              </a:rPr>
              <a:t> </a:t>
            </a:r>
            <a:r>
              <a:rPr lang="en-US" sz="2300" dirty="0" err="1" smtClean="0">
                <a:solidFill>
                  <a:schemeClr val="bg1"/>
                </a:solidFill>
                <a:latin typeface="Verdana" pitchFamily="34" charset="0"/>
                <a:sym typeface="Wingdings" pitchFamily="2" charset="2"/>
              </a:rPr>
              <a:t>pekerjaan</a:t>
            </a:r>
            <a:r>
              <a:rPr lang="en-US" sz="2300" dirty="0" smtClean="0">
                <a:solidFill>
                  <a:schemeClr val="bg1"/>
                </a:solidFill>
                <a:latin typeface="Verdana" pitchFamily="34" charset="0"/>
                <a:sym typeface="Wingdings" pitchFamily="2" charset="2"/>
              </a:rPr>
              <a:t>  </a:t>
            </a:r>
            <a:r>
              <a:rPr lang="en-US" sz="2300" dirty="0" err="1" smtClean="0">
                <a:solidFill>
                  <a:schemeClr val="bg1"/>
                </a:solidFill>
                <a:latin typeface="Verdana" pitchFamily="34" charset="0"/>
                <a:sym typeface="Wingdings" pitchFamily="2" charset="2"/>
              </a:rPr>
              <a:t>bongkar</a:t>
            </a:r>
            <a:r>
              <a:rPr lang="en-US" sz="2300" dirty="0" smtClean="0">
                <a:solidFill>
                  <a:schemeClr val="bg1"/>
                </a:solidFill>
                <a:latin typeface="Verdana" pitchFamily="34" charset="0"/>
                <a:sym typeface="Wingdings" pitchFamily="2" charset="2"/>
              </a:rPr>
              <a:t> </a:t>
            </a:r>
            <a:r>
              <a:rPr lang="en-US" sz="2300" dirty="0" err="1" smtClean="0">
                <a:solidFill>
                  <a:schemeClr val="bg1"/>
                </a:solidFill>
                <a:latin typeface="Verdana" pitchFamily="34" charset="0"/>
                <a:sym typeface="Wingdings" pitchFamily="2" charset="2"/>
              </a:rPr>
              <a:t>muat</a:t>
            </a:r>
            <a:r>
              <a:rPr lang="en-US" sz="2300" dirty="0" smtClean="0">
                <a:solidFill>
                  <a:schemeClr val="bg1"/>
                </a:solidFill>
                <a:latin typeface="Verdana" pitchFamily="34" charset="0"/>
                <a:sym typeface="Wingdings" pitchFamily="2" charset="2"/>
              </a:rPr>
              <a:t>, </a:t>
            </a:r>
            <a:r>
              <a:rPr lang="en-US" sz="2300" dirty="0" err="1" smtClean="0">
                <a:solidFill>
                  <a:schemeClr val="bg1"/>
                </a:solidFill>
                <a:latin typeface="Verdana" pitchFamily="34" charset="0"/>
                <a:sym typeface="Wingdings" pitchFamily="2" charset="2"/>
              </a:rPr>
              <a:t>perlakuan</a:t>
            </a:r>
            <a:r>
              <a:rPr lang="en-US" sz="2300" dirty="0" smtClean="0">
                <a:solidFill>
                  <a:schemeClr val="bg1"/>
                </a:solidFill>
                <a:latin typeface="Verdana" pitchFamily="34" charset="0"/>
                <a:sym typeface="Wingdings" pitchFamily="2" charset="2"/>
              </a:rPr>
              <a:t> </a:t>
            </a:r>
            <a:r>
              <a:rPr lang="en-US" sz="2300" dirty="0" err="1" smtClean="0">
                <a:solidFill>
                  <a:schemeClr val="bg1"/>
                </a:solidFill>
                <a:latin typeface="Verdana" pitchFamily="34" charset="0"/>
                <a:sym typeface="Wingdings" pitchFamily="2" charset="2"/>
              </a:rPr>
              <a:t>dan</a:t>
            </a:r>
            <a:r>
              <a:rPr lang="en-US" sz="2300" dirty="0" smtClean="0">
                <a:solidFill>
                  <a:schemeClr val="bg1"/>
                </a:solidFill>
                <a:latin typeface="Verdana" pitchFamily="34" charset="0"/>
                <a:sym typeface="Wingdings" pitchFamily="2" charset="2"/>
              </a:rPr>
              <a:t> </a:t>
            </a:r>
            <a:r>
              <a:rPr lang="en-US" sz="2300" dirty="0" err="1" smtClean="0">
                <a:solidFill>
                  <a:schemeClr val="bg1"/>
                </a:solidFill>
                <a:latin typeface="Verdana" pitchFamily="34" charset="0"/>
                <a:sym typeface="Wingdings" pitchFamily="2" charset="2"/>
              </a:rPr>
              <a:t>penyimpanan</a:t>
            </a:r>
            <a:r>
              <a:rPr lang="en-US" sz="2300" dirty="0" smtClean="0">
                <a:solidFill>
                  <a:schemeClr val="bg1"/>
                </a:solidFill>
                <a:latin typeface="Verdana" pitchFamily="34" charset="0"/>
                <a:sym typeface="Wingdings" pitchFamily="2" charset="2"/>
              </a:rPr>
              <a:t> </a:t>
            </a:r>
            <a:r>
              <a:rPr lang="en-US" sz="2300" dirty="0" err="1" smtClean="0">
                <a:solidFill>
                  <a:schemeClr val="bg1"/>
                </a:solidFill>
                <a:latin typeface="Verdana" pitchFamily="34" charset="0"/>
                <a:sym typeface="Wingdings" pitchFamily="2" charset="2"/>
              </a:rPr>
              <a:t>barang</a:t>
            </a:r>
            <a:endParaRPr lang="en-US" sz="2300" dirty="0" smtClean="0">
              <a:solidFill>
                <a:schemeClr val="bg1"/>
              </a:solidFill>
              <a:latin typeface="Verdana" pitchFamily="34" charset="0"/>
              <a:sym typeface="Wingdings" pitchFamily="2" charset="2"/>
            </a:endParaRPr>
          </a:p>
          <a:p>
            <a:pPr marL="514350" indent="-514350">
              <a:spcBef>
                <a:spcPts val="1200"/>
              </a:spcBef>
              <a:spcAft>
                <a:spcPts val="1200"/>
              </a:spcAft>
              <a:buClrTx/>
              <a:buSzPct val="100000"/>
              <a:buNone/>
            </a:pPr>
            <a:r>
              <a:rPr lang="en-US" sz="2300" dirty="0" smtClean="0">
                <a:solidFill>
                  <a:schemeClr val="bg1"/>
                </a:solidFill>
                <a:latin typeface="Verdana" pitchFamily="34" charset="0"/>
                <a:sym typeface="Wingdings" pitchFamily="2" charset="2"/>
              </a:rPr>
              <a:t>k.  </a:t>
            </a:r>
            <a:r>
              <a:rPr lang="en-US" sz="2300" dirty="0" err="1" smtClean="0">
                <a:solidFill>
                  <a:schemeClr val="bg1"/>
                </a:solidFill>
                <a:latin typeface="Verdana" pitchFamily="34" charset="0"/>
                <a:sym typeface="Wingdings" pitchFamily="2" charset="2"/>
              </a:rPr>
              <a:t>Memperoleh</a:t>
            </a:r>
            <a:r>
              <a:rPr lang="en-US" sz="2300" dirty="0" smtClean="0">
                <a:solidFill>
                  <a:schemeClr val="bg1"/>
                </a:solidFill>
                <a:latin typeface="Verdana" pitchFamily="34" charset="0"/>
                <a:sym typeface="Wingdings" pitchFamily="2" charset="2"/>
              </a:rPr>
              <a:t> </a:t>
            </a:r>
            <a:r>
              <a:rPr lang="en-US" sz="2300" dirty="0" err="1" smtClean="0">
                <a:solidFill>
                  <a:schemeClr val="bg1"/>
                </a:solidFill>
                <a:latin typeface="Verdana" pitchFamily="34" charset="0"/>
                <a:sym typeface="Wingdings" pitchFamily="2" charset="2"/>
              </a:rPr>
              <a:t>kesesuaian</a:t>
            </a:r>
            <a:r>
              <a:rPr lang="en-US" sz="2300" dirty="0" smtClean="0">
                <a:solidFill>
                  <a:schemeClr val="bg1"/>
                </a:solidFill>
                <a:latin typeface="Verdana" pitchFamily="34" charset="0"/>
                <a:sym typeface="Wingdings" pitchFamily="2" charset="2"/>
              </a:rPr>
              <a:t> </a:t>
            </a:r>
            <a:r>
              <a:rPr lang="en-US" sz="2300" dirty="0" err="1" smtClean="0">
                <a:solidFill>
                  <a:schemeClr val="bg1"/>
                </a:solidFill>
                <a:latin typeface="Verdana" pitchFamily="34" charset="0"/>
                <a:sym typeface="Wingdings" pitchFamily="2" charset="2"/>
              </a:rPr>
              <a:t>antara</a:t>
            </a:r>
            <a:r>
              <a:rPr lang="en-US" sz="2300" dirty="0" smtClean="0">
                <a:solidFill>
                  <a:schemeClr val="bg1"/>
                </a:solidFill>
                <a:latin typeface="Verdana" pitchFamily="34" charset="0"/>
                <a:sym typeface="Wingdings" pitchFamily="2" charset="2"/>
              </a:rPr>
              <a:t> </a:t>
            </a:r>
            <a:r>
              <a:rPr lang="en-US" sz="2300" dirty="0" err="1" smtClean="0">
                <a:solidFill>
                  <a:schemeClr val="bg1"/>
                </a:solidFill>
                <a:latin typeface="Verdana" pitchFamily="34" charset="0"/>
                <a:sym typeface="Wingdings" pitchFamily="2" charset="2"/>
              </a:rPr>
              <a:t>tenaga</a:t>
            </a:r>
            <a:r>
              <a:rPr lang="en-US" sz="2300" dirty="0" smtClean="0">
                <a:solidFill>
                  <a:schemeClr val="bg1"/>
                </a:solidFill>
                <a:latin typeface="Verdana" pitchFamily="34" charset="0"/>
                <a:sym typeface="Wingdings" pitchFamily="2" charset="2"/>
              </a:rPr>
              <a:t> </a:t>
            </a:r>
            <a:r>
              <a:rPr lang="en-US" sz="2300" dirty="0" err="1" smtClean="0">
                <a:solidFill>
                  <a:schemeClr val="bg1"/>
                </a:solidFill>
                <a:latin typeface="Verdana" pitchFamily="34" charset="0"/>
                <a:sym typeface="Wingdings" pitchFamily="2" charset="2"/>
              </a:rPr>
              <a:t>kerja</a:t>
            </a:r>
            <a:r>
              <a:rPr lang="en-US" sz="2300" dirty="0" smtClean="0">
                <a:solidFill>
                  <a:schemeClr val="bg1"/>
                </a:solidFill>
                <a:latin typeface="Verdana" pitchFamily="34" charset="0"/>
                <a:sym typeface="Wingdings" pitchFamily="2" charset="2"/>
              </a:rPr>
              <a:t>, </a:t>
            </a:r>
            <a:r>
              <a:rPr lang="en-US" sz="2300" dirty="0" err="1" smtClean="0">
                <a:solidFill>
                  <a:schemeClr val="bg1"/>
                </a:solidFill>
                <a:latin typeface="Verdana" pitchFamily="34" charset="0"/>
                <a:sym typeface="Wingdings" pitchFamily="2" charset="2"/>
              </a:rPr>
              <a:t>alat</a:t>
            </a:r>
            <a:r>
              <a:rPr lang="en-US" sz="2300" dirty="0" smtClean="0">
                <a:solidFill>
                  <a:schemeClr val="bg1"/>
                </a:solidFill>
                <a:latin typeface="Verdana" pitchFamily="34" charset="0"/>
                <a:sym typeface="Wingdings" pitchFamily="2" charset="2"/>
              </a:rPr>
              <a:t> </a:t>
            </a:r>
            <a:r>
              <a:rPr lang="en-US" sz="2300" dirty="0" err="1" smtClean="0">
                <a:solidFill>
                  <a:schemeClr val="bg1"/>
                </a:solidFill>
                <a:latin typeface="Verdana" pitchFamily="34" charset="0"/>
                <a:sym typeface="Wingdings" pitchFamily="2" charset="2"/>
              </a:rPr>
              <a:t>kerja</a:t>
            </a:r>
            <a:r>
              <a:rPr lang="en-US" sz="2300" dirty="0" smtClean="0">
                <a:solidFill>
                  <a:schemeClr val="bg1"/>
                </a:solidFill>
                <a:latin typeface="Verdana" pitchFamily="34" charset="0"/>
                <a:sym typeface="Wingdings" pitchFamily="2" charset="2"/>
              </a:rPr>
              <a:t> </a:t>
            </a:r>
            <a:r>
              <a:rPr lang="en-US" sz="2300" dirty="0" err="1" smtClean="0">
                <a:solidFill>
                  <a:schemeClr val="bg1"/>
                </a:solidFill>
                <a:latin typeface="Verdana" pitchFamily="34" charset="0"/>
                <a:sym typeface="Wingdings" pitchFamily="2" charset="2"/>
              </a:rPr>
              <a:t>lingkungan</a:t>
            </a:r>
            <a:r>
              <a:rPr lang="en-US" sz="2300" dirty="0" smtClean="0">
                <a:solidFill>
                  <a:schemeClr val="bg1"/>
                </a:solidFill>
                <a:latin typeface="Verdana" pitchFamily="34" charset="0"/>
                <a:sym typeface="Wingdings" pitchFamily="2" charset="2"/>
              </a:rPr>
              <a:t> </a:t>
            </a:r>
            <a:r>
              <a:rPr lang="en-US" sz="2300" dirty="0" err="1" smtClean="0">
                <a:solidFill>
                  <a:schemeClr val="bg1"/>
                </a:solidFill>
                <a:latin typeface="Verdana" pitchFamily="34" charset="0"/>
                <a:sym typeface="Wingdings" pitchFamily="2" charset="2"/>
              </a:rPr>
              <a:t>kerja</a:t>
            </a:r>
            <a:r>
              <a:rPr lang="en-US" sz="2300" dirty="0" smtClean="0">
                <a:solidFill>
                  <a:schemeClr val="bg1"/>
                </a:solidFill>
                <a:latin typeface="Verdana" pitchFamily="34" charset="0"/>
                <a:sym typeface="Wingdings" pitchFamily="2" charset="2"/>
              </a:rPr>
              <a:t>, </a:t>
            </a:r>
            <a:r>
              <a:rPr lang="en-US" sz="2300" dirty="0" err="1" smtClean="0">
                <a:solidFill>
                  <a:schemeClr val="bg1"/>
                </a:solidFill>
                <a:latin typeface="Verdana" pitchFamily="34" charset="0"/>
                <a:sym typeface="Wingdings" pitchFamily="2" charset="2"/>
              </a:rPr>
              <a:t>cara</a:t>
            </a:r>
            <a:r>
              <a:rPr lang="en-US" sz="2300" dirty="0" smtClean="0">
                <a:solidFill>
                  <a:schemeClr val="bg1"/>
                </a:solidFill>
                <a:latin typeface="Verdana" pitchFamily="34" charset="0"/>
                <a:sym typeface="Wingdings" pitchFamily="2" charset="2"/>
              </a:rPr>
              <a:t> </a:t>
            </a:r>
            <a:r>
              <a:rPr lang="en-US" sz="2300" dirty="0" err="1" smtClean="0">
                <a:solidFill>
                  <a:schemeClr val="bg1"/>
                </a:solidFill>
                <a:latin typeface="Verdana" pitchFamily="34" charset="0"/>
                <a:sym typeface="Wingdings" pitchFamily="2" charset="2"/>
              </a:rPr>
              <a:t>dan</a:t>
            </a:r>
            <a:r>
              <a:rPr lang="en-US" sz="2300" dirty="0" smtClean="0">
                <a:solidFill>
                  <a:schemeClr val="bg1"/>
                </a:solidFill>
                <a:latin typeface="Verdana" pitchFamily="34" charset="0"/>
                <a:sym typeface="Wingdings" pitchFamily="2" charset="2"/>
              </a:rPr>
              <a:t> </a:t>
            </a:r>
            <a:r>
              <a:rPr lang="en-US" sz="2300" dirty="0" err="1" smtClean="0">
                <a:solidFill>
                  <a:schemeClr val="bg1"/>
                </a:solidFill>
                <a:latin typeface="Verdana" pitchFamily="34" charset="0"/>
                <a:sym typeface="Wingdings" pitchFamily="2" charset="2"/>
              </a:rPr>
              <a:t>proses</a:t>
            </a:r>
            <a:r>
              <a:rPr lang="en-US" sz="2300" dirty="0" smtClean="0">
                <a:solidFill>
                  <a:schemeClr val="bg1"/>
                </a:solidFill>
                <a:latin typeface="Verdana" pitchFamily="34" charset="0"/>
                <a:sym typeface="Wingdings" pitchFamily="2" charset="2"/>
              </a:rPr>
              <a:t> </a:t>
            </a:r>
            <a:r>
              <a:rPr lang="en-US" sz="2300" dirty="0" err="1" smtClean="0">
                <a:solidFill>
                  <a:schemeClr val="bg1"/>
                </a:solidFill>
                <a:latin typeface="Verdana" pitchFamily="34" charset="0"/>
                <a:sym typeface="Wingdings" pitchFamily="2" charset="2"/>
              </a:rPr>
              <a:t>kerjanya</a:t>
            </a:r>
            <a:r>
              <a:rPr lang="en-US" sz="2300" dirty="0" smtClean="0">
                <a:solidFill>
                  <a:schemeClr val="bg1"/>
                </a:solidFill>
                <a:latin typeface="Verdana" pitchFamily="34" charset="0"/>
                <a:sym typeface="Wingdings" pitchFamily="2" charset="2"/>
              </a:rPr>
              <a:t> </a:t>
            </a:r>
            <a:r>
              <a:rPr lang="en-US" sz="2300" dirty="0" err="1" smtClean="0">
                <a:solidFill>
                  <a:schemeClr val="bg1"/>
                </a:solidFill>
                <a:latin typeface="Verdana" pitchFamily="34" charset="0"/>
                <a:sym typeface="Wingdings" pitchFamily="2" charset="2"/>
              </a:rPr>
              <a:t>dan</a:t>
            </a:r>
            <a:r>
              <a:rPr lang="en-US" sz="2300" dirty="0" smtClean="0">
                <a:solidFill>
                  <a:schemeClr val="bg1"/>
                </a:solidFill>
                <a:latin typeface="Verdana" pitchFamily="34" charset="0"/>
                <a:sym typeface="Wingdings" pitchFamily="2" charset="2"/>
              </a:rPr>
              <a:t> lain-lain</a:t>
            </a:r>
            <a:endParaRPr lang="en-US" sz="2300" dirty="0" smtClean="0">
              <a:solidFill>
                <a:schemeClr val="bg1"/>
              </a:solidFill>
              <a:latin typeface="Verdana" pitchFamily="34" charset="0"/>
            </a:endParaRPr>
          </a:p>
          <a:p>
            <a:pPr marL="0" indent="0" algn="just">
              <a:spcBef>
                <a:spcPts val="1200"/>
              </a:spcBef>
              <a:spcAft>
                <a:spcPts val="1200"/>
              </a:spcAft>
              <a:buNone/>
            </a:pPr>
            <a:endParaRPr lang="en-US" sz="2300" dirty="0" smtClean="0">
              <a:solidFill>
                <a:schemeClr val="bg1"/>
              </a:solidFill>
              <a:latin typeface="Verdana" pitchFamily="34" charset="0"/>
            </a:endParaRPr>
          </a:p>
          <a:p>
            <a:pPr marL="0" indent="0">
              <a:spcBef>
                <a:spcPts val="1200"/>
              </a:spcBef>
              <a:spcAft>
                <a:spcPts val="1200"/>
              </a:spcAft>
              <a:buNone/>
            </a:pPr>
            <a:endParaRPr lang="en-US" sz="2300" dirty="0" smtClean="0">
              <a:solidFill>
                <a:schemeClr val="bg1"/>
              </a:solidFill>
              <a:latin typeface="Verdana" pitchFamily="34" charset="0"/>
            </a:endParaRPr>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69635">
                                            <p:bg/>
                                          </p:spTgt>
                                        </p:tgtEl>
                                        <p:attrNameLst>
                                          <p:attrName>style.visibility</p:attrName>
                                        </p:attrNameLst>
                                      </p:cBhvr>
                                      <p:to>
                                        <p:strVal val="visible"/>
                                      </p:to>
                                    </p:set>
                                    <p:anim calcmode="lin" valueType="num">
                                      <p:cBhvr additive="base">
                                        <p:cTn id="7" dur="500" fill="hold"/>
                                        <p:tgtEl>
                                          <p:spTgt spid="69635">
                                            <p:bg/>
                                          </p:spTgt>
                                        </p:tgtEl>
                                        <p:attrNameLst>
                                          <p:attrName>ppt_x</p:attrName>
                                        </p:attrNameLst>
                                      </p:cBhvr>
                                      <p:tavLst>
                                        <p:tav tm="0">
                                          <p:val>
                                            <p:strVal val="0-#ppt_w/2"/>
                                          </p:val>
                                        </p:tav>
                                        <p:tav tm="100000">
                                          <p:val>
                                            <p:strVal val="#ppt_x"/>
                                          </p:val>
                                        </p:tav>
                                      </p:tavLst>
                                    </p:anim>
                                    <p:anim calcmode="lin" valueType="num">
                                      <p:cBhvr additive="base">
                                        <p:cTn id="8" dur="500" fill="hold"/>
                                        <p:tgtEl>
                                          <p:spTgt spid="69635">
                                            <p:bg/>
                                          </p:spTgt>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69635">
                                            <p:txEl>
                                              <p:pRg st="0" end="0"/>
                                            </p:txEl>
                                          </p:spTgt>
                                        </p:tgtEl>
                                        <p:attrNameLst>
                                          <p:attrName>style.visibility</p:attrName>
                                        </p:attrNameLst>
                                      </p:cBhvr>
                                      <p:to>
                                        <p:strVal val="visible"/>
                                      </p:to>
                                    </p:set>
                                    <p:anim calcmode="lin" valueType="num">
                                      <p:cBhvr additive="base">
                                        <p:cTn id="12" dur="500" fill="hold"/>
                                        <p:tgtEl>
                                          <p:spTgt spid="69635">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6963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8" fill="hold" nodeType="clickEffect">
                                  <p:stCondLst>
                                    <p:cond delay="0"/>
                                  </p:stCondLst>
                                  <p:childTnLst>
                                    <p:set>
                                      <p:cBhvr>
                                        <p:cTn id="17" dur="1" fill="hold">
                                          <p:stCondLst>
                                            <p:cond delay="0"/>
                                          </p:stCondLst>
                                        </p:cTn>
                                        <p:tgtEl>
                                          <p:spTgt spid="69635">
                                            <p:txEl>
                                              <p:pRg st="1" end="1"/>
                                            </p:txEl>
                                          </p:spTgt>
                                        </p:tgtEl>
                                        <p:attrNameLst>
                                          <p:attrName>style.visibility</p:attrName>
                                        </p:attrNameLst>
                                      </p:cBhvr>
                                      <p:to>
                                        <p:strVal val="visible"/>
                                      </p:to>
                                    </p:set>
                                    <p:anim calcmode="lin" valueType="num">
                                      <p:cBhvr additive="base">
                                        <p:cTn id="18" dur="500" fill="hold"/>
                                        <p:tgtEl>
                                          <p:spTgt spid="69635">
                                            <p:txEl>
                                              <p:pRg st="1" end="1"/>
                                            </p:txEl>
                                          </p:spTgt>
                                        </p:tgtEl>
                                        <p:attrNameLst>
                                          <p:attrName>ppt_x</p:attrName>
                                        </p:attrNameLst>
                                      </p:cBhvr>
                                      <p:tavLst>
                                        <p:tav tm="0">
                                          <p:val>
                                            <p:strVal val="0-#ppt_w/2"/>
                                          </p:val>
                                        </p:tav>
                                        <p:tav tm="100000">
                                          <p:val>
                                            <p:strVal val="#ppt_x"/>
                                          </p:val>
                                        </p:tav>
                                      </p:tavLst>
                                    </p:anim>
                                    <p:anim calcmode="lin" valueType="num">
                                      <p:cBhvr additive="base">
                                        <p:cTn id="19" dur="500" fill="hold"/>
                                        <p:tgtEl>
                                          <p:spTgt spid="6963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8" fill="hold" nodeType="clickEffect">
                                  <p:stCondLst>
                                    <p:cond delay="0"/>
                                  </p:stCondLst>
                                  <p:childTnLst>
                                    <p:set>
                                      <p:cBhvr>
                                        <p:cTn id="23" dur="1" fill="hold">
                                          <p:stCondLst>
                                            <p:cond delay="0"/>
                                          </p:stCondLst>
                                        </p:cTn>
                                        <p:tgtEl>
                                          <p:spTgt spid="69635">
                                            <p:txEl>
                                              <p:pRg st="2" end="2"/>
                                            </p:txEl>
                                          </p:spTgt>
                                        </p:tgtEl>
                                        <p:attrNameLst>
                                          <p:attrName>style.visibility</p:attrName>
                                        </p:attrNameLst>
                                      </p:cBhvr>
                                      <p:to>
                                        <p:strVal val="visible"/>
                                      </p:to>
                                    </p:set>
                                    <p:anim calcmode="lin" valueType="num">
                                      <p:cBhvr additive="base">
                                        <p:cTn id="24" dur="500" fill="hold"/>
                                        <p:tgtEl>
                                          <p:spTgt spid="69635">
                                            <p:txEl>
                                              <p:pRg st="2" end="2"/>
                                            </p:txEl>
                                          </p:spTgt>
                                        </p:tgtEl>
                                        <p:attrNameLst>
                                          <p:attrName>ppt_x</p:attrName>
                                        </p:attrNameLst>
                                      </p:cBhvr>
                                      <p:tavLst>
                                        <p:tav tm="0">
                                          <p:val>
                                            <p:strVal val="0-#ppt_w/2"/>
                                          </p:val>
                                        </p:tav>
                                        <p:tav tm="100000">
                                          <p:val>
                                            <p:strVal val="#ppt_x"/>
                                          </p:val>
                                        </p:tav>
                                      </p:tavLst>
                                    </p:anim>
                                    <p:anim calcmode="lin" valueType="num">
                                      <p:cBhvr additive="base">
                                        <p:cTn id="25" dur="500" fill="hold"/>
                                        <p:tgtEl>
                                          <p:spTgt spid="6963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8" fill="hold" nodeType="clickEffect">
                                  <p:stCondLst>
                                    <p:cond delay="0"/>
                                  </p:stCondLst>
                                  <p:childTnLst>
                                    <p:set>
                                      <p:cBhvr>
                                        <p:cTn id="29" dur="1" fill="hold">
                                          <p:stCondLst>
                                            <p:cond delay="0"/>
                                          </p:stCondLst>
                                        </p:cTn>
                                        <p:tgtEl>
                                          <p:spTgt spid="69635">
                                            <p:txEl>
                                              <p:pRg st="3" end="3"/>
                                            </p:txEl>
                                          </p:spTgt>
                                        </p:tgtEl>
                                        <p:attrNameLst>
                                          <p:attrName>style.visibility</p:attrName>
                                        </p:attrNameLst>
                                      </p:cBhvr>
                                      <p:to>
                                        <p:strVal val="visible"/>
                                      </p:to>
                                    </p:set>
                                    <p:anim calcmode="lin" valueType="num">
                                      <p:cBhvr additive="base">
                                        <p:cTn id="30" dur="500" fill="hold"/>
                                        <p:tgtEl>
                                          <p:spTgt spid="69635">
                                            <p:txEl>
                                              <p:pRg st="3" end="3"/>
                                            </p:txEl>
                                          </p:spTgt>
                                        </p:tgtEl>
                                        <p:attrNameLst>
                                          <p:attrName>ppt_x</p:attrName>
                                        </p:attrNameLst>
                                      </p:cBhvr>
                                      <p:tavLst>
                                        <p:tav tm="0">
                                          <p:val>
                                            <p:strVal val="0-#ppt_w/2"/>
                                          </p:val>
                                        </p:tav>
                                        <p:tav tm="100000">
                                          <p:val>
                                            <p:strVal val="#ppt_x"/>
                                          </p:val>
                                        </p:tav>
                                      </p:tavLst>
                                    </p:anim>
                                    <p:anim calcmode="lin" valueType="num">
                                      <p:cBhvr additive="base">
                                        <p:cTn id="31" dur="500" fill="hold"/>
                                        <p:tgtEl>
                                          <p:spTgt spid="6963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8" fill="hold" nodeType="clickEffect">
                                  <p:stCondLst>
                                    <p:cond delay="0"/>
                                  </p:stCondLst>
                                  <p:childTnLst>
                                    <p:set>
                                      <p:cBhvr>
                                        <p:cTn id="35" dur="1" fill="hold">
                                          <p:stCondLst>
                                            <p:cond delay="0"/>
                                          </p:stCondLst>
                                        </p:cTn>
                                        <p:tgtEl>
                                          <p:spTgt spid="69635">
                                            <p:txEl>
                                              <p:pRg st="4" end="4"/>
                                            </p:txEl>
                                          </p:spTgt>
                                        </p:tgtEl>
                                        <p:attrNameLst>
                                          <p:attrName>style.visibility</p:attrName>
                                        </p:attrNameLst>
                                      </p:cBhvr>
                                      <p:to>
                                        <p:strVal val="visible"/>
                                      </p:to>
                                    </p:set>
                                    <p:anim calcmode="lin" valueType="num">
                                      <p:cBhvr additive="base">
                                        <p:cTn id="36" dur="500" fill="hold"/>
                                        <p:tgtEl>
                                          <p:spTgt spid="69635">
                                            <p:txEl>
                                              <p:pRg st="4" end="4"/>
                                            </p:txEl>
                                          </p:spTgt>
                                        </p:tgtEl>
                                        <p:attrNameLst>
                                          <p:attrName>ppt_x</p:attrName>
                                        </p:attrNameLst>
                                      </p:cBhvr>
                                      <p:tavLst>
                                        <p:tav tm="0">
                                          <p:val>
                                            <p:strVal val="0-#ppt_w/2"/>
                                          </p:val>
                                        </p:tav>
                                        <p:tav tm="100000">
                                          <p:val>
                                            <p:strVal val="#ppt_x"/>
                                          </p:val>
                                        </p:tav>
                                      </p:tavLst>
                                    </p:anim>
                                    <p:anim calcmode="lin" valueType="num">
                                      <p:cBhvr additive="base">
                                        <p:cTn id="37" dur="500" fill="hold"/>
                                        <p:tgtEl>
                                          <p:spTgt spid="69635">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8" fill="hold" nodeType="clickEffect">
                                  <p:stCondLst>
                                    <p:cond delay="0"/>
                                  </p:stCondLst>
                                  <p:childTnLst>
                                    <p:set>
                                      <p:cBhvr>
                                        <p:cTn id="41" dur="1" fill="hold">
                                          <p:stCondLst>
                                            <p:cond delay="0"/>
                                          </p:stCondLst>
                                        </p:cTn>
                                        <p:tgtEl>
                                          <p:spTgt spid="69635">
                                            <p:txEl>
                                              <p:pRg st="5" end="5"/>
                                            </p:txEl>
                                          </p:spTgt>
                                        </p:tgtEl>
                                        <p:attrNameLst>
                                          <p:attrName>style.visibility</p:attrName>
                                        </p:attrNameLst>
                                      </p:cBhvr>
                                      <p:to>
                                        <p:strVal val="visible"/>
                                      </p:to>
                                    </p:set>
                                    <p:anim calcmode="lin" valueType="num">
                                      <p:cBhvr additive="base">
                                        <p:cTn id="42" dur="500" fill="hold"/>
                                        <p:tgtEl>
                                          <p:spTgt spid="69635">
                                            <p:txEl>
                                              <p:pRg st="5" end="5"/>
                                            </p:txEl>
                                          </p:spTgt>
                                        </p:tgtEl>
                                        <p:attrNameLst>
                                          <p:attrName>ppt_x</p:attrName>
                                        </p:attrNameLst>
                                      </p:cBhvr>
                                      <p:tavLst>
                                        <p:tav tm="0">
                                          <p:val>
                                            <p:strVal val="0-#ppt_w/2"/>
                                          </p:val>
                                        </p:tav>
                                        <p:tav tm="100000">
                                          <p:val>
                                            <p:strVal val="#ppt_x"/>
                                          </p:val>
                                        </p:tav>
                                      </p:tavLst>
                                    </p:anim>
                                    <p:anim calcmode="lin" valueType="num">
                                      <p:cBhvr additive="base">
                                        <p:cTn id="43" dur="500" fill="hold"/>
                                        <p:tgtEl>
                                          <p:spTgt spid="69635">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5" grpId="0" build="p" animBg="1"/>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9635" name="Rectangle 3"/>
          <p:cNvSpPr>
            <a:spLocks noGrp="1" noChangeArrowheads="1"/>
          </p:cNvSpPr>
          <p:nvPr>
            <p:ph idx="1"/>
          </p:nvPr>
        </p:nvSpPr>
        <p:spPr>
          <a:xfrm>
            <a:off x="533400" y="381000"/>
            <a:ext cx="8229600" cy="6172200"/>
          </a:xfrm>
          <a:blipFill dpi="0" rotWithShape="1">
            <a:blip r:embed="rId3">
              <a:alphaModFix amt="35000"/>
            </a:blip>
            <a:srcRect/>
            <a:tile tx="0" ty="0" sx="100000" sy="100000" flip="none" algn="tl"/>
          </a:blipFill>
        </p:spPr>
        <p:txBody>
          <a:bodyPr>
            <a:noAutofit/>
          </a:bodyPr>
          <a:lstStyle/>
          <a:p>
            <a:pPr marL="0" indent="0" algn="just">
              <a:spcBef>
                <a:spcPts val="1200"/>
              </a:spcBef>
              <a:spcAft>
                <a:spcPts val="1200"/>
              </a:spcAft>
              <a:buNone/>
            </a:pPr>
            <a:r>
              <a:rPr lang="en-US" sz="2300" dirty="0" smtClean="0">
                <a:solidFill>
                  <a:schemeClr val="bg1"/>
                </a:solidFill>
                <a:latin typeface="Verdana" pitchFamily="34" charset="0"/>
              </a:rPr>
              <a:t>DIREKTUR MELAKUKAN PELAKSANAAN UMUM TERHADAP UNDANG-UNDANG INI, SEDANGKAN PARA PEGAWAI PENGAWAS DAN AHLI KESELAMATAN KERJA DITUGASKAN LANGSUNG TERHADAP DITAATINYA UNDANG2 INI DAN BANTU PELAKSANAANNYA.(PS.5)</a:t>
            </a:r>
          </a:p>
          <a:p>
            <a:pPr marL="0" indent="0" algn="just">
              <a:spcBef>
                <a:spcPts val="1200"/>
              </a:spcBef>
              <a:spcAft>
                <a:spcPts val="1200"/>
              </a:spcAft>
              <a:buNone/>
            </a:pPr>
            <a:r>
              <a:rPr lang="en-US" sz="2300" dirty="0" smtClean="0">
                <a:solidFill>
                  <a:schemeClr val="bg1"/>
                </a:solidFill>
                <a:latin typeface="Verdana" pitchFamily="34" charset="0"/>
              </a:rPr>
              <a:t>DIREKTUR ADALAH PEJABAT YANG DITUNJUK MENAKER UNTUK LAKSANAKAN UNDANG2 INI (PS.1)</a:t>
            </a:r>
          </a:p>
          <a:p>
            <a:pPr marL="0" indent="0" algn="just">
              <a:spcBef>
                <a:spcPts val="1200"/>
              </a:spcBef>
              <a:spcAft>
                <a:spcPts val="1200"/>
              </a:spcAft>
              <a:buNone/>
            </a:pPr>
            <a:r>
              <a:rPr lang="en-US" sz="2300" dirty="0" smtClean="0">
                <a:solidFill>
                  <a:schemeClr val="bg1"/>
                </a:solidFill>
                <a:latin typeface="Verdana" pitchFamily="34" charset="0"/>
              </a:rPr>
              <a:t>PEGAWAI PENGAWAS ADALAH PEGAWAI TEHNIS BERKEAHLIAN KHUSUS DARI DEPNAKER YANG DITUNJUK OLEH MENAKER (PS.1)</a:t>
            </a:r>
          </a:p>
          <a:p>
            <a:pPr marL="0" indent="0" algn="just">
              <a:spcBef>
                <a:spcPts val="1200"/>
              </a:spcBef>
              <a:spcAft>
                <a:spcPts val="1200"/>
              </a:spcAft>
              <a:buNone/>
            </a:pPr>
            <a:r>
              <a:rPr lang="en-US" sz="2300" dirty="0" smtClean="0">
                <a:solidFill>
                  <a:schemeClr val="bg1"/>
                </a:solidFill>
                <a:latin typeface="Verdana" pitchFamily="34" charset="0"/>
              </a:rPr>
              <a:t>AHLI KESELAMATAN KERJA ADALAH TENAGA TEHNIS BERKEAHLIAN KHUSUS DARI LUAR DEPNAKER YANG DITUNJUK OLEH MENAKER UNTUK MENGAWASI DITAATINYA UNDANG-UNDANG  INI (PS.1)</a:t>
            </a:r>
          </a:p>
          <a:p>
            <a:pPr marL="0" indent="0">
              <a:spcBef>
                <a:spcPts val="1200"/>
              </a:spcBef>
              <a:spcAft>
                <a:spcPts val="1200"/>
              </a:spcAft>
              <a:buNone/>
            </a:pPr>
            <a:endParaRPr lang="en-US" sz="2300" dirty="0" smtClean="0">
              <a:solidFill>
                <a:schemeClr val="bg1"/>
              </a:solidFill>
              <a:latin typeface="Verdana" pitchFamily="34" charset="0"/>
            </a:endParaRPr>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69635">
                                            <p:bg/>
                                          </p:spTgt>
                                        </p:tgtEl>
                                        <p:attrNameLst>
                                          <p:attrName>style.visibility</p:attrName>
                                        </p:attrNameLst>
                                      </p:cBhvr>
                                      <p:to>
                                        <p:strVal val="visible"/>
                                      </p:to>
                                    </p:set>
                                    <p:animEffect transition="in" filter="wipe(left)">
                                      <p:cBhvr>
                                        <p:cTn id="7" dur="500"/>
                                        <p:tgtEl>
                                          <p:spTgt spid="69635">
                                            <p:bg/>
                                          </p:spTgt>
                                        </p:tgtEl>
                                      </p:cBhvr>
                                    </p:animEffect>
                                  </p:childTnLst>
                                </p:cTn>
                              </p:par>
                            </p:childTnLst>
                          </p:cTn>
                        </p:par>
                        <p:par>
                          <p:cTn id="8" fill="hold">
                            <p:stCondLst>
                              <p:cond delay="500"/>
                            </p:stCondLst>
                            <p:childTnLst>
                              <p:par>
                                <p:cTn id="9" presetID="2" presetClass="entr" presetSubtype="8" fill="hold" nodeType="afterEffect">
                                  <p:stCondLst>
                                    <p:cond delay="0"/>
                                  </p:stCondLst>
                                  <p:childTnLst>
                                    <p:set>
                                      <p:cBhvr>
                                        <p:cTn id="10" dur="1" fill="hold">
                                          <p:stCondLst>
                                            <p:cond delay="0"/>
                                          </p:stCondLst>
                                        </p:cTn>
                                        <p:tgtEl>
                                          <p:spTgt spid="69635">
                                            <p:txEl>
                                              <p:pRg st="0" end="0"/>
                                            </p:txEl>
                                          </p:spTgt>
                                        </p:tgtEl>
                                        <p:attrNameLst>
                                          <p:attrName>style.visibility</p:attrName>
                                        </p:attrNameLst>
                                      </p:cBhvr>
                                      <p:to>
                                        <p:strVal val="visible"/>
                                      </p:to>
                                    </p:set>
                                    <p:anim calcmode="lin" valueType="num">
                                      <p:cBhvr additive="base">
                                        <p:cTn id="11" dur="500" fill="hold"/>
                                        <p:tgtEl>
                                          <p:spTgt spid="69635">
                                            <p:txEl>
                                              <p:pRg st="0" end="0"/>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6963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nodeType="clickEffect">
                                  <p:stCondLst>
                                    <p:cond delay="0"/>
                                  </p:stCondLst>
                                  <p:childTnLst>
                                    <p:set>
                                      <p:cBhvr>
                                        <p:cTn id="16" dur="1" fill="hold">
                                          <p:stCondLst>
                                            <p:cond delay="0"/>
                                          </p:stCondLst>
                                        </p:cTn>
                                        <p:tgtEl>
                                          <p:spTgt spid="69635">
                                            <p:txEl>
                                              <p:pRg st="1" end="1"/>
                                            </p:txEl>
                                          </p:spTgt>
                                        </p:tgtEl>
                                        <p:attrNameLst>
                                          <p:attrName>style.visibility</p:attrName>
                                        </p:attrNameLst>
                                      </p:cBhvr>
                                      <p:to>
                                        <p:strVal val="visible"/>
                                      </p:to>
                                    </p:set>
                                    <p:anim calcmode="lin" valueType="num">
                                      <p:cBhvr additive="base">
                                        <p:cTn id="17" dur="500" fill="hold"/>
                                        <p:tgtEl>
                                          <p:spTgt spid="69635">
                                            <p:txEl>
                                              <p:pRg st="1" end="1"/>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6963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8" fill="hold" nodeType="clickEffect">
                                  <p:stCondLst>
                                    <p:cond delay="0"/>
                                  </p:stCondLst>
                                  <p:childTnLst>
                                    <p:set>
                                      <p:cBhvr>
                                        <p:cTn id="22" dur="1" fill="hold">
                                          <p:stCondLst>
                                            <p:cond delay="0"/>
                                          </p:stCondLst>
                                        </p:cTn>
                                        <p:tgtEl>
                                          <p:spTgt spid="69635">
                                            <p:txEl>
                                              <p:pRg st="2" end="2"/>
                                            </p:txEl>
                                          </p:spTgt>
                                        </p:tgtEl>
                                        <p:attrNameLst>
                                          <p:attrName>style.visibility</p:attrName>
                                        </p:attrNameLst>
                                      </p:cBhvr>
                                      <p:to>
                                        <p:strVal val="visible"/>
                                      </p:to>
                                    </p:set>
                                    <p:anim calcmode="lin" valueType="num">
                                      <p:cBhvr additive="base">
                                        <p:cTn id="23" dur="500" fill="hold"/>
                                        <p:tgtEl>
                                          <p:spTgt spid="69635">
                                            <p:txEl>
                                              <p:pRg st="2" end="2"/>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6963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8" fill="hold" nodeType="clickEffect">
                                  <p:stCondLst>
                                    <p:cond delay="0"/>
                                  </p:stCondLst>
                                  <p:childTnLst>
                                    <p:set>
                                      <p:cBhvr>
                                        <p:cTn id="28" dur="1" fill="hold">
                                          <p:stCondLst>
                                            <p:cond delay="0"/>
                                          </p:stCondLst>
                                        </p:cTn>
                                        <p:tgtEl>
                                          <p:spTgt spid="69635">
                                            <p:txEl>
                                              <p:pRg st="3" end="3"/>
                                            </p:txEl>
                                          </p:spTgt>
                                        </p:tgtEl>
                                        <p:attrNameLst>
                                          <p:attrName>style.visibility</p:attrName>
                                        </p:attrNameLst>
                                      </p:cBhvr>
                                      <p:to>
                                        <p:strVal val="visible"/>
                                      </p:to>
                                    </p:set>
                                    <p:anim calcmode="lin" valueType="num">
                                      <p:cBhvr additive="base">
                                        <p:cTn id="29" dur="500" fill="hold"/>
                                        <p:tgtEl>
                                          <p:spTgt spid="69635">
                                            <p:txEl>
                                              <p:pRg st="3" end="3"/>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69635">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5" grpId="0" build="p" animBg="1"/>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9635" name="Rectangle 3"/>
          <p:cNvSpPr>
            <a:spLocks noGrp="1" noChangeArrowheads="1"/>
          </p:cNvSpPr>
          <p:nvPr>
            <p:ph idx="1"/>
          </p:nvPr>
        </p:nvSpPr>
        <p:spPr>
          <a:xfrm>
            <a:off x="533400" y="381000"/>
            <a:ext cx="8229600" cy="6172200"/>
          </a:xfrm>
          <a:blipFill dpi="0" rotWithShape="1">
            <a:blip r:embed="rId3">
              <a:alphaModFix amt="35000"/>
            </a:blip>
            <a:srcRect/>
            <a:tile tx="0" ty="0" sx="100000" sy="100000" flip="none" algn="tl"/>
          </a:blipFill>
        </p:spPr>
        <p:txBody>
          <a:bodyPr>
            <a:noAutofit/>
          </a:bodyPr>
          <a:lstStyle/>
          <a:p>
            <a:pPr marL="0" indent="0">
              <a:spcBef>
                <a:spcPts val="1200"/>
              </a:spcBef>
              <a:spcAft>
                <a:spcPts val="1200"/>
              </a:spcAft>
              <a:buNone/>
            </a:pPr>
            <a:endParaRPr lang="en-US" sz="2300" dirty="0" smtClean="0">
              <a:solidFill>
                <a:schemeClr val="bg1"/>
              </a:solidFill>
              <a:latin typeface="Verdana" pitchFamily="34" charset="0"/>
            </a:endParaRPr>
          </a:p>
          <a:p>
            <a:pPr marL="0" indent="0" algn="just">
              <a:spcBef>
                <a:spcPts val="1200"/>
              </a:spcBef>
              <a:spcAft>
                <a:spcPts val="1200"/>
              </a:spcAft>
              <a:buNone/>
            </a:pPr>
            <a:r>
              <a:rPr lang="en-US" sz="2300" dirty="0" smtClean="0">
                <a:solidFill>
                  <a:schemeClr val="bg1"/>
                </a:solidFill>
                <a:latin typeface="Verdana" pitchFamily="34" charset="0"/>
              </a:rPr>
              <a:t>PENUNJUKAN DAN WEWENANG SERTA KEWAJIBAN PEGAWAI PENGAWAS KESELAMATAN KERJA DAN AHLI KESELAMATAN KERJA DIATUR DALAM PERATURAN MENTERI TENAGA KERJA NOMOR PER.03 / MEN / 1978 TERTANGGAL 10 MARET 1978</a:t>
            </a:r>
          </a:p>
          <a:p>
            <a:pPr marL="0" indent="0" algn="just">
              <a:spcBef>
                <a:spcPts val="1200"/>
              </a:spcBef>
              <a:spcAft>
                <a:spcPts val="1200"/>
              </a:spcAft>
              <a:buNone/>
            </a:pPr>
            <a:endParaRPr lang="en-US" sz="2300" dirty="0" smtClean="0">
              <a:solidFill>
                <a:schemeClr val="bg1"/>
              </a:solidFill>
              <a:latin typeface="Verdana" pitchFamily="34" charset="0"/>
            </a:endParaRPr>
          </a:p>
          <a:p>
            <a:pPr marL="0" indent="0" algn="just">
              <a:spcBef>
                <a:spcPts val="1200"/>
              </a:spcBef>
              <a:spcAft>
                <a:spcPts val="1200"/>
              </a:spcAft>
              <a:buNone/>
            </a:pPr>
            <a:r>
              <a:rPr lang="en-US" sz="2300" dirty="0" smtClean="0">
                <a:solidFill>
                  <a:schemeClr val="bg1"/>
                </a:solidFill>
                <a:latin typeface="Verdana" pitchFamily="34" charset="0"/>
              </a:rPr>
              <a:t>TATA CARA PENUNJUKAN , KEWAJIBAN DAN WEWENANG AHLI KESELAMATAN DAN KESEHATAN KERJA DIATUR KEMBALI DENGAN PERATURAN MENTERI TENAGA KERJA NOMOR PER.02 / MEN / 1992 TERTANGGAL 30 DESEMBER 1992</a:t>
            </a:r>
          </a:p>
          <a:p>
            <a:pPr marL="0" indent="0">
              <a:spcBef>
                <a:spcPts val="1200"/>
              </a:spcBef>
              <a:spcAft>
                <a:spcPts val="1200"/>
              </a:spcAft>
              <a:buNone/>
            </a:pPr>
            <a:endParaRPr lang="en-US" sz="2300" dirty="0" smtClean="0">
              <a:solidFill>
                <a:schemeClr val="bg1"/>
              </a:solidFill>
              <a:latin typeface="Verdana" pitchFamily="34" charset="0"/>
            </a:endParaRPr>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69635">
                                            <p:bg/>
                                          </p:spTgt>
                                        </p:tgtEl>
                                        <p:attrNameLst>
                                          <p:attrName>style.visibility</p:attrName>
                                        </p:attrNameLst>
                                      </p:cBhvr>
                                      <p:to>
                                        <p:strVal val="visible"/>
                                      </p:to>
                                    </p:set>
                                    <p:animEffect transition="in" filter="wipe(left)">
                                      <p:cBhvr>
                                        <p:cTn id="7" dur="500"/>
                                        <p:tgtEl>
                                          <p:spTgt spid="69635">
                                            <p:bg/>
                                          </p:spTgt>
                                        </p:tgtEl>
                                      </p:cBhvr>
                                    </p:animEffect>
                                  </p:childTnLst>
                                </p:cTn>
                              </p:par>
                            </p:childTnLst>
                          </p:cTn>
                        </p:par>
                        <p:par>
                          <p:cTn id="8" fill="hold">
                            <p:stCondLst>
                              <p:cond delay="500"/>
                            </p:stCondLst>
                            <p:childTnLst>
                              <p:par>
                                <p:cTn id="9" presetID="2" presetClass="entr" presetSubtype="8" fill="hold" nodeType="afterEffect">
                                  <p:stCondLst>
                                    <p:cond delay="0"/>
                                  </p:stCondLst>
                                  <p:childTnLst>
                                    <p:set>
                                      <p:cBhvr>
                                        <p:cTn id="10" dur="1" fill="hold">
                                          <p:stCondLst>
                                            <p:cond delay="0"/>
                                          </p:stCondLst>
                                        </p:cTn>
                                        <p:tgtEl>
                                          <p:spTgt spid="69635">
                                            <p:txEl>
                                              <p:pRg st="1" end="1"/>
                                            </p:txEl>
                                          </p:spTgt>
                                        </p:tgtEl>
                                        <p:attrNameLst>
                                          <p:attrName>style.visibility</p:attrName>
                                        </p:attrNameLst>
                                      </p:cBhvr>
                                      <p:to>
                                        <p:strVal val="visible"/>
                                      </p:to>
                                    </p:set>
                                    <p:anim calcmode="lin" valueType="num">
                                      <p:cBhvr additive="base">
                                        <p:cTn id="11" dur="500" fill="hold"/>
                                        <p:tgtEl>
                                          <p:spTgt spid="69635">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6963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2" fill="hold" nodeType="clickEffect">
                                  <p:stCondLst>
                                    <p:cond delay="0"/>
                                  </p:stCondLst>
                                  <p:childTnLst>
                                    <p:set>
                                      <p:cBhvr>
                                        <p:cTn id="16" dur="1" fill="hold">
                                          <p:stCondLst>
                                            <p:cond delay="0"/>
                                          </p:stCondLst>
                                        </p:cTn>
                                        <p:tgtEl>
                                          <p:spTgt spid="69635">
                                            <p:txEl>
                                              <p:pRg st="3" end="3"/>
                                            </p:txEl>
                                          </p:spTgt>
                                        </p:tgtEl>
                                        <p:attrNameLst>
                                          <p:attrName>style.visibility</p:attrName>
                                        </p:attrNameLst>
                                      </p:cBhvr>
                                      <p:to>
                                        <p:strVal val="visible"/>
                                      </p:to>
                                    </p:set>
                                    <p:anim calcmode="lin" valueType="num">
                                      <p:cBhvr additive="base">
                                        <p:cTn id="17" dur="500" fill="hold"/>
                                        <p:tgtEl>
                                          <p:spTgt spid="69635">
                                            <p:txEl>
                                              <p:pRg st="3" end="3"/>
                                            </p:tx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69635">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5" grpId="0" build="p" animBg="1"/>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9635" name="Rectangle 3"/>
          <p:cNvSpPr>
            <a:spLocks noGrp="1" noChangeArrowheads="1"/>
          </p:cNvSpPr>
          <p:nvPr>
            <p:ph idx="1"/>
          </p:nvPr>
        </p:nvSpPr>
        <p:spPr>
          <a:xfrm>
            <a:off x="533400" y="381000"/>
            <a:ext cx="8229600" cy="6172200"/>
          </a:xfrm>
          <a:blipFill dpi="0" rotWithShape="1">
            <a:blip r:embed="rId3">
              <a:alphaModFix amt="35000"/>
            </a:blip>
            <a:srcRect/>
            <a:tile tx="0" ty="0" sx="100000" sy="100000" flip="none" algn="tl"/>
          </a:blipFill>
        </p:spPr>
        <p:txBody>
          <a:bodyPr>
            <a:noAutofit/>
          </a:bodyPr>
          <a:lstStyle/>
          <a:p>
            <a:pPr>
              <a:buNone/>
            </a:pPr>
            <a:r>
              <a:rPr lang="en-US" sz="2300" b="1" dirty="0" smtClean="0">
                <a:solidFill>
                  <a:srgbClr val="7030A0"/>
                </a:solidFill>
                <a:latin typeface="Verdana" pitchFamily="34" charset="0"/>
              </a:rPr>
              <a:t>FUNGSI PENGAWASAN :</a:t>
            </a:r>
          </a:p>
          <a:p>
            <a:pPr marL="457200" lvl="0" indent="-457200" algn="just">
              <a:buClrTx/>
              <a:buFont typeface="+mj-lt"/>
              <a:buAutoNum type="arabicPeriod"/>
            </a:pPr>
            <a:r>
              <a:rPr lang="en-US" sz="2300" dirty="0" smtClean="0">
                <a:solidFill>
                  <a:schemeClr val="bg1"/>
                </a:solidFill>
                <a:latin typeface="Verdana" pitchFamily="34" charset="0"/>
              </a:rPr>
              <a:t>MENGAWASI DAN MEMBERIKAN PENERANGAN PELAKSANAAN KETENTUAN HUKUM MENGENAI K.3</a:t>
            </a:r>
          </a:p>
          <a:p>
            <a:pPr marL="457200" lvl="0" indent="-457200" algn="just">
              <a:buClrTx/>
              <a:buFont typeface="+mj-lt"/>
              <a:buAutoNum type="arabicPeriod"/>
            </a:pPr>
            <a:r>
              <a:rPr lang="en-US" sz="2300" dirty="0" smtClean="0">
                <a:solidFill>
                  <a:schemeClr val="bg1"/>
                </a:solidFill>
                <a:latin typeface="Verdana" pitchFamily="34" charset="0"/>
              </a:rPr>
              <a:t>MEMBERIKAN PENERANGAN TEKNIS SERTA NASEHAT PADA PENGUSAHA DAN TENAGA KERJA TENTANG HAL2 YANG  BERKAITAN DENGAN PELAKSANAAN PERATURAN YANG ADA</a:t>
            </a:r>
          </a:p>
          <a:p>
            <a:pPr marL="457200" lvl="0" indent="-457200" algn="just">
              <a:buClrTx/>
              <a:buFont typeface="+mj-lt"/>
              <a:buAutoNum type="arabicPeriod"/>
            </a:pPr>
            <a:r>
              <a:rPr lang="en-US" sz="2300" dirty="0" smtClean="0">
                <a:solidFill>
                  <a:schemeClr val="bg1"/>
                </a:solidFill>
                <a:latin typeface="Verdana" pitchFamily="34" charset="0"/>
              </a:rPr>
              <a:t>MELAPORKAN KEPADA YANG BERWENANG TENTANG KEKURANGAN2 DAN PENYIMPANGAN2 DARI HAL2 YANG TELAH DIATUR.</a:t>
            </a:r>
          </a:p>
          <a:p>
            <a:pPr marL="457200" lvl="0" indent="-457200">
              <a:buClrTx/>
              <a:buNone/>
            </a:pPr>
            <a:endParaRPr lang="en-US" sz="2300" dirty="0" smtClean="0">
              <a:solidFill>
                <a:schemeClr val="bg1"/>
              </a:solidFill>
              <a:latin typeface="Verdana" pitchFamily="34" charset="0"/>
            </a:endParaRPr>
          </a:p>
          <a:p>
            <a:pPr marL="0" lvl="0" indent="0" algn="just">
              <a:buClrTx/>
              <a:buNone/>
            </a:pPr>
            <a:r>
              <a:rPr lang="en-US" sz="2300" dirty="0" smtClean="0">
                <a:solidFill>
                  <a:schemeClr val="bg1"/>
                </a:solidFill>
                <a:latin typeface="Verdana" pitchFamily="34" charset="0"/>
              </a:rPr>
              <a:t>PANITIA BANDING  MERUPAKAN SUATU PANITYA TEHNIS YANG ANGGOTANYA TERDIRI DARI AHLI2 DI BIDANG TERTENTU, SESUAI DENGAN PERMASALAHAN YANG TIMBUL ( ps. 6 )</a:t>
            </a:r>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69635">
                                            <p:bg/>
                                          </p:spTgt>
                                        </p:tgtEl>
                                        <p:attrNameLst>
                                          <p:attrName>style.visibility</p:attrName>
                                        </p:attrNameLst>
                                      </p:cBhvr>
                                      <p:to>
                                        <p:strVal val="visible"/>
                                      </p:to>
                                    </p:set>
                                    <p:animEffect transition="in" filter="wipe(left)">
                                      <p:cBhvr>
                                        <p:cTn id="7" dur="500"/>
                                        <p:tgtEl>
                                          <p:spTgt spid="69635">
                                            <p:bg/>
                                          </p:spTgt>
                                        </p:tgtEl>
                                      </p:cBhvr>
                                    </p:animEffect>
                                  </p:childTnLst>
                                </p:cTn>
                              </p:par>
                            </p:childTnLst>
                          </p:cTn>
                        </p:par>
                        <p:par>
                          <p:cTn id="8" fill="hold">
                            <p:stCondLst>
                              <p:cond delay="500"/>
                            </p:stCondLst>
                            <p:childTnLst>
                              <p:par>
                                <p:cTn id="9" presetID="2" presetClass="entr" presetSubtype="4" fill="hold" nodeType="afterEffect">
                                  <p:stCondLst>
                                    <p:cond delay="0"/>
                                  </p:stCondLst>
                                  <p:childTnLst>
                                    <p:set>
                                      <p:cBhvr>
                                        <p:cTn id="10" dur="1" fill="hold">
                                          <p:stCondLst>
                                            <p:cond delay="0"/>
                                          </p:stCondLst>
                                        </p:cTn>
                                        <p:tgtEl>
                                          <p:spTgt spid="69635">
                                            <p:txEl>
                                              <p:pRg st="0" end="0"/>
                                            </p:txEl>
                                          </p:spTgt>
                                        </p:tgtEl>
                                        <p:attrNameLst>
                                          <p:attrName>style.visibility</p:attrName>
                                        </p:attrNameLst>
                                      </p:cBhvr>
                                      <p:to>
                                        <p:strVal val="visible"/>
                                      </p:to>
                                    </p:set>
                                    <p:anim calcmode="lin" valueType="num">
                                      <p:cBhvr additive="base">
                                        <p:cTn id="11" dur="500" fill="hold"/>
                                        <p:tgtEl>
                                          <p:spTgt spid="69635">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6963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nodeType="clickEffect">
                                  <p:stCondLst>
                                    <p:cond delay="0"/>
                                  </p:stCondLst>
                                  <p:childTnLst>
                                    <p:set>
                                      <p:cBhvr>
                                        <p:cTn id="16" dur="1" fill="hold">
                                          <p:stCondLst>
                                            <p:cond delay="0"/>
                                          </p:stCondLst>
                                        </p:cTn>
                                        <p:tgtEl>
                                          <p:spTgt spid="69635">
                                            <p:txEl>
                                              <p:pRg st="1" end="1"/>
                                            </p:txEl>
                                          </p:spTgt>
                                        </p:tgtEl>
                                        <p:attrNameLst>
                                          <p:attrName>style.visibility</p:attrName>
                                        </p:attrNameLst>
                                      </p:cBhvr>
                                      <p:to>
                                        <p:strVal val="visible"/>
                                      </p:to>
                                    </p:set>
                                    <p:anim calcmode="lin" valueType="num">
                                      <p:cBhvr additive="base">
                                        <p:cTn id="17" dur="500" fill="hold"/>
                                        <p:tgtEl>
                                          <p:spTgt spid="69635">
                                            <p:txEl>
                                              <p:pRg st="1" end="1"/>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6963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8" fill="hold" nodeType="clickEffect">
                                  <p:stCondLst>
                                    <p:cond delay="0"/>
                                  </p:stCondLst>
                                  <p:childTnLst>
                                    <p:set>
                                      <p:cBhvr>
                                        <p:cTn id="22" dur="1" fill="hold">
                                          <p:stCondLst>
                                            <p:cond delay="0"/>
                                          </p:stCondLst>
                                        </p:cTn>
                                        <p:tgtEl>
                                          <p:spTgt spid="69635">
                                            <p:txEl>
                                              <p:pRg st="2" end="2"/>
                                            </p:txEl>
                                          </p:spTgt>
                                        </p:tgtEl>
                                        <p:attrNameLst>
                                          <p:attrName>style.visibility</p:attrName>
                                        </p:attrNameLst>
                                      </p:cBhvr>
                                      <p:to>
                                        <p:strVal val="visible"/>
                                      </p:to>
                                    </p:set>
                                    <p:anim calcmode="lin" valueType="num">
                                      <p:cBhvr additive="base">
                                        <p:cTn id="23" dur="500" fill="hold"/>
                                        <p:tgtEl>
                                          <p:spTgt spid="69635">
                                            <p:txEl>
                                              <p:pRg st="2" end="2"/>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6963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8" fill="hold" nodeType="clickEffect">
                                  <p:stCondLst>
                                    <p:cond delay="0"/>
                                  </p:stCondLst>
                                  <p:childTnLst>
                                    <p:set>
                                      <p:cBhvr>
                                        <p:cTn id="28" dur="1" fill="hold">
                                          <p:stCondLst>
                                            <p:cond delay="0"/>
                                          </p:stCondLst>
                                        </p:cTn>
                                        <p:tgtEl>
                                          <p:spTgt spid="69635">
                                            <p:txEl>
                                              <p:pRg st="3" end="3"/>
                                            </p:txEl>
                                          </p:spTgt>
                                        </p:tgtEl>
                                        <p:attrNameLst>
                                          <p:attrName>style.visibility</p:attrName>
                                        </p:attrNameLst>
                                      </p:cBhvr>
                                      <p:to>
                                        <p:strVal val="visible"/>
                                      </p:to>
                                    </p:set>
                                    <p:anim calcmode="lin" valueType="num">
                                      <p:cBhvr additive="base">
                                        <p:cTn id="29" dur="500" fill="hold"/>
                                        <p:tgtEl>
                                          <p:spTgt spid="69635">
                                            <p:txEl>
                                              <p:pRg st="3" end="3"/>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6963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69635">
                                            <p:txEl>
                                              <p:pRg st="5" end="5"/>
                                            </p:txEl>
                                          </p:spTgt>
                                        </p:tgtEl>
                                        <p:attrNameLst>
                                          <p:attrName>style.visibility</p:attrName>
                                        </p:attrNameLst>
                                      </p:cBhvr>
                                      <p:to>
                                        <p:strVal val="visible"/>
                                      </p:to>
                                    </p:set>
                                    <p:anim calcmode="lin" valueType="num">
                                      <p:cBhvr additive="base">
                                        <p:cTn id="35" dur="500" fill="hold"/>
                                        <p:tgtEl>
                                          <p:spTgt spid="69635">
                                            <p:txEl>
                                              <p:pRg st="5" end="5"/>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69635">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5" grpId="0" build="p" animBg="1"/>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3764</TotalTime>
  <Words>1302</Words>
  <Application>Microsoft Office PowerPoint</Application>
  <PresentationFormat>On-screen Show (4:3)</PresentationFormat>
  <Paragraphs>129</Paragraphs>
  <Slides>19</Slides>
  <Notes>18</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Paper</vt:lpstr>
      <vt:lpstr>UNDANG-UNDANG KESELAMATAN DAN KESEHATAN  KERJA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MCR Jakarta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JABATAN FUNGSIONAL P.K DAN ANGKA KREDITNYA</dc:title>
  <dc:creator>Namsalus</dc:creator>
  <cp:lastModifiedBy>May</cp:lastModifiedBy>
  <cp:revision>604</cp:revision>
  <dcterms:created xsi:type="dcterms:W3CDTF">2008-07-22T02:42:23Z</dcterms:created>
  <dcterms:modified xsi:type="dcterms:W3CDTF">2015-03-11T10:22:11Z</dcterms:modified>
</cp:coreProperties>
</file>