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notesMasterIdLst>
    <p:notesMasterId r:id="rId10"/>
  </p:notesMasterIdLst>
  <p:sldIdLst>
    <p:sldId id="445" r:id="rId2"/>
    <p:sldId id="299" r:id="rId3"/>
    <p:sldId id="309" r:id="rId4"/>
    <p:sldId id="310" r:id="rId5"/>
    <p:sldId id="300" r:id="rId6"/>
    <p:sldId id="424" r:id="rId7"/>
    <p:sldId id="302" r:id="rId8"/>
    <p:sldId id="283"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99"/>
    <a:srgbClr val="CC6600"/>
    <a:srgbClr val="000066"/>
    <a:srgbClr val="FF0000"/>
    <a:srgbClr val="003399"/>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3" d="100"/>
          <a:sy n="43" d="100"/>
        </p:scale>
        <p:origin x="-60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052FCD9-562D-49BE-8A69-F579116D638D}" type="slidenum">
              <a:rPr lang="en-US"/>
              <a:pPr>
                <a:defRPr/>
              </a:pPr>
              <a:t>‹#›</a:t>
            </a:fld>
            <a:endParaRPr lang="en-US"/>
          </a:p>
        </p:txBody>
      </p:sp>
    </p:spTree>
    <p:extLst>
      <p:ext uri="{BB962C8B-B14F-4D97-AF65-F5344CB8AC3E}">
        <p14:creationId xmlns:p14="http://schemas.microsoft.com/office/powerpoint/2010/main" val="9346590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52FCD9-562D-49BE-8A69-F579116D638D}" type="slidenum">
              <a:rPr lang="en-US" smtClean="0"/>
              <a:pPr>
                <a:defRPr/>
              </a:pPr>
              <a:t>1</a:t>
            </a:fld>
            <a:endParaRPr lang="en-US"/>
          </a:p>
        </p:txBody>
      </p:sp>
    </p:spTree>
    <p:extLst>
      <p:ext uri="{BB962C8B-B14F-4D97-AF65-F5344CB8AC3E}">
        <p14:creationId xmlns:p14="http://schemas.microsoft.com/office/powerpoint/2010/main" val="4239652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2</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3</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4</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5</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6</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7</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a:defRPr/>
            </a:pPr>
            <a:endParaRPr lang="en-US"/>
          </a:p>
        </p:txBody>
      </p:sp>
      <p:sp>
        <p:nvSpPr>
          <p:cNvPr id="16" name="Slide Number Placeholder 15"/>
          <p:cNvSpPr>
            <a:spLocks noGrp="1"/>
          </p:cNvSpPr>
          <p:nvPr>
            <p:ph type="sldNum" sz="quarter" idx="11"/>
          </p:nvPr>
        </p:nvSpPr>
        <p:spPr/>
        <p:txBody>
          <a:bodyPr/>
          <a:lstStyle/>
          <a:p>
            <a:pPr>
              <a:defRPr/>
            </a:pPr>
            <a:fld id="{210ABDB0-9BC7-4C23-AC17-0CA7F3A6D972}" type="slidenum">
              <a:rPr lang="en-US" smtClean="0"/>
              <a:pPr>
                <a:defRPr/>
              </a:pPr>
              <a:t>‹#›</a:t>
            </a:fld>
            <a:endParaRPr lang="en-US"/>
          </a:p>
        </p:txBody>
      </p:sp>
      <p:sp>
        <p:nvSpPr>
          <p:cNvPr id="17" name="Footer Placeholder 16"/>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435FB1B-834A-4B4B-8B7C-2CAFCBA259D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4D04CA9-826B-40F1-AE1F-9B7A55F1FB1F}"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a:defRPr/>
            </a:pPr>
            <a:endParaRPr lang="en-US"/>
          </a:p>
        </p:txBody>
      </p:sp>
      <p:sp>
        <p:nvSpPr>
          <p:cNvPr id="15" name="Slide Number Placeholder 14"/>
          <p:cNvSpPr>
            <a:spLocks noGrp="1"/>
          </p:cNvSpPr>
          <p:nvPr>
            <p:ph type="sldNum" sz="quarter" idx="15"/>
          </p:nvPr>
        </p:nvSpPr>
        <p:spPr/>
        <p:txBody>
          <a:bodyPr/>
          <a:lstStyle>
            <a:lvl1pPr algn="ctr">
              <a:defRPr/>
            </a:lvl1pPr>
          </a:lstStyle>
          <a:p>
            <a:pPr>
              <a:defRPr/>
            </a:pPr>
            <a:fld id="{40392A57-72DA-4DC0-AAC3-0FFB18930DEF}" type="slidenum">
              <a:rPr lang="en-US" smtClean="0"/>
              <a:pPr>
                <a:defRPr/>
              </a:pPr>
              <a:t>‹#›</a:t>
            </a:fld>
            <a:endParaRPr lang="en-US"/>
          </a:p>
        </p:txBody>
      </p:sp>
      <p:sp>
        <p:nvSpPr>
          <p:cNvPr id="16" name="Footer Placeholder 15"/>
          <p:cNvSpPr>
            <a:spLocks noGrp="1"/>
          </p:cNvSpPr>
          <p:nvPr>
            <p:ph type="ftr" sz="quarter" idx="16"/>
          </p:nvPr>
        </p:nvSpPr>
        <p:spPr/>
        <p:txBody>
          <a:bodyPr/>
          <a:lstStyle/>
          <a:p>
            <a:pPr>
              <a:defRPr/>
            </a:pP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044B76B-BA66-44F1-87F7-AEEB0893095E}" type="slidenum">
              <a:rPr lang="en-US" smtClean="0"/>
              <a:pPr>
                <a:defRPr/>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797C737-E70A-4450-85E2-0CD7939F8B63}" type="slidenum">
              <a:rPr lang="en-US"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defRPr/>
            </a:pPr>
            <a:fld id="{A3F56750-C6B3-4CE2-B05A-ADBDB36C2F99}"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7" name="Date Placeholder 6"/>
          <p:cNvSpPr>
            <a:spLocks noGrp="1"/>
          </p:cNvSpPr>
          <p:nvPr>
            <p:ph type="dt" sz="half" idx="10"/>
          </p:nvPr>
        </p:nvSpPr>
        <p:spPr/>
        <p:txBody>
          <a:bodyPr/>
          <a:lstStyle/>
          <a:p>
            <a:pPr>
              <a:defRPr/>
            </a:pPr>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95E5FD6-371B-4A54-B87E-FDDA4F8C1389}" type="slidenum">
              <a:rPr lang="en-US"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AA009A5-FAFE-4811-9EF0-3E6DA364C39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a:defRPr/>
            </a:pPr>
            <a:endParaRPr lang="en-US"/>
          </a:p>
        </p:txBody>
      </p:sp>
      <p:sp>
        <p:nvSpPr>
          <p:cNvPr id="9" name="Slide Number Placeholder 8"/>
          <p:cNvSpPr>
            <a:spLocks noGrp="1"/>
          </p:cNvSpPr>
          <p:nvPr>
            <p:ph type="sldNum" sz="quarter" idx="15"/>
          </p:nvPr>
        </p:nvSpPr>
        <p:spPr/>
        <p:txBody>
          <a:bodyPr/>
          <a:lstStyle/>
          <a:p>
            <a:pPr>
              <a:defRPr/>
            </a:pPr>
            <a:fld id="{E57222D1-3CF3-48B0-B77B-7D482BBDFCE5}" type="slidenum">
              <a:rPr lang="en-US" smtClean="0"/>
              <a:pPr>
                <a:defRPr/>
              </a:pPr>
              <a:t>‹#›</a:t>
            </a:fld>
            <a:endParaRPr lang="en-US"/>
          </a:p>
        </p:txBody>
      </p:sp>
      <p:sp>
        <p:nvSpPr>
          <p:cNvPr id="10" name="Footer Placeholder 9"/>
          <p:cNvSpPr>
            <a:spLocks noGrp="1"/>
          </p:cNvSpPr>
          <p:nvPr>
            <p:ph type="ftr" sz="quarter" idx="16"/>
          </p:nvPr>
        </p:nvSpPr>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1"/>
          </p:nvPr>
        </p:nvSpPr>
        <p:spPr/>
        <p:txBody>
          <a:bodyPr/>
          <a:lstStyle/>
          <a:p>
            <a:pPr>
              <a:defRPr/>
            </a:pPr>
            <a:fld id="{87687A92-7EAA-402F-85B5-C70D1CE93BAF}"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9CBAA90F-5DB9-4A2C-96C6-DA79C4E86F28}" type="slidenum">
              <a:rPr lang="en-US" smtClean="0"/>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p:txBody>
          <a:bodyPr>
            <a:normAutofit fontScale="90000"/>
          </a:bodyPr>
          <a:lstStyle/>
          <a:p>
            <a:pPr eaLnBrk="1" hangingPunct="1"/>
            <a:r>
              <a:rPr lang="en-US" sz="5000" dirty="0" smtClean="0">
                <a:solidFill>
                  <a:schemeClr val="bg1"/>
                </a:solidFill>
                <a:effectLst/>
              </a:rPr>
              <a:t>UNDANG-UNDANG KESELAMATAN DAN KESEHATAN  KERJA </a:t>
            </a:r>
          </a:p>
        </p:txBody>
      </p:sp>
      <p:sp>
        <p:nvSpPr>
          <p:cNvPr id="5" name="Subtitle 4"/>
          <p:cNvSpPr>
            <a:spLocks noGrp="1" noChangeArrowheads="1"/>
          </p:cNvSpPr>
          <p:nvPr>
            <p:ph type="subTitle" idx="1"/>
          </p:nvPr>
        </p:nvSpPr>
        <p:spPr bwMode="auto">
          <a:xfrm>
            <a:off x="457200" y="4191000"/>
            <a:ext cx="8305800" cy="491196"/>
          </a:xfrm>
          <a:prstGeom prst="rect">
            <a:avLst/>
          </a:prstGeom>
          <a:noFill/>
          <a:ln w="9525">
            <a:noFill/>
            <a:miter lim="800000"/>
            <a:headEnd/>
            <a:tailEnd/>
          </a:ln>
        </p:spPr>
        <p:txBody>
          <a:bodyPr/>
          <a:lstStyle/>
          <a:p>
            <a:pPr algn="ctr" eaLnBrk="1" hangingPunct="1">
              <a:spcBef>
                <a:spcPct val="20000"/>
              </a:spcBef>
              <a:buClr>
                <a:schemeClr val="hlink"/>
              </a:buClr>
              <a:buSzPct val="120000"/>
            </a:pPr>
            <a:r>
              <a:rPr lang="en-US" sz="2500" dirty="0" smtClean="0">
                <a:solidFill>
                  <a:schemeClr val="bg1"/>
                </a:solidFill>
              </a:rPr>
              <a:t>Drs. </a:t>
            </a:r>
            <a:r>
              <a:rPr lang="en-US" sz="2500" dirty="0" err="1" smtClean="0">
                <a:solidFill>
                  <a:schemeClr val="bg1"/>
                </a:solidFill>
              </a:rPr>
              <a:t>Haris</a:t>
            </a:r>
            <a:r>
              <a:rPr lang="en-US" sz="2500" dirty="0" smtClean="0">
                <a:solidFill>
                  <a:schemeClr val="bg1"/>
                </a:solidFill>
              </a:rPr>
              <a:t> </a:t>
            </a:r>
            <a:r>
              <a:rPr lang="en-US" sz="2500" dirty="0" err="1" smtClean="0">
                <a:solidFill>
                  <a:schemeClr val="bg1"/>
                </a:solidFill>
              </a:rPr>
              <a:t>Sadiminanto</a:t>
            </a:r>
            <a:r>
              <a:rPr lang="en-US" sz="2500" dirty="0" smtClean="0">
                <a:solidFill>
                  <a:schemeClr val="bg1"/>
                </a:solidFill>
              </a:rPr>
              <a:t>, </a:t>
            </a:r>
            <a:r>
              <a:rPr lang="en-US" sz="2500" dirty="0" err="1" smtClean="0">
                <a:solidFill>
                  <a:schemeClr val="bg1"/>
                </a:solidFill>
              </a:rPr>
              <a:t>MMSi</a:t>
            </a:r>
            <a:r>
              <a:rPr lang="en-US" sz="2500" dirty="0" smtClean="0">
                <a:solidFill>
                  <a:schemeClr val="bg1"/>
                </a:solidFill>
              </a:rPr>
              <a:t>, MBA</a:t>
            </a:r>
          </a:p>
          <a:p>
            <a:pPr algn="ctr" eaLnBrk="1" hangingPunct="1">
              <a:spcBef>
                <a:spcPct val="20000"/>
              </a:spcBef>
              <a:buClr>
                <a:schemeClr val="hlink"/>
              </a:buClr>
              <a:buSzPct val="120000"/>
            </a:pPr>
            <a:r>
              <a:rPr lang="en-US" sz="2500" dirty="0" smtClean="0">
                <a:solidFill>
                  <a:schemeClr val="bg1"/>
                </a:solidFill>
              </a:rPr>
              <a:t>MATERI  IV  ( MINGGU  IV )</a:t>
            </a:r>
          </a:p>
          <a:p>
            <a:pPr algn="ctr" eaLnBrk="1" hangingPunct="1">
              <a:spcBef>
                <a:spcPct val="20000"/>
              </a:spcBef>
              <a:buClr>
                <a:schemeClr val="hlink"/>
              </a:buClr>
              <a:buSzPct val="120000"/>
            </a:pPr>
            <a:r>
              <a:rPr lang="en-US" sz="2500" dirty="0" smtClean="0">
                <a:solidFill>
                  <a:schemeClr val="bg1"/>
                </a:solidFill>
              </a:rPr>
              <a:t>KEWAJIBAN DAN HAK TENAGA KERJA</a:t>
            </a:r>
          </a:p>
          <a:p>
            <a:pPr algn="ctr" eaLnBrk="1" hangingPunct="1">
              <a:spcBef>
                <a:spcPct val="20000"/>
              </a:spcBef>
              <a:buClr>
                <a:schemeClr val="hlink"/>
              </a:buClr>
              <a:buSzPct val="120000"/>
            </a:pPr>
            <a:endParaRPr lang="en-US" sz="2500" dirty="0">
              <a:solidFill>
                <a:schemeClr val="bg1"/>
              </a:solidFill>
            </a:endParaRPr>
          </a:p>
        </p:txBody>
      </p:sp>
      <p:sp>
        <p:nvSpPr>
          <p:cNvPr id="6" name="Rectangle 4"/>
          <p:cNvSpPr>
            <a:spLocks noChangeArrowheads="1"/>
          </p:cNvSpPr>
          <p:nvPr/>
        </p:nvSpPr>
        <p:spPr bwMode="auto">
          <a:xfrm>
            <a:off x="1295400" y="5334000"/>
            <a:ext cx="6781800" cy="457200"/>
          </a:xfrm>
          <a:prstGeom prst="rect">
            <a:avLst/>
          </a:prstGeom>
          <a:noFill/>
          <a:ln w="9525">
            <a:noFill/>
            <a:miter lim="800000"/>
            <a:headEnd/>
            <a:tailEnd/>
          </a:ln>
        </p:spPr>
        <p:txBody>
          <a:bodyPr/>
          <a:lstStyle/>
          <a:p>
            <a:pPr algn="ctr" eaLnBrk="1" hangingPunct="1">
              <a:spcBef>
                <a:spcPct val="20000"/>
              </a:spcBef>
              <a:buClr>
                <a:schemeClr val="hlink"/>
              </a:buClr>
              <a:buSzPct val="120000"/>
            </a:pPr>
            <a:endParaRPr lang="en-US" sz="2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p:cTn id="1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p:cTn id="1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5">
                                            <p:txEl>
                                              <p:pRg st="2" end="2"/>
                                            </p:txEl>
                                          </p:spTgt>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23" presetClass="entr" presetSubtype="16" fill="hold" grpId="0" nodeType="afterEffect" nodePh="1">
                                  <p:stCondLst>
                                    <p:cond delay="0"/>
                                  </p:stCondLst>
                                  <p:endCondLst>
                                    <p:cond evt="begin" delay="0">
                                      <p:tn val="26"/>
                                    </p:cond>
                                  </p:end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p:cTn id="28"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lvl="0" indent="0">
              <a:buClrTx/>
              <a:buNone/>
            </a:pPr>
            <a:r>
              <a:rPr lang="en-US" b="1" dirty="0" smtClean="0">
                <a:solidFill>
                  <a:srgbClr val="7030A0"/>
                </a:solidFill>
                <a:latin typeface="Verdana" pitchFamily="34" charset="0"/>
              </a:rPr>
              <a:t>KEWAJIBAN DAN HAK TENAGA KERJA :</a:t>
            </a:r>
          </a:p>
          <a:p>
            <a:pPr marL="0" lvl="0" indent="0">
              <a:buClrTx/>
              <a:buNone/>
            </a:pPr>
            <a:r>
              <a:rPr lang="en-US" b="1" dirty="0" smtClean="0">
                <a:solidFill>
                  <a:srgbClr val="7030A0"/>
                </a:solidFill>
                <a:latin typeface="Verdana" pitchFamily="34" charset="0"/>
              </a:rPr>
              <a:t>                   ( </a:t>
            </a:r>
            <a:r>
              <a:rPr lang="en-US" b="1" dirty="0" err="1" smtClean="0">
                <a:solidFill>
                  <a:srgbClr val="7030A0"/>
                </a:solidFill>
                <a:latin typeface="Verdana" pitchFamily="34" charset="0"/>
              </a:rPr>
              <a:t>pasal</a:t>
            </a:r>
            <a:r>
              <a:rPr lang="en-US" b="1" dirty="0" smtClean="0">
                <a:solidFill>
                  <a:srgbClr val="7030A0"/>
                </a:solidFill>
                <a:latin typeface="Verdana" pitchFamily="34" charset="0"/>
              </a:rPr>
              <a:t> 12 )</a:t>
            </a:r>
          </a:p>
          <a:p>
            <a:pPr marL="457200" lvl="0" indent="-457200">
              <a:spcAft>
                <a:spcPts val="600"/>
              </a:spcAft>
              <a:buClrTx/>
              <a:buFont typeface="+mj-lt"/>
              <a:buAutoNum type="arabicPeriod"/>
            </a:pPr>
            <a:r>
              <a:rPr lang="en-US" sz="2200" dirty="0" smtClean="0">
                <a:solidFill>
                  <a:schemeClr val="bg1"/>
                </a:solidFill>
                <a:latin typeface="Verdana" pitchFamily="34" charset="0"/>
              </a:rPr>
              <a:t>MEMBERIKAN KETERANGAN YANG BENAR BILA DIMINTA OLEH PEGAWAI PENGAWAS DAN ATAU AHLI KESELAMATAN KERJA</a:t>
            </a:r>
          </a:p>
          <a:p>
            <a:pPr marL="457200" lvl="0" indent="-457200">
              <a:spcAft>
                <a:spcPts val="600"/>
              </a:spcAft>
              <a:buClrTx/>
              <a:buFont typeface="+mj-lt"/>
              <a:buAutoNum type="arabicPeriod"/>
            </a:pPr>
            <a:r>
              <a:rPr lang="en-US" sz="2200" dirty="0" smtClean="0">
                <a:solidFill>
                  <a:schemeClr val="bg1"/>
                </a:solidFill>
                <a:latin typeface="Verdana" pitchFamily="34" charset="0"/>
              </a:rPr>
              <a:t>MEMAKAI ALAT2 PERLINDUNGAN YANG DIWAJIBKAN</a:t>
            </a:r>
          </a:p>
          <a:p>
            <a:pPr marL="457200" lvl="0" indent="-457200">
              <a:spcAft>
                <a:spcPts val="600"/>
              </a:spcAft>
              <a:buClrTx/>
              <a:buFont typeface="+mj-lt"/>
              <a:buAutoNum type="arabicPeriod"/>
            </a:pPr>
            <a:r>
              <a:rPr lang="en-US" sz="2200" dirty="0" smtClean="0">
                <a:solidFill>
                  <a:schemeClr val="bg1"/>
                </a:solidFill>
                <a:latin typeface="Verdana" pitchFamily="34" charset="0"/>
              </a:rPr>
              <a:t>MEMENUHI DAN MENTAATI SYARAT2 K.3.YANG DIWAJIBKAN</a:t>
            </a:r>
          </a:p>
          <a:p>
            <a:pPr marL="457200" lvl="0" indent="-457200">
              <a:spcAft>
                <a:spcPts val="600"/>
              </a:spcAft>
              <a:buClrTx/>
              <a:buFont typeface="+mj-lt"/>
              <a:buAutoNum type="arabicPeriod"/>
            </a:pPr>
            <a:r>
              <a:rPr lang="en-US" sz="2200" dirty="0" smtClean="0">
                <a:solidFill>
                  <a:schemeClr val="bg1"/>
                </a:solidFill>
                <a:latin typeface="Verdana" pitchFamily="34" charset="0"/>
              </a:rPr>
              <a:t>MEMINTA PADA PENGURUS AGAR DILAKSANAKAN SEMUA SYARATK.3. YANG DIWAJIBKAN</a:t>
            </a:r>
          </a:p>
          <a:p>
            <a:pPr marL="457200" lvl="0" indent="-457200">
              <a:spcAft>
                <a:spcPts val="600"/>
              </a:spcAft>
              <a:buClrTx/>
              <a:buFont typeface="+mj-lt"/>
              <a:buAutoNum type="arabicPeriod"/>
            </a:pPr>
            <a:r>
              <a:rPr lang="en-US" sz="2200" dirty="0" smtClean="0">
                <a:solidFill>
                  <a:schemeClr val="bg1"/>
                </a:solidFill>
                <a:latin typeface="Verdana" pitchFamily="34" charset="0"/>
              </a:rPr>
              <a:t>MENYATAKAN KEBERATAN KERJA PADA PEKERJAAN DIMANA SYARAT K.3. SERTA ALAT2 PERLINDUNGAN DIRI YANG DIWAJIBKAN DIRAGUKAN OLEHNYA KECUALI DALAM HAL2 KHUSUS DITENTUKAN LAIN OLEH PEGAWAI PENGAWAS DALAM BATAS2 YANG MASIH DIPERTANGGUNG JAWABKAN</a:t>
            </a:r>
          </a:p>
          <a:p>
            <a:pPr marL="0" lvl="0" indent="0">
              <a:buClrTx/>
              <a:buNone/>
            </a:pPr>
            <a:endParaRPr lang="en-US" sz="2200" dirty="0" smtClean="0">
              <a:solidFill>
                <a:schemeClr val="bg1"/>
              </a:solidFill>
              <a:latin typeface="Verdana"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 calcmode="lin" valueType="num">
                                      <p:cBhvr additive="base">
                                        <p:cTn id="11"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69635">
                                            <p:txEl>
                                              <p:pRg st="1" end="1"/>
                                            </p:txEl>
                                          </p:spTgt>
                                        </p:tgtEl>
                                        <p:attrNameLst>
                                          <p:attrName>style.visibility</p:attrName>
                                        </p:attrNameLst>
                                      </p:cBhvr>
                                      <p:to>
                                        <p:strVal val="visible"/>
                                      </p:to>
                                    </p:set>
                                    <p:anim calcmode="lin" valueType="num">
                                      <p:cBhvr additive="base">
                                        <p:cTn id="16" dur="5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696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69635">
                                            <p:txEl>
                                              <p:pRg st="2" end="2"/>
                                            </p:txEl>
                                          </p:spTgt>
                                        </p:tgtEl>
                                        <p:attrNameLst>
                                          <p:attrName>style.visibility</p:attrName>
                                        </p:attrNameLst>
                                      </p:cBhvr>
                                      <p:to>
                                        <p:strVal val="visible"/>
                                      </p:to>
                                    </p:set>
                                    <p:anim calcmode="lin" valueType="num">
                                      <p:cBhvr additive="base">
                                        <p:cTn id="22"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69635">
                                            <p:txEl>
                                              <p:pRg st="3" end="3"/>
                                            </p:txEl>
                                          </p:spTgt>
                                        </p:tgtEl>
                                        <p:attrNameLst>
                                          <p:attrName>style.visibility</p:attrName>
                                        </p:attrNameLst>
                                      </p:cBhvr>
                                      <p:to>
                                        <p:strVal val="visible"/>
                                      </p:to>
                                    </p:set>
                                    <p:anim calcmode="lin" valueType="num">
                                      <p:cBhvr additive="base">
                                        <p:cTn id="28"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69635">
                                            <p:txEl>
                                              <p:pRg st="4" end="4"/>
                                            </p:txEl>
                                          </p:spTgt>
                                        </p:tgtEl>
                                        <p:attrNameLst>
                                          <p:attrName>style.visibility</p:attrName>
                                        </p:attrNameLst>
                                      </p:cBhvr>
                                      <p:to>
                                        <p:strVal val="visible"/>
                                      </p:to>
                                    </p:set>
                                    <p:anim calcmode="lin" valueType="num">
                                      <p:cBhvr additive="base">
                                        <p:cTn id="34" dur="500" fill="hold"/>
                                        <p:tgtEl>
                                          <p:spTgt spid="69635">
                                            <p:txEl>
                                              <p:pRg st="4" end="4"/>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nodeType="clickEffect">
                                  <p:stCondLst>
                                    <p:cond delay="0"/>
                                  </p:stCondLst>
                                  <p:childTnLst>
                                    <p:set>
                                      <p:cBhvr>
                                        <p:cTn id="39" dur="1" fill="hold">
                                          <p:stCondLst>
                                            <p:cond delay="0"/>
                                          </p:stCondLst>
                                        </p:cTn>
                                        <p:tgtEl>
                                          <p:spTgt spid="69635">
                                            <p:txEl>
                                              <p:pRg st="5" end="5"/>
                                            </p:txEl>
                                          </p:spTgt>
                                        </p:tgtEl>
                                        <p:attrNameLst>
                                          <p:attrName>style.visibility</p:attrName>
                                        </p:attrNameLst>
                                      </p:cBhvr>
                                      <p:to>
                                        <p:strVal val="visible"/>
                                      </p:to>
                                    </p:set>
                                    <p:anim calcmode="lin" valueType="num">
                                      <p:cBhvr additive="base">
                                        <p:cTn id="40" dur="500" fill="hold"/>
                                        <p:tgtEl>
                                          <p:spTgt spid="69635">
                                            <p:txEl>
                                              <p:pRg st="5" end="5"/>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696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nodeType="clickEffect">
                                  <p:stCondLst>
                                    <p:cond delay="0"/>
                                  </p:stCondLst>
                                  <p:childTnLst>
                                    <p:set>
                                      <p:cBhvr>
                                        <p:cTn id="45" dur="1" fill="hold">
                                          <p:stCondLst>
                                            <p:cond delay="0"/>
                                          </p:stCondLst>
                                        </p:cTn>
                                        <p:tgtEl>
                                          <p:spTgt spid="69635">
                                            <p:txEl>
                                              <p:pRg st="6" end="6"/>
                                            </p:txEl>
                                          </p:spTgt>
                                        </p:tgtEl>
                                        <p:attrNameLst>
                                          <p:attrName>style.visibility</p:attrName>
                                        </p:attrNameLst>
                                      </p:cBhvr>
                                      <p:to>
                                        <p:strVal val="visible"/>
                                      </p:to>
                                    </p:set>
                                    <p:anim calcmode="lin" valueType="num">
                                      <p:cBhvr additive="base">
                                        <p:cTn id="46" dur="500" fill="hold"/>
                                        <p:tgtEl>
                                          <p:spTgt spid="69635">
                                            <p:txEl>
                                              <p:pRg st="6" end="6"/>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6963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lvl="0" indent="0">
              <a:buClrTx/>
              <a:buNone/>
            </a:pPr>
            <a:r>
              <a:rPr lang="en-US" b="1" dirty="0" smtClean="0">
                <a:solidFill>
                  <a:srgbClr val="7030A0"/>
                </a:solidFill>
                <a:latin typeface="Verdana" pitchFamily="34" charset="0"/>
              </a:rPr>
              <a:t>KEWAJIBAN DAN HAK TENAGA KERJA</a:t>
            </a:r>
          </a:p>
          <a:p>
            <a:pPr marL="457200" lvl="0" indent="-457200">
              <a:buClrTx/>
              <a:buFont typeface="+mj-lt"/>
              <a:buAutoNum type="arabicPeriod"/>
            </a:pPr>
            <a:r>
              <a:rPr lang="en-US" sz="2200" dirty="0" smtClean="0">
                <a:solidFill>
                  <a:schemeClr val="bg1"/>
                </a:solidFill>
                <a:latin typeface="Verdana" pitchFamily="34" charset="0"/>
              </a:rPr>
              <a:t>MEMBERIKAN KETERANGAN YANG BERKAITAN :</a:t>
            </a:r>
          </a:p>
          <a:p>
            <a:pPr marL="457200" lvl="0" indent="-457200">
              <a:buClrTx/>
              <a:buNone/>
            </a:pPr>
            <a:r>
              <a:rPr lang="en-US" sz="2200" dirty="0" smtClean="0">
                <a:solidFill>
                  <a:schemeClr val="bg1"/>
                </a:solidFill>
                <a:latin typeface="Verdana" pitchFamily="34" charset="0"/>
              </a:rPr>
              <a:t>     1). PEMERIKSAAN KONDISI &amp; LINGKUNGAN KERJA</a:t>
            </a:r>
          </a:p>
          <a:p>
            <a:pPr marL="457200" lvl="0" indent="-457200">
              <a:buClrTx/>
              <a:buNone/>
            </a:pPr>
            <a:r>
              <a:rPr lang="en-US" sz="2200" dirty="0" smtClean="0">
                <a:solidFill>
                  <a:schemeClr val="bg1"/>
                </a:solidFill>
                <a:latin typeface="Verdana" pitchFamily="34" charset="0"/>
              </a:rPr>
              <a:t>     2).  PEMERIKSAAN KECELAKAAN KERJA</a:t>
            </a:r>
          </a:p>
          <a:p>
            <a:pPr marL="457200" lvl="0" indent="-457200">
              <a:buClrTx/>
              <a:buNone/>
            </a:pPr>
            <a:r>
              <a:rPr lang="en-US" sz="2200" dirty="0" smtClean="0">
                <a:solidFill>
                  <a:schemeClr val="bg1"/>
                </a:solidFill>
                <a:latin typeface="Verdana" pitchFamily="34" charset="0"/>
              </a:rPr>
              <a:t>     3).  PERALATAN PRODUKSI</a:t>
            </a:r>
          </a:p>
          <a:p>
            <a:pPr marL="457200" lvl="0" indent="-457200">
              <a:buClrTx/>
              <a:buNone/>
            </a:pPr>
            <a:r>
              <a:rPr lang="en-US" sz="2200" dirty="0" smtClean="0">
                <a:solidFill>
                  <a:schemeClr val="bg1"/>
                </a:solidFill>
                <a:latin typeface="Verdana" pitchFamily="34" charset="0"/>
              </a:rPr>
              <a:t>     4).  PROSES PRODUKSI</a:t>
            </a:r>
          </a:p>
          <a:p>
            <a:pPr marL="457200" lvl="0" indent="-457200">
              <a:spcAft>
                <a:spcPts val="600"/>
              </a:spcAft>
              <a:buClrTx/>
              <a:buNone/>
            </a:pPr>
            <a:r>
              <a:rPr lang="en-US" sz="2200" dirty="0" smtClean="0">
                <a:solidFill>
                  <a:schemeClr val="bg1"/>
                </a:solidFill>
                <a:latin typeface="Verdana" pitchFamily="34" charset="0"/>
              </a:rPr>
              <a:t>     5).  BAHAN BAKU DAN LAIN2</a:t>
            </a:r>
          </a:p>
          <a:p>
            <a:pPr marL="457200" lvl="0" indent="-457200">
              <a:spcAft>
                <a:spcPts val="600"/>
              </a:spcAft>
              <a:buClrTx/>
              <a:buAutoNum type="arabicPeriod" startAt="2"/>
            </a:pPr>
            <a:r>
              <a:rPr lang="en-US" sz="2200" dirty="0" smtClean="0">
                <a:solidFill>
                  <a:schemeClr val="bg1"/>
                </a:solidFill>
                <a:latin typeface="Verdana" pitchFamily="34" charset="0"/>
              </a:rPr>
              <a:t>MEMAKAI ALAT PELINDUNG DIRI YANG DIWAJIBKAN</a:t>
            </a:r>
          </a:p>
          <a:p>
            <a:pPr marL="457200" lvl="0" indent="-457200">
              <a:buClrTx/>
              <a:buNone/>
            </a:pPr>
            <a:r>
              <a:rPr lang="en-US" sz="2200" dirty="0" smtClean="0">
                <a:solidFill>
                  <a:schemeClr val="bg1"/>
                </a:solidFill>
                <a:latin typeface="Verdana" pitchFamily="34" charset="0"/>
              </a:rPr>
              <a:t>     1).  ALAT PELINDUNG KEPALA</a:t>
            </a:r>
          </a:p>
          <a:p>
            <a:pPr marL="457200" lvl="0" indent="-457200">
              <a:buClrTx/>
              <a:buNone/>
            </a:pPr>
            <a:r>
              <a:rPr lang="en-US" sz="2200" dirty="0" smtClean="0">
                <a:solidFill>
                  <a:schemeClr val="bg1"/>
                </a:solidFill>
                <a:latin typeface="Verdana" pitchFamily="34" charset="0"/>
              </a:rPr>
              <a:t>     2).  ALAT PELINDUNG MATA</a:t>
            </a:r>
          </a:p>
          <a:p>
            <a:pPr marL="457200" lvl="0" indent="-457200">
              <a:buClrTx/>
              <a:buNone/>
            </a:pPr>
            <a:r>
              <a:rPr lang="en-US" sz="2200" dirty="0" smtClean="0">
                <a:solidFill>
                  <a:schemeClr val="bg1"/>
                </a:solidFill>
                <a:latin typeface="Verdana" pitchFamily="34" charset="0"/>
              </a:rPr>
              <a:t>     3).  ALAT PELINDUNG PERNAPASAN</a:t>
            </a:r>
          </a:p>
          <a:p>
            <a:pPr marL="457200" lvl="0" indent="-457200">
              <a:buClrTx/>
              <a:buNone/>
            </a:pPr>
            <a:r>
              <a:rPr lang="en-US" sz="2200" dirty="0" smtClean="0">
                <a:solidFill>
                  <a:schemeClr val="bg1"/>
                </a:solidFill>
                <a:latin typeface="Verdana" pitchFamily="34" charset="0"/>
              </a:rPr>
              <a:t>     4).  ALAT PELINDUNG PENDENGARAN</a:t>
            </a:r>
          </a:p>
          <a:p>
            <a:pPr marL="457200" lvl="0" indent="-457200">
              <a:buClrTx/>
              <a:buNone/>
            </a:pPr>
            <a:r>
              <a:rPr lang="en-US" sz="2200" dirty="0" smtClean="0">
                <a:solidFill>
                  <a:schemeClr val="bg1"/>
                </a:solidFill>
                <a:latin typeface="Verdana" pitchFamily="34" charset="0"/>
              </a:rPr>
              <a:t>     5).  ALAT PELINDUNG TANGAN DLL. </a:t>
            </a:r>
          </a:p>
          <a:p>
            <a:pPr marL="0" lvl="0" indent="0">
              <a:buClrTx/>
              <a:buNone/>
            </a:pPr>
            <a:endParaRPr lang="en-US" sz="2200" dirty="0" smtClean="0">
              <a:solidFill>
                <a:schemeClr val="bg1"/>
              </a:solidFill>
              <a:latin typeface="Verdana"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 calcmode="lin" valueType="num">
                                      <p:cBhvr additive="base">
                                        <p:cTn id="11"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 calcmode="lin" valueType="num">
                                      <p:cBhvr additive="base">
                                        <p:cTn id="17" dur="5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96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9635">
                                            <p:txEl>
                                              <p:pRg st="2" end="2"/>
                                            </p:txEl>
                                          </p:spTgt>
                                        </p:tgtEl>
                                        <p:attrNameLst>
                                          <p:attrName>style.visibility</p:attrName>
                                        </p:attrNameLst>
                                      </p:cBhvr>
                                      <p:to>
                                        <p:strVal val="visible"/>
                                      </p:to>
                                    </p:set>
                                    <p:anim calcmode="lin" valueType="num">
                                      <p:cBhvr additive="base">
                                        <p:cTn id="23"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69635">
                                            <p:txEl>
                                              <p:pRg st="3" end="3"/>
                                            </p:txEl>
                                          </p:spTgt>
                                        </p:tgtEl>
                                        <p:attrNameLst>
                                          <p:attrName>style.visibility</p:attrName>
                                        </p:attrNameLst>
                                      </p:cBhvr>
                                      <p:to>
                                        <p:strVal val="visible"/>
                                      </p:to>
                                    </p:set>
                                    <p:anim calcmode="lin" valueType="num">
                                      <p:cBhvr additive="base">
                                        <p:cTn id="29"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69635">
                                            <p:txEl>
                                              <p:pRg st="4" end="4"/>
                                            </p:txEl>
                                          </p:spTgt>
                                        </p:tgtEl>
                                        <p:attrNameLst>
                                          <p:attrName>style.visibility</p:attrName>
                                        </p:attrNameLst>
                                      </p:cBhvr>
                                      <p:to>
                                        <p:strVal val="visible"/>
                                      </p:to>
                                    </p:set>
                                    <p:anim calcmode="lin" valueType="num">
                                      <p:cBhvr additive="base">
                                        <p:cTn id="35" dur="500" fill="hold"/>
                                        <p:tgtEl>
                                          <p:spTgt spid="69635">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69635">
                                            <p:txEl>
                                              <p:pRg st="5" end="5"/>
                                            </p:txEl>
                                          </p:spTgt>
                                        </p:tgtEl>
                                        <p:attrNameLst>
                                          <p:attrName>style.visibility</p:attrName>
                                        </p:attrNameLst>
                                      </p:cBhvr>
                                      <p:to>
                                        <p:strVal val="visible"/>
                                      </p:to>
                                    </p:set>
                                    <p:anim calcmode="lin" valueType="num">
                                      <p:cBhvr additive="base">
                                        <p:cTn id="41" dur="500" fill="hold"/>
                                        <p:tgtEl>
                                          <p:spTgt spid="69635">
                                            <p:txEl>
                                              <p:pRg st="5" end="5"/>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96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69635">
                                            <p:txEl>
                                              <p:pRg st="6" end="6"/>
                                            </p:txEl>
                                          </p:spTgt>
                                        </p:tgtEl>
                                        <p:attrNameLst>
                                          <p:attrName>style.visibility</p:attrName>
                                        </p:attrNameLst>
                                      </p:cBhvr>
                                      <p:to>
                                        <p:strVal val="visible"/>
                                      </p:to>
                                    </p:set>
                                    <p:anim calcmode="lin" valueType="num">
                                      <p:cBhvr additive="base">
                                        <p:cTn id="47" dur="500" fill="hold"/>
                                        <p:tgtEl>
                                          <p:spTgt spid="69635">
                                            <p:txEl>
                                              <p:pRg st="6" end="6"/>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6963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69635">
                                            <p:txEl>
                                              <p:pRg st="7" end="7"/>
                                            </p:txEl>
                                          </p:spTgt>
                                        </p:tgtEl>
                                        <p:attrNameLst>
                                          <p:attrName>style.visibility</p:attrName>
                                        </p:attrNameLst>
                                      </p:cBhvr>
                                      <p:to>
                                        <p:strVal val="visible"/>
                                      </p:to>
                                    </p:set>
                                    <p:anim calcmode="lin" valueType="num">
                                      <p:cBhvr additive="base">
                                        <p:cTn id="53" dur="500" fill="hold"/>
                                        <p:tgtEl>
                                          <p:spTgt spid="69635">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963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nodeType="clickEffect">
                                  <p:stCondLst>
                                    <p:cond delay="0"/>
                                  </p:stCondLst>
                                  <p:childTnLst>
                                    <p:set>
                                      <p:cBhvr>
                                        <p:cTn id="58" dur="1" fill="hold">
                                          <p:stCondLst>
                                            <p:cond delay="0"/>
                                          </p:stCondLst>
                                        </p:cTn>
                                        <p:tgtEl>
                                          <p:spTgt spid="69635">
                                            <p:txEl>
                                              <p:pRg st="8" end="8"/>
                                            </p:txEl>
                                          </p:spTgt>
                                        </p:tgtEl>
                                        <p:attrNameLst>
                                          <p:attrName>style.visibility</p:attrName>
                                        </p:attrNameLst>
                                      </p:cBhvr>
                                      <p:to>
                                        <p:strVal val="visible"/>
                                      </p:to>
                                    </p:set>
                                    <p:anim calcmode="lin" valueType="num">
                                      <p:cBhvr additive="base">
                                        <p:cTn id="59" dur="500" fill="hold"/>
                                        <p:tgtEl>
                                          <p:spTgt spid="69635">
                                            <p:txEl>
                                              <p:pRg st="8" end="8"/>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6963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nodeType="clickEffect">
                                  <p:stCondLst>
                                    <p:cond delay="0"/>
                                  </p:stCondLst>
                                  <p:childTnLst>
                                    <p:set>
                                      <p:cBhvr>
                                        <p:cTn id="64" dur="1" fill="hold">
                                          <p:stCondLst>
                                            <p:cond delay="0"/>
                                          </p:stCondLst>
                                        </p:cTn>
                                        <p:tgtEl>
                                          <p:spTgt spid="69635">
                                            <p:txEl>
                                              <p:pRg st="9" end="9"/>
                                            </p:txEl>
                                          </p:spTgt>
                                        </p:tgtEl>
                                        <p:attrNameLst>
                                          <p:attrName>style.visibility</p:attrName>
                                        </p:attrNameLst>
                                      </p:cBhvr>
                                      <p:to>
                                        <p:strVal val="visible"/>
                                      </p:to>
                                    </p:set>
                                    <p:anim calcmode="lin" valueType="num">
                                      <p:cBhvr additive="base">
                                        <p:cTn id="65" dur="500" fill="hold"/>
                                        <p:tgtEl>
                                          <p:spTgt spid="69635">
                                            <p:txEl>
                                              <p:pRg st="9" end="9"/>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6963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8" fill="hold" nodeType="clickEffect">
                                  <p:stCondLst>
                                    <p:cond delay="0"/>
                                  </p:stCondLst>
                                  <p:childTnLst>
                                    <p:set>
                                      <p:cBhvr>
                                        <p:cTn id="70" dur="1" fill="hold">
                                          <p:stCondLst>
                                            <p:cond delay="0"/>
                                          </p:stCondLst>
                                        </p:cTn>
                                        <p:tgtEl>
                                          <p:spTgt spid="69635">
                                            <p:txEl>
                                              <p:pRg st="10" end="10"/>
                                            </p:txEl>
                                          </p:spTgt>
                                        </p:tgtEl>
                                        <p:attrNameLst>
                                          <p:attrName>style.visibility</p:attrName>
                                        </p:attrNameLst>
                                      </p:cBhvr>
                                      <p:to>
                                        <p:strVal val="visible"/>
                                      </p:to>
                                    </p:set>
                                    <p:anim calcmode="lin" valueType="num">
                                      <p:cBhvr additive="base">
                                        <p:cTn id="71" dur="500" fill="hold"/>
                                        <p:tgtEl>
                                          <p:spTgt spid="69635">
                                            <p:txEl>
                                              <p:pRg st="10" end="10"/>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6963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8" fill="hold" nodeType="clickEffect">
                                  <p:stCondLst>
                                    <p:cond delay="0"/>
                                  </p:stCondLst>
                                  <p:childTnLst>
                                    <p:set>
                                      <p:cBhvr>
                                        <p:cTn id="76" dur="1" fill="hold">
                                          <p:stCondLst>
                                            <p:cond delay="0"/>
                                          </p:stCondLst>
                                        </p:cTn>
                                        <p:tgtEl>
                                          <p:spTgt spid="69635">
                                            <p:txEl>
                                              <p:pRg st="11" end="11"/>
                                            </p:txEl>
                                          </p:spTgt>
                                        </p:tgtEl>
                                        <p:attrNameLst>
                                          <p:attrName>style.visibility</p:attrName>
                                        </p:attrNameLst>
                                      </p:cBhvr>
                                      <p:to>
                                        <p:strVal val="visible"/>
                                      </p:to>
                                    </p:set>
                                    <p:anim calcmode="lin" valueType="num">
                                      <p:cBhvr additive="base">
                                        <p:cTn id="77" dur="500" fill="hold"/>
                                        <p:tgtEl>
                                          <p:spTgt spid="69635">
                                            <p:txEl>
                                              <p:pRg st="11" end="11"/>
                                            </p:txEl>
                                          </p:spTgt>
                                        </p:tgtEl>
                                        <p:attrNameLst>
                                          <p:attrName>ppt_x</p:attrName>
                                        </p:attrNameLst>
                                      </p:cBhvr>
                                      <p:tavLst>
                                        <p:tav tm="0">
                                          <p:val>
                                            <p:strVal val="0-#ppt_w/2"/>
                                          </p:val>
                                        </p:tav>
                                        <p:tav tm="100000">
                                          <p:val>
                                            <p:strVal val="#ppt_x"/>
                                          </p:val>
                                        </p:tav>
                                      </p:tavLst>
                                    </p:anim>
                                    <p:anim calcmode="lin" valueType="num">
                                      <p:cBhvr additive="base">
                                        <p:cTn id="78" dur="500" fill="hold"/>
                                        <p:tgtEl>
                                          <p:spTgt spid="69635">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8" fill="hold" nodeType="clickEffect">
                                  <p:stCondLst>
                                    <p:cond delay="0"/>
                                  </p:stCondLst>
                                  <p:childTnLst>
                                    <p:set>
                                      <p:cBhvr>
                                        <p:cTn id="82" dur="1" fill="hold">
                                          <p:stCondLst>
                                            <p:cond delay="0"/>
                                          </p:stCondLst>
                                        </p:cTn>
                                        <p:tgtEl>
                                          <p:spTgt spid="69635">
                                            <p:txEl>
                                              <p:pRg st="12" end="12"/>
                                            </p:txEl>
                                          </p:spTgt>
                                        </p:tgtEl>
                                        <p:attrNameLst>
                                          <p:attrName>style.visibility</p:attrName>
                                        </p:attrNameLst>
                                      </p:cBhvr>
                                      <p:to>
                                        <p:strVal val="visible"/>
                                      </p:to>
                                    </p:set>
                                    <p:anim calcmode="lin" valueType="num">
                                      <p:cBhvr additive="base">
                                        <p:cTn id="83" dur="500" fill="hold"/>
                                        <p:tgtEl>
                                          <p:spTgt spid="69635">
                                            <p:txEl>
                                              <p:pRg st="12" end="12"/>
                                            </p:txEl>
                                          </p:spTgt>
                                        </p:tgtEl>
                                        <p:attrNameLst>
                                          <p:attrName>ppt_x</p:attrName>
                                        </p:attrNameLst>
                                      </p:cBhvr>
                                      <p:tavLst>
                                        <p:tav tm="0">
                                          <p:val>
                                            <p:strVal val="0-#ppt_w/2"/>
                                          </p:val>
                                        </p:tav>
                                        <p:tav tm="100000">
                                          <p:val>
                                            <p:strVal val="#ppt_x"/>
                                          </p:val>
                                        </p:tav>
                                      </p:tavLst>
                                    </p:anim>
                                    <p:anim calcmode="lin" valueType="num">
                                      <p:cBhvr additive="base">
                                        <p:cTn id="84" dur="500" fill="hold"/>
                                        <p:tgtEl>
                                          <p:spTgt spid="69635">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lvl="0" indent="0">
              <a:buClrTx/>
              <a:buNone/>
            </a:pPr>
            <a:r>
              <a:rPr lang="en-US" b="1" dirty="0" smtClean="0">
                <a:solidFill>
                  <a:srgbClr val="7030A0"/>
                </a:solidFill>
                <a:latin typeface="Verdana" pitchFamily="34" charset="0"/>
              </a:rPr>
              <a:t>KEWAJIBAN DAN HAK TENAGA KERJA</a:t>
            </a:r>
          </a:p>
          <a:p>
            <a:pPr marL="457200" lvl="0" indent="-457200">
              <a:buClrTx/>
              <a:buAutoNum type="arabicPeriod" startAt="3"/>
            </a:pPr>
            <a:r>
              <a:rPr lang="en-US" sz="2200" dirty="0" smtClean="0">
                <a:solidFill>
                  <a:schemeClr val="bg1"/>
                </a:solidFill>
                <a:latin typeface="Verdana" pitchFamily="34" charset="0"/>
              </a:rPr>
              <a:t>MEMENUHI DAN MENTAATI SYARAT2 K.3 WAJIB :</a:t>
            </a:r>
          </a:p>
          <a:p>
            <a:pPr marL="457200" lvl="0" indent="-457200">
              <a:buClrTx/>
              <a:buNone/>
            </a:pPr>
            <a:r>
              <a:rPr lang="en-US" sz="2200" dirty="0" smtClean="0">
                <a:solidFill>
                  <a:schemeClr val="bg1"/>
                </a:solidFill>
                <a:latin typeface="Verdana" pitchFamily="34" charset="0"/>
              </a:rPr>
              <a:t>     *  HASIL RIKSA UJI K.3</a:t>
            </a:r>
          </a:p>
          <a:p>
            <a:pPr marL="457200" lvl="0" indent="-457200">
              <a:buClrTx/>
              <a:buNone/>
            </a:pPr>
            <a:r>
              <a:rPr lang="en-US" sz="2200" dirty="0" smtClean="0">
                <a:solidFill>
                  <a:schemeClr val="bg1"/>
                </a:solidFill>
                <a:latin typeface="Verdana" pitchFamily="34" charset="0"/>
              </a:rPr>
              <a:t>     *  PEMASANGAN GAMBAR2 K.3 / TANDA TERTENTU</a:t>
            </a:r>
          </a:p>
          <a:p>
            <a:pPr marL="457200" lvl="0" indent="-457200">
              <a:buClrTx/>
              <a:buNone/>
            </a:pPr>
            <a:r>
              <a:rPr lang="en-US" sz="2200" dirty="0" smtClean="0">
                <a:solidFill>
                  <a:schemeClr val="bg1"/>
                </a:solidFill>
                <a:latin typeface="Verdana" pitchFamily="34" charset="0"/>
              </a:rPr>
              <a:t>     *  PEMASANGAN LEMBARAN U.U.K.3 NO. 1 TH. 70</a:t>
            </a:r>
          </a:p>
          <a:p>
            <a:pPr marL="457200" lvl="0" indent="-457200">
              <a:spcAft>
                <a:spcPts val="600"/>
              </a:spcAft>
              <a:buClrTx/>
              <a:buNone/>
            </a:pPr>
            <a:r>
              <a:rPr lang="en-US" sz="2200" dirty="0" smtClean="0">
                <a:solidFill>
                  <a:schemeClr val="bg1"/>
                </a:solidFill>
                <a:latin typeface="Verdana" pitchFamily="34" charset="0"/>
              </a:rPr>
              <a:t>     *  STANDAR / PEDOMAN K.3 TERTENTU DLL.</a:t>
            </a:r>
          </a:p>
          <a:p>
            <a:pPr marL="457200" lvl="0" indent="-457200">
              <a:spcAft>
                <a:spcPts val="600"/>
              </a:spcAft>
              <a:buClrTx/>
              <a:buAutoNum type="arabicPeriod" startAt="4"/>
            </a:pPr>
            <a:r>
              <a:rPr lang="en-US" sz="2200" dirty="0" smtClean="0">
                <a:solidFill>
                  <a:schemeClr val="bg1"/>
                </a:solidFill>
                <a:latin typeface="Verdana" pitchFamily="34" charset="0"/>
              </a:rPr>
              <a:t>MEMINTA PD.PENGURUS LAKSANAKAN SYARAT K.3</a:t>
            </a:r>
          </a:p>
          <a:p>
            <a:pPr marL="457200" lvl="0" indent="-457200">
              <a:spcAft>
                <a:spcPts val="600"/>
              </a:spcAft>
              <a:buClrTx/>
              <a:buAutoNum type="arabicPeriod" startAt="4"/>
            </a:pPr>
            <a:r>
              <a:rPr lang="en-US" sz="2200" dirty="0" smtClean="0">
                <a:solidFill>
                  <a:schemeClr val="bg1"/>
                </a:solidFill>
                <a:latin typeface="Verdana" pitchFamily="34" charset="0"/>
              </a:rPr>
              <a:t>MENYATAKAN KEBERATAN KERJA ADA DIRAGUKAN :</a:t>
            </a:r>
          </a:p>
          <a:p>
            <a:pPr marL="457200" lvl="0" indent="-457200">
              <a:buClrTx/>
              <a:buNone/>
            </a:pPr>
            <a:r>
              <a:rPr lang="en-US" sz="2200" dirty="0" smtClean="0">
                <a:solidFill>
                  <a:schemeClr val="bg1"/>
                </a:solidFill>
                <a:latin typeface="Verdana" pitchFamily="34" charset="0"/>
              </a:rPr>
              <a:t>     *  SYARAT2 K.3</a:t>
            </a:r>
          </a:p>
          <a:p>
            <a:pPr marL="457200" lvl="0" indent="-457200">
              <a:buClrTx/>
              <a:buNone/>
            </a:pPr>
            <a:r>
              <a:rPr lang="en-US" sz="2200" dirty="0" smtClean="0">
                <a:solidFill>
                  <a:schemeClr val="bg1"/>
                </a:solidFill>
                <a:latin typeface="Verdana" pitchFamily="34" charset="0"/>
              </a:rPr>
              <a:t>     *  ALAT PERLINDUNGAN DIRI</a:t>
            </a:r>
          </a:p>
          <a:p>
            <a:pPr marL="457200" lvl="0" indent="-457200">
              <a:buClrTx/>
              <a:buNone/>
            </a:pPr>
            <a:r>
              <a:rPr lang="en-US" sz="2200" dirty="0" smtClean="0">
                <a:solidFill>
                  <a:schemeClr val="bg1"/>
                </a:solidFill>
                <a:latin typeface="Verdana" pitchFamily="34" charset="0"/>
              </a:rPr>
              <a:t>     *  HAL2 KHUSUS DITENTUKAN PENGAWAS K.3</a:t>
            </a:r>
          </a:p>
          <a:p>
            <a:pPr marL="457200" lvl="0" indent="-457200">
              <a:buClrTx/>
              <a:buNone/>
            </a:pPr>
            <a:r>
              <a:rPr lang="en-US" sz="2200" dirty="0" smtClean="0">
                <a:solidFill>
                  <a:schemeClr val="bg1"/>
                </a:solidFill>
                <a:latin typeface="Verdana" pitchFamily="34" charset="0"/>
              </a:rPr>
              <a:t> </a:t>
            </a:r>
          </a:p>
          <a:p>
            <a:pPr marL="0" lvl="0" indent="0">
              <a:buClrTx/>
              <a:buNone/>
            </a:pPr>
            <a:endParaRPr lang="en-US" sz="2200" dirty="0" smtClean="0">
              <a:solidFill>
                <a:schemeClr val="bg1"/>
              </a:solidFill>
              <a:latin typeface="Verdana"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 calcmode="lin" valueType="num">
                                      <p:cBhvr additive="base">
                                        <p:cTn id="11"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 calcmode="lin" valueType="num">
                                      <p:cBhvr additive="base">
                                        <p:cTn id="17" dur="5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96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9635">
                                            <p:txEl>
                                              <p:pRg st="2" end="2"/>
                                            </p:txEl>
                                          </p:spTgt>
                                        </p:tgtEl>
                                        <p:attrNameLst>
                                          <p:attrName>style.visibility</p:attrName>
                                        </p:attrNameLst>
                                      </p:cBhvr>
                                      <p:to>
                                        <p:strVal val="visible"/>
                                      </p:to>
                                    </p:set>
                                    <p:anim calcmode="lin" valueType="num">
                                      <p:cBhvr additive="base">
                                        <p:cTn id="23"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69635">
                                            <p:txEl>
                                              <p:pRg st="3" end="3"/>
                                            </p:txEl>
                                          </p:spTgt>
                                        </p:tgtEl>
                                        <p:attrNameLst>
                                          <p:attrName>style.visibility</p:attrName>
                                        </p:attrNameLst>
                                      </p:cBhvr>
                                      <p:to>
                                        <p:strVal val="visible"/>
                                      </p:to>
                                    </p:set>
                                    <p:anim calcmode="lin" valueType="num">
                                      <p:cBhvr additive="base">
                                        <p:cTn id="29"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69635">
                                            <p:txEl>
                                              <p:pRg st="4" end="4"/>
                                            </p:txEl>
                                          </p:spTgt>
                                        </p:tgtEl>
                                        <p:attrNameLst>
                                          <p:attrName>style.visibility</p:attrName>
                                        </p:attrNameLst>
                                      </p:cBhvr>
                                      <p:to>
                                        <p:strVal val="visible"/>
                                      </p:to>
                                    </p:set>
                                    <p:anim calcmode="lin" valueType="num">
                                      <p:cBhvr additive="base">
                                        <p:cTn id="35" dur="500" fill="hold"/>
                                        <p:tgtEl>
                                          <p:spTgt spid="69635">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69635">
                                            <p:txEl>
                                              <p:pRg st="5" end="5"/>
                                            </p:txEl>
                                          </p:spTgt>
                                        </p:tgtEl>
                                        <p:attrNameLst>
                                          <p:attrName>style.visibility</p:attrName>
                                        </p:attrNameLst>
                                      </p:cBhvr>
                                      <p:to>
                                        <p:strVal val="visible"/>
                                      </p:to>
                                    </p:set>
                                    <p:anim calcmode="lin" valueType="num">
                                      <p:cBhvr additive="base">
                                        <p:cTn id="41" dur="500" fill="hold"/>
                                        <p:tgtEl>
                                          <p:spTgt spid="69635">
                                            <p:txEl>
                                              <p:pRg st="5" end="5"/>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96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69635">
                                            <p:txEl>
                                              <p:pRg st="6" end="6"/>
                                            </p:txEl>
                                          </p:spTgt>
                                        </p:tgtEl>
                                        <p:attrNameLst>
                                          <p:attrName>style.visibility</p:attrName>
                                        </p:attrNameLst>
                                      </p:cBhvr>
                                      <p:to>
                                        <p:strVal val="visible"/>
                                      </p:to>
                                    </p:set>
                                    <p:anim calcmode="lin" valueType="num">
                                      <p:cBhvr additive="base">
                                        <p:cTn id="47" dur="500" fill="hold"/>
                                        <p:tgtEl>
                                          <p:spTgt spid="69635">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96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69635">
                                            <p:txEl>
                                              <p:pRg st="7" end="7"/>
                                            </p:txEl>
                                          </p:spTgt>
                                        </p:tgtEl>
                                        <p:attrNameLst>
                                          <p:attrName>style.visibility</p:attrName>
                                        </p:attrNameLst>
                                      </p:cBhvr>
                                      <p:to>
                                        <p:strVal val="visible"/>
                                      </p:to>
                                    </p:set>
                                    <p:anim calcmode="lin" valueType="num">
                                      <p:cBhvr additive="base">
                                        <p:cTn id="53" dur="500" fill="hold"/>
                                        <p:tgtEl>
                                          <p:spTgt spid="69635">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963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nodeType="clickEffect">
                                  <p:stCondLst>
                                    <p:cond delay="0"/>
                                  </p:stCondLst>
                                  <p:childTnLst>
                                    <p:set>
                                      <p:cBhvr>
                                        <p:cTn id="58" dur="1" fill="hold">
                                          <p:stCondLst>
                                            <p:cond delay="0"/>
                                          </p:stCondLst>
                                        </p:cTn>
                                        <p:tgtEl>
                                          <p:spTgt spid="69635">
                                            <p:txEl>
                                              <p:pRg st="8" end="8"/>
                                            </p:txEl>
                                          </p:spTgt>
                                        </p:tgtEl>
                                        <p:attrNameLst>
                                          <p:attrName>style.visibility</p:attrName>
                                        </p:attrNameLst>
                                      </p:cBhvr>
                                      <p:to>
                                        <p:strVal val="visible"/>
                                      </p:to>
                                    </p:set>
                                    <p:anim calcmode="lin" valueType="num">
                                      <p:cBhvr additive="base">
                                        <p:cTn id="59" dur="500" fill="hold"/>
                                        <p:tgtEl>
                                          <p:spTgt spid="69635">
                                            <p:txEl>
                                              <p:pRg st="8" end="8"/>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6963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nodeType="clickEffect">
                                  <p:stCondLst>
                                    <p:cond delay="0"/>
                                  </p:stCondLst>
                                  <p:childTnLst>
                                    <p:set>
                                      <p:cBhvr>
                                        <p:cTn id="64" dur="1" fill="hold">
                                          <p:stCondLst>
                                            <p:cond delay="0"/>
                                          </p:stCondLst>
                                        </p:cTn>
                                        <p:tgtEl>
                                          <p:spTgt spid="69635">
                                            <p:txEl>
                                              <p:pRg st="9" end="9"/>
                                            </p:txEl>
                                          </p:spTgt>
                                        </p:tgtEl>
                                        <p:attrNameLst>
                                          <p:attrName>style.visibility</p:attrName>
                                        </p:attrNameLst>
                                      </p:cBhvr>
                                      <p:to>
                                        <p:strVal val="visible"/>
                                      </p:to>
                                    </p:set>
                                    <p:anim calcmode="lin" valueType="num">
                                      <p:cBhvr additive="base">
                                        <p:cTn id="65" dur="500" fill="hold"/>
                                        <p:tgtEl>
                                          <p:spTgt spid="69635">
                                            <p:txEl>
                                              <p:pRg st="9" end="9"/>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6963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8" fill="hold" nodeType="clickEffect">
                                  <p:stCondLst>
                                    <p:cond delay="0"/>
                                  </p:stCondLst>
                                  <p:childTnLst>
                                    <p:set>
                                      <p:cBhvr>
                                        <p:cTn id="70" dur="1" fill="hold">
                                          <p:stCondLst>
                                            <p:cond delay="0"/>
                                          </p:stCondLst>
                                        </p:cTn>
                                        <p:tgtEl>
                                          <p:spTgt spid="69635">
                                            <p:txEl>
                                              <p:pRg st="10" end="10"/>
                                            </p:txEl>
                                          </p:spTgt>
                                        </p:tgtEl>
                                        <p:attrNameLst>
                                          <p:attrName>style.visibility</p:attrName>
                                        </p:attrNameLst>
                                      </p:cBhvr>
                                      <p:to>
                                        <p:strVal val="visible"/>
                                      </p:to>
                                    </p:set>
                                    <p:anim calcmode="lin" valueType="num">
                                      <p:cBhvr additive="base">
                                        <p:cTn id="71" dur="500" fill="hold"/>
                                        <p:tgtEl>
                                          <p:spTgt spid="69635">
                                            <p:txEl>
                                              <p:pRg st="10" end="10"/>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69635">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lvl="0" indent="0" algn="just">
              <a:buClrTx/>
              <a:buNone/>
            </a:pPr>
            <a:r>
              <a:rPr lang="en-US" sz="2100" dirty="0" smtClean="0">
                <a:solidFill>
                  <a:schemeClr val="bg1"/>
                </a:solidFill>
                <a:latin typeface="Verdana" pitchFamily="34" charset="0"/>
              </a:rPr>
              <a:t>KEWAJIBAN DALAM MEMASUKI TEMPAT KERJA BAGI SIAPA SAJA DIWAJIBKAN MENTAATI SEMUA PETUNJUK KESELAMATAN KERJA DAN MEMAKAI ALAT2 PERLINDUNGAN DIRI YANG DIWAJIBKAN (PS.13)</a:t>
            </a:r>
          </a:p>
          <a:p>
            <a:pPr marL="0" lvl="0" indent="0">
              <a:buClrTx/>
              <a:buNone/>
            </a:pPr>
            <a:endParaRPr lang="en-US" sz="2100" dirty="0" smtClean="0">
              <a:solidFill>
                <a:schemeClr val="bg1"/>
              </a:solidFill>
              <a:latin typeface="Verdana" pitchFamily="34" charset="0"/>
            </a:endParaRPr>
          </a:p>
          <a:p>
            <a:pPr marL="0" lvl="0" indent="0">
              <a:buClrTx/>
              <a:buNone/>
            </a:pPr>
            <a:r>
              <a:rPr lang="en-US" sz="2200" b="1" dirty="0" smtClean="0">
                <a:solidFill>
                  <a:srgbClr val="7030A0"/>
                </a:solidFill>
                <a:latin typeface="Verdana" pitchFamily="34" charset="0"/>
              </a:rPr>
              <a:t>KEWAJIBAN PENGURUS / MANAJEMEN (ps. 14) :</a:t>
            </a:r>
          </a:p>
          <a:p>
            <a:pPr marL="457200" lvl="0" indent="-457200" algn="just">
              <a:spcAft>
                <a:spcPts val="600"/>
              </a:spcAft>
              <a:buClrTx/>
              <a:buAutoNum type="alphaLcPeriod"/>
            </a:pPr>
            <a:r>
              <a:rPr lang="en-US" sz="2100" dirty="0" smtClean="0">
                <a:solidFill>
                  <a:schemeClr val="bg1"/>
                </a:solidFill>
                <a:latin typeface="Verdana" pitchFamily="34" charset="0"/>
              </a:rPr>
              <a:t>SECARA TERTULIS MENEMPATKAN DALAM TEMPATNYA, SEMUA SYARAT KESELAMATAN KERJA YANG DIWAJIBKAN, LEMBARAN UNDANG2 INI DAN PERATURAN PELAKSANAANNYA, YANG MUDAH DILIHAT DAN TERBACA MENURUT PENGAWAS ATAU AHLI K.3</a:t>
            </a:r>
          </a:p>
          <a:p>
            <a:pPr marL="457200" lvl="0" indent="-457200" algn="just">
              <a:spcAft>
                <a:spcPts val="600"/>
              </a:spcAft>
              <a:buClrTx/>
              <a:buAutoNum type="alphaLcPeriod"/>
            </a:pPr>
            <a:r>
              <a:rPr lang="en-US" sz="2100" dirty="0" smtClean="0">
                <a:solidFill>
                  <a:schemeClr val="bg1"/>
                </a:solidFill>
                <a:latin typeface="Verdana" pitchFamily="34" charset="0"/>
              </a:rPr>
              <a:t>MEMASANG DALAM TEMPAT KERJA , GAMBAR2 K.3.YANG DIWAJIBKAN</a:t>
            </a:r>
          </a:p>
          <a:p>
            <a:pPr marL="457200" lvl="0" indent="-457200" algn="just">
              <a:spcAft>
                <a:spcPts val="600"/>
              </a:spcAft>
              <a:buClrTx/>
              <a:buAutoNum type="alphaLcPeriod"/>
            </a:pPr>
            <a:r>
              <a:rPr lang="en-US" sz="2100" dirty="0" smtClean="0">
                <a:solidFill>
                  <a:schemeClr val="bg1"/>
                </a:solidFill>
                <a:latin typeface="Verdana" pitchFamily="34" charset="0"/>
              </a:rPr>
              <a:t>MENYEDIAKAN SECARA CUMA2, ALAT PERLINDUNGAN DIRI YANG DIWAJIBKAN PADA TENAGA KERJA DAN BAGI SETIAP ORANG LAIN YANG MEMASUKI TEMPAT KERJA TERSEBUT.</a:t>
            </a:r>
          </a:p>
          <a:p>
            <a:pPr marL="0" lvl="0" indent="0">
              <a:buClrTx/>
              <a:buNone/>
            </a:pPr>
            <a:endParaRPr lang="en-US" sz="2100" dirty="0" smtClean="0">
              <a:solidFill>
                <a:schemeClr val="bg1"/>
              </a:solidFill>
              <a:latin typeface="Verdana" pitchFamily="34" charset="0"/>
            </a:endParaRPr>
          </a:p>
          <a:p>
            <a:pPr marL="0" lvl="0" indent="0">
              <a:buClrTx/>
              <a:buNone/>
            </a:pPr>
            <a:endParaRPr lang="en-US" sz="2100" dirty="0" smtClean="0">
              <a:solidFill>
                <a:schemeClr val="bg1"/>
              </a:solidFill>
              <a:latin typeface="Verdana"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 calcmode="lin" valueType="num">
                                      <p:cBhvr additive="base">
                                        <p:cTn id="11"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 calcmode="lin" valueType="num">
                                      <p:cBhvr additive="base">
                                        <p:cTn id="17" dur="500" fill="hold"/>
                                        <p:tgtEl>
                                          <p:spTgt spid="6963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9635">
                                            <p:txEl>
                                              <p:pRg st="3" end="3"/>
                                            </p:txEl>
                                          </p:spTgt>
                                        </p:tgtEl>
                                        <p:attrNameLst>
                                          <p:attrName>style.visibility</p:attrName>
                                        </p:attrNameLst>
                                      </p:cBhvr>
                                      <p:to>
                                        <p:strVal val="visible"/>
                                      </p:to>
                                    </p:set>
                                    <p:anim calcmode="lin" valueType="num">
                                      <p:cBhvr additive="base">
                                        <p:cTn id="23"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69635">
                                            <p:txEl>
                                              <p:pRg st="4" end="4"/>
                                            </p:txEl>
                                          </p:spTgt>
                                        </p:tgtEl>
                                        <p:attrNameLst>
                                          <p:attrName>style.visibility</p:attrName>
                                        </p:attrNameLst>
                                      </p:cBhvr>
                                      <p:to>
                                        <p:strVal val="visible"/>
                                      </p:to>
                                    </p:set>
                                    <p:anim calcmode="lin" valueType="num">
                                      <p:cBhvr additive="base">
                                        <p:cTn id="29" dur="500" fill="hold"/>
                                        <p:tgtEl>
                                          <p:spTgt spid="69635">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69635">
                                            <p:txEl>
                                              <p:pRg st="5" end="5"/>
                                            </p:txEl>
                                          </p:spTgt>
                                        </p:tgtEl>
                                        <p:attrNameLst>
                                          <p:attrName>style.visibility</p:attrName>
                                        </p:attrNameLst>
                                      </p:cBhvr>
                                      <p:to>
                                        <p:strVal val="visible"/>
                                      </p:to>
                                    </p:set>
                                    <p:anim calcmode="lin" valueType="num">
                                      <p:cBhvr additive="base">
                                        <p:cTn id="35" dur="500" fill="hold"/>
                                        <p:tgtEl>
                                          <p:spTgt spid="69635">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6963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lvl="0" indent="0" algn="just">
              <a:buClrTx/>
              <a:buNone/>
            </a:pPr>
            <a:r>
              <a:rPr lang="en-US" sz="2300" dirty="0" smtClean="0">
                <a:solidFill>
                  <a:schemeClr val="bg1"/>
                </a:solidFill>
                <a:latin typeface="Verdana" pitchFamily="34" charset="0"/>
              </a:rPr>
              <a:t>SANKSI DALAM UNDANG2 INI ADALAH ANCAMAN PIDANA ATAS PELANGGARANNYA DENGAN HUKUMAN KURUNGAN SE-LAMA2NYA 3 (TIGA) BULAN ATAU DENDA SE-TINGGI2NYA RP.100.000,- ( SERATUS RIBU RUPIAH ) </a:t>
            </a:r>
            <a:r>
              <a:rPr lang="en-US" sz="2300" dirty="0" err="1" smtClean="0">
                <a:solidFill>
                  <a:schemeClr val="bg1"/>
                </a:solidFill>
                <a:latin typeface="Verdana" pitchFamily="34" charset="0"/>
              </a:rPr>
              <a:t>di</a:t>
            </a:r>
            <a:r>
              <a:rPr lang="en-US" sz="2300" dirty="0" smtClean="0">
                <a:solidFill>
                  <a:schemeClr val="bg1"/>
                </a:solidFill>
                <a:latin typeface="Verdana" pitchFamily="34" charset="0"/>
              </a:rPr>
              <a:t>  </a:t>
            </a:r>
            <a:r>
              <a:rPr lang="en-US" sz="2300" dirty="0" err="1" smtClean="0">
                <a:solidFill>
                  <a:schemeClr val="bg1"/>
                </a:solidFill>
                <a:latin typeface="Verdana" pitchFamily="34" charset="0"/>
              </a:rPr>
              <a:t>Pasal</a:t>
            </a:r>
            <a:r>
              <a:rPr lang="en-US" sz="2300" dirty="0" smtClean="0">
                <a:solidFill>
                  <a:schemeClr val="bg1"/>
                </a:solidFill>
                <a:latin typeface="Verdana" pitchFamily="34" charset="0"/>
              </a:rPr>
              <a:t> 15</a:t>
            </a:r>
          </a:p>
          <a:p>
            <a:pPr marL="0" lvl="0" indent="0" algn="just">
              <a:buClrTx/>
              <a:buNone/>
            </a:pPr>
            <a:endParaRPr lang="en-US" sz="2300" dirty="0" smtClean="0">
              <a:solidFill>
                <a:schemeClr val="bg1"/>
              </a:solidFill>
              <a:latin typeface="Verdana" pitchFamily="34" charset="0"/>
            </a:endParaRPr>
          </a:p>
          <a:p>
            <a:pPr marL="0" lvl="0" indent="0" algn="just">
              <a:buClrTx/>
              <a:buNone/>
            </a:pPr>
            <a:r>
              <a:rPr lang="en-US" sz="2300" dirty="0" smtClean="0">
                <a:solidFill>
                  <a:schemeClr val="bg1"/>
                </a:solidFill>
                <a:latin typeface="Verdana" pitchFamily="34" charset="0"/>
              </a:rPr>
              <a:t>PENGUSAHA YANG MEMPERGUNAKAN TEMPAT2 KERJA YANG SUDAH ADA PADA SAAT UNDANG2 INIMULAI BERLAKU WAJIB MENGUSAHAKAN DIDALAM WAKTU SATU TAHUN UNDANG2 INI DIBERLAKUKAN (PS.16)</a:t>
            </a:r>
          </a:p>
          <a:p>
            <a:pPr marL="0" lvl="0" indent="0" algn="just">
              <a:buClrTx/>
              <a:buNone/>
            </a:pPr>
            <a:r>
              <a:rPr lang="en-US" sz="2300" dirty="0" smtClean="0">
                <a:solidFill>
                  <a:schemeClr val="bg1"/>
                </a:solidFill>
                <a:latin typeface="Verdana" pitchFamily="34" charset="0"/>
              </a:rPr>
              <a:t> </a:t>
            </a:r>
          </a:p>
          <a:p>
            <a:pPr marL="0" lvl="0" indent="0" algn="just">
              <a:buClrTx/>
              <a:buNone/>
            </a:pPr>
            <a:r>
              <a:rPr lang="en-US" sz="2300" dirty="0" smtClean="0">
                <a:solidFill>
                  <a:schemeClr val="bg1"/>
                </a:solidFill>
                <a:latin typeface="Verdana" pitchFamily="34" charset="0"/>
              </a:rPr>
              <a:t>SELAMA PERATURAN PERUNDANG-UNDANGAN UNTUK MELAKSANAKAN KETENTUAN DALAM UNDANG2 INI BELUM DIKELUARKAN, MAKA PERATURAN BIDANG K.3 YANG ADA, PADA WAKTU INI BERLAKU, TETAP BERLAKU SEPANJANG TIDAK BERTENTANGANDENGAN UNDANG2 INI. ( ps. 17 )</a:t>
            </a:r>
          </a:p>
          <a:p>
            <a:pPr marL="0" lvl="0" indent="0">
              <a:buClrTx/>
              <a:buNone/>
            </a:pPr>
            <a:endParaRPr lang="en-US" sz="2300" dirty="0" smtClean="0">
              <a:solidFill>
                <a:schemeClr val="bg1"/>
              </a:solidFill>
              <a:latin typeface="Verdana"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 calcmode="lin" valueType="num">
                                      <p:cBhvr additive="base">
                                        <p:cTn id="11"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 calcmode="lin" valueType="num">
                                      <p:cBhvr additive="base">
                                        <p:cTn id="17"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69635">
                                            <p:txEl>
                                              <p:pRg st="4" end="4"/>
                                            </p:txEl>
                                          </p:spTgt>
                                        </p:tgtEl>
                                        <p:attrNameLst>
                                          <p:attrName>style.visibility</p:attrName>
                                        </p:attrNameLst>
                                      </p:cBhvr>
                                      <p:to>
                                        <p:strVal val="visible"/>
                                      </p:to>
                                    </p:set>
                                    <p:anim calcmode="lin" valueType="num">
                                      <p:cBhvr additive="base">
                                        <p:cTn id="23" dur="500" fill="hold"/>
                                        <p:tgtEl>
                                          <p:spTgt spid="69635">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lvl="0" indent="0">
              <a:buClrTx/>
              <a:buNone/>
            </a:pPr>
            <a:r>
              <a:rPr lang="en-US" sz="2300" b="1" dirty="0" smtClean="0">
                <a:solidFill>
                  <a:srgbClr val="7030A0"/>
                </a:solidFill>
                <a:latin typeface="Verdana" pitchFamily="34" charset="0"/>
              </a:rPr>
              <a:t>PERATURAN DI BIDANG K.3 MASIH BERLAKU :</a:t>
            </a:r>
          </a:p>
          <a:p>
            <a:pPr marL="457200" lvl="0" indent="-457200">
              <a:spcAft>
                <a:spcPts val="600"/>
              </a:spcAft>
              <a:buClrTx/>
              <a:buAutoNum type="arabicPeriod"/>
            </a:pPr>
            <a:r>
              <a:rPr lang="en-US" sz="2300" dirty="0" smtClean="0">
                <a:solidFill>
                  <a:schemeClr val="bg1"/>
                </a:solidFill>
                <a:latin typeface="Verdana" pitchFamily="34" charset="0"/>
              </a:rPr>
              <a:t>PERATURAN KHUSUS AA ( UNTUK PERTOLONGAN PERTAMA PADA KECELAKAAN )</a:t>
            </a:r>
          </a:p>
          <a:p>
            <a:pPr marL="457200" lvl="0" indent="-457200">
              <a:spcAft>
                <a:spcPts val="600"/>
              </a:spcAft>
              <a:buClrTx/>
              <a:buAutoNum type="arabicPeriod"/>
            </a:pPr>
            <a:r>
              <a:rPr lang="en-US" sz="2300" dirty="0" smtClean="0">
                <a:solidFill>
                  <a:schemeClr val="bg1"/>
                </a:solidFill>
                <a:latin typeface="Verdana" pitchFamily="34" charset="0"/>
              </a:rPr>
              <a:t>PERATURAN KHUSUS CC ( KESELAMATAN KERJA DI PABRIK GULA PUTIH )</a:t>
            </a:r>
          </a:p>
          <a:p>
            <a:pPr marL="457200" lvl="0" indent="-457200">
              <a:spcAft>
                <a:spcPts val="600"/>
              </a:spcAft>
              <a:buClrTx/>
              <a:buAutoNum type="arabicPeriod"/>
            </a:pPr>
            <a:r>
              <a:rPr lang="en-US" sz="2300" dirty="0" smtClean="0">
                <a:solidFill>
                  <a:schemeClr val="bg1"/>
                </a:solidFill>
                <a:latin typeface="Verdana" pitchFamily="34" charset="0"/>
              </a:rPr>
              <a:t>PERATURAN KHUSUS EE ( PERUSAHAAN, PABRIK, DAN BENGKEL DIMANA BAHAN YANG TERBAKAR DIBUAT, DIPERGUNAKAN DAN DIKERINGKAN )</a:t>
            </a:r>
          </a:p>
          <a:p>
            <a:pPr marL="457200" lvl="0" indent="-457200">
              <a:spcAft>
                <a:spcPts val="600"/>
              </a:spcAft>
              <a:buClrTx/>
              <a:buAutoNum type="arabicPeriod"/>
            </a:pPr>
            <a:r>
              <a:rPr lang="en-US" sz="2300" dirty="0" smtClean="0">
                <a:solidFill>
                  <a:schemeClr val="bg1"/>
                </a:solidFill>
                <a:latin typeface="Verdana" pitchFamily="34" charset="0"/>
              </a:rPr>
              <a:t>PERATURAN KHUSUS HH ( PERUSAHAAN, PABRIK, DAN TEMPATBEKERJA DIMANA TIMAH PUTIH KERING DIKERJAKAN UNTUK DIOLAH DLL.</a:t>
            </a:r>
          </a:p>
          <a:p>
            <a:pPr marL="0" lvl="0" indent="0">
              <a:buClrTx/>
              <a:buNone/>
            </a:pPr>
            <a:r>
              <a:rPr lang="en-US" sz="2300" dirty="0" smtClean="0">
                <a:solidFill>
                  <a:schemeClr val="bg1"/>
                </a:solidFill>
                <a:latin typeface="Verdana" pitchFamily="34" charset="0"/>
              </a:rPr>
              <a:t>UNDANG-UNDANG  INI DISEBUT UNDANG-UNDAMG  KESELAMATAN KERJA DAN MULAI BERLAKU TANGGAL 12 JANUARI 1970 PADA HARI DIUNDANGKAN, AGAR SETIAP ORANG DAPAT MENGETAHUINYA (PS.18)</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 calcmode="lin" valueType="num">
                                      <p:cBhvr additive="base">
                                        <p:cTn id="11"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 calcmode="lin" valueType="num">
                                      <p:cBhvr additive="base">
                                        <p:cTn id="17"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9635">
                                            <p:txEl>
                                              <p:pRg st="2" end="2"/>
                                            </p:txEl>
                                          </p:spTgt>
                                        </p:tgtEl>
                                        <p:attrNameLst>
                                          <p:attrName>style.visibility</p:attrName>
                                        </p:attrNameLst>
                                      </p:cBhvr>
                                      <p:to>
                                        <p:strVal val="visible"/>
                                      </p:to>
                                    </p:set>
                                    <p:anim calcmode="lin" valueType="num">
                                      <p:cBhvr additive="base">
                                        <p:cTn id="23"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69635">
                                            <p:txEl>
                                              <p:pRg st="3" end="3"/>
                                            </p:txEl>
                                          </p:spTgt>
                                        </p:tgtEl>
                                        <p:attrNameLst>
                                          <p:attrName>style.visibility</p:attrName>
                                        </p:attrNameLst>
                                      </p:cBhvr>
                                      <p:to>
                                        <p:strVal val="visible"/>
                                      </p:to>
                                    </p:set>
                                    <p:anim calcmode="lin" valueType="num">
                                      <p:cBhvr additive="base">
                                        <p:cTn id="29"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69635">
                                            <p:txEl>
                                              <p:pRg st="4" end="4"/>
                                            </p:txEl>
                                          </p:spTgt>
                                        </p:tgtEl>
                                        <p:attrNameLst>
                                          <p:attrName>style.visibility</p:attrName>
                                        </p:attrNameLst>
                                      </p:cBhvr>
                                      <p:to>
                                        <p:strVal val="visible"/>
                                      </p:to>
                                    </p:set>
                                    <p:anim calcmode="lin" valueType="num">
                                      <p:cBhvr additive="base">
                                        <p:cTn id="35" dur="500" fill="hold"/>
                                        <p:tgtEl>
                                          <p:spTgt spid="69635">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69635">
                                            <p:txEl>
                                              <p:pRg st="5" end="5"/>
                                            </p:txEl>
                                          </p:spTgt>
                                        </p:tgtEl>
                                        <p:attrNameLst>
                                          <p:attrName>style.visibility</p:attrName>
                                        </p:attrNameLst>
                                      </p:cBhvr>
                                      <p:to>
                                        <p:strVal val="visible"/>
                                      </p:to>
                                    </p:set>
                                    <p:anim calcmode="lin" valueType="num">
                                      <p:cBhvr additive="base">
                                        <p:cTn id="41" dur="500" fill="hold"/>
                                        <p:tgtEl>
                                          <p:spTgt spid="69635">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96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body" idx="1"/>
          </p:nvPr>
        </p:nvSpPr>
        <p:spPr/>
        <p:txBody>
          <a:bodyPr/>
          <a:lstStyle/>
          <a:p>
            <a:pPr algn="r" eaLnBrk="1" hangingPunct="1"/>
            <a:r>
              <a:rPr sz="4000" smtClean="0">
                <a:solidFill>
                  <a:schemeClr val="bg1"/>
                </a:solidFill>
                <a:effectLst/>
              </a:rPr>
              <a:t>Terima K</a:t>
            </a:r>
            <a:r>
              <a:rPr lang="en-US" sz="4000" dirty="0" smtClean="0">
                <a:solidFill>
                  <a:schemeClr val="bg1"/>
                </a:solidFill>
                <a:effectLst/>
              </a:rPr>
              <a:t>a</a:t>
            </a:r>
            <a:r>
              <a:rPr sz="4000" smtClean="0">
                <a:solidFill>
                  <a:schemeClr val="bg1"/>
                </a:solidFill>
                <a:effectLst/>
              </a:rPr>
              <a:t>sih </a:t>
            </a:r>
            <a:endParaRPr lang="en-US" sz="4000" dirty="0" smtClean="0">
              <a:solidFill>
                <a:schemeClr val="bg1"/>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3766</TotalTime>
  <Words>547</Words>
  <Application>Microsoft Office PowerPoint</Application>
  <PresentationFormat>On-screen Show (4:3)</PresentationFormat>
  <Paragraphs>61</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Paper</vt:lpstr>
      <vt:lpstr>UNDANG-UNDANG KESELAMATAN DAN KESEHATAN  KERJA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MCR Jakarta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JABATAN FUNGSIONAL P.K DAN ANGKA KREDITNYA</dc:title>
  <dc:creator>Namsalus</dc:creator>
  <cp:lastModifiedBy>May</cp:lastModifiedBy>
  <cp:revision>605</cp:revision>
  <dcterms:created xsi:type="dcterms:W3CDTF">2008-07-22T02:42:23Z</dcterms:created>
  <dcterms:modified xsi:type="dcterms:W3CDTF">2015-03-11T10:22:42Z</dcterms:modified>
</cp:coreProperties>
</file>