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11"/>
  </p:notesMasterIdLst>
  <p:sldIdLst>
    <p:sldId id="446" r:id="rId2"/>
    <p:sldId id="426" r:id="rId3"/>
    <p:sldId id="427" r:id="rId4"/>
    <p:sldId id="435" r:id="rId5"/>
    <p:sldId id="436" r:id="rId6"/>
    <p:sldId id="437" r:id="rId7"/>
    <p:sldId id="429" r:id="rId8"/>
    <p:sldId id="431" r:id="rId9"/>
    <p:sldId id="283"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9"/>
    <a:srgbClr val="CC6600"/>
    <a:srgbClr val="000066"/>
    <a:srgbClr val="FF0000"/>
    <a:srgbClr val="00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3" d="100"/>
          <a:sy n="43" d="100"/>
        </p:scale>
        <p:origin x="-606"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052FCD9-562D-49BE-8A69-F579116D638D}" type="slidenum">
              <a:rPr lang="en-US"/>
              <a:pPr>
                <a:defRPr/>
              </a:pPr>
              <a:t>‹#›</a:t>
            </a:fld>
            <a:endParaRPr lang="en-US"/>
          </a:p>
        </p:txBody>
      </p:sp>
    </p:spTree>
    <p:extLst>
      <p:ext uri="{BB962C8B-B14F-4D97-AF65-F5344CB8AC3E}">
        <p14:creationId xmlns:p14="http://schemas.microsoft.com/office/powerpoint/2010/main" val="2548413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703A28B-E8F7-4D5B-907D-A82D04711E91}" type="slidenum">
              <a:rPr lang="en-US" smtClean="0"/>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210ABDB0-9BC7-4C23-AC17-0CA7F3A6D972}"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35FB1B-834A-4B4B-8B7C-2CAFCBA259D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4D04CA9-826B-40F1-AE1F-9B7A55F1FB1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40392A57-72DA-4DC0-AAC3-0FFB18930DEF}"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44B76B-BA66-44F1-87F7-AEEB0893095E}"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97C737-E70A-4450-85E2-0CD7939F8B63}"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A3F56750-C6B3-4CE2-B05A-ADBDB36C2F99}"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95E5FD6-371B-4A54-B87E-FDDA4F8C1389}"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A009A5-FAFE-4811-9EF0-3E6DA364C39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E57222D1-3CF3-48B0-B77B-7D482BBDFCE5}"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87687A92-7EAA-402F-85B5-C70D1CE93BAF}"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9CBAA90F-5DB9-4A2C-96C6-DA79C4E86F28}"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fontScale="90000"/>
          </a:bodyPr>
          <a:lstStyle/>
          <a:p>
            <a:pPr eaLnBrk="1" hangingPunct="1"/>
            <a:r>
              <a:rPr lang="en-US" sz="5000" dirty="0" smtClean="0">
                <a:solidFill>
                  <a:schemeClr val="bg1"/>
                </a:solidFill>
                <a:effectLst/>
              </a:rPr>
              <a:t>UNDANG-UNDANG KESELAMATAN DAN KESEHATAN  KERJA </a:t>
            </a:r>
          </a:p>
        </p:txBody>
      </p:sp>
      <p:sp>
        <p:nvSpPr>
          <p:cNvPr id="5" name="Subtitle 4"/>
          <p:cNvSpPr>
            <a:spLocks noGrp="1" noChangeArrowheads="1"/>
          </p:cNvSpPr>
          <p:nvPr>
            <p:ph type="subTitle" idx="1"/>
          </p:nvPr>
        </p:nvSpPr>
        <p:spPr bwMode="auto">
          <a:xfrm>
            <a:off x="457200" y="4191000"/>
            <a:ext cx="8305800" cy="491196"/>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500" dirty="0" smtClean="0">
                <a:solidFill>
                  <a:schemeClr val="bg1"/>
                </a:solidFill>
              </a:rPr>
              <a:t>Drs. </a:t>
            </a:r>
            <a:r>
              <a:rPr lang="en-US" sz="2500" dirty="0" err="1" smtClean="0">
                <a:solidFill>
                  <a:schemeClr val="bg1"/>
                </a:solidFill>
              </a:rPr>
              <a:t>Haris</a:t>
            </a:r>
            <a:r>
              <a:rPr lang="en-US" sz="2500" dirty="0" smtClean="0">
                <a:solidFill>
                  <a:schemeClr val="bg1"/>
                </a:solidFill>
              </a:rPr>
              <a:t> </a:t>
            </a:r>
            <a:r>
              <a:rPr lang="en-US" sz="2500" dirty="0" err="1" smtClean="0">
                <a:solidFill>
                  <a:schemeClr val="bg1"/>
                </a:solidFill>
              </a:rPr>
              <a:t>Sadiminanto</a:t>
            </a:r>
            <a:r>
              <a:rPr lang="en-US" sz="2500" dirty="0" smtClean="0">
                <a:solidFill>
                  <a:schemeClr val="bg1"/>
                </a:solidFill>
              </a:rPr>
              <a:t>, </a:t>
            </a:r>
            <a:r>
              <a:rPr lang="en-US" sz="2500" dirty="0" err="1" smtClean="0">
                <a:solidFill>
                  <a:schemeClr val="bg1"/>
                </a:solidFill>
              </a:rPr>
              <a:t>MMSi</a:t>
            </a:r>
            <a:r>
              <a:rPr lang="en-US" sz="2500" dirty="0" smtClean="0">
                <a:solidFill>
                  <a:schemeClr val="bg1"/>
                </a:solidFill>
              </a:rPr>
              <a:t>, MBA</a:t>
            </a:r>
          </a:p>
          <a:p>
            <a:pPr algn="ctr" eaLnBrk="1" hangingPunct="1">
              <a:spcBef>
                <a:spcPct val="20000"/>
              </a:spcBef>
              <a:buClr>
                <a:schemeClr val="hlink"/>
              </a:buClr>
              <a:buSzPct val="120000"/>
            </a:pPr>
            <a:r>
              <a:rPr lang="en-US" sz="2500" dirty="0" smtClean="0">
                <a:solidFill>
                  <a:schemeClr val="bg1"/>
                </a:solidFill>
              </a:rPr>
              <a:t>MATERI  V  ( MINGGU  V )</a:t>
            </a:r>
          </a:p>
          <a:p>
            <a:pPr algn="ctr" eaLnBrk="1" hangingPunct="1">
              <a:spcBef>
                <a:spcPct val="20000"/>
              </a:spcBef>
              <a:buClr>
                <a:schemeClr val="hlink"/>
              </a:buClr>
              <a:buSzPct val="120000"/>
            </a:pPr>
            <a:r>
              <a:rPr lang="en-US" sz="2500" dirty="0" smtClean="0">
                <a:solidFill>
                  <a:schemeClr val="bg1"/>
                </a:solidFill>
              </a:rPr>
              <a:t>SARANA/LANGKAH PENCEGAHAN KECELAKAAN</a:t>
            </a:r>
          </a:p>
          <a:p>
            <a:pPr algn="ctr" eaLnBrk="1" hangingPunct="1">
              <a:spcBef>
                <a:spcPct val="20000"/>
              </a:spcBef>
              <a:buClr>
                <a:schemeClr val="hlink"/>
              </a:buClr>
              <a:buSzPct val="120000"/>
            </a:pPr>
            <a:endParaRPr lang="en-US" sz="2500" dirty="0">
              <a:solidFill>
                <a:schemeClr val="bg1"/>
              </a:solidFill>
            </a:endParaRPr>
          </a:p>
        </p:txBody>
      </p:sp>
      <p:sp>
        <p:nvSpPr>
          <p:cNvPr id="6" name="Rectangle 4"/>
          <p:cNvSpPr>
            <a:spLocks noChangeArrowheads="1"/>
          </p:cNvSpPr>
          <p:nvPr/>
        </p:nvSpPr>
        <p:spPr bwMode="auto">
          <a:xfrm>
            <a:off x="1295400" y="53340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grpId="0" nodeType="afterEffect" nodePh="1">
                                  <p:stCondLst>
                                    <p:cond delay="0"/>
                                  </p:stCondLst>
                                  <p:endCondLst>
                                    <p:cond evt="begin" delay="0">
                                      <p:tn val="26"/>
                                    </p:cond>
                                  </p:end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indent="0">
              <a:spcBef>
                <a:spcPts val="1200"/>
              </a:spcBef>
              <a:spcAft>
                <a:spcPts val="1200"/>
              </a:spcAft>
              <a:buNone/>
            </a:pPr>
            <a:r>
              <a:rPr lang="en-US" sz="2300" dirty="0" smtClean="0">
                <a:solidFill>
                  <a:schemeClr val="bg1"/>
                </a:solidFill>
                <a:latin typeface="Verdana" pitchFamily="34" charset="0"/>
                <a:sym typeface="Wingdings" pitchFamily="2" charset="2"/>
              </a:rPr>
              <a:t>PENCEGAHAN KECELAKAAN KERJA DAN PENYAKIT AKIBAT KERJA DAPAT DILAKUKAN MELALUI :</a:t>
            </a:r>
          </a:p>
          <a:p>
            <a:pPr marL="457200" indent="-457200">
              <a:spcBef>
                <a:spcPts val="1200"/>
              </a:spcBef>
              <a:spcAft>
                <a:spcPts val="1200"/>
              </a:spcAft>
              <a:buAutoNum type="arabicPeriod"/>
            </a:pPr>
            <a:r>
              <a:rPr lang="en-US" sz="2300" dirty="0" smtClean="0">
                <a:solidFill>
                  <a:schemeClr val="bg1"/>
                </a:solidFill>
                <a:latin typeface="Verdana" pitchFamily="34" charset="0"/>
                <a:sym typeface="Wingdings" pitchFamily="2" charset="2"/>
              </a:rPr>
              <a:t>PERATURAN PERUNDANGN DIBIDANG K.3</a:t>
            </a:r>
          </a:p>
          <a:p>
            <a:pPr marL="457200" indent="-457200">
              <a:spcBef>
                <a:spcPts val="1200"/>
              </a:spcBef>
              <a:spcAft>
                <a:spcPts val="1200"/>
              </a:spcAft>
              <a:buAutoNum type="arabicPeriod"/>
            </a:pPr>
            <a:r>
              <a:rPr lang="en-US" sz="2300" smtClean="0">
                <a:solidFill>
                  <a:schemeClr val="bg1"/>
                </a:solidFill>
                <a:latin typeface="Verdana" pitchFamily="34" charset="0"/>
                <a:sym typeface="Wingdings" pitchFamily="2" charset="2"/>
              </a:rPr>
              <a:t>STANDARISASI</a:t>
            </a:r>
          </a:p>
          <a:p>
            <a:pPr marL="457200" indent="-457200">
              <a:spcBef>
                <a:spcPts val="1200"/>
              </a:spcBef>
              <a:spcAft>
                <a:spcPts val="1200"/>
              </a:spcAft>
              <a:buAutoNum type="arabicPeriod"/>
            </a:pPr>
            <a:r>
              <a:rPr lang="en-US" sz="2300" smtClean="0">
                <a:solidFill>
                  <a:schemeClr val="bg1"/>
                </a:solidFill>
                <a:latin typeface="Verdana" pitchFamily="34" charset="0"/>
                <a:sym typeface="Wingdings" pitchFamily="2" charset="2"/>
              </a:rPr>
              <a:t>PENGAWASAN</a:t>
            </a:r>
          </a:p>
          <a:p>
            <a:pPr marL="457200" indent="-457200">
              <a:spcBef>
                <a:spcPts val="1200"/>
              </a:spcBef>
              <a:spcAft>
                <a:spcPts val="1200"/>
              </a:spcAft>
              <a:buAutoNum type="arabicPeriod"/>
            </a:pPr>
            <a:r>
              <a:rPr lang="en-US" sz="2300" smtClean="0">
                <a:solidFill>
                  <a:schemeClr val="bg1"/>
                </a:solidFill>
                <a:latin typeface="Verdana" pitchFamily="34" charset="0"/>
                <a:sym typeface="Wingdings" pitchFamily="2" charset="2"/>
              </a:rPr>
              <a:t>PENELITIAN BERSIFAT TEKNIK</a:t>
            </a:r>
          </a:p>
          <a:p>
            <a:pPr marL="457200" indent="-457200">
              <a:spcBef>
                <a:spcPts val="1200"/>
              </a:spcBef>
              <a:spcAft>
                <a:spcPts val="1200"/>
              </a:spcAft>
              <a:buAutoNum type="arabicPeriod"/>
            </a:pPr>
            <a:r>
              <a:rPr lang="en-US" sz="2300" smtClean="0">
                <a:solidFill>
                  <a:schemeClr val="bg1"/>
                </a:solidFill>
                <a:latin typeface="Verdana" pitchFamily="34" charset="0"/>
                <a:sym typeface="Wingdings" pitchFamily="2" charset="2"/>
              </a:rPr>
              <a:t>PENELITIAN MEDIS</a:t>
            </a:r>
          </a:p>
          <a:p>
            <a:pPr marL="457200" indent="-457200">
              <a:spcBef>
                <a:spcPts val="1200"/>
              </a:spcBef>
              <a:spcAft>
                <a:spcPts val="1200"/>
              </a:spcAft>
              <a:buAutoNum type="arabicPeriod"/>
            </a:pPr>
            <a:r>
              <a:rPr lang="en-US" sz="2300" smtClean="0">
                <a:solidFill>
                  <a:schemeClr val="bg1"/>
                </a:solidFill>
                <a:latin typeface="Verdana" pitchFamily="34" charset="0"/>
                <a:sym typeface="Wingdings" pitchFamily="2" charset="2"/>
              </a:rPr>
              <a:t>PENELITIAN PSIKOLOGIS</a:t>
            </a:r>
          </a:p>
          <a:p>
            <a:pPr marL="457200" indent="-457200">
              <a:spcBef>
                <a:spcPts val="1200"/>
              </a:spcBef>
              <a:spcAft>
                <a:spcPts val="1200"/>
              </a:spcAft>
              <a:buAutoNum type="arabicPeriod"/>
            </a:pPr>
            <a:r>
              <a:rPr lang="en-US" sz="2300" smtClean="0">
                <a:solidFill>
                  <a:schemeClr val="bg1"/>
                </a:solidFill>
                <a:latin typeface="Verdana" pitchFamily="34" charset="0"/>
                <a:sym typeface="Wingdings" pitchFamily="2" charset="2"/>
              </a:rPr>
              <a:t>PENELITIAN SECARA STATISTIK</a:t>
            </a:r>
          </a:p>
          <a:p>
            <a:pPr marL="457200" indent="-457200">
              <a:spcBef>
                <a:spcPts val="1200"/>
              </a:spcBef>
              <a:spcAft>
                <a:spcPts val="1200"/>
              </a:spcAft>
              <a:buClrTx/>
              <a:buSzPct val="100000"/>
              <a:buNone/>
            </a:pPr>
            <a:r>
              <a:rPr lang="en-US" sz="2300" smtClean="0">
                <a:solidFill>
                  <a:schemeClr val="bg1"/>
                </a:solidFill>
                <a:latin typeface="Verdana" pitchFamily="34" charset="0"/>
              </a:rPr>
              <a:t> 8. PENDIDIKAN</a:t>
            </a:r>
            <a:endParaRPr lang="en-US" sz="2300" dirty="0" smtClean="0">
              <a:solidFill>
                <a:schemeClr val="bg1"/>
              </a:solidFill>
              <a:latin typeface="Verdana" pitchFamily="34" charset="0"/>
            </a:endParaRPr>
          </a:p>
          <a:p>
            <a:pPr marL="0" indent="0" algn="just">
              <a:spcBef>
                <a:spcPts val="1200"/>
              </a:spcBef>
              <a:spcAft>
                <a:spcPts val="1200"/>
              </a:spcAft>
              <a:buNone/>
            </a:pPr>
            <a:endParaRPr lang="en-US" sz="2300" dirty="0" smtClean="0">
              <a:solidFill>
                <a:schemeClr val="bg1"/>
              </a:solidFill>
              <a:latin typeface="Verdana" pitchFamily="34" charset="0"/>
            </a:endParaRPr>
          </a:p>
          <a:p>
            <a:pPr marL="0" indent="0">
              <a:spcBef>
                <a:spcPts val="1200"/>
              </a:spcBef>
              <a:spcAft>
                <a:spcPts val="1200"/>
              </a:spcAft>
              <a:buNone/>
            </a:pPr>
            <a:endParaRPr lang="en-US" sz="2300" dirty="0" smtClean="0">
              <a:solidFill>
                <a:schemeClr val="bg1"/>
              </a:solidFill>
              <a:latin typeface="Verdana"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 calcmode="lin" valueType="num">
                                      <p:cBhvr additive="base">
                                        <p:cTn id="7" dur="500" fill="hold"/>
                                        <p:tgtEl>
                                          <p:spTgt spid="69635">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9635">
                                            <p:txEl>
                                              <p:pRg st="0" end="0"/>
                                            </p:txEl>
                                          </p:spTgt>
                                        </p:tgtEl>
                                        <p:attrNameLst>
                                          <p:attrName>style.visibility</p:attrName>
                                        </p:attrNameLst>
                                      </p:cBhvr>
                                      <p:to>
                                        <p:strVal val="visible"/>
                                      </p:to>
                                    </p:set>
                                    <p:anim calcmode="lin" valueType="num">
                                      <p:cBhvr additive="base">
                                        <p:cTn id="13"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 calcmode="lin" valueType="num">
                                      <p:cBhvr additive="base">
                                        <p:cTn id="19"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9635">
                                            <p:txEl>
                                              <p:pRg st="3" end="3"/>
                                            </p:txEl>
                                          </p:spTgt>
                                        </p:tgtEl>
                                        <p:attrNameLst>
                                          <p:attrName>style.visibility</p:attrName>
                                        </p:attrNameLst>
                                      </p:cBhvr>
                                      <p:to>
                                        <p:strVal val="visible"/>
                                      </p:to>
                                    </p:set>
                                    <p:anim calcmode="lin" valueType="num">
                                      <p:cBhvr additive="base">
                                        <p:cTn id="31"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9635">
                                            <p:txEl>
                                              <p:pRg st="4" end="4"/>
                                            </p:txEl>
                                          </p:spTgt>
                                        </p:tgtEl>
                                        <p:attrNameLst>
                                          <p:attrName>style.visibility</p:attrName>
                                        </p:attrNameLst>
                                      </p:cBhvr>
                                      <p:to>
                                        <p:strVal val="visible"/>
                                      </p:to>
                                    </p:set>
                                    <p:anim calcmode="lin" valueType="num">
                                      <p:cBhvr additive="base">
                                        <p:cTn id="37"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69635">
                                            <p:txEl>
                                              <p:pRg st="5" end="5"/>
                                            </p:txEl>
                                          </p:spTgt>
                                        </p:tgtEl>
                                        <p:attrNameLst>
                                          <p:attrName>style.visibility</p:attrName>
                                        </p:attrNameLst>
                                      </p:cBhvr>
                                      <p:to>
                                        <p:strVal val="visible"/>
                                      </p:to>
                                    </p:set>
                                    <p:anim calcmode="lin" valueType="num">
                                      <p:cBhvr additive="base">
                                        <p:cTn id="43"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69635">
                                            <p:txEl>
                                              <p:pRg st="6" end="6"/>
                                            </p:txEl>
                                          </p:spTgt>
                                        </p:tgtEl>
                                        <p:attrNameLst>
                                          <p:attrName>style.visibility</p:attrName>
                                        </p:attrNameLst>
                                      </p:cBhvr>
                                      <p:to>
                                        <p:strVal val="visible"/>
                                      </p:to>
                                    </p:set>
                                    <p:anim calcmode="lin" valueType="num">
                                      <p:cBhvr additive="base">
                                        <p:cTn id="49"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69635">
                                            <p:txEl>
                                              <p:pRg st="7" end="7"/>
                                            </p:txEl>
                                          </p:spTgt>
                                        </p:tgtEl>
                                        <p:attrNameLst>
                                          <p:attrName>style.visibility</p:attrName>
                                        </p:attrNameLst>
                                      </p:cBhvr>
                                      <p:to>
                                        <p:strVal val="visible"/>
                                      </p:to>
                                    </p:set>
                                    <p:anim calcmode="lin" valueType="num">
                                      <p:cBhvr additive="base">
                                        <p:cTn id="55" dur="500" fill="hold"/>
                                        <p:tgtEl>
                                          <p:spTgt spid="69635">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69635">
                                            <p:txEl>
                                              <p:pRg st="8" end="8"/>
                                            </p:txEl>
                                          </p:spTgt>
                                        </p:tgtEl>
                                        <p:attrNameLst>
                                          <p:attrName>style.visibility</p:attrName>
                                        </p:attrNameLst>
                                      </p:cBhvr>
                                      <p:to>
                                        <p:strVal val="visible"/>
                                      </p:to>
                                    </p:set>
                                    <p:anim calcmode="lin" valueType="num">
                                      <p:cBhvr additive="base">
                                        <p:cTn id="61"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609600" y="685800"/>
            <a:ext cx="8229600" cy="6172200"/>
          </a:xfrm>
          <a:blipFill dpi="0" rotWithShape="1">
            <a:blip r:embed="rId3">
              <a:alphaModFix amt="35000"/>
            </a:blip>
            <a:srcRect/>
            <a:tile tx="0" ty="0" sx="100000" sy="100000" flip="none" algn="tl"/>
          </a:blipFill>
        </p:spPr>
        <p:txBody>
          <a:bodyPr>
            <a:noAutofit/>
          </a:bodyPr>
          <a:lstStyle/>
          <a:p>
            <a:pPr marL="0" indent="0">
              <a:spcBef>
                <a:spcPts val="1200"/>
              </a:spcBef>
              <a:spcAft>
                <a:spcPts val="1200"/>
              </a:spcAft>
              <a:buNone/>
            </a:pPr>
            <a:r>
              <a:rPr lang="en-US" sz="2300" dirty="0" smtClean="0">
                <a:solidFill>
                  <a:schemeClr val="bg1"/>
                </a:solidFill>
                <a:latin typeface="Verdana" pitchFamily="34" charset="0"/>
                <a:sym typeface="Wingdings" pitchFamily="2" charset="2"/>
              </a:rPr>
              <a:t>PENCEGAHAN KECELAKAAN KERJA DAN PENYAKIT AKIBAT KERJA DAPAT DILAKUKAN MELALUI :</a:t>
            </a:r>
          </a:p>
          <a:p>
            <a:pPr marL="457200" indent="-457200">
              <a:spcBef>
                <a:spcPts val="1200"/>
              </a:spcBef>
              <a:spcAft>
                <a:spcPts val="1200"/>
              </a:spcAft>
              <a:buAutoNum type="arabicPeriod" startAt="9"/>
            </a:pPr>
            <a:r>
              <a:rPr lang="en-US" sz="2300" dirty="0" smtClean="0">
                <a:solidFill>
                  <a:schemeClr val="bg1"/>
                </a:solidFill>
                <a:latin typeface="Verdana" pitchFamily="34" charset="0"/>
                <a:sym typeface="Wingdings" pitchFamily="2" charset="2"/>
              </a:rPr>
              <a:t>PELATIHAN-PELATIHAN</a:t>
            </a:r>
          </a:p>
          <a:p>
            <a:pPr marL="457200" indent="-457200">
              <a:spcBef>
                <a:spcPts val="1200"/>
              </a:spcBef>
              <a:spcAft>
                <a:spcPts val="1200"/>
              </a:spcAft>
              <a:buAutoNum type="arabicPeriod" startAt="9"/>
            </a:pPr>
            <a:r>
              <a:rPr lang="en-US" sz="2300" dirty="0" smtClean="0">
                <a:solidFill>
                  <a:schemeClr val="bg1"/>
                </a:solidFill>
                <a:latin typeface="Verdana" pitchFamily="34" charset="0"/>
                <a:sym typeface="Wingdings" pitchFamily="2" charset="2"/>
              </a:rPr>
              <a:t>PENGGRAIRAHAN</a:t>
            </a:r>
          </a:p>
          <a:p>
            <a:pPr marL="457200" indent="-457200">
              <a:spcBef>
                <a:spcPts val="1200"/>
              </a:spcBef>
              <a:spcAft>
                <a:spcPts val="1200"/>
              </a:spcAft>
              <a:buAutoNum type="arabicPeriod" startAt="9"/>
            </a:pPr>
            <a:r>
              <a:rPr lang="en-US" sz="2300" dirty="0" smtClean="0">
                <a:solidFill>
                  <a:schemeClr val="bg1"/>
                </a:solidFill>
                <a:latin typeface="Verdana" pitchFamily="34" charset="0"/>
                <a:sym typeface="Wingdings" pitchFamily="2" charset="2"/>
              </a:rPr>
              <a:t>ASURANSI</a:t>
            </a:r>
          </a:p>
          <a:p>
            <a:pPr marL="457200" indent="-457200">
              <a:spcBef>
                <a:spcPts val="1200"/>
              </a:spcBef>
              <a:spcAft>
                <a:spcPts val="1200"/>
              </a:spcAft>
              <a:buNone/>
            </a:pPr>
            <a:r>
              <a:rPr lang="en-US" sz="2300" dirty="0" smtClean="0">
                <a:solidFill>
                  <a:schemeClr val="bg1"/>
                </a:solidFill>
                <a:latin typeface="Verdana" pitchFamily="34" charset="0"/>
                <a:sym typeface="Wingdings" pitchFamily="2" charset="2"/>
              </a:rPr>
              <a:t>12.USAHA-USAHA K.3 DI TINGKAT PERUSAHAAN </a:t>
            </a:r>
          </a:p>
          <a:p>
            <a:pPr marL="0" indent="0" algn="just">
              <a:spcBef>
                <a:spcPts val="1200"/>
              </a:spcBef>
              <a:spcAft>
                <a:spcPts val="1200"/>
              </a:spcAft>
              <a:buNone/>
            </a:pPr>
            <a:r>
              <a:rPr lang="en-US" sz="2300" dirty="0" smtClean="0">
                <a:solidFill>
                  <a:schemeClr val="bg1"/>
                </a:solidFill>
                <a:latin typeface="Verdana" pitchFamily="34" charset="0"/>
              </a:rPr>
              <a:t>PENCEGAHAN KECELAKAAN KERJA DAN AKIBAT KERJA TIDAK TERLEPAS KERJA SAMA KEAHLIAN DAN PROFESI SEPERTI MEMBUAT UNDANG2, PEGAWAI PEMERINTAH, AHLI2 TEKNIK, DOKTER, AHLI ILMU JIWA, AHLI STATISTIK, GURU2 DAN PENGUSAHA SERTA PEKERJA/BURUH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 calcmode="lin" valueType="num">
                                      <p:cBhvr additive="base">
                                        <p:cTn id="7" dur="500" fill="hold"/>
                                        <p:tgtEl>
                                          <p:spTgt spid="69635">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9635">
                                            <p:txEl>
                                              <p:pRg st="0" end="0"/>
                                            </p:txEl>
                                          </p:spTgt>
                                        </p:tgtEl>
                                        <p:attrNameLst>
                                          <p:attrName>style.visibility</p:attrName>
                                        </p:attrNameLst>
                                      </p:cBhvr>
                                      <p:to>
                                        <p:strVal val="visible"/>
                                      </p:to>
                                    </p:set>
                                    <p:anim calcmode="lin" valueType="num">
                                      <p:cBhvr additive="base">
                                        <p:cTn id="13"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 calcmode="lin" valueType="num">
                                      <p:cBhvr additive="base">
                                        <p:cTn id="19"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9635">
                                            <p:txEl>
                                              <p:pRg st="3" end="3"/>
                                            </p:txEl>
                                          </p:spTgt>
                                        </p:tgtEl>
                                        <p:attrNameLst>
                                          <p:attrName>style.visibility</p:attrName>
                                        </p:attrNameLst>
                                      </p:cBhvr>
                                      <p:to>
                                        <p:strVal val="visible"/>
                                      </p:to>
                                    </p:set>
                                    <p:anim calcmode="lin" valueType="num">
                                      <p:cBhvr additive="base">
                                        <p:cTn id="31"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9635">
                                            <p:txEl>
                                              <p:pRg st="4" end="4"/>
                                            </p:txEl>
                                          </p:spTgt>
                                        </p:tgtEl>
                                        <p:attrNameLst>
                                          <p:attrName>style.visibility</p:attrName>
                                        </p:attrNameLst>
                                      </p:cBhvr>
                                      <p:to>
                                        <p:strVal val="visible"/>
                                      </p:to>
                                    </p:set>
                                    <p:anim calcmode="lin" valueType="num">
                                      <p:cBhvr additive="base">
                                        <p:cTn id="37"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69635">
                                            <p:txEl>
                                              <p:pRg st="5" end="5"/>
                                            </p:txEl>
                                          </p:spTgt>
                                        </p:tgtEl>
                                        <p:attrNameLst>
                                          <p:attrName>style.visibility</p:attrName>
                                        </p:attrNameLst>
                                      </p:cBhvr>
                                      <p:to>
                                        <p:strVal val="visible"/>
                                      </p:to>
                                    </p:set>
                                    <p:anim calcmode="lin" valueType="num">
                                      <p:cBhvr additive="base">
                                        <p:cTn id="43"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457200"/>
            <a:ext cx="8229600" cy="6096000"/>
          </a:xfrm>
          <a:solidFill>
            <a:schemeClr val="tx1">
              <a:lumMod val="85000"/>
              <a:alpha val="10000"/>
            </a:schemeClr>
          </a:solidFill>
        </p:spPr>
        <p:txBody>
          <a:bodyPr>
            <a:noAutofit/>
          </a:bodyPr>
          <a:lstStyle/>
          <a:p>
            <a:pPr marL="457200" lvl="0" indent="-457200">
              <a:buClrTx/>
              <a:buFont typeface="+mj-lt"/>
              <a:buAutoNum type="arabicPeriod" startAt="7"/>
            </a:pPr>
            <a:endParaRPr lang="en-US" sz="2300" dirty="0" smtClean="0">
              <a:solidFill>
                <a:schemeClr val="bg1"/>
              </a:solidFill>
              <a:latin typeface="Verdana" pitchFamily="34" charset="0"/>
            </a:endParaRPr>
          </a:p>
          <a:p>
            <a:pPr marL="457200" lvl="0" indent="-457200">
              <a:buClrTx/>
              <a:buNone/>
            </a:pPr>
            <a:r>
              <a:rPr lang="en-US" sz="2300" dirty="0" smtClean="0">
                <a:solidFill>
                  <a:schemeClr val="bg1"/>
                </a:solidFill>
                <a:latin typeface="Verdana" pitchFamily="34" charset="0"/>
              </a:rPr>
              <a:t>MENGAPA HARUS DIATUR DALAM UNDANG2 :</a:t>
            </a:r>
          </a:p>
          <a:p>
            <a:pPr marL="457200" lvl="0" indent="-457200">
              <a:buClrTx/>
              <a:buNone/>
            </a:pPr>
            <a:endParaRPr lang="en-US" sz="2300" dirty="0" smtClean="0">
              <a:solidFill>
                <a:schemeClr val="bg1"/>
              </a:solidFill>
              <a:latin typeface="Verdana" pitchFamily="34" charset="0"/>
            </a:endParaRPr>
          </a:p>
          <a:p>
            <a:pPr marL="457200" lvl="0" indent="-457200" algn="just">
              <a:buClrTx/>
              <a:buAutoNum type="arabicPeriod"/>
            </a:pPr>
            <a:r>
              <a:rPr lang="en-US" sz="2300" dirty="0" smtClean="0">
                <a:solidFill>
                  <a:schemeClr val="bg1"/>
                </a:solidFill>
                <a:latin typeface="Verdana" pitchFamily="34" charset="0"/>
              </a:rPr>
              <a:t>PERLINDUNGAN SETIAP ORANG DIMANAPUN BERADA DALAM MELAKUKAN KEGIATAN ATAU AKTIVITAS MERUPAKAN HAK DASAR SESEORANG DALAM HAL INI YANG TERKAIT TENAGA KERJA, PENGUSAHA DAN PEMERINTAH.</a:t>
            </a:r>
          </a:p>
          <a:p>
            <a:pPr marL="457200" lvl="0" indent="-457200" algn="just">
              <a:buClrTx/>
              <a:buNone/>
            </a:pPr>
            <a:endParaRPr lang="en-US" sz="2300" dirty="0" smtClean="0">
              <a:solidFill>
                <a:schemeClr val="bg1"/>
              </a:solidFill>
              <a:latin typeface="Verdana" pitchFamily="34" charset="0"/>
            </a:endParaRPr>
          </a:p>
          <a:p>
            <a:pPr marL="457200" indent="-457200" algn="just">
              <a:buClrTx/>
              <a:buFont typeface="+mj-lt"/>
              <a:buAutoNum type="arabicPeriod" startAt="2"/>
            </a:pPr>
            <a:r>
              <a:rPr lang="en-US" sz="2300" dirty="0" smtClean="0">
                <a:solidFill>
                  <a:schemeClr val="bg1"/>
                </a:solidFill>
                <a:latin typeface="Verdana" pitchFamily="34" charset="0"/>
              </a:rPr>
              <a:t>AMANAH DARI UNDANG2 DASAR 1945 PASAL 27 AYAT 2 YANG MENYATAKAN BAHWA TIAP WARGA NEGARA BERHAK MENDAPAT PEKERJAAN DAN PENGHIDUPAN YANG LAYAK BAGI KEMANUSIAAN</a:t>
            </a:r>
          </a:p>
          <a:p>
            <a:pPr marL="457200" lvl="0" indent="-457200">
              <a:buClrTx/>
              <a:buAutoNum type="arabicPeriod" startAt="2"/>
            </a:pPr>
            <a:endParaRPr lang="en-US" sz="2300" dirty="0" smtClean="0">
              <a:solidFill>
                <a:schemeClr val="bg1"/>
              </a:solidFill>
              <a:latin typeface="Verdana" pitchFamily="34" charset="0"/>
            </a:endParaRPr>
          </a:p>
          <a:p>
            <a:pPr marL="457200" lvl="0" indent="-457200">
              <a:buClrTx/>
              <a:buNone/>
            </a:pPr>
            <a:endParaRPr lang="en-US" sz="2300" dirty="0" smtClean="0">
              <a:solidFill>
                <a:schemeClr val="bg1"/>
              </a:solidFill>
              <a:latin typeface="Verdana" pitchFamily="34" charset="0"/>
            </a:endParaRPr>
          </a:p>
          <a:p>
            <a:pPr marL="457200" lvl="0" indent="-457200">
              <a:buClrTx/>
              <a:buAutoNum type="arabicPeriod"/>
            </a:pPr>
            <a:endParaRPr lang="en-US" sz="2300" dirty="0" smtClean="0">
              <a:solidFill>
                <a:schemeClr val="bg1"/>
              </a:solidFill>
              <a:latin typeface="Verdana" pitchFamily="34" charset="0"/>
            </a:endParaRPr>
          </a:p>
          <a:p>
            <a:pPr marL="457200" lvl="0" indent="-457200">
              <a:buClrTx/>
              <a:buNone/>
            </a:pPr>
            <a:endParaRPr lang="en-US" sz="2300" dirty="0" smtClean="0">
              <a:solidFill>
                <a:schemeClr val="bg1"/>
              </a:solidFill>
              <a:latin typeface="Verdana" pitchFamily="34" charset="0"/>
            </a:endParaRPr>
          </a:p>
          <a:p>
            <a:pPr marL="0" indent="0">
              <a:buNone/>
            </a:pPr>
            <a:endParaRPr lang="en-US" sz="2300" dirty="0" smtClean="0">
              <a:solidFill>
                <a:schemeClr val="bg1"/>
              </a:solidFill>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 calcmode="lin" valueType="num">
                                      <p:cBhvr additive="base">
                                        <p:cTn id="12"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9635">
                                            <p:txEl>
                                              <p:pRg st="3" end="3"/>
                                            </p:txEl>
                                          </p:spTgt>
                                        </p:tgtEl>
                                        <p:attrNameLst>
                                          <p:attrName>style.visibility</p:attrName>
                                        </p:attrNameLst>
                                      </p:cBhvr>
                                      <p:to>
                                        <p:strVal val="visible"/>
                                      </p:to>
                                    </p:set>
                                    <p:anim calcmode="lin" valueType="num">
                                      <p:cBhvr additive="base">
                                        <p:cTn id="18"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69635">
                                            <p:txEl>
                                              <p:pRg st="5" end="5"/>
                                            </p:txEl>
                                          </p:spTgt>
                                        </p:tgtEl>
                                        <p:attrNameLst>
                                          <p:attrName>style.visibility</p:attrName>
                                        </p:attrNameLst>
                                      </p:cBhvr>
                                      <p:to>
                                        <p:strVal val="visible"/>
                                      </p:to>
                                    </p:set>
                                    <p:anim calcmode="lin" valueType="num">
                                      <p:cBhvr additive="base">
                                        <p:cTn id="24"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457200"/>
            <a:ext cx="8229600" cy="6096000"/>
          </a:xfrm>
          <a:solidFill>
            <a:schemeClr val="tx1">
              <a:lumMod val="85000"/>
              <a:alpha val="10000"/>
            </a:schemeClr>
          </a:solidFill>
        </p:spPr>
        <p:txBody>
          <a:bodyPr>
            <a:noAutofit/>
          </a:bodyPr>
          <a:lstStyle/>
          <a:p>
            <a:pPr marL="457200" lvl="0" indent="-457200" algn="just">
              <a:buClrTx/>
              <a:buFont typeface="+mj-lt"/>
              <a:buAutoNum type="arabicPeriod" startAt="3"/>
            </a:pPr>
            <a:r>
              <a:rPr lang="en-US" sz="2300" dirty="0" smtClean="0">
                <a:solidFill>
                  <a:schemeClr val="bg1"/>
                </a:solidFill>
                <a:latin typeface="Verdana" pitchFamily="34" charset="0"/>
              </a:rPr>
              <a:t>UNDANG2 NO.14 TAHUN 1969 YANG MERUPAKAN UNDANG2 POKOK KETENAGAKERJAAN TELAH MENGATUR NORMA PERLINDUNGAN YANG TERDIRI NORMA KESELAMATAN KERJA, NORMA KESEHATAN KERJA, NORMA KERJA DAN NORMA GANTI KERUGIAN ATAU KOMPENSASI</a:t>
            </a:r>
          </a:p>
          <a:p>
            <a:pPr marL="457200" lvl="0" indent="-457200" algn="just">
              <a:buClrTx/>
              <a:buAutoNum type="arabicPeriod" startAt="3"/>
            </a:pPr>
            <a:r>
              <a:rPr lang="en-US" sz="2300" dirty="0" smtClean="0">
                <a:solidFill>
                  <a:schemeClr val="bg1"/>
                </a:solidFill>
                <a:latin typeface="Verdana" pitchFamily="34" charset="0"/>
              </a:rPr>
              <a:t>P0INT 3 INI DAN UNDANG2 LAIN YANG  TERKAIT ATAU BERHUBUNGAN DENGAN TENAGA KERJA TELAH DICABUT DAN DIGANTI DENGAN UNDANG2 NO.13 TAHUN 2003 TENTANG KETENAGAKERJAAN</a:t>
            </a:r>
          </a:p>
          <a:p>
            <a:pPr marL="457200" lvl="0" indent="-457200" algn="just">
              <a:buClrTx/>
              <a:buAutoNum type="arabicPeriod" startAt="3"/>
            </a:pPr>
            <a:r>
              <a:rPr lang="en-US" sz="2300" dirty="0" smtClean="0">
                <a:solidFill>
                  <a:schemeClr val="bg1"/>
                </a:solidFill>
                <a:latin typeface="Verdana" pitchFamily="34" charset="0"/>
              </a:rPr>
              <a:t>SESUAI KUHAP, KEWAJIBAN YANG MENGANDUNG SANKSI PIDANA HANYA DAPAT DIATUR  DENGAN UNDANG2, DIMANA SIFATNYA WAJIB DARI NORMA PERLINDUNGAN SEBAGAI UPAYA PENEGAKAN HUKUM DI BIDANG KETENAGAKERJAAN</a:t>
            </a:r>
          </a:p>
          <a:p>
            <a:pPr marL="457200" lvl="0" indent="-457200">
              <a:buClrTx/>
              <a:buAutoNum type="arabicPeriod" startAt="3"/>
            </a:pPr>
            <a:endParaRPr lang="en-US" sz="2300" dirty="0" smtClean="0">
              <a:solidFill>
                <a:schemeClr val="bg1"/>
              </a:solidFill>
              <a:latin typeface="Verdana" pitchFamily="34" charset="0"/>
            </a:endParaRPr>
          </a:p>
          <a:p>
            <a:pPr marL="457200" lvl="0" indent="-457200">
              <a:buClrTx/>
              <a:buAutoNum type="arabicPeriod" startAt="3"/>
            </a:pPr>
            <a:endParaRPr lang="en-US" sz="2300" dirty="0" smtClean="0">
              <a:solidFill>
                <a:schemeClr val="bg1"/>
              </a:solidFill>
              <a:latin typeface="Verdana" pitchFamily="34" charset="0"/>
            </a:endParaRPr>
          </a:p>
          <a:p>
            <a:pPr marL="457200" lvl="0" indent="-457200">
              <a:buClrTx/>
              <a:buAutoNum type="arabicPeriod" startAt="3"/>
            </a:pPr>
            <a:endParaRPr lang="en-US" sz="2300" dirty="0" smtClean="0">
              <a:solidFill>
                <a:schemeClr val="bg1"/>
              </a:solidFill>
              <a:latin typeface="Verdana" pitchFamily="34" charset="0"/>
            </a:endParaRPr>
          </a:p>
          <a:p>
            <a:pPr marL="457200" lvl="0" indent="-457200">
              <a:buClrTx/>
              <a:buAutoNum type="arabicPeriod" startAt="3"/>
            </a:pPr>
            <a:endParaRPr lang="en-US" sz="2300" dirty="0" smtClean="0">
              <a:solidFill>
                <a:schemeClr val="bg1"/>
              </a:solidFill>
              <a:latin typeface="Verdana" pitchFamily="34" charset="0"/>
            </a:endParaRPr>
          </a:p>
          <a:p>
            <a:pPr marL="457200" lvl="0" indent="-457200">
              <a:buClrTx/>
              <a:buNone/>
            </a:pPr>
            <a:endParaRPr lang="en-US" sz="2300" dirty="0" smtClean="0">
              <a:solidFill>
                <a:schemeClr val="bg1"/>
              </a:solidFill>
              <a:latin typeface="Verdana" pitchFamily="34" charset="0"/>
            </a:endParaRPr>
          </a:p>
          <a:p>
            <a:pPr marL="0" indent="0">
              <a:buNone/>
            </a:pPr>
            <a:endParaRPr lang="en-US" sz="2300" dirty="0" smtClean="0">
              <a:solidFill>
                <a:schemeClr val="bg1"/>
              </a:solidFill>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9635">
                                            <p:txEl>
                                              <p:pRg st="1" end="1"/>
                                            </p:txEl>
                                          </p:spTgt>
                                        </p:tgtEl>
                                        <p:attrNameLst>
                                          <p:attrName>style.visibility</p:attrName>
                                        </p:attrNameLst>
                                      </p:cBhvr>
                                      <p:to>
                                        <p:strVal val="visible"/>
                                      </p:to>
                                    </p:set>
                                    <p:anim calcmode="lin" valueType="num">
                                      <p:cBhvr additive="base">
                                        <p:cTn id="18"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 calcmode="lin" valueType="num">
                                      <p:cBhvr additive="base">
                                        <p:cTn id="24"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533400"/>
            <a:ext cx="8229600" cy="6172200"/>
          </a:xfrm>
          <a:solidFill>
            <a:schemeClr val="tx1">
              <a:lumMod val="85000"/>
              <a:alpha val="10000"/>
            </a:schemeClr>
          </a:solidFill>
        </p:spPr>
        <p:txBody>
          <a:bodyPr>
            <a:normAutofit fontScale="92500" lnSpcReduction="20000"/>
          </a:bodyPr>
          <a:lstStyle/>
          <a:p>
            <a:pPr marL="0" indent="0">
              <a:buNone/>
            </a:pPr>
            <a:r>
              <a:rPr lang="en-US" sz="2200" dirty="0" smtClean="0">
                <a:solidFill>
                  <a:schemeClr val="bg1"/>
                </a:solidFill>
                <a:latin typeface="Verdana" pitchFamily="34" charset="0"/>
              </a:rPr>
              <a:t>TUJUAN UMUM DARI UNDANG2 KESELAMATAN KERJA DALAM PERTIMBANGANNYA DAPAT DIKETAHUI ANTARA LAIN : </a:t>
            </a:r>
          </a:p>
          <a:p>
            <a:pPr marL="457200" lvl="0" indent="-457200" algn="just">
              <a:buClrTx/>
              <a:buFont typeface="+mj-lt"/>
              <a:buAutoNum type="arabicPeriod"/>
            </a:pPr>
            <a:r>
              <a:rPr lang="en-US" sz="2200" dirty="0" smtClean="0">
                <a:solidFill>
                  <a:schemeClr val="bg1"/>
                </a:solidFill>
                <a:latin typeface="Verdana" pitchFamily="34" charset="0"/>
              </a:rPr>
              <a:t>AGAR TENAGA KERJA DAN SETIAP ORANG LAINNYA YANG BERADA DI TEMPAT KERJA SELALU DALAM KEADAAN SELAMAT DAN SEHAT</a:t>
            </a:r>
          </a:p>
          <a:p>
            <a:pPr marL="457200" lvl="0" indent="-457200" algn="just">
              <a:buClrTx/>
              <a:buFont typeface="+mj-lt"/>
              <a:buAutoNum type="arabicPeriod"/>
            </a:pPr>
            <a:r>
              <a:rPr lang="en-US" sz="2200" dirty="0" smtClean="0">
                <a:solidFill>
                  <a:schemeClr val="bg1"/>
                </a:solidFill>
                <a:latin typeface="Verdana" pitchFamily="34" charset="0"/>
              </a:rPr>
              <a:t>AGAR SUMBER-SUMBER PRODUKSI DAPAT DIPAKAI DAN DIGUNAKAN SECARA EFISIEN</a:t>
            </a:r>
          </a:p>
          <a:p>
            <a:pPr marL="457200" lvl="0" indent="-457200" algn="just">
              <a:buClrTx/>
              <a:buFont typeface="+mj-lt"/>
              <a:buAutoNum type="arabicPeriod"/>
            </a:pPr>
            <a:r>
              <a:rPr lang="en-US" sz="2200" dirty="0" smtClean="0">
                <a:solidFill>
                  <a:schemeClr val="bg1"/>
                </a:solidFill>
                <a:latin typeface="Verdana" pitchFamily="34" charset="0"/>
              </a:rPr>
              <a:t>AGAR PROSES PRODUKSI DAPAT BERJALAN SECARA LANCAR TANPA HAMBATAN APAPUN ATAU AMAN,  EFISIEN, EFEKTIF DAN PRODUKTIF</a:t>
            </a:r>
          </a:p>
          <a:p>
            <a:pPr marL="457200" lvl="0" indent="-457200" algn="just">
              <a:buClrTx/>
              <a:buNone/>
            </a:pPr>
            <a:endParaRPr lang="en-US" sz="2200" dirty="0" smtClean="0">
              <a:solidFill>
                <a:schemeClr val="bg1"/>
              </a:solidFill>
              <a:latin typeface="Verdana" pitchFamily="34" charset="0"/>
            </a:endParaRPr>
          </a:p>
          <a:p>
            <a:pPr marL="457200" lvl="0" indent="-457200" algn="just">
              <a:buClrTx/>
              <a:buNone/>
            </a:pPr>
            <a:r>
              <a:rPr lang="en-US" sz="2200" dirty="0" smtClean="0">
                <a:solidFill>
                  <a:schemeClr val="bg1"/>
                </a:solidFill>
                <a:latin typeface="Verdana" pitchFamily="34" charset="0"/>
              </a:rPr>
              <a:t>TUJUAN KHUSUS/SASARANNYA YAITU ANTARA LAIN :</a:t>
            </a:r>
          </a:p>
          <a:p>
            <a:pPr marL="457200" lvl="0" indent="-457200" algn="just">
              <a:buClrTx/>
              <a:buAutoNum type="arabicPeriod"/>
            </a:pPr>
            <a:r>
              <a:rPr lang="en-US" sz="2200" dirty="0" smtClean="0">
                <a:solidFill>
                  <a:schemeClr val="bg1"/>
                </a:solidFill>
                <a:latin typeface="Verdana" pitchFamily="34" charset="0"/>
              </a:rPr>
              <a:t>MENCEGAH DAN ATAU MENGURANGI KECELAKAAN KERJA, KEBAKARAN, PELEDAKAN DAN P.A.K.</a:t>
            </a:r>
          </a:p>
          <a:p>
            <a:pPr marL="457200" lvl="0" indent="-457200" algn="just">
              <a:buClrTx/>
              <a:buAutoNum type="arabicPeriod"/>
            </a:pPr>
            <a:r>
              <a:rPr lang="en-US" sz="2200" dirty="0" smtClean="0">
                <a:solidFill>
                  <a:schemeClr val="bg1"/>
                </a:solidFill>
                <a:latin typeface="Verdana" pitchFamily="34" charset="0"/>
              </a:rPr>
              <a:t>MENGENDALIKAN PERALATAN PRODUKSI, MESIN - MESIN, INSTALASI, PESAWAT, BAHAN2, DAN HASIL PRODUKSI</a:t>
            </a:r>
          </a:p>
          <a:p>
            <a:pPr marL="457200" lvl="0" indent="-457200" algn="just">
              <a:buClrTx/>
              <a:buAutoNum type="arabicPeriod"/>
            </a:pPr>
            <a:r>
              <a:rPr lang="en-US" sz="2200" dirty="0" smtClean="0">
                <a:solidFill>
                  <a:schemeClr val="bg1"/>
                </a:solidFill>
                <a:latin typeface="Verdana" pitchFamily="34" charset="0"/>
              </a:rPr>
              <a:t>MENGENDALIKAN LINGKUNGAN KERJA DAN TEMPAT KERJA YANG AMAN, NYAMAN DAN SEHAT SERTA PENYESUSAIAN ANTARA PEKERJAAN DENGAN ORANG YANG BEKERJA ATAU SEBALIKNYA. </a:t>
            </a:r>
          </a:p>
          <a:p>
            <a:pPr>
              <a:buNone/>
            </a:pPr>
            <a:endParaRPr lang="en-US" sz="2200" dirty="0" smtClean="0">
              <a:solidFill>
                <a:schemeClr val="bg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9635">
                                            <p:txEl>
                                              <p:pRg st="1" end="1"/>
                                            </p:txEl>
                                          </p:spTgt>
                                        </p:tgtEl>
                                        <p:attrNameLst>
                                          <p:attrName>style.visibility</p:attrName>
                                        </p:attrNameLst>
                                      </p:cBhvr>
                                      <p:to>
                                        <p:strVal val="visible"/>
                                      </p:to>
                                    </p:set>
                                    <p:anim calcmode="lin" valueType="num">
                                      <p:cBhvr additive="base">
                                        <p:cTn id="18"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 calcmode="lin" valueType="num">
                                      <p:cBhvr additive="base">
                                        <p:cTn id="24"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69635">
                                            <p:txEl>
                                              <p:pRg st="3" end="3"/>
                                            </p:txEl>
                                          </p:spTgt>
                                        </p:tgtEl>
                                        <p:attrNameLst>
                                          <p:attrName>style.visibility</p:attrName>
                                        </p:attrNameLst>
                                      </p:cBhvr>
                                      <p:to>
                                        <p:strVal val="visible"/>
                                      </p:to>
                                    </p:set>
                                    <p:anim calcmode="lin" valueType="num">
                                      <p:cBhvr additive="base">
                                        <p:cTn id="30"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69635">
                                            <p:txEl>
                                              <p:pRg st="5" end="5"/>
                                            </p:txEl>
                                          </p:spTgt>
                                        </p:tgtEl>
                                        <p:attrNameLst>
                                          <p:attrName>style.visibility</p:attrName>
                                        </p:attrNameLst>
                                      </p:cBhvr>
                                      <p:to>
                                        <p:strVal val="visible"/>
                                      </p:to>
                                    </p:set>
                                    <p:anim calcmode="lin" valueType="num">
                                      <p:cBhvr additive="base">
                                        <p:cTn id="36"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69635">
                                            <p:txEl>
                                              <p:pRg st="6" end="6"/>
                                            </p:txEl>
                                          </p:spTgt>
                                        </p:tgtEl>
                                        <p:attrNameLst>
                                          <p:attrName>style.visibility</p:attrName>
                                        </p:attrNameLst>
                                      </p:cBhvr>
                                      <p:to>
                                        <p:strVal val="visible"/>
                                      </p:to>
                                    </p:set>
                                    <p:anim calcmode="lin" valueType="num">
                                      <p:cBhvr additive="base">
                                        <p:cTn id="42"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69635">
                                            <p:txEl>
                                              <p:pRg st="7" end="7"/>
                                            </p:txEl>
                                          </p:spTgt>
                                        </p:tgtEl>
                                        <p:attrNameLst>
                                          <p:attrName>style.visibility</p:attrName>
                                        </p:attrNameLst>
                                      </p:cBhvr>
                                      <p:to>
                                        <p:strVal val="visible"/>
                                      </p:to>
                                    </p:set>
                                    <p:anim calcmode="lin" valueType="num">
                                      <p:cBhvr additive="base">
                                        <p:cTn id="48" dur="500" fill="hold"/>
                                        <p:tgtEl>
                                          <p:spTgt spid="69635">
                                            <p:txEl>
                                              <p:pRg st="7" end="7"/>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69635">
                                            <p:txEl>
                                              <p:pRg st="8" end="8"/>
                                            </p:txEl>
                                          </p:spTgt>
                                        </p:tgtEl>
                                        <p:attrNameLst>
                                          <p:attrName>style.visibility</p:attrName>
                                        </p:attrNameLst>
                                      </p:cBhvr>
                                      <p:to>
                                        <p:strVal val="visible"/>
                                      </p:to>
                                    </p:set>
                                    <p:anim calcmode="lin" valueType="num">
                                      <p:cBhvr additive="base">
                                        <p:cTn id="54"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914400" y="304800"/>
            <a:ext cx="7391400" cy="990600"/>
          </a:xfrm>
        </p:spPr>
        <p:txBody>
          <a:bodyPr>
            <a:normAutofit fontScale="90000"/>
          </a:bodyPr>
          <a:lstStyle/>
          <a:p>
            <a:pPr algn="ctr" eaLnBrk="1" hangingPunct="1">
              <a:defRPr/>
            </a:pPr>
            <a:r>
              <a:rPr lang="en-US" sz="3000" dirty="0" smtClean="0">
                <a:solidFill>
                  <a:schemeClr val="bg1"/>
                </a:solidFill>
                <a:latin typeface="Verdana" pitchFamily="34" charset="0"/>
              </a:rPr>
              <a:t>PERATURAN PELAKSANAAN</a:t>
            </a:r>
            <a:br>
              <a:rPr lang="en-US" sz="3000" dirty="0" smtClean="0">
                <a:solidFill>
                  <a:schemeClr val="bg1"/>
                </a:solidFill>
                <a:latin typeface="Verdana" pitchFamily="34" charset="0"/>
              </a:rPr>
            </a:br>
            <a:r>
              <a:rPr lang="en-US" sz="3000" dirty="0" smtClean="0">
                <a:solidFill>
                  <a:schemeClr val="bg1"/>
                </a:solidFill>
                <a:latin typeface="Verdana" pitchFamily="34" charset="0"/>
              </a:rPr>
              <a:t>UU NO. 1 </a:t>
            </a:r>
            <a:r>
              <a:rPr lang="en-US" sz="3000" dirty="0" err="1" smtClean="0">
                <a:solidFill>
                  <a:schemeClr val="bg1"/>
                </a:solidFill>
                <a:latin typeface="Verdana" pitchFamily="34" charset="0"/>
              </a:rPr>
              <a:t>Tahun</a:t>
            </a:r>
            <a:r>
              <a:rPr lang="en-US" sz="3000" dirty="0" smtClean="0">
                <a:solidFill>
                  <a:schemeClr val="bg1"/>
                </a:solidFill>
                <a:latin typeface="Verdana" pitchFamily="34" charset="0"/>
              </a:rPr>
              <a:t> 1970</a:t>
            </a:r>
          </a:p>
        </p:txBody>
      </p:sp>
      <p:sp>
        <p:nvSpPr>
          <p:cNvPr id="83972" name="Line 4"/>
          <p:cNvSpPr>
            <a:spLocks noChangeShapeType="1"/>
          </p:cNvSpPr>
          <p:nvPr/>
        </p:nvSpPr>
        <p:spPr bwMode="auto">
          <a:xfrm>
            <a:off x="533400" y="1524000"/>
            <a:ext cx="7467600" cy="0"/>
          </a:xfrm>
          <a:prstGeom prst="line">
            <a:avLst/>
          </a:prstGeom>
          <a:noFill/>
          <a:ln w="44450">
            <a:solidFill>
              <a:srgbClr val="CCFFCC"/>
            </a:solidFill>
            <a:round/>
            <a:headEnd/>
            <a:tailEnd type="diamond" w="med" len="med"/>
          </a:ln>
        </p:spPr>
        <p:txBody>
          <a:bodyPr/>
          <a:lstStyle/>
          <a:p>
            <a:endParaRPr lang="en-US"/>
          </a:p>
        </p:txBody>
      </p:sp>
      <p:sp>
        <p:nvSpPr>
          <p:cNvPr id="12292" name="Oval 5"/>
          <p:cNvSpPr>
            <a:spLocks noChangeArrowheads="1"/>
          </p:cNvSpPr>
          <p:nvPr/>
        </p:nvSpPr>
        <p:spPr bwMode="auto">
          <a:xfrm>
            <a:off x="457200" y="2209800"/>
            <a:ext cx="838200" cy="5334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MGT</a:t>
            </a:r>
          </a:p>
        </p:txBody>
      </p:sp>
      <p:sp>
        <p:nvSpPr>
          <p:cNvPr id="12293" name="Oval 7"/>
          <p:cNvSpPr>
            <a:spLocks noChangeArrowheads="1"/>
          </p:cNvSpPr>
          <p:nvPr/>
        </p:nvSpPr>
        <p:spPr bwMode="auto">
          <a:xfrm>
            <a:off x="3124200" y="2438400"/>
            <a:ext cx="762000" cy="4572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SDM</a:t>
            </a:r>
          </a:p>
        </p:txBody>
      </p:sp>
      <p:sp>
        <p:nvSpPr>
          <p:cNvPr id="12294" name="Oval 8"/>
          <p:cNvSpPr>
            <a:spLocks noChangeArrowheads="1"/>
          </p:cNvSpPr>
          <p:nvPr/>
        </p:nvSpPr>
        <p:spPr bwMode="auto">
          <a:xfrm>
            <a:off x="1752600" y="2819400"/>
            <a:ext cx="990600" cy="5334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BAHAN</a:t>
            </a:r>
          </a:p>
        </p:txBody>
      </p:sp>
      <p:sp>
        <p:nvSpPr>
          <p:cNvPr id="12295" name="Oval 9"/>
          <p:cNvSpPr>
            <a:spLocks noChangeArrowheads="1"/>
          </p:cNvSpPr>
          <p:nvPr/>
        </p:nvSpPr>
        <p:spPr bwMode="auto">
          <a:xfrm>
            <a:off x="1905000" y="4572000"/>
            <a:ext cx="2286000" cy="5334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PROSES PRODUKSI</a:t>
            </a:r>
          </a:p>
        </p:txBody>
      </p:sp>
      <p:sp>
        <p:nvSpPr>
          <p:cNvPr id="12296" name="Oval 10"/>
          <p:cNvSpPr>
            <a:spLocks noChangeArrowheads="1"/>
          </p:cNvSpPr>
          <p:nvPr/>
        </p:nvSpPr>
        <p:spPr bwMode="auto">
          <a:xfrm>
            <a:off x="5105400" y="4495800"/>
            <a:ext cx="2286000" cy="6096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SIFAT PEKERJAAN</a:t>
            </a:r>
          </a:p>
        </p:txBody>
      </p:sp>
      <p:sp>
        <p:nvSpPr>
          <p:cNvPr id="12297" name="Oval 11"/>
          <p:cNvSpPr>
            <a:spLocks noChangeArrowheads="1"/>
          </p:cNvSpPr>
          <p:nvPr/>
        </p:nvSpPr>
        <p:spPr bwMode="auto">
          <a:xfrm>
            <a:off x="4191000" y="2895600"/>
            <a:ext cx="2743200" cy="8382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LINGKUNGAN KERJA</a:t>
            </a:r>
          </a:p>
        </p:txBody>
      </p:sp>
      <p:sp>
        <p:nvSpPr>
          <p:cNvPr id="12298" name="Oval 12"/>
          <p:cNvSpPr>
            <a:spLocks noChangeArrowheads="1"/>
          </p:cNvSpPr>
          <p:nvPr/>
        </p:nvSpPr>
        <p:spPr bwMode="auto">
          <a:xfrm>
            <a:off x="4191000" y="5257800"/>
            <a:ext cx="1600200" cy="5334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CARA KERJA</a:t>
            </a:r>
          </a:p>
        </p:txBody>
      </p:sp>
      <p:sp>
        <p:nvSpPr>
          <p:cNvPr id="12299" name="Oval 13"/>
          <p:cNvSpPr>
            <a:spLocks noChangeArrowheads="1"/>
          </p:cNvSpPr>
          <p:nvPr/>
        </p:nvSpPr>
        <p:spPr bwMode="auto">
          <a:xfrm>
            <a:off x="2209800" y="3657600"/>
            <a:ext cx="1600200" cy="5334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PERALATAN</a:t>
            </a:r>
          </a:p>
        </p:txBody>
      </p:sp>
      <p:sp>
        <p:nvSpPr>
          <p:cNvPr id="12300" name="Rectangle 15"/>
          <p:cNvSpPr>
            <a:spLocks noChangeArrowheads="1"/>
          </p:cNvSpPr>
          <p:nvPr/>
        </p:nvSpPr>
        <p:spPr bwMode="auto">
          <a:xfrm>
            <a:off x="304800" y="3657600"/>
            <a:ext cx="1143000" cy="533400"/>
          </a:xfrm>
          <a:prstGeom prst="rect">
            <a:avLst/>
          </a:prstGeom>
          <a:solidFill>
            <a:srgbClr val="99CCFF">
              <a:alpha val="50195"/>
            </a:srgbClr>
          </a:solidFill>
          <a:ln w="9525">
            <a:solidFill>
              <a:schemeClr val="tx1"/>
            </a:solidFill>
            <a:miter lim="800000"/>
            <a:headEnd/>
            <a:tailEnd/>
          </a:ln>
        </p:spPr>
        <p:txBody>
          <a:bodyPr wrap="none" anchor="ctr"/>
          <a:lstStyle/>
          <a:p>
            <a:pPr algn="ctr"/>
            <a:r>
              <a:rPr lang="en-US" sz="1600" b="1">
                <a:solidFill>
                  <a:srgbClr val="000000"/>
                </a:solidFill>
              </a:rPr>
              <a:t>FAKTOR </a:t>
            </a:r>
          </a:p>
          <a:p>
            <a:pPr algn="ctr"/>
            <a:r>
              <a:rPr lang="en-US" sz="1600" b="1">
                <a:solidFill>
                  <a:srgbClr val="000000"/>
                </a:solidFill>
              </a:rPr>
              <a:t>PENYEBAB</a:t>
            </a:r>
          </a:p>
        </p:txBody>
      </p:sp>
      <p:sp>
        <p:nvSpPr>
          <p:cNvPr id="12301" name="Rectangle 16"/>
          <p:cNvSpPr>
            <a:spLocks noChangeArrowheads="1"/>
          </p:cNvSpPr>
          <p:nvPr/>
        </p:nvSpPr>
        <p:spPr bwMode="auto">
          <a:xfrm>
            <a:off x="6934200" y="5562600"/>
            <a:ext cx="1524000" cy="304800"/>
          </a:xfrm>
          <a:prstGeom prst="rect">
            <a:avLst/>
          </a:prstGeom>
          <a:solidFill>
            <a:srgbClr val="99CCFF">
              <a:alpha val="50195"/>
            </a:srgbClr>
          </a:solidFill>
          <a:ln w="9525">
            <a:solidFill>
              <a:schemeClr val="tx1"/>
            </a:solidFill>
            <a:miter lim="800000"/>
            <a:headEnd/>
            <a:tailEnd/>
          </a:ln>
        </p:spPr>
        <p:txBody>
          <a:bodyPr wrap="none" anchor="ctr"/>
          <a:lstStyle/>
          <a:p>
            <a:pPr algn="ctr"/>
            <a:r>
              <a:rPr lang="en-US" sz="1600" b="1">
                <a:solidFill>
                  <a:srgbClr val="000000"/>
                </a:solidFill>
              </a:rPr>
              <a:t>KECELAKAAN</a:t>
            </a:r>
          </a:p>
        </p:txBody>
      </p:sp>
      <p:sp>
        <p:nvSpPr>
          <p:cNvPr id="12302" name="Rectangle 17"/>
          <p:cNvSpPr>
            <a:spLocks noChangeArrowheads="1"/>
          </p:cNvSpPr>
          <p:nvPr/>
        </p:nvSpPr>
        <p:spPr bwMode="auto">
          <a:xfrm>
            <a:off x="7010400" y="3581400"/>
            <a:ext cx="1066800" cy="838200"/>
          </a:xfrm>
          <a:prstGeom prst="rect">
            <a:avLst/>
          </a:prstGeom>
          <a:solidFill>
            <a:srgbClr val="99CCFF">
              <a:alpha val="50195"/>
            </a:srgbClr>
          </a:solidFill>
          <a:ln w="9525">
            <a:solidFill>
              <a:schemeClr val="tx1"/>
            </a:solidFill>
            <a:miter lim="800000"/>
            <a:headEnd/>
            <a:tailEnd/>
          </a:ln>
        </p:spPr>
        <p:txBody>
          <a:bodyPr wrap="none" anchor="ctr"/>
          <a:lstStyle/>
          <a:p>
            <a:pPr algn="ctr"/>
            <a:r>
              <a:rPr lang="en-US" sz="1600" b="1">
                <a:solidFill>
                  <a:srgbClr val="000000"/>
                </a:solidFill>
              </a:rPr>
              <a:t>AMAN/</a:t>
            </a:r>
          </a:p>
          <a:p>
            <a:pPr algn="ctr"/>
            <a:r>
              <a:rPr lang="en-US" sz="1600" b="1">
                <a:solidFill>
                  <a:srgbClr val="000000"/>
                </a:solidFill>
              </a:rPr>
              <a:t>NYAMAN</a:t>
            </a:r>
          </a:p>
          <a:p>
            <a:pPr algn="ctr"/>
            <a:r>
              <a:rPr lang="en-US" sz="1600" b="1">
                <a:solidFill>
                  <a:srgbClr val="000000"/>
                </a:solidFill>
              </a:rPr>
              <a:t>SEHAT</a:t>
            </a:r>
          </a:p>
        </p:txBody>
      </p:sp>
      <p:sp>
        <p:nvSpPr>
          <p:cNvPr id="12303" name="Oval 18"/>
          <p:cNvSpPr>
            <a:spLocks noChangeArrowheads="1"/>
          </p:cNvSpPr>
          <p:nvPr/>
        </p:nvSpPr>
        <p:spPr bwMode="auto">
          <a:xfrm>
            <a:off x="8229600" y="3581400"/>
            <a:ext cx="762000" cy="685800"/>
          </a:xfrm>
          <a:prstGeom prst="ellipse">
            <a:avLst/>
          </a:prstGeom>
          <a:solidFill>
            <a:srgbClr val="99CCFF">
              <a:alpha val="50195"/>
            </a:srgbClr>
          </a:solidFill>
          <a:ln w="9525">
            <a:solidFill>
              <a:schemeClr val="tx1"/>
            </a:solidFill>
            <a:round/>
            <a:headEnd/>
            <a:tailEnd/>
          </a:ln>
        </p:spPr>
        <p:txBody>
          <a:bodyPr wrap="none" anchor="ctr"/>
          <a:lstStyle/>
          <a:p>
            <a:pPr algn="ctr"/>
            <a:r>
              <a:rPr lang="en-US" sz="1600" b="1">
                <a:solidFill>
                  <a:srgbClr val="000000"/>
                </a:solidFill>
              </a:rPr>
              <a:t>Prod’s</a:t>
            </a:r>
          </a:p>
        </p:txBody>
      </p:sp>
      <p:sp>
        <p:nvSpPr>
          <p:cNvPr id="12304" name="Rectangle 19"/>
          <p:cNvSpPr>
            <a:spLocks noChangeArrowheads="1"/>
          </p:cNvSpPr>
          <p:nvPr/>
        </p:nvSpPr>
        <p:spPr bwMode="auto">
          <a:xfrm>
            <a:off x="3810000" y="6096000"/>
            <a:ext cx="1828800" cy="381000"/>
          </a:xfrm>
          <a:prstGeom prst="rect">
            <a:avLst/>
          </a:prstGeom>
          <a:noFill/>
          <a:ln w="9525">
            <a:noFill/>
            <a:miter lim="800000"/>
            <a:headEnd/>
            <a:tailEnd/>
          </a:ln>
        </p:spPr>
        <p:txBody>
          <a:bodyPr anchor="ctr"/>
          <a:lstStyle/>
          <a:p>
            <a:pPr algn="ctr" eaLnBrk="1" hangingPunct="1"/>
            <a:r>
              <a:rPr lang="en-US" sz="1600" b="1">
                <a:solidFill>
                  <a:srgbClr val="000000"/>
                </a:solidFill>
                <a:latin typeface="Verdana" pitchFamily="34" charset="0"/>
              </a:rPr>
              <a:t>ANALISIS</a:t>
            </a:r>
          </a:p>
        </p:txBody>
      </p:sp>
      <p:sp>
        <p:nvSpPr>
          <p:cNvPr id="12305" name="Line 21"/>
          <p:cNvSpPr>
            <a:spLocks noChangeShapeType="1"/>
          </p:cNvSpPr>
          <p:nvPr/>
        </p:nvSpPr>
        <p:spPr bwMode="auto">
          <a:xfrm>
            <a:off x="1219200" y="2286000"/>
            <a:ext cx="1981200" cy="304800"/>
          </a:xfrm>
          <a:prstGeom prst="line">
            <a:avLst/>
          </a:prstGeom>
          <a:noFill/>
          <a:ln w="28575">
            <a:solidFill>
              <a:srgbClr val="FF0000"/>
            </a:solidFill>
            <a:prstDash val="dash"/>
            <a:round/>
            <a:headEnd/>
            <a:tailEnd type="triangle" w="med" len="med"/>
          </a:ln>
        </p:spPr>
        <p:txBody>
          <a:bodyPr/>
          <a:lstStyle/>
          <a:p>
            <a:endParaRPr lang="en-US"/>
          </a:p>
        </p:txBody>
      </p:sp>
      <p:sp>
        <p:nvSpPr>
          <p:cNvPr id="12306" name="Line 22"/>
          <p:cNvSpPr>
            <a:spLocks noChangeShapeType="1"/>
          </p:cNvSpPr>
          <p:nvPr/>
        </p:nvSpPr>
        <p:spPr bwMode="auto">
          <a:xfrm>
            <a:off x="1219200" y="2286000"/>
            <a:ext cx="3124200" cy="762000"/>
          </a:xfrm>
          <a:prstGeom prst="line">
            <a:avLst/>
          </a:prstGeom>
          <a:noFill/>
          <a:ln w="28575">
            <a:solidFill>
              <a:srgbClr val="FF0000"/>
            </a:solidFill>
            <a:prstDash val="dash"/>
            <a:round/>
            <a:headEnd/>
            <a:tailEnd type="triangle" w="med" len="med"/>
          </a:ln>
        </p:spPr>
        <p:txBody>
          <a:bodyPr/>
          <a:lstStyle/>
          <a:p>
            <a:endParaRPr lang="en-US"/>
          </a:p>
        </p:txBody>
      </p:sp>
      <p:sp>
        <p:nvSpPr>
          <p:cNvPr id="12307" name="Line 23"/>
          <p:cNvSpPr>
            <a:spLocks noChangeShapeType="1"/>
          </p:cNvSpPr>
          <p:nvPr/>
        </p:nvSpPr>
        <p:spPr bwMode="auto">
          <a:xfrm>
            <a:off x="1219200" y="2286000"/>
            <a:ext cx="762000" cy="533400"/>
          </a:xfrm>
          <a:prstGeom prst="line">
            <a:avLst/>
          </a:prstGeom>
          <a:noFill/>
          <a:ln w="28575">
            <a:solidFill>
              <a:srgbClr val="FF0000"/>
            </a:solidFill>
            <a:prstDash val="dash"/>
            <a:round/>
            <a:headEnd/>
            <a:tailEnd type="triangle" w="med" len="med"/>
          </a:ln>
        </p:spPr>
        <p:txBody>
          <a:bodyPr/>
          <a:lstStyle/>
          <a:p>
            <a:endParaRPr lang="en-US"/>
          </a:p>
        </p:txBody>
      </p:sp>
      <p:sp>
        <p:nvSpPr>
          <p:cNvPr id="12308" name="Line 24"/>
          <p:cNvSpPr>
            <a:spLocks noChangeShapeType="1"/>
          </p:cNvSpPr>
          <p:nvPr/>
        </p:nvSpPr>
        <p:spPr bwMode="auto">
          <a:xfrm>
            <a:off x="1219200" y="2286000"/>
            <a:ext cx="4724400" cy="2209800"/>
          </a:xfrm>
          <a:prstGeom prst="line">
            <a:avLst/>
          </a:prstGeom>
          <a:noFill/>
          <a:ln w="28575">
            <a:solidFill>
              <a:srgbClr val="FF0000"/>
            </a:solidFill>
            <a:prstDash val="dash"/>
            <a:round/>
            <a:headEnd/>
            <a:tailEnd type="triangle" w="med" len="med"/>
          </a:ln>
        </p:spPr>
        <p:txBody>
          <a:bodyPr/>
          <a:lstStyle/>
          <a:p>
            <a:endParaRPr lang="en-US"/>
          </a:p>
        </p:txBody>
      </p:sp>
      <p:sp>
        <p:nvSpPr>
          <p:cNvPr id="12309" name="Line 25"/>
          <p:cNvSpPr>
            <a:spLocks noChangeShapeType="1"/>
          </p:cNvSpPr>
          <p:nvPr/>
        </p:nvSpPr>
        <p:spPr bwMode="auto">
          <a:xfrm>
            <a:off x="1447800" y="3962400"/>
            <a:ext cx="685800" cy="685800"/>
          </a:xfrm>
          <a:prstGeom prst="line">
            <a:avLst/>
          </a:prstGeom>
          <a:noFill/>
          <a:ln w="28575">
            <a:solidFill>
              <a:srgbClr val="00FF00"/>
            </a:solidFill>
            <a:prstDash val="dash"/>
            <a:round/>
            <a:headEnd/>
            <a:tailEnd type="triangle" w="med" len="med"/>
          </a:ln>
        </p:spPr>
        <p:txBody>
          <a:bodyPr/>
          <a:lstStyle/>
          <a:p>
            <a:endParaRPr lang="en-US"/>
          </a:p>
        </p:txBody>
      </p:sp>
      <p:sp>
        <p:nvSpPr>
          <p:cNvPr id="12310" name="Line 26"/>
          <p:cNvSpPr>
            <a:spLocks noChangeShapeType="1"/>
          </p:cNvSpPr>
          <p:nvPr/>
        </p:nvSpPr>
        <p:spPr bwMode="auto">
          <a:xfrm flipV="1">
            <a:off x="1447800" y="3352800"/>
            <a:ext cx="609600" cy="609600"/>
          </a:xfrm>
          <a:prstGeom prst="line">
            <a:avLst/>
          </a:prstGeom>
          <a:noFill/>
          <a:ln w="28575">
            <a:solidFill>
              <a:srgbClr val="00FF00"/>
            </a:solidFill>
            <a:prstDash val="dash"/>
            <a:round/>
            <a:headEnd/>
            <a:tailEnd type="triangle" w="med" len="med"/>
          </a:ln>
        </p:spPr>
        <p:txBody>
          <a:bodyPr/>
          <a:lstStyle/>
          <a:p>
            <a:endParaRPr lang="en-US"/>
          </a:p>
        </p:txBody>
      </p:sp>
      <p:sp>
        <p:nvSpPr>
          <p:cNvPr id="12311" name="AutoShape 27"/>
          <p:cNvSpPr>
            <a:spLocks noChangeArrowheads="1"/>
          </p:cNvSpPr>
          <p:nvPr/>
        </p:nvSpPr>
        <p:spPr bwMode="auto">
          <a:xfrm>
            <a:off x="6019800" y="3733800"/>
            <a:ext cx="990600" cy="533400"/>
          </a:xfrm>
          <a:prstGeom prst="rightArrow">
            <a:avLst>
              <a:gd name="adj1" fmla="val 50000"/>
              <a:gd name="adj2" fmla="val 46429"/>
            </a:avLst>
          </a:prstGeom>
          <a:solidFill>
            <a:srgbClr val="003366"/>
          </a:solidFill>
          <a:ln w="9525">
            <a:solidFill>
              <a:schemeClr val="tx1"/>
            </a:solidFill>
            <a:miter lim="800000"/>
            <a:headEnd/>
            <a:tailEnd/>
          </a:ln>
        </p:spPr>
        <p:txBody>
          <a:bodyPr wrap="none" anchor="ctr"/>
          <a:lstStyle/>
          <a:p>
            <a:endParaRPr lang="en-US"/>
          </a:p>
        </p:txBody>
      </p:sp>
      <p:sp>
        <p:nvSpPr>
          <p:cNvPr id="12312" name="Line 28"/>
          <p:cNvSpPr>
            <a:spLocks noChangeShapeType="1"/>
          </p:cNvSpPr>
          <p:nvPr/>
        </p:nvSpPr>
        <p:spPr bwMode="auto">
          <a:xfrm>
            <a:off x="914400" y="6324600"/>
            <a:ext cx="3124200" cy="0"/>
          </a:xfrm>
          <a:prstGeom prst="line">
            <a:avLst/>
          </a:prstGeom>
          <a:noFill/>
          <a:ln w="28575">
            <a:solidFill>
              <a:srgbClr val="000000"/>
            </a:solidFill>
            <a:round/>
            <a:headEnd/>
            <a:tailEnd/>
          </a:ln>
        </p:spPr>
        <p:txBody>
          <a:bodyPr/>
          <a:lstStyle/>
          <a:p>
            <a:endParaRPr lang="en-US"/>
          </a:p>
        </p:txBody>
      </p:sp>
      <p:sp>
        <p:nvSpPr>
          <p:cNvPr id="12313" name="Line 29"/>
          <p:cNvSpPr>
            <a:spLocks noChangeShapeType="1"/>
          </p:cNvSpPr>
          <p:nvPr/>
        </p:nvSpPr>
        <p:spPr bwMode="auto">
          <a:xfrm>
            <a:off x="5334000" y="6324600"/>
            <a:ext cx="2362200" cy="0"/>
          </a:xfrm>
          <a:prstGeom prst="line">
            <a:avLst/>
          </a:prstGeom>
          <a:noFill/>
          <a:ln w="28575">
            <a:solidFill>
              <a:srgbClr val="000000"/>
            </a:solidFill>
            <a:round/>
            <a:headEnd/>
            <a:tailEnd/>
          </a:ln>
        </p:spPr>
        <p:txBody>
          <a:bodyPr/>
          <a:lstStyle/>
          <a:p>
            <a:endParaRPr lang="en-US"/>
          </a:p>
        </p:txBody>
      </p:sp>
      <p:sp>
        <p:nvSpPr>
          <p:cNvPr id="12314" name="Line 30"/>
          <p:cNvSpPr>
            <a:spLocks noChangeShapeType="1"/>
          </p:cNvSpPr>
          <p:nvPr/>
        </p:nvSpPr>
        <p:spPr bwMode="auto">
          <a:xfrm flipV="1">
            <a:off x="914400" y="4191000"/>
            <a:ext cx="0" cy="2133600"/>
          </a:xfrm>
          <a:prstGeom prst="line">
            <a:avLst/>
          </a:prstGeom>
          <a:noFill/>
          <a:ln w="28575">
            <a:solidFill>
              <a:srgbClr val="000000"/>
            </a:solidFill>
            <a:round/>
            <a:headEnd/>
            <a:tailEnd type="triangle" w="med" len="med"/>
          </a:ln>
        </p:spPr>
        <p:txBody>
          <a:bodyPr/>
          <a:lstStyle/>
          <a:p>
            <a:endParaRPr lang="en-US"/>
          </a:p>
        </p:txBody>
      </p:sp>
      <p:sp>
        <p:nvSpPr>
          <p:cNvPr id="12315" name="Line 31"/>
          <p:cNvSpPr>
            <a:spLocks noChangeShapeType="1"/>
          </p:cNvSpPr>
          <p:nvPr/>
        </p:nvSpPr>
        <p:spPr bwMode="auto">
          <a:xfrm flipV="1">
            <a:off x="7696200" y="4419600"/>
            <a:ext cx="0" cy="1143000"/>
          </a:xfrm>
          <a:prstGeom prst="line">
            <a:avLst/>
          </a:prstGeom>
          <a:noFill/>
          <a:ln w="28575">
            <a:solidFill>
              <a:srgbClr val="000000"/>
            </a:solidFill>
            <a:round/>
            <a:headEnd/>
            <a:tailEnd type="triangle" w="med" len="med"/>
          </a:ln>
        </p:spPr>
        <p:txBody>
          <a:bodyPr/>
          <a:lstStyle/>
          <a:p>
            <a:endParaRPr lang="en-US"/>
          </a:p>
        </p:txBody>
      </p:sp>
      <p:sp>
        <p:nvSpPr>
          <p:cNvPr id="12316" name="Line 32"/>
          <p:cNvSpPr>
            <a:spLocks noChangeShapeType="1"/>
          </p:cNvSpPr>
          <p:nvPr/>
        </p:nvSpPr>
        <p:spPr bwMode="auto">
          <a:xfrm flipV="1">
            <a:off x="7696200" y="5867400"/>
            <a:ext cx="0" cy="457200"/>
          </a:xfrm>
          <a:prstGeom prst="line">
            <a:avLst/>
          </a:prstGeom>
          <a:noFill/>
          <a:ln w="28575">
            <a:solidFill>
              <a:srgbClr val="000000"/>
            </a:solidFill>
            <a:round/>
            <a:headEnd/>
            <a:tailEnd type="triangle" w="med" len="med"/>
          </a:ln>
        </p:spPr>
        <p:txBody>
          <a:bodyPr/>
          <a:lstStyle/>
          <a:p>
            <a:endParaRPr lang="en-US"/>
          </a:p>
        </p:txBody>
      </p:sp>
      <p:sp>
        <p:nvSpPr>
          <p:cNvPr id="12317" name="Line 33"/>
          <p:cNvSpPr>
            <a:spLocks noChangeShapeType="1"/>
          </p:cNvSpPr>
          <p:nvPr/>
        </p:nvSpPr>
        <p:spPr bwMode="auto">
          <a:xfrm flipV="1">
            <a:off x="914400" y="2743200"/>
            <a:ext cx="0" cy="914400"/>
          </a:xfrm>
          <a:prstGeom prst="line">
            <a:avLst/>
          </a:prstGeom>
          <a:noFill/>
          <a:ln w="28575">
            <a:solidFill>
              <a:srgbClr val="000000"/>
            </a:solidFill>
            <a:round/>
            <a:headEnd/>
            <a:tailEnd type="triangle" w="med" len="med"/>
          </a:ln>
        </p:spPr>
        <p:txBody>
          <a:bodyPr/>
          <a:lstStyle/>
          <a:p>
            <a:endParaRPr lang="en-US"/>
          </a:p>
        </p:txBody>
      </p:sp>
      <p:sp>
        <p:nvSpPr>
          <p:cNvPr id="12318" name="Line 34"/>
          <p:cNvSpPr>
            <a:spLocks noChangeShapeType="1"/>
          </p:cNvSpPr>
          <p:nvPr/>
        </p:nvSpPr>
        <p:spPr bwMode="auto">
          <a:xfrm>
            <a:off x="1219200" y="2286000"/>
            <a:ext cx="1066800" cy="1524000"/>
          </a:xfrm>
          <a:prstGeom prst="line">
            <a:avLst/>
          </a:prstGeom>
          <a:noFill/>
          <a:ln w="28575">
            <a:solidFill>
              <a:srgbClr val="FF0000"/>
            </a:solidFill>
            <a:prstDash val="dash"/>
            <a:round/>
            <a:headEnd/>
            <a:tailEnd type="triangle" w="med" len="med"/>
          </a:ln>
        </p:spPr>
        <p:txBody>
          <a:bodyPr/>
          <a:lstStyle/>
          <a:p>
            <a:endParaRPr lang="en-US"/>
          </a:p>
        </p:txBody>
      </p:sp>
      <p:sp>
        <p:nvSpPr>
          <p:cNvPr id="12319" name="Line 35"/>
          <p:cNvSpPr>
            <a:spLocks noChangeShapeType="1"/>
          </p:cNvSpPr>
          <p:nvPr/>
        </p:nvSpPr>
        <p:spPr bwMode="auto">
          <a:xfrm>
            <a:off x="1219200" y="2286000"/>
            <a:ext cx="1143000" cy="2362200"/>
          </a:xfrm>
          <a:prstGeom prst="line">
            <a:avLst/>
          </a:prstGeom>
          <a:noFill/>
          <a:ln w="28575">
            <a:solidFill>
              <a:srgbClr val="FF0000"/>
            </a:solidFill>
            <a:prstDash val="dash"/>
            <a:round/>
            <a:headEnd/>
            <a:tailEnd type="triangle" w="med" len="med"/>
          </a:ln>
        </p:spPr>
        <p:txBody>
          <a:bodyPr/>
          <a:lstStyle/>
          <a:p>
            <a:endParaRPr lang="en-US"/>
          </a:p>
        </p:txBody>
      </p:sp>
      <p:sp>
        <p:nvSpPr>
          <p:cNvPr id="12320" name="Line 36"/>
          <p:cNvSpPr>
            <a:spLocks noChangeShapeType="1"/>
          </p:cNvSpPr>
          <p:nvPr/>
        </p:nvSpPr>
        <p:spPr bwMode="auto">
          <a:xfrm>
            <a:off x="1219200" y="2362200"/>
            <a:ext cx="3733800" cy="2895600"/>
          </a:xfrm>
          <a:prstGeom prst="line">
            <a:avLst/>
          </a:prstGeom>
          <a:noFill/>
          <a:ln w="28575">
            <a:solidFill>
              <a:srgbClr val="FF0000"/>
            </a:solidFill>
            <a:prstDash val="dash"/>
            <a:round/>
            <a:headEnd/>
            <a:tailEnd type="triangle" w="med" len="med"/>
          </a:ln>
        </p:spPr>
        <p:txBody>
          <a:bodyPr/>
          <a:lstStyle/>
          <a:p>
            <a:endParaRPr lang="en-US"/>
          </a:p>
        </p:txBody>
      </p:sp>
      <p:sp>
        <p:nvSpPr>
          <p:cNvPr id="12321" name="Line 37"/>
          <p:cNvSpPr>
            <a:spLocks noChangeShapeType="1"/>
          </p:cNvSpPr>
          <p:nvPr/>
        </p:nvSpPr>
        <p:spPr bwMode="auto">
          <a:xfrm flipV="1">
            <a:off x="1447800" y="2819400"/>
            <a:ext cx="1828800" cy="1143000"/>
          </a:xfrm>
          <a:prstGeom prst="line">
            <a:avLst/>
          </a:prstGeom>
          <a:noFill/>
          <a:ln w="28575">
            <a:solidFill>
              <a:srgbClr val="00FF00"/>
            </a:solidFill>
            <a:prstDash val="dash"/>
            <a:round/>
            <a:headEnd/>
            <a:tailEnd type="triangle" w="med" len="med"/>
          </a:ln>
        </p:spPr>
        <p:txBody>
          <a:bodyPr/>
          <a:lstStyle/>
          <a:p>
            <a:endParaRPr lang="en-US"/>
          </a:p>
        </p:txBody>
      </p:sp>
      <p:sp>
        <p:nvSpPr>
          <p:cNvPr id="12322" name="Line 38"/>
          <p:cNvSpPr>
            <a:spLocks noChangeShapeType="1"/>
          </p:cNvSpPr>
          <p:nvPr/>
        </p:nvSpPr>
        <p:spPr bwMode="auto">
          <a:xfrm flipV="1">
            <a:off x="1447800" y="3200400"/>
            <a:ext cx="2743200" cy="762000"/>
          </a:xfrm>
          <a:prstGeom prst="line">
            <a:avLst/>
          </a:prstGeom>
          <a:noFill/>
          <a:ln w="28575">
            <a:solidFill>
              <a:srgbClr val="00FF00"/>
            </a:solidFill>
            <a:prstDash val="dash"/>
            <a:round/>
            <a:headEnd/>
            <a:tailEnd type="triangle" w="med" len="med"/>
          </a:ln>
        </p:spPr>
        <p:txBody>
          <a:bodyPr/>
          <a:lstStyle/>
          <a:p>
            <a:endParaRPr lang="en-US"/>
          </a:p>
        </p:txBody>
      </p:sp>
      <p:sp>
        <p:nvSpPr>
          <p:cNvPr id="12323" name="Line 39"/>
          <p:cNvSpPr>
            <a:spLocks noChangeShapeType="1"/>
          </p:cNvSpPr>
          <p:nvPr/>
        </p:nvSpPr>
        <p:spPr bwMode="auto">
          <a:xfrm>
            <a:off x="1447800" y="3962400"/>
            <a:ext cx="3657600" cy="762000"/>
          </a:xfrm>
          <a:prstGeom prst="line">
            <a:avLst/>
          </a:prstGeom>
          <a:noFill/>
          <a:ln w="28575">
            <a:solidFill>
              <a:srgbClr val="00FF00"/>
            </a:solidFill>
            <a:prstDash val="dash"/>
            <a:round/>
            <a:headEnd/>
            <a:tailEnd type="triangle" w="med" len="med"/>
          </a:ln>
        </p:spPr>
        <p:txBody>
          <a:bodyPr/>
          <a:lstStyle/>
          <a:p>
            <a:endParaRPr lang="en-US"/>
          </a:p>
        </p:txBody>
      </p:sp>
      <p:sp>
        <p:nvSpPr>
          <p:cNvPr id="12324" name="Line 40"/>
          <p:cNvSpPr>
            <a:spLocks noChangeShapeType="1"/>
          </p:cNvSpPr>
          <p:nvPr/>
        </p:nvSpPr>
        <p:spPr bwMode="auto">
          <a:xfrm>
            <a:off x="1905000" y="5486400"/>
            <a:ext cx="2286000" cy="0"/>
          </a:xfrm>
          <a:prstGeom prst="line">
            <a:avLst/>
          </a:prstGeom>
          <a:noFill/>
          <a:ln w="28575">
            <a:solidFill>
              <a:srgbClr val="00FF00"/>
            </a:solidFill>
            <a:prstDash val="dash"/>
            <a:round/>
            <a:headEnd/>
            <a:tailEnd type="triangle" w="med" len="med"/>
          </a:ln>
        </p:spPr>
        <p:txBody>
          <a:bodyPr/>
          <a:lstStyle/>
          <a:p>
            <a:endParaRPr lang="en-US"/>
          </a:p>
        </p:txBody>
      </p:sp>
      <p:sp>
        <p:nvSpPr>
          <p:cNvPr id="12325" name="Line 41"/>
          <p:cNvSpPr>
            <a:spLocks noChangeShapeType="1"/>
          </p:cNvSpPr>
          <p:nvPr/>
        </p:nvSpPr>
        <p:spPr bwMode="auto">
          <a:xfrm>
            <a:off x="1447800" y="3962400"/>
            <a:ext cx="457200" cy="1524000"/>
          </a:xfrm>
          <a:prstGeom prst="line">
            <a:avLst/>
          </a:prstGeom>
          <a:noFill/>
          <a:ln w="28575">
            <a:solidFill>
              <a:srgbClr val="00FF00"/>
            </a:solidFill>
            <a:prstDash val="dash"/>
            <a:round/>
            <a:headEnd/>
            <a:tailEnd/>
          </a:ln>
        </p:spPr>
        <p:txBody>
          <a:bodyPr/>
          <a:lstStyle/>
          <a:p>
            <a:endParaRPr lang="en-US"/>
          </a:p>
        </p:txBody>
      </p:sp>
      <p:sp>
        <p:nvSpPr>
          <p:cNvPr id="12326" name="Rectangle 43"/>
          <p:cNvSpPr>
            <a:spLocks noChangeArrowheads="1"/>
          </p:cNvSpPr>
          <p:nvPr/>
        </p:nvSpPr>
        <p:spPr bwMode="auto">
          <a:xfrm>
            <a:off x="4191000" y="3810000"/>
            <a:ext cx="1828800" cy="457200"/>
          </a:xfrm>
          <a:prstGeom prst="rect">
            <a:avLst/>
          </a:prstGeom>
          <a:noFill/>
          <a:ln w="9525">
            <a:noFill/>
            <a:miter lim="800000"/>
            <a:headEnd/>
            <a:tailEnd/>
          </a:ln>
        </p:spPr>
        <p:txBody>
          <a:bodyPr anchor="ctr"/>
          <a:lstStyle/>
          <a:p>
            <a:pPr algn="ctr" eaLnBrk="1" hangingPunct="1"/>
            <a:r>
              <a:rPr lang="en-US" sz="1500" b="1">
                <a:solidFill>
                  <a:srgbClr val="000000"/>
                </a:solidFill>
                <a:latin typeface="Verdana" pitchFamily="34" charset="0"/>
              </a:rPr>
              <a:t>TEMPAT KERJA</a:t>
            </a:r>
          </a:p>
        </p:txBody>
      </p:sp>
      <p:sp>
        <p:nvSpPr>
          <p:cNvPr id="12327" name="AutoShape 44"/>
          <p:cNvSpPr>
            <a:spLocks noChangeArrowheads="1"/>
          </p:cNvSpPr>
          <p:nvPr/>
        </p:nvSpPr>
        <p:spPr bwMode="auto">
          <a:xfrm>
            <a:off x="8229600" y="2743200"/>
            <a:ext cx="762000" cy="685800"/>
          </a:xfrm>
          <a:prstGeom prst="upArrow">
            <a:avLst>
              <a:gd name="adj1" fmla="val 50000"/>
              <a:gd name="adj2" fmla="val 25000"/>
            </a:avLst>
          </a:prstGeom>
          <a:solidFill>
            <a:srgbClr val="003366"/>
          </a:solidFill>
          <a:ln w="9525">
            <a:solidFill>
              <a:schemeClr val="tx1"/>
            </a:solidFill>
            <a:miter lim="800000"/>
            <a:headEnd/>
            <a:tailEnd/>
          </a:ln>
        </p:spPr>
        <p:txBody>
          <a:bodyPr vert="eaVert" wrap="none" anchor="ctr"/>
          <a:lstStyle/>
          <a:p>
            <a:endParaRPr lang="en-US"/>
          </a:p>
        </p:txBody>
      </p:sp>
      <p:sp>
        <p:nvSpPr>
          <p:cNvPr id="12328" name="Line 45"/>
          <p:cNvSpPr>
            <a:spLocks noChangeShapeType="1"/>
          </p:cNvSpPr>
          <p:nvPr/>
        </p:nvSpPr>
        <p:spPr bwMode="auto">
          <a:xfrm>
            <a:off x="1524000" y="3962400"/>
            <a:ext cx="685800" cy="0"/>
          </a:xfrm>
          <a:prstGeom prst="line">
            <a:avLst/>
          </a:prstGeom>
          <a:noFill/>
          <a:ln w="28575">
            <a:solidFill>
              <a:srgbClr val="00FF00"/>
            </a:solidFill>
            <a:prstDash val="dash"/>
            <a:round/>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slide(fromBottom)">
                                      <p:cBhvr>
                                        <p:cTn id="7" dur="500"/>
                                        <p:tgtEl>
                                          <p:spTgt spid="83970"/>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3972"/>
                                        </p:tgtEl>
                                        <p:attrNameLst>
                                          <p:attrName>style.visibility</p:attrName>
                                        </p:attrNameLst>
                                      </p:cBhvr>
                                      <p:to>
                                        <p:strVal val="visible"/>
                                      </p:to>
                                    </p:set>
                                    <p:anim calcmode="lin" valueType="num">
                                      <p:cBhvr additive="base">
                                        <p:cTn id="11" dur="500" fill="hold"/>
                                        <p:tgtEl>
                                          <p:spTgt spid="83972"/>
                                        </p:tgtEl>
                                        <p:attrNameLst>
                                          <p:attrName>ppt_x</p:attrName>
                                        </p:attrNameLst>
                                      </p:cBhvr>
                                      <p:tavLst>
                                        <p:tav tm="0">
                                          <p:val>
                                            <p:strVal val="0-#ppt_w/2"/>
                                          </p:val>
                                        </p:tav>
                                        <p:tav tm="100000">
                                          <p:val>
                                            <p:strVal val="#ppt_x"/>
                                          </p:val>
                                        </p:tav>
                                      </p:tavLst>
                                    </p:anim>
                                    <p:anim calcmode="lin" valueType="num">
                                      <p:cBhvr additive="base">
                                        <p:cTn id="12" dur="500" fill="hold"/>
                                        <p:tgtEl>
                                          <p:spTgt spid="839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381000"/>
            <a:ext cx="8229600" cy="6172200"/>
          </a:xfrm>
          <a:blipFill dpi="0" rotWithShape="1">
            <a:blip r:embed="rId3">
              <a:alphaModFix amt="35000"/>
            </a:blip>
            <a:srcRect/>
            <a:tile tx="0" ty="0" sx="100000" sy="100000" flip="none" algn="tl"/>
          </a:blipFill>
        </p:spPr>
        <p:txBody>
          <a:bodyPr>
            <a:noAutofit/>
          </a:bodyPr>
          <a:lstStyle/>
          <a:p>
            <a:pPr marL="0" lvl="0" indent="0">
              <a:buClrTx/>
              <a:buNone/>
            </a:pPr>
            <a:endParaRPr lang="en-US" sz="2200" b="1" dirty="0" smtClean="0">
              <a:solidFill>
                <a:srgbClr val="7030A0"/>
              </a:solidFill>
              <a:latin typeface="Verdana" pitchFamily="34" charset="0"/>
            </a:endParaRPr>
          </a:p>
          <a:p>
            <a:pPr marL="0" lvl="0" indent="0">
              <a:buClrTx/>
              <a:buNone/>
            </a:pPr>
            <a:r>
              <a:rPr lang="en-US" sz="2200" b="1" dirty="0" smtClean="0">
                <a:solidFill>
                  <a:srgbClr val="7030A0"/>
                </a:solidFill>
                <a:latin typeface="Verdana" pitchFamily="34" charset="0"/>
              </a:rPr>
              <a:t>TUGAS MASING-MASING MAHASISWA  : </a:t>
            </a:r>
          </a:p>
          <a:p>
            <a:pPr marL="457200" lvl="0" indent="-457200">
              <a:buClrTx/>
              <a:buAutoNum type="arabicPeriod"/>
            </a:pPr>
            <a:r>
              <a:rPr lang="en-US" sz="2200" b="1" dirty="0" smtClean="0">
                <a:solidFill>
                  <a:srgbClr val="7030A0"/>
                </a:solidFill>
                <a:latin typeface="Verdana" pitchFamily="34" charset="0"/>
              </a:rPr>
              <a:t>MENGIDENTIFIKASI SUMBER-SUMBER BAHAYA ATAU POTENSI BAHAYA YANG  KEMUNGKINAN DAPAT MENIMBULKAN KECELAKAAN KERJA MAUPUN GANGGUAN KESEHATAN BAGI TENAGA KERJA</a:t>
            </a:r>
          </a:p>
          <a:p>
            <a:pPr marL="457200" lvl="0" indent="-457200">
              <a:buClrTx/>
              <a:buAutoNum type="arabicPeriod"/>
            </a:pPr>
            <a:r>
              <a:rPr lang="en-US" sz="2200" b="1" dirty="0" smtClean="0">
                <a:solidFill>
                  <a:srgbClr val="7030A0"/>
                </a:solidFill>
                <a:latin typeface="Verdana" pitchFamily="34" charset="0"/>
              </a:rPr>
              <a:t>MENGIDENTIFIKASI PERATURAN PELAKSANAAN UNDANG-UNDANG KESELAMATAN KERJA NO. 1 TAHUN 1970</a:t>
            </a:r>
          </a:p>
          <a:p>
            <a:pPr marL="457200" lvl="0" indent="-457200">
              <a:buClrTx/>
              <a:buAutoNum type="arabicPeriod"/>
            </a:pPr>
            <a:r>
              <a:rPr lang="en-US" sz="2200" b="1" dirty="0" smtClean="0">
                <a:solidFill>
                  <a:srgbClr val="7030A0"/>
                </a:solidFill>
                <a:latin typeface="Verdana" pitchFamily="34" charset="0"/>
              </a:rPr>
              <a:t>POINT 1 DAN 2 TERSEBUT DIATAS HARUS TERKAIT GAMBAR SEBELUMNYA KHUSUSNYA FAKTOR PENYEBAB KECELAKAAN KERJA YANG BERHUBUNGAN DENGAN PERALATAN, BAHAN,   LINGKUNGAN KERJA, SIFAT PEKERJAAN, CARA KERJA , PROSES PRODUKSINYA DAN S.D.M.NYA SERTA DISAMPAIKAN TGL.11 NOPEMBER 2012</a:t>
            </a:r>
            <a:r>
              <a:rPr lang="en-US" sz="2100" dirty="0" smtClean="0">
                <a:solidFill>
                  <a:schemeClr val="bg1"/>
                </a:solidFill>
                <a:latin typeface="Verdana" pitchFamily="34" charset="0"/>
              </a:rPr>
              <a:t>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9635">
                                            <p:bg/>
                                          </p:spTgt>
                                        </p:tgtEl>
                                        <p:attrNameLst>
                                          <p:attrName>style.visibility</p:attrName>
                                        </p:attrNameLst>
                                      </p:cBhvr>
                                      <p:to>
                                        <p:strVal val="visible"/>
                                      </p:to>
                                    </p:set>
                                    <p:animEffect transition="in" filter="wipe(left)">
                                      <p:cBhvr>
                                        <p:cTn id="7" dur="500"/>
                                        <p:tgtEl>
                                          <p:spTgt spid="69635">
                                            <p:bg/>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anim calcmode="lin" valueType="num">
                                      <p:cBhvr additive="base">
                                        <p:cTn id="11"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69635">
                                            <p:txEl>
                                              <p:pRg st="2" end="2"/>
                                            </p:txEl>
                                          </p:spTgt>
                                        </p:tgtEl>
                                        <p:attrNameLst>
                                          <p:attrName>style.visibility</p:attrName>
                                        </p:attrNameLst>
                                      </p:cBhvr>
                                      <p:to>
                                        <p:strVal val="visible"/>
                                      </p:to>
                                    </p:set>
                                    <p:anim calcmode="lin" valueType="num">
                                      <p:cBhvr additive="base">
                                        <p:cTn id="16"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69635">
                                            <p:txEl>
                                              <p:pRg st="3" end="3"/>
                                            </p:txEl>
                                          </p:spTgt>
                                        </p:tgtEl>
                                        <p:attrNameLst>
                                          <p:attrName>style.visibility</p:attrName>
                                        </p:attrNameLst>
                                      </p:cBhvr>
                                      <p:to>
                                        <p:strVal val="visible"/>
                                      </p:to>
                                    </p:set>
                                    <p:anim calcmode="lin" valueType="num">
                                      <p:cBhvr additive="base">
                                        <p:cTn id="21"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69635">
                                            <p:txEl>
                                              <p:pRg st="4" end="4"/>
                                            </p:txEl>
                                          </p:spTgt>
                                        </p:tgtEl>
                                        <p:attrNameLst>
                                          <p:attrName>style.visibility</p:attrName>
                                        </p:attrNameLst>
                                      </p:cBhvr>
                                      <p:to>
                                        <p:strVal val="visible"/>
                                      </p:to>
                                    </p:set>
                                    <p:anim calcmode="lin" valueType="num">
                                      <p:cBhvr additive="base">
                                        <p:cTn id="26"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body" idx="1"/>
          </p:nvPr>
        </p:nvSpPr>
        <p:spPr/>
        <p:txBody>
          <a:bodyPr/>
          <a:lstStyle/>
          <a:p>
            <a:pPr algn="r" eaLnBrk="1" hangingPunct="1"/>
            <a:r>
              <a:rPr sz="4000" smtClean="0">
                <a:solidFill>
                  <a:schemeClr val="bg1"/>
                </a:solidFill>
                <a:effectLst/>
              </a:rPr>
              <a:t>Terima K</a:t>
            </a:r>
            <a:r>
              <a:rPr lang="en-US" sz="4000" dirty="0" smtClean="0">
                <a:solidFill>
                  <a:schemeClr val="bg1"/>
                </a:solidFill>
                <a:effectLst/>
              </a:rPr>
              <a:t>a</a:t>
            </a:r>
            <a:r>
              <a:rPr sz="4000" smtClean="0">
                <a:solidFill>
                  <a:schemeClr val="bg1"/>
                </a:solidFill>
                <a:effectLst/>
              </a:rPr>
              <a:t>sih </a:t>
            </a:r>
            <a:endParaRPr lang="en-US" sz="4000" dirty="0" smtClean="0">
              <a:solidFill>
                <a:schemeClr val="bg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3768</TotalTime>
  <Words>473</Words>
  <Application>Microsoft Office PowerPoint</Application>
  <PresentationFormat>On-screen Show (4:3)</PresentationFormat>
  <Paragraphs>75</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UNDANG-UNDANG KESELAMATAN DAN KESEHATAN  KERJA </vt:lpstr>
      <vt:lpstr>PowerPoint Presentation</vt:lpstr>
      <vt:lpstr>PowerPoint Presentation</vt:lpstr>
      <vt:lpstr>PowerPoint Presentation</vt:lpstr>
      <vt:lpstr>PowerPoint Presentation</vt:lpstr>
      <vt:lpstr>PowerPoint Presentation</vt:lpstr>
      <vt:lpstr>PERATURAN PELAKSANAAN UU NO. 1 Tahun 1970</vt:lpstr>
      <vt:lpstr>PowerPoint Presentation</vt:lpstr>
      <vt:lpstr>PowerPoint Presentation</vt:lpstr>
    </vt:vector>
  </TitlesOfParts>
  <Company>MCR Jakarta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P.K DAN ANGKA KREDITNYA</dc:title>
  <dc:creator>Namsalus</dc:creator>
  <cp:lastModifiedBy>May</cp:lastModifiedBy>
  <cp:revision>607</cp:revision>
  <dcterms:created xsi:type="dcterms:W3CDTF">2008-07-22T02:42:23Z</dcterms:created>
  <dcterms:modified xsi:type="dcterms:W3CDTF">2015-04-15T07:10:29Z</dcterms:modified>
</cp:coreProperties>
</file>