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10"/>
  </p:notesMasterIdLst>
  <p:sldIdLst>
    <p:sldId id="449" r:id="rId2"/>
    <p:sldId id="439" r:id="rId3"/>
    <p:sldId id="330" r:id="rId4"/>
    <p:sldId id="351" r:id="rId5"/>
    <p:sldId id="349" r:id="rId6"/>
    <p:sldId id="350" r:id="rId7"/>
    <p:sldId id="450" r:id="rId8"/>
    <p:sldId id="28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99"/>
    <a:srgbClr val="CC6600"/>
    <a:srgbClr val="000066"/>
    <a:srgbClr val="FF0000"/>
    <a:srgbClr val="0033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6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052FCD9-562D-49BE-8A69-F579116D638D}" type="slidenum">
              <a:rPr lang="en-US"/>
              <a:pPr>
                <a:defRPr/>
              </a:pPr>
              <a:t>‹#›</a:t>
            </a:fld>
            <a:endParaRPr lang="en-US"/>
          </a:p>
        </p:txBody>
      </p:sp>
    </p:spTree>
    <p:extLst>
      <p:ext uri="{BB962C8B-B14F-4D97-AF65-F5344CB8AC3E}">
        <p14:creationId xmlns:p14="http://schemas.microsoft.com/office/powerpoint/2010/main" val="72083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5</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6</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F74F89C-BA1D-4A73-BA89-39501EA01ECC}"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210ABDB0-9BC7-4C23-AC17-0CA7F3A6D972}"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35FB1B-834A-4B4B-8B7C-2CAFCBA259D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4D04CA9-826B-40F1-AE1F-9B7A55F1FB1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40392A57-72DA-4DC0-AAC3-0FFB18930DEF}"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44B76B-BA66-44F1-87F7-AEEB0893095E}"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797C737-E70A-4450-85E2-0CD7939F8B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A3F56750-C6B3-4CE2-B05A-ADBDB36C2F99}"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95E5FD6-371B-4A54-B87E-FDDA4F8C1389}"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AA009A5-FAFE-4811-9EF0-3E6DA364C39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endParaRPr lang="en-US"/>
          </a:p>
        </p:txBody>
      </p:sp>
      <p:sp>
        <p:nvSpPr>
          <p:cNvPr id="9" name="Slide Number Placeholder 8"/>
          <p:cNvSpPr>
            <a:spLocks noGrp="1"/>
          </p:cNvSpPr>
          <p:nvPr>
            <p:ph type="sldNum" sz="quarter" idx="15"/>
          </p:nvPr>
        </p:nvSpPr>
        <p:spPr/>
        <p:txBody>
          <a:bodyPr/>
          <a:lstStyle/>
          <a:p>
            <a:pPr>
              <a:defRPr/>
            </a:pPr>
            <a:fld id="{E57222D1-3CF3-48B0-B77B-7D482BBDFCE5}"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87687A92-7EAA-402F-85B5-C70D1CE93BAF}"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9CBAA90F-5DB9-4A2C-96C6-DA79C4E86F28}"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rmAutofit fontScale="90000"/>
          </a:bodyPr>
          <a:lstStyle/>
          <a:p>
            <a:pPr eaLnBrk="1" hangingPunct="1"/>
            <a:r>
              <a:rPr lang="en-US" sz="5000" dirty="0" smtClean="0">
                <a:solidFill>
                  <a:schemeClr val="bg1"/>
                </a:solidFill>
                <a:effectLst/>
              </a:rPr>
              <a:t>UNDANG-UNDANG KESELAMATAN DAN KESEHATAN  KERJA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r>
              <a:rPr lang="en-US" sz="2500" dirty="0" smtClean="0">
                <a:solidFill>
                  <a:schemeClr val="bg1"/>
                </a:solidFill>
              </a:rPr>
              <a:t>Drs. </a:t>
            </a:r>
            <a:r>
              <a:rPr lang="en-US" sz="2500" dirty="0" err="1" smtClean="0">
                <a:solidFill>
                  <a:schemeClr val="bg1"/>
                </a:solidFill>
              </a:rPr>
              <a:t>Haris</a:t>
            </a:r>
            <a:r>
              <a:rPr lang="en-US" sz="2500" dirty="0" smtClean="0">
                <a:solidFill>
                  <a:schemeClr val="bg1"/>
                </a:solidFill>
              </a:rPr>
              <a:t> </a:t>
            </a:r>
            <a:r>
              <a:rPr lang="en-US" sz="2500" dirty="0" err="1" smtClean="0">
                <a:solidFill>
                  <a:schemeClr val="bg1"/>
                </a:solidFill>
              </a:rPr>
              <a:t>Sadiminanto</a:t>
            </a:r>
            <a:r>
              <a:rPr lang="en-US" sz="2500" dirty="0" smtClean="0">
                <a:solidFill>
                  <a:schemeClr val="bg1"/>
                </a:solidFill>
              </a:rPr>
              <a:t>, </a:t>
            </a:r>
            <a:r>
              <a:rPr lang="en-US" sz="2500" dirty="0" err="1" smtClean="0">
                <a:solidFill>
                  <a:schemeClr val="bg1"/>
                </a:solidFill>
              </a:rPr>
              <a:t>MMSi</a:t>
            </a:r>
            <a:r>
              <a:rPr lang="en-US" sz="2500" dirty="0" smtClean="0">
                <a:solidFill>
                  <a:schemeClr val="bg1"/>
                </a:solidFill>
              </a:rPr>
              <a:t>, MBA</a:t>
            </a:r>
          </a:p>
          <a:p>
            <a:pPr algn="ctr" eaLnBrk="1" hangingPunct="1">
              <a:spcBef>
                <a:spcPct val="20000"/>
              </a:spcBef>
              <a:buClr>
                <a:schemeClr val="hlink"/>
              </a:buClr>
              <a:buSzPct val="120000"/>
            </a:pPr>
            <a:r>
              <a:rPr lang="en-US" sz="2500" dirty="0" smtClean="0">
                <a:solidFill>
                  <a:schemeClr val="bg1"/>
                </a:solidFill>
              </a:rPr>
              <a:t>MATERI  VII ( MINGGU  VII )</a:t>
            </a:r>
          </a:p>
          <a:p>
            <a:pPr algn="ctr" eaLnBrk="1" hangingPunct="1">
              <a:spcBef>
                <a:spcPct val="20000"/>
              </a:spcBef>
              <a:buClr>
                <a:schemeClr val="hlink"/>
              </a:buClr>
              <a:buSzPct val="120000"/>
            </a:pPr>
            <a:r>
              <a:rPr lang="en-US" sz="2500" dirty="0" smtClean="0">
                <a:solidFill>
                  <a:schemeClr val="bg1"/>
                </a:solidFill>
              </a:rPr>
              <a:t>PENGAWASAN PESTISIDA</a:t>
            </a: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grpId="0" nodeType="afterEffect" nodePh="1">
                                  <p:stCondLst>
                                    <p:cond delay="0"/>
                                  </p:stCondLst>
                                  <p:endCondLst>
                                    <p:cond evt="begin" delay="0">
                                      <p:tn val="26"/>
                                    </p:cond>
                                  </p:end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p:txBody>
          <a:bodyPr>
            <a:noAutofit/>
          </a:bodyPr>
          <a:lstStyle/>
          <a:p>
            <a:pPr eaLnBrk="1" hangingPunct="1"/>
            <a:r>
              <a:rPr lang="en-US" sz="3200" dirty="0" smtClean="0">
                <a:solidFill>
                  <a:schemeClr val="bg1"/>
                </a:solidFill>
                <a:effectLst/>
              </a:rPr>
              <a:t>PERATURAN PEMERINTAH NO. 7 TAHUN 1973 TENTANG PENGAWASAN ATAS PEREDARAN, PENYIMPANAN DAN PENGGUNAAN PESTISIDA </a:t>
            </a:r>
          </a:p>
        </p:txBody>
      </p:sp>
      <p:sp>
        <p:nvSpPr>
          <p:cNvPr id="5" name="Subtitle 4"/>
          <p:cNvSpPr>
            <a:spLocks noGrp="1" noChangeArrowheads="1"/>
          </p:cNvSpPr>
          <p:nvPr>
            <p:ph type="subTitle" idx="1"/>
          </p:nvPr>
        </p:nvSpPr>
        <p:spPr bwMode="auto">
          <a:xfrm>
            <a:off x="457200" y="4191000"/>
            <a:ext cx="8305800" cy="491196"/>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500" dirty="0">
              <a:solidFill>
                <a:schemeClr val="bg1"/>
              </a:solidFill>
            </a:endParaRPr>
          </a:p>
        </p:txBody>
      </p:sp>
      <p:sp>
        <p:nvSpPr>
          <p:cNvPr id="6" name="Rectangle 4"/>
          <p:cNvSpPr>
            <a:spLocks noChangeArrowheads="1"/>
          </p:cNvSpPr>
          <p:nvPr/>
        </p:nvSpPr>
        <p:spPr bwMode="auto">
          <a:xfrm>
            <a:off x="1295400" y="5334000"/>
            <a:ext cx="6781800" cy="457200"/>
          </a:xfrm>
          <a:prstGeom prst="rect">
            <a:avLst/>
          </a:prstGeom>
          <a:noFill/>
          <a:ln w="9525">
            <a:noFill/>
            <a:miter lim="800000"/>
            <a:headEnd/>
            <a:tailEnd/>
          </a:ln>
        </p:spPr>
        <p:txBody>
          <a:bodyPr/>
          <a:lstStyle/>
          <a:p>
            <a:pPr algn="ctr" eaLnBrk="1" hangingPunct="1">
              <a:spcBef>
                <a:spcPct val="20000"/>
              </a:spcBef>
              <a:buClr>
                <a:schemeClr val="hlink"/>
              </a:buClr>
              <a:buSzPct val="120000"/>
            </a:pP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3" presetClass="entr" presetSubtype="16" fill="hold" grpId="0" nodeType="afterEffect" nodePh="1">
                                  <p:stCondLst>
                                    <p:cond delay="0"/>
                                  </p:stCondLst>
                                  <p:endCondLst>
                                    <p:cond evt="begin" delay="0">
                                      <p:tn val="9"/>
                                    </p:cond>
                                  </p:end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p:cTn id="1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nodePh="1">
                                  <p:stCondLst>
                                    <p:cond delay="0"/>
                                  </p:stCondLst>
                                  <p:endCondLst>
                                    <p:cond evt="begin" delay="0">
                                      <p:tn val="14"/>
                                    </p:cond>
                                  </p:end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p:cTn id="16"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990600"/>
            <a:ext cx="8229600" cy="5486400"/>
          </a:xfrm>
          <a:blipFill dpi="0" rotWithShape="1">
            <a:blip r:embed="rId3">
              <a:alphaModFix amt="35000"/>
            </a:blip>
            <a:srcRect/>
            <a:tile tx="0" ty="0" sx="100000" sy="100000" flip="none" algn="tl"/>
          </a:blipFill>
        </p:spPr>
        <p:txBody>
          <a:bodyPr>
            <a:noAutofit/>
          </a:bodyPr>
          <a:lstStyle/>
          <a:p>
            <a:pPr marL="796925" lvl="0" indent="-796925">
              <a:spcAft>
                <a:spcPts val="600"/>
              </a:spcAft>
              <a:buClrTx/>
              <a:buNone/>
            </a:pPr>
            <a:r>
              <a:rPr lang="en-US" sz="2100" b="1" i="1" u="sng" dirty="0" smtClean="0">
                <a:solidFill>
                  <a:srgbClr val="000000"/>
                </a:solidFill>
                <a:latin typeface="Verdana" pitchFamily="34" charset="0"/>
              </a:rPr>
              <a:t>1. P.P. NO. 7 TAHUN 1973</a:t>
            </a:r>
          </a:p>
          <a:p>
            <a:pPr marL="0" lvl="0" indent="0" algn="just">
              <a:spcAft>
                <a:spcPts val="600"/>
              </a:spcAft>
              <a:buClrTx/>
              <a:buNone/>
            </a:pPr>
            <a:r>
              <a:rPr lang="en-US" sz="2200" dirty="0" smtClean="0">
                <a:solidFill>
                  <a:srgbClr val="000000"/>
                </a:solidFill>
                <a:latin typeface="Verdana" pitchFamily="34" charset="0"/>
              </a:rPr>
              <a:t>MENGATUR TENTANG, PENGGUNAAN, PEREDARAN, PENYIMPANAN, PESTISIDA ( SEMUA ZAT KIMIA DAN BAHAN LAIN SERTA JASAD RENIK DAN VIRUS YANG DIPERGUNAKAN ) UNTUK :</a:t>
            </a:r>
          </a:p>
          <a:p>
            <a:pPr marL="350838" lvl="0" indent="-350838" algn="just">
              <a:spcAft>
                <a:spcPts val="600"/>
              </a:spcAft>
              <a:buClrTx/>
              <a:buAutoNum type="arabicPeriod"/>
            </a:pPr>
            <a:r>
              <a:rPr lang="en-US" sz="2200" dirty="0" smtClean="0">
                <a:solidFill>
                  <a:srgbClr val="000000"/>
                </a:solidFill>
                <a:latin typeface="Verdana" pitchFamily="34" charset="0"/>
              </a:rPr>
              <a:t>MEMBERANTAS ATAU MENCEGAH HAMA2 DAN PENYAKIT YANG MERUSAK TANAMAN ATAU HASIL2 TANAMAN</a:t>
            </a:r>
          </a:p>
          <a:p>
            <a:pPr marL="350838" lvl="0" indent="-350838" algn="just">
              <a:spcAft>
                <a:spcPts val="600"/>
              </a:spcAft>
              <a:buClrTx/>
              <a:buAutoNum type="arabicPeriod"/>
            </a:pPr>
            <a:r>
              <a:rPr lang="en-US" sz="2200" dirty="0" smtClean="0">
                <a:solidFill>
                  <a:srgbClr val="000000"/>
                </a:solidFill>
                <a:latin typeface="Verdana" pitchFamily="34" charset="0"/>
              </a:rPr>
              <a:t>MEMBERANTAS RERUMPUTAN</a:t>
            </a:r>
          </a:p>
          <a:p>
            <a:pPr marL="350838" lvl="0" indent="-350838" algn="just">
              <a:spcAft>
                <a:spcPts val="600"/>
              </a:spcAft>
              <a:buClrTx/>
              <a:buAutoNum type="arabicPeriod"/>
            </a:pPr>
            <a:r>
              <a:rPr lang="en-US" sz="2200" dirty="0" smtClean="0">
                <a:solidFill>
                  <a:srgbClr val="000000"/>
                </a:solidFill>
                <a:latin typeface="Verdana" pitchFamily="34" charset="0"/>
              </a:rPr>
              <a:t>MEMATIKAN DAUN DAN MENCEGAH PERTUMBUHAN YANG TIDAK DIINGINKAN</a:t>
            </a:r>
          </a:p>
          <a:p>
            <a:pPr marL="350838" lvl="0" indent="-350838" algn="just">
              <a:spcAft>
                <a:spcPts val="600"/>
              </a:spcAft>
              <a:buClrTx/>
              <a:buAutoNum type="arabicPeriod"/>
            </a:pPr>
            <a:r>
              <a:rPr lang="en-US" sz="2200" dirty="0" smtClean="0">
                <a:solidFill>
                  <a:srgbClr val="000000"/>
                </a:solidFill>
                <a:latin typeface="Verdana" pitchFamily="34" charset="0"/>
              </a:rPr>
              <a:t>MENGATUR ATAU MERANGSANG PERTUMBUHAN TANAMAN ATAU BAGIANNYA TIDAK TERMASUK PUPUK, HEWAN PIARAAN DAN TERNAK</a:t>
            </a:r>
          </a:p>
          <a:p>
            <a:pPr marL="457200" lvl="0" indent="-457200">
              <a:spcAft>
                <a:spcPts val="600"/>
              </a:spcAft>
              <a:buClrTx/>
              <a:buAutoNum type="arabicPeriod"/>
            </a:pPr>
            <a:endParaRPr lang="en-US" sz="2100" dirty="0" smtClean="0">
              <a:solidFill>
                <a:srgbClr val="000000"/>
              </a:solidFill>
              <a:latin typeface="Verdana" pitchFamily="34" charset="0"/>
            </a:endParaRPr>
          </a:p>
          <a:p>
            <a:pPr marL="457200" lvl="0" indent="-457200">
              <a:spcAft>
                <a:spcPts val="600"/>
              </a:spcAft>
              <a:buClrTx/>
              <a:buAutoNum type="arabicPeriod"/>
            </a:pPr>
            <a:endParaRPr lang="en-US" sz="2100" dirty="0" smtClean="0">
              <a:solidFill>
                <a:srgbClr val="000000"/>
              </a:solidFill>
              <a:latin typeface="Verdana" pitchFamily="34" charset="0"/>
            </a:endParaRPr>
          </a:p>
          <a:p>
            <a:pPr marL="457200" lvl="0" indent="-457200">
              <a:buClrTx/>
              <a:buAutoNum type="arabicPeriod" startAt="5"/>
            </a:pPr>
            <a:endParaRPr lang="en-US" sz="2100" dirty="0" smtClean="0">
              <a:solidFill>
                <a:srgbClr val="000000"/>
              </a:solidFill>
              <a:latin typeface="Verdana" pitchFamily="34" charset="0"/>
            </a:endParaRPr>
          </a:p>
        </p:txBody>
      </p:sp>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err="1" smtClean="0">
                <a:solidFill>
                  <a:srgbClr val="C00000"/>
                </a:solidFill>
                <a:effectLst/>
                <a:latin typeface="Verdana" pitchFamily="34" charset="0"/>
              </a:rPr>
              <a:t>Penjelasan</a:t>
            </a: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additive="base">
                                        <p:cTn id="19"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9635">
                                            <p:txEl>
                                              <p:pRg st="1" end="1"/>
                                            </p:txEl>
                                          </p:spTgt>
                                        </p:tgtEl>
                                        <p:attrNameLst>
                                          <p:attrName>style.visibility</p:attrName>
                                        </p:attrNameLst>
                                      </p:cBhvr>
                                      <p:to>
                                        <p:strVal val="visible"/>
                                      </p:to>
                                    </p:set>
                                    <p:anim calcmode="lin" valueType="num">
                                      <p:cBhvr additive="base">
                                        <p:cTn id="25" dur="500" fill="hold"/>
                                        <p:tgtEl>
                                          <p:spTgt spid="6963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9635">
                                            <p:txEl>
                                              <p:pRg st="2" end="2"/>
                                            </p:txEl>
                                          </p:spTgt>
                                        </p:tgtEl>
                                        <p:attrNameLst>
                                          <p:attrName>style.visibility</p:attrName>
                                        </p:attrNameLst>
                                      </p:cBhvr>
                                      <p:to>
                                        <p:strVal val="visible"/>
                                      </p:to>
                                    </p:set>
                                    <p:anim calcmode="lin" valueType="num">
                                      <p:cBhvr additive="base">
                                        <p:cTn id="31"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69635">
                                            <p:txEl>
                                              <p:pRg st="3" end="3"/>
                                            </p:txEl>
                                          </p:spTgt>
                                        </p:tgtEl>
                                        <p:attrNameLst>
                                          <p:attrName>style.visibility</p:attrName>
                                        </p:attrNameLst>
                                      </p:cBhvr>
                                      <p:to>
                                        <p:strVal val="visible"/>
                                      </p:to>
                                    </p:set>
                                    <p:anim calcmode="lin" valueType="num">
                                      <p:cBhvr additive="base">
                                        <p:cTn id="37"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9635">
                                            <p:txEl>
                                              <p:pRg st="4" end="4"/>
                                            </p:txEl>
                                          </p:spTgt>
                                        </p:tgtEl>
                                        <p:attrNameLst>
                                          <p:attrName>style.visibility</p:attrName>
                                        </p:attrNameLst>
                                      </p:cBhvr>
                                      <p:to>
                                        <p:strVal val="visible"/>
                                      </p:to>
                                    </p:set>
                                    <p:anim calcmode="lin" valueType="num">
                                      <p:cBhvr additive="base">
                                        <p:cTn id="43"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69635">
                                            <p:txEl>
                                              <p:pRg st="5" end="5"/>
                                            </p:txEl>
                                          </p:spTgt>
                                        </p:tgtEl>
                                        <p:attrNameLst>
                                          <p:attrName>style.visibility</p:attrName>
                                        </p:attrNameLst>
                                      </p:cBhvr>
                                      <p:to>
                                        <p:strVal val="visible"/>
                                      </p:to>
                                    </p:set>
                                    <p:anim calcmode="lin" valueType="num">
                                      <p:cBhvr additive="base">
                                        <p:cTn id="49" dur="500" fill="hold"/>
                                        <p:tgtEl>
                                          <p:spTgt spid="69635">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963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066800"/>
            <a:ext cx="8229600" cy="5486400"/>
          </a:xfrm>
          <a:blipFill dpi="0" rotWithShape="1">
            <a:blip r:embed="rId3">
              <a:alphaModFix amt="35000"/>
            </a:blip>
            <a:srcRect/>
            <a:tile tx="0" ty="0" sx="100000" sy="100000" flip="none" algn="tl"/>
          </a:blipFill>
        </p:spPr>
        <p:txBody>
          <a:bodyPr>
            <a:noAutofit/>
          </a:bodyPr>
          <a:lstStyle/>
          <a:p>
            <a:pPr marL="515938" lvl="0" indent="-515938">
              <a:spcAft>
                <a:spcPts val="600"/>
              </a:spcAft>
              <a:buClrTx/>
              <a:buNone/>
            </a:pPr>
            <a:endParaRPr lang="en-US" sz="2200" dirty="0" smtClean="0">
              <a:solidFill>
                <a:srgbClr val="000000"/>
              </a:solidFill>
              <a:latin typeface="Verdana" pitchFamily="34" charset="0"/>
            </a:endParaRPr>
          </a:p>
          <a:p>
            <a:pPr marL="350838" lvl="0" indent="-350838" algn="just">
              <a:spcAft>
                <a:spcPts val="600"/>
              </a:spcAft>
              <a:buClrTx/>
              <a:buNone/>
            </a:pPr>
            <a:r>
              <a:rPr lang="en-US" sz="2200" dirty="0" smtClean="0">
                <a:solidFill>
                  <a:srgbClr val="000000"/>
                </a:solidFill>
                <a:latin typeface="Verdana" pitchFamily="34" charset="0"/>
              </a:rPr>
              <a:t>5. MEMBERANTAS ATAU MENCEGAH BINATANG2 ATAU JASAD2 RENIK DALAM RUMAH TANGGA, BANGUNAN DAN ALAT2 PENGANGKUTAN</a:t>
            </a:r>
          </a:p>
          <a:p>
            <a:pPr marL="350838" lvl="0" indent="-350838" algn="just">
              <a:spcAft>
                <a:spcPts val="600"/>
              </a:spcAft>
              <a:buClrTx/>
              <a:buNone/>
            </a:pPr>
            <a:r>
              <a:rPr lang="en-US" sz="2200" dirty="0" smtClean="0">
                <a:solidFill>
                  <a:srgbClr val="000000"/>
                </a:solidFill>
                <a:latin typeface="Verdana" pitchFamily="34" charset="0"/>
              </a:rPr>
              <a:t>6. MEMBERANTAS ATAU MENCEGAH BINATANG2 YANG DAPAT MENYEBABKAN PENYAKIT PADA MANUSIA ATAU BINATANG YANG PERLU DILINDUNGI DENGAN PENGGUNAAN PADA TANAMAN, TANAH ATAU AIR</a:t>
            </a:r>
          </a:p>
          <a:p>
            <a:pPr marL="457200" lvl="0" indent="-457200">
              <a:buClrTx/>
              <a:buNone/>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p:txBody>
      </p:sp>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err="1" smtClean="0">
                <a:solidFill>
                  <a:srgbClr val="C00000"/>
                </a:solidFill>
                <a:effectLst/>
                <a:latin typeface="Verdana" pitchFamily="34" charset="0"/>
              </a:rPr>
              <a:t>Penjelasan</a:t>
            </a: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 calcmode="lin" valueType="num">
                                      <p:cBhvr additive="base">
                                        <p:cTn id="19"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3"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609600" y="1066800"/>
            <a:ext cx="8229600" cy="5486400"/>
          </a:xfrm>
          <a:blipFill dpi="0" rotWithShape="1">
            <a:blip r:embed="rId3">
              <a:alphaModFix amt="35000"/>
            </a:blip>
            <a:srcRect/>
            <a:tile tx="0" ty="0" sx="100000" sy="100000" flip="none" algn="tl"/>
          </a:blipFill>
        </p:spPr>
        <p:txBody>
          <a:bodyPr>
            <a:noAutofit/>
          </a:bodyPr>
          <a:lstStyle/>
          <a:p>
            <a:pPr marL="0" lvl="0" indent="0" algn="just">
              <a:spcAft>
                <a:spcPts val="1200"/>
              </a:spcAft>
              <a:buClrTx/>
              <a:buNone/>
            </a:pPr>
            <a:r>
              <a:rPr lang="en-US" sz="2000" dirty="0" smtClean="0">
                <a:solidFill>
                  <a:srgbClr val="000000"/>
                </a:solidFill>
                <a:latin typeface="Verdana" pitchFamily="34" charset="0"/>
              </a:rPr>
              <a:t>SETIAP ORANG ATAU BADAN HUKUM DILARANG MENGGUNAKAN PESTISIDA YANG TIDAK DIDAFTAR ATAU MEMPEROLEH IJIN DARI KEMENTERIAN PERTANIAN</a:t>
            </a:r>
          </a:p>
          <a:p>
            <a:pPr marL="0" lvl="0" indent="0" algn="just">
              <a:spcAft>
                <a:spcPts val="1200"/>
              </a:spcAft>
              <a:buClrTx/>
              <a:buNone/>
            </a:pPr>
            <a:r>
              <a:rPr lang="en-US" sz="2000" dirty="0" smtClean="0">
                <a:solidFill>
                  <a:srgbClr val="000000"/>
                </a:solidFill>
                <a:latin typeface="Verdana" pitchFamily="34" charset="0"/>
              </a:rPr>
              <a:t>PEREDARAN DAN PENYIMPANAN PESTISIDA DIATUR OLEH KEMENTERIAN PERDAGANGAN ATAS USUL KEMENTERIAN PERTANIAN</a:t>
            </a:r>
          </a:p>
          <a:p>
            <a:pPr marL="0" lvl="0" indent="0" algn="just">
              <a:spcAft>
                <a:spcPts val="1200"/>
              </a:spcAft>
              <a:buClrTx/>
              <a:buNone/>
            </a:pPr>
            <a:r>
              <a:rPr lang="en-US" sz="2000" dirty="0" smtClean="0">
                <a:solidFill>
                  <a:srgbClr val="000000"/>
                </a:solidFill>
                <a:latin typeface="Verdana" pitchFamily="34" charset="0"/>
              </a:rPr>
              <a:t>PERIJINAN TETAP DIBERIKAN 5 TAHUN, DALAM WAKTU TERTENTU DAPAT DITINJAU ATAU DICABUT BILA DIANGGAP ADA PENGARUH SAMPING </a:t>
            </a:r>
          </a:p>
          <a:p>
            <a:pPr marL="0" lvl="0" indent="0" algn="just">
              <a:spcAft>
                <a:spcPts val="1200"/>
              </a:spcAft>
              <a:buClrTx/>
              <a:buNone/>
            </a:pPr>
            <a:r>
              <a:rPr lang="en-US" sz="2000" dirty="0" smtClean="0">
                <a:solidFill>
                  <a:srgbClr val="000000"/>
                </a:solidFill>
                <a:latin typeface="Verdana" pitchFamily="34" charset="0"/>
              </a:rPr>
              <a:t>PERIJINAN DIBERIKAN BILA PESTISIDA DIANGGAP EFEKTIF, AMAN DAN MEMENUHI SYARAT TEKNIS LAIN SERTA DIGUNAKAN SESUAI PETUNJUK YANG TERCANTUM PADA LABEL</a:t>
            </a:r>
          </a:p>
          <a:p>
            <a:pPr marL="0" lvl="0" indent="0" algn="just">
              <a:spcAft>
                <a:spcPts val="1200"/>
              </a:spcAft>
              <a:buClrTx/>
              <a:buNone/>
            </a:pPr>
            <a:r>
              <a:rPr lang="en-US" sz="2000" dirty="0" smtClean="0">
                <a:solidFill>
                  <a:srgbClr val="000000"/>
                </a:solidFill>
                <a:latin typeface="Verdana" pitchFamily="34" charset="0"/>
              </a:rPr>
              <a:t>SYARAT2 TEKNIS DAN PEMBERIAN LABEL DIATUR LEBIH LANJUT KEMENTERIAN PERTANIAN</a:t>
            </a:r>
          </a:p>
          <a:p>
            <a:pPr marL="457200" lvl="0" indent="-457200">
              <a:buClrTx/>
              <a:buNone/>
            </a:pPr>
            <a:endParaRPr lang="en-US" sz="2000" dirty="0" smtClean="0">
              <a:solidFill>
                <a:srgbClr val="000000"/>
              </a:solidFill>
              <a:latin typeface="Verdana" pitchFamily="34" charset="0"/>
            </a:endParaRPr>
          </a:p>
          <a:p>
            <a:pPr marL="457200" lvl="0" indent="-457200">
              <a:buClrTx/>
              <a:buNone/>
            </a:pPr>
            <a:r>
              <a:rPr lang="en-US" sz="2000" dirty="0" smtClean="0">
                <a:solidFill>
                  <a:srgbClr val="000000"/>
                </a:solidFill>
                <a:latin typeface="Verdana" pitchFamily="34" charset="0"/>
              </a:rPr>
              <a:t> </a:t>
            </a: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a:p>
            <a:pPr marL="457200" lvl="0" indent="-457200">
              <a:buClrTx/>
              <a:buAutoNum type="arabicPeriod" startAt="5"/>
            </a:pPr>
            <a:endParaRPr lang="en-US" sz="2000" dirty="0" smtClean="0">
              <a:solidFill>
                <a:srgbClr val="000000"/>
              </a:solidFill>
              <a:latin typeface="Verdana" pitchFamily="34" charset="0"/>
            </a:endParaRPr>
          </a:p>
        </p:txBody>
      </p:sp>
      <p:sp>
        <p:nvSpPr>
          <p:cNvPr id="3" name="Rectangle 2"/>
          <p:cNvSpPr>
            <a:spLocks noGrp="1" noChangeArrowheads="1"/>
          </p:cNvSpPr>
          <p:nvPr>
            <p:ph type="title"/>
          </p:nvPr>
        </p:nvSpPr>
        <p:spPr>
          <a:xfrm>
            <a:off x="609600" y="228600"/>
            <a:ext cx="6858000" cy="622300"/>
          </a:xfrm>
        </p:spPr>
        <p:txBody>
          <a:bodyPr>
            <a:normAutofit fontScale="90000"/>
          </a:bodyPr>
          <a:lstStyle/>
          <a:p>
            <a:pPr eaLnBrk="1" hangingPunct="1"/>
            <a:r>
              <a:rPr lang="en-US" sz="4500" dirty="0" err="1" smtClean="0">
                <a:solidFill>
                  <a:srgbClr val="C00000"/>
                </a:solidFill>
                <a:effectLst/>
                <a:latin typeface="Verdana" pitchFamily="34" charset="0"/>
              </a:rPr>
              <a:t>Penjelasan</a:t>
            </a: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additive="base">
                                        <p:cTn id="19"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96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9635">
                                            <p:txEl>
                                              <p:pRg st="1" end="1"/>
                                            </p:txEl>
                                          </p:spTgt>
                                        </p:tgtEl>
                                        <p:attrNameLst>
                                          <p:attrName>style.visibility</p:attrName>
                                        </p:attrNameLst>
                                      </p:cBhvr>
                                      <p:to>
                                        <p:strVal val="visible"/>
                                      </p:to>
                                    </p:set>
                                    <p:anim calcmode="lin" valueType="num">
                                      <p:cBhvr additive="base">
                                        <p:cTn id="25"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69635">
                                            <p:txEl>
                                              <p:pRg st="2" end="2"/>
                                            </p:txEl>
                                          </p:spTgt>
                                        </p:tgtEl>
                                        <p:attrNameLst>
                                          <p:attrName>style.visibility</p:attrName>
                                        </p:attrNameLst>
                                      </p:cBhvr>
                                      <p:to>
                                        <p:strVal val="visible"/>
                                      </p:to>
                                    </p:set>
                                    <p:anim calcmode="lin" valueType="num">
                                      <p:cBhvr additive="base">
                                        <p:cTn id="31"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9635">
                                            <p:txEl>
                                              <p:pRg st="3" end="3"/>
                                            </p:txEl>
                                          </p:spTgt>
                                        </p:tgtEl>
                                        <p:attrNameLst>
                                          <p:attrName>style.visibility</p:attrName>
                                        </p:attrNameLst>
                                      </p:cBhvr>
                                      <p:to>
                                        <p:strVal val="visible"/>
                                      </p:to>
                                    </p:set>
                                    <p:anim calcmode="lin" valueType="num">
                                      <p:cBhvr additive="base">
                                        <p:cTn id="37"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69635">
                                            <p:txEl>
                                              <p:pRg st="4" end="4"/>
                                            </p:txEl>
                                          </p:spTgt>
                                        </p:tgtEl>
                                        <p:attrNameLst>
                                          <p:attrName>style.visibility</p:attrName>
                                        </p:attrNameLst>
                                      </p:cBhvr>
                                      <p:to>
                                        <p:strVal val="visible"/>
                                      </p:to>
                                    </p:set>
                                    <p:anim calcmode="lin" valueType="num">
                                      <p:cBhvr additive="base">
                                        <p:cTn id="43" dur="500" fill="hold"/>
                                        <p:tgtEl>
                                          <p:spTgt spid="69635">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96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685800" y="1066800"/>
            <a:ext cx="8229600" cy="5791200"/>
          </a:xfrm>
          <a:blipFill dpi="0" rotWithShape="1">
            <a:blip r:embed="rId3">
              <a:alphaModFix amt="35000"/>
            </a:blip>
            <a:srcRect/>
            <a:tile tx="0" ty="0" sx="100000" sy="100000" flip="none" algn="tl"/>
          </a:blipFill>
        </p:spPr>
        <p:txBody>
          <a:bodyPr>
            <a:noAutofit/>
          </a:bodyPr>
          <a:lstStyle/>
          <a:p>
            <a:pPr marL="0" lvl="0" indent="0" algn="just">
              <a:spcAft>
                <a:spcPts val="600"/>
              </a:spcAft>
              <a:buClrTx/>
              <a:buNone/>
            </a:pPr>
            <a:r>
              <a:rPr lang="en-US" sz="2200" dirty="0" smtClean="0">
                <a:solidFill>
                  <a:srgbClr val="000000"/>
                </a:solidFill>
                <a:latin typeface="Verdana" pitchFamily="34" charset="0"/>
              </a:rPr>
              <a:t>UNTUK KEPERLUAN PENDAFTARAN DAN PEMERIAN IJIN, PEMOHON DIKENAKAN BIAYA YANG BESAR YANG DITETAPKAN KEMENTERIAN PERTANIAN, WAJIB DISETORKAN KE KANTOR BENDAHARA NEGARA</a:t>
            </a:r>
          </a:p>
          <a:p>
            <a:pPr marL="0" lvl="0" indent="0" algn="just">
              <a:spcAft>
                <a:spcPts val="600"/>
              </a:spcAft>
              <a:buClrTx/>
              <a:buNone/>
            </a:pPr>
            <a:endParaRPr lang="en-US" sz="2200" dirty="0" smtClean="0">
              <a:solidFill>
                <a:srgbClr val="000000"/>
              </a:solidFill>
              <a:latin typeface="Verdana" pitchFamily="34" charset="0"/>
            </a:endParaRPr>
          </a:p>
          <a:p>
            <a:pPr marL="0" lvl="0" indent="0" algn="just">
              <a:spcAft>
                <a:spcPts val="600"/>
              </a:spcAft>
              <a:buClrTx/>
              <a:buNone/>
            </a:pPr>
            <a:r>
              <a:rPr lang="en-US" sz="2200" dirty="0" smtClean="0">
                <a:solidFill>
                  <a:srgbClr val="000000"/>
                </a:solidFill>
                <a:latin typeface="Verdana" pitchFamily="34" charset="0"/>
              </a:rPr>
              <a:t>SETIAP ORANG ATAU BADAN HUKUM YANG BERKAITAN PESTISIDA INI, WAJIB MEMBERI IJIN KEPADA PEJABAT YANG DITUNJUK UNTUK MENGADAKAN PEMERIKSAAN TENTAN KONSTRUKSI RUANG PENYIMPANAN, CARA PENYIMPANAN, K.3 NYA, PEMBUKUAN PENYELUARAN, MUTU LABEL DAN RESIDUNYA</a:t>
            </a:r>
          </a:p>
          <a:p>
            <a:pPr marL="457200" lvl="0" indent="-457200">
              <a:buClrTx/>
              <a:buNone/>
            </a:pPr>
            <a:endParaRPr lang="en-US" sz="2200" dirty="0" smtClean="0">
              <a:solidFill>
                <a:srgbClr val="000000"/>
              </a:solidFill>
              <a:latin typeface="Verdana" pitchFamily="34" charset="0"/>
            </a:endParaRPr>
          </a:p>
          <a:p>
            <a:pPr marL="457200" lvl="0" indent="-457200">
              <a:buClrTx/>
              <a:buNone/>
            </a:pPr>
            <a:endParaRPr lang="en-US" sz="2200" dirty="0" smtClean="0">
              <a:solidFill>
                <a:srgbClr val="000000"/>
              </a:solidFill>
              <a:latin typeface="Verdana" pitchFamily="34" charset="0"/>
            </a:endParaRPr>
          </a:p>
          <a:p>
            <a:pPr marL="457200" lvl="0" indent="-457200">
              <a:buClrTx/>
              <a:buNone/>
            </a:pPr>
            <a:r>
              <a:rPr lang="en-US" sz="2200" dirty="0" smtClean="0">
                <a:solidFill>
                  <a:srgbClr val="000000"/>
                </a:solidFill>
                <a:latin typeface="Verdana" pitchFamily="34" charset="0"/>
              </a:rPr>
              <a:t> </a:t>
            </a: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r>
              <a:rPr lang="en-US" sz="2200" dirty="0" smtClean="0">
                <a:solidFill>
                  <a:srgbClr val="000000"/>
                </a:solidFill>
                <a:latin typeface="Verdana" pitchFamily="34" charset="0"/>
              </a:rPr>
              <a:t> </a:t>
            </a:r>
          </a:p>
        </p:txBody>
      </p:sp>
      <p:sp>
        <p:nvSpPr>
          <p:cNvPr id="3" name="Rectangle 2"/>
          <p:cNvSpPr>
            <a:spLocks noGrp="1" noChangeArrowheads="1"/>
          </p:cNvSpPr>
          <p:nvPr>
            <p:ph type="title"/>
          </p:nvPr>
        </p:nvSpPr>
        <p:spPr>
          <a:xfrm>
            <a:off x="609600" y="228600"/>
            <a:ext cx="6858000" cy="622300"/>
          </a:xfrm>
        </p:spPr>
        <p:txBody>
          <a:bodyPr>
            <a:normAutofit fontScale="90000"/>
          </a:bodyPr>
          <a:lstStyle/>
          <a:p>
            <a:pPr eaLnBrk="1" hangingPunct="1"/>
            <a:r>
              <a:rPr lang="en-US" sz="4500" dirty="0" err="1" smtClean="0">
                <a:solidFill>
                  <a:srgbClr val="C00000"/>
                </a:solidFill>
                <a:effectLst/>
                <a:latin typeface="Verdana" pitchFamily="34" charset="0"/>
              </a:rPr>
              <a:t>Penjelasan</a:t>
            </a: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additive="base">
                                        <p:cTn id="19"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9635">
                                            <p:txEl>
                                              <p:pRg st="2" end="2"/>
                                            </p:txEl>
                                          </p:spTgt>
                                        </p:tgtEl>
                                        <p:attrNameLst>
                                          <p:attrName>style.visibility</p:attrName>
                                        </p:attrNameLst>
                                      </p:cBhvr>
                                      <p:to>
                                        <p:strVal val="visible"/>
                                      </p:to>
                                    </p:set>
                                    <p:anim calcmode="lin" valueType="num">
                                      <p:cBhvr additive="base">
                                        <p:cTn id="25" dur="500" fill="hold"/>
                                        <p:tgtEl>
                                          <p:spTgt spid="6963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533400" y="1066800"/>
            <a:ext cx="8229600" cy="5486400"/>
          </a:xfrm>
          <a:blipFill dpi="0" rotWithShape="1">
            <a:blip r:embed="rId3">
              <a:alphaModFix amt="35000"/>
            </a:blip>
            <a:srcRect/>
            <a:tile tx="0" ty="0" sx="100000" sy="100000" flip="none" algn="tl"/>
          </a:blipFill>
        </p:spPr>
        <p:txBody>
          <a:bodyPr>
            <a:noAutofit/>
          </a:bodyPr>
          <a:lstStyle/>
          <a:p>
            <a:pPr marL="515938" lvl="0" indent="-515938">
              <a:spcAft>
                <a:spcPts val="600"/>
              </a:spcAft>
              <a:buClrTx/>
              <a:buNone/>
            </a:pPr>
            <a:endParaRPr lang="en-US" sz="2200" dirty="0" smtClean="0">
              <a:solidFill>
                <a:srgbClr val="000000"/>
              </a:solidFill>
              <a:latin typeface="Verdana" pitchFamily="34" charset="0"/>
            </a:endParaRPr>
          </a:p>
          <a:p>
            <a:pPr marL="350838" lvl="0" indent="-350838" algn="just">
              <a:spcAft>
                <a:spcPts val="600"/>
              </a:spcAft>
              <a:buClrTx/>
              <a:buNone/>
            </a:pPr>
            <a:r>
              <a:rPr lang="en-US" sz="2200" dirty="0" smtClean="0">
                <a:solidFill>
                  <a:srgbClr val="000000"/>
                </a:solidFill>
                <a:latin typeface="Verdana" pitchFamily="34" charset="0"/>
              </a:rPr>
              <a:t>   REVIEW MATERI SELURUHNYA DALAM RANGKA PERSIAPAN UJIAN TENGAH SEMESTER DAN DISKUSI SERTA TANYA JAWAB MENGENAI HAL-HAL YANG BERKAITAN DENGAN MATERI SEBELUMNYA YANG TELAH DIBERIKAN</a:t>
            </a: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a:p>
            <a:pPr marL="457200" lvl="0" indent="-457200">
              <a:buClrTx/>
              <a:buAutoNum type="arabicPeriod" startAt="5"/>
            </a:pPr>
            <a:endParaRPr lang="en-US" sz="2200" dirty="0" smtClean="0">
              <a:solidFill>
                <a:srgbClr val="000000"/>
              </a:solidFill>
              <a:latin typeface="Verdana" pitchFamily="34" charset="0"/>
            </a:endParaRPr>
          </a:p>
        </p:txBody>
      </p:sp>
      <p:sp>
        <p:nvSpPr>
          <p:cNvPr id="3" name="Rectangle 2"/>
          <p:cNvSpPr>
            <a:spLocks noGrp="1" noChangeArrowheads="1"/>
          </p:cNvSpPr>
          <p:nvPr>
            <p:ph type="title"/>
          </p:nvPr>
        </p:nvSpPr>
        <p:spPr>
          <a:xfrm>
            <a:off x="609600" y="292100"/>
            <a:ext cx="6858000" cy="622300"/>
          </a:xfrm>
        </p:spPr>
        <p:txBody>
          <a:bodyPr>
            <a:normAutofit fontScale="90000"/>
          </a:bodyPr>
          <a:lstStyle/>
          <a:p>
            <a:pPr eaLnBrk="1" hangingPunct="1"/>
            <a:r>
              <a:rPr lang="en-US" sz="4500" dirty="0" err="1" smtClean="0">
                <a:solidFill>
                  <a:srgbClr val="C00000"/>
                </a:solidFill>
                <a:effectLst/>
                <a:latin typeface="Verdana" pitchFamily="34" charset="0"/>
              </a:rPr>
              <a:t>Penjelasan</a:t>
            </a:r>
            <a:endParaRPr lang="en-US" sz="4500" dirty="0" smtClean="0">
              <a:solidFill>
                <a:srgbClr val="C00000"/>
              </a:solidFill>
              <a:effectLst/>
              <a:latin typeface="Verdana" pitchFamily="34" charset="0"/>
            </a:endParaRPr>
          </a:p>
        </p:txBody>
      </p:sp>
      <p:sp>
        <p:nvSpPr>
          <p:cNvPr id="4" name="Line 6"/>
          <p:cNvSpPr>
            <a:spLocks noChangeShapeType="1"/>
          </p:cNvSpPr>
          <p:nvPr/>
        </p:nvSpPr>
        <p:spPr bwMode="auto">
          <a:xfrm>
            <a:off x="533400" y="914400"/>
            <a:ext cx="7467600" cy="0"/>
          </a:xfrm>
          <a:prstGeom prst="line">
            <a:avLst/>
          </a:prstGeom>
          <a:noFill/>
          <a:ln w="44450">
            <a:solidFill>
              <a:schemeClr val="accent2">
                <a:lumMod val="75000"/>
              </a:schemeClr>
            </a:solidFill>
            <a:round/>
            <a:headEnd/>
            <a:tailEnd type="diamond" w="med" len="med"/>
          </a:ln>
        </p:spPr>
        <p:txBody>
          <a:bodyP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par>
                                <p:cTn id="8" presetID="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0-#ppt_w/2"/>
                                          </p:val>
                                        </p:tav>
                                        <p:tav tm="100000">
                                          <p:val>
                                            <p:strVal val="#ppt_x"/>
                                          </p:val>
                                        </p:tav>
                                      </p:tavLst>
                                    </p:anim>
                                    <p:anim calcmode="lin" valueType="num">
                                      <p:cBhvr additive="base">
                                        <p:cTn id="11" dur="500" fill="hold"/>
                                        <p:tgtEl>
                                          <p:spTgt spid="4"/>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69635">
                                            <p:bg/>
                                          </p:spTgt>
                                        </p:tgtEl>
                                        <p:attrNameLst>
                                          <p:attrName>style.visibility</p:attrName>
                                        </p:attrNameLst>
                                      </p:cBhvr>
                                      <p:to>
                                        <p:strVal val="visible"/>
                                      </p:to>
                                    </p:set>
                                    <p:animEffect transition="in" filter="wipe(left)">
                                      <p:cBhvr>
                                        <p:cTn id="14" dur="500"/>
                                        <p:tgtEl>
                                          <p:spTgt spid="6963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body" idx="1"/>
          </p:nvPr>
        </p:nvSpPr>
        <p:spPr/>
        <p:txBody>
          <a:bodyPr/>
          <a:lstStyle/>
          <a:p>
            <a:pPr algn="r" eaLnBrk="1" hangingPunct="1"/>
            <a:r>
              <a:rPr sz="4000" smtClean="0">
                <a:solidFill>
                  <a:schemeClr val="bg1"/>
                </a:solidFill>
                <a:effectLst/>
              </a:rPr>
              <a:t>Terima K</a:t>
            </a:r>
            <a:r>
              <a:rPr lang="en-US" sz="4000" dirty="0" smtClean="0">
                <a:solidFill>
                  <a:schemeClr val="bg1"/>
                </a:solidFill>
                <a:effectLst/>
              </a:rPr>
              <a:t>a</a:t>
            </a:r>
            <a:r>
              <a:rPr sz="4000" smtClean="0">
                <a:solidFill>
                  <a:schemeClr val="bg1"/>
                </a:solidFill>
                <a:effectLst/>
              </a:rPr>
              <a:t>sih </a:t>
            </a:r>
            <a:endParaRPr lang="en-US" sz="4000" dirty="0" smtClean="0">
              <a:solidFill>
                <a:schemeClr val="bg1"/>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3768</TotalTime>
  <Words>333</Words>
  <Application>Microsoft Office PowerPoint</Application>
  <PresentationFormat>On-screen Show (4:3)</PresentationFormat>
  <Paragraphs>98</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UNDANG-UNDANG KESELAMATAN DAN KESEHATAN  KERJA </vt:lpstr>
      <vt:lpstr>PERATURAN PEMERINTAH NO. 7 TAHUN 1973 TENTANG PENGAWASAN ATAS PEREDARAN, PENYIMPANAN DAN PENGGUNAAN PESTISIDA </vt:lpstr>
      <vt:lpstr>Penjelasan</vt:lpstr>
      <vt:lpstr>Penjelasan</vt:lpstr>
      <vt:lpstr>Penjelasan</vt:lpstr>
      <vt:lpstr>Penjelasan</vt:lpstr>
      <vt:lpstr>Penjelasan</vt:lpstr>
      <vt:lpstr>PowerPoint Presentation</vt:lpstr>
    </vt:vector>
  </TitlesOfParts>
  <Company>MCR Jakarta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JABATAN FUNGSIONAL P.K DAN ANGKA KREDITNYA</dc:title>
  <dc:creator>Namsalus</dc:creator>
  <cp:lastModifiedBy>May</cp:lastModifiedBy>
  <cp:revision>608</cp:revision>
  <dcterms:created xsi:type="dcterms:W3CDTF">2008-07-22T02:42:23Z</dcterms:created>
  <dcterms:modified xsi:type="dcterms:W3CDTF">2015-04-15T07:12:33Z</dcterms:modified>
</cp:coreProperties>
</file>