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8"/>
  </p:notesMasterIdLst>
  <p:sldIdLst>
    <p:sldId id="451" r:id="rId2"/>
    <p:sldId id="440" r:id="rId3"/>
    <p:sldId id="331" r:id="rId4"/>
    <p:sldId id="332" r:id="rId5"/>
    <p:sldId id="353" r:id="rId6"/>
    <p:sldId id="333" r:id="rId7"/>
    <p:sldId id="352" r:id="rId8"/>
    <p:sldId id="334" r:id="rId9"/>
    <p:sldId id="441" r:id="rId10"/>
    <p:sldId id="335" r:id="rId11"/>
    <p:sldId id="336" r:id="rId12"/>
    <p:sldId id="388" r:id="rId13"/>
    <p:sldId id="389" r:id="rId14"/>
    <p:sldId id="391" r:id="rId15"/>
    <p:sldId id="359" r:id="rId16"/>
    <p:sldId id="28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CC6600"/>
    <a:srgbClr val="000066"/>
    <a:srgbClr val="FF0000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52FCD9-562D-49BE-8A69-F579116D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21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0ABDB0-9BC7-4C23-AC17-0CA7F3A6D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5FB1B-834A-4B4B-8B7C-2CAFCBA25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04CA9-826B-40F1-AE1F-9B7A55F1F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392A57-72DA-4DC0-AAC3-0FFB18930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4B76B-BA66-44F1-87F7-AEEB08930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C737-E70A-4450-85E2-0CD7939F8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6750-C6B3-4CE2-B05A-ADBDB36C2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E5FD6-371B-4A54-B87E-FDDA4F8C13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009A5-FAFE-4811-9EF0-3E6DA364C3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57222D1-3CF3-48B0-B77B-7D482BBDF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687A92-7EAA-402F-85B5-C70D1CE93B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BAA90F-5DB9-4A2C-96C6-DA79C4E86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000" dirty="0" smtClean="0">
                <a:solidFill>
                  <a:schemeClr val="bg1"/>
                </a:solidFill>
                <a:effectLst/>
              </a:rPr>
              <a:t>UNDANG-UNDANG KESELAMATAN DAN KESEHATAN  KERJA 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Drs. </a:t>
            </a:r>
            <a:r>
              <a:rPr lang="en-US" sz="2500" dirty="0" err="1" smtClean="0">
                <a:solidFill>
                  <a:schemeClr val="bg1"/>
                </a:solidFill>
              </a:rPr>
              <a:t>Haris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Sadiminanto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MMSi</a:t>
            </a:r>
            <a:r>
              <a:rPr lang="en-US" sz="2500" dirty="0" smtClean="0">
                <a:solidFill>
                  <a:schemeClr val="bg1"/>
                </a:solidFill>
              </a:rPr>
              <a:t>, MBA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MATERI  X ( MINGGU  X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PEMERIKSAAN DAN PELAYANAN KESEHATAN TENAGA KERJA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4864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796925" indent="-796925">
              <a:buNone/>
            </a:pPr>
            <a:r>
              <a:rPr lang="en-US" sz="2000" i="1" u="sng" dirty="0" smtClean="0">
                <a:solidFill>
                  <a:srgbClr val="000000"/>
                </a:solidFill>
                <a:latin typeface="Verdana" pitchFamily="34" charset="0"/>
              </a:rPr>
              <a:t>PERTOLONGAN PERTAMA PADA KECELAKAAN / P3K.</a:t>
            </a:r>
          </a:p>
          <a:p>
            <a:pPr marL="796925" indent="-796925"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a. PENGUSAHA WAJIB MENYEDIAKAN PETUGAS P3K</a:t>
            </a:r>
          </a:p>
          <a:p>
            <a:pPr marL="796925" indent="-796925"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b. PENGURUS WAJIB LAKSANAKAN P3K.&amp; FASILITASNYA</a:t>
            </a:r>
          </a:p>
          <a:p>
            <a:pPr marL="350838" indent="-350838"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c. PETUGAS P3K HARUS MEMILIKI LISENSI DAN BUKU KEGIATANDARI INSTANSI BID. KETYENAGAKERJAAN</a:t>
            </a:r>
          </a:p>
          <a:p>
            <a:pPr marL="796925" indent="-796925"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d. UNTUK DAPATKAN LISENSI HARUS MENUHI SYARAT2 :</a:t>
            </a:r>
          </a:p>
          <a:p>
            <a:pPr marL="796925" indent="-796925"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    * BEKERJA PADA PERUSAHAAN YBS</a:t>
            </a:r>
          </a:p>
          <a:p>
            <a:pPr marL="796925" indent="-796925"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    * SEHAT JASMANI DAN ROHANI</a:t>
            </a:r>
          </a:p>
          <a:p>
            <a:pPr marL="796925" indent="-796925"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    * BERSEDIA DITUNJUK MENJADI PETUGAS P3K</a:t>
            </a:r>
          </a:p>
          <a:p>
            <a:pPr marL="579438" indent="-579438"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    * MILIKI PENGETAHUAN DAN KETRAMPILAN DASAR DI BIDANG P3K DI TEMPAT KERJA BUKTI SERTIPIKATNYA</a:t>
            </a:r>
          </a:p>
          <a:p>
            <a:pPr marL="288925" indent="-288925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Verdana" pitchFamily="34" charset="0"/>
              </a:rPr>
              <a:t>e.PENGURUS</a:t>
            </a: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 WAJIB MENGATUR TERSEDIANYA   PETUGAS P3K PADA TEMPAT KERJA SESUAI JUMLAH TENAGA KERJA DAN POTENSI BAHAYA DI TEMPAT KERJA, DISETIAP LANTAI YANG BERBEDA GEDUNG TERMASUK JADWAL SHIFTNYA  </a:t>
            </a:r>
          </a:p>
          <a:p>
            <a:pPr marL="738188" lvl="0" indent="-738188">
              <a:buClrTx/>
              <a:buNone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4864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973138" indent="-973138"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PETUGAS P3K DI TEMPAT KERJA MEMPUNYAI TUGAS :</a:t>
            </a:r>
          </a:p>
          <a:p>
            <a:pPr marL="973138" indent="-973138"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a.  MELAKSANAKAN TINDAKAN P3K DI TEMPAT KERJA</a:t>
            </a:r>
          </a:p>
          <a:p>
            <a:pPr marL="973138" indent="-973138"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b.  MERAWAT FASILITAS P3K DI TEMPAT KERJA</a:t>
            </a:r>
          </a:p>
          <a:p>
            <a:pPr marL="398463" indent="-398463"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c.  MENCATAT SETIAP KEGIATAN P3K DALAM BUKU KEGIATAN DAN LAPORKAN KEG.P3K KEPADA PENGURUS</a:t>
            </a:r>
          </a:p>
          <a:p>
            <a:pPr marL="973138" indent="-973138"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PENGURUS WAJIB MEMASANG PEMBERITAHUAN TENTANG NAMA DAN LOKASI PETUGAS P3K PADA TEMPAT MUDAH TERLIHAT</a:t>
            </a:r>
          </a:p>
          <a:p>
            <a:pPr marL="973138" indent="-973138"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PETUGAS P3K DAPAT MENGGUNAKAN TANDA KHUSUS YG. DIKENAL OLEH PEKERJA YANG MEMBUTUHKAN PERTOLONGAN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4864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973138" indent="-973138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0000"/>
                </a:solidFill>
                <a:latin typeface="Verdana" pitchFamily="34" charset="0"/>
              </a:rPr>
              <a:t>FASILITAS P3K DI TEMPAT KERJA MELIPUTI :</a:t>
            </a:r>
          </a:p>
          <a:p>
            <a:pPr marL="973138" indent="-973138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a. RUANG P3K</a:t>
            </a:r>
          </a:p>
          <a:p>
            <a:pPr marL="973138" indent="-973138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b. KOTAK P3K DAN ISINYA</a:t>
            </a:r>
          </a:p>
          <a:p>
            <a:pPr marL="350838" indent="-350838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c. ALAT EVAKUASI DAN ALAT TRANSPORTASI DAN FASILITAS TAMBAHAN BERUPA APD DAN / ATAU PERALATAN KHUSUS YANG MEMILIKI POTENSI BAHAYA YANG BERSIFAT KHUSUS</a:t>
            </a:r>
          </a:p>
          <a:p>
            <a:pPr marL="973138" indent="-973138">
              <a:spcBef>
                <a:spcPts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973138" indent="-973138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0000"/>
                </a:solidFill>
                <a:latin typeface="Verdana" pitchFamily="34" charset="0"/>
              </a:rPr>
              <a:t>SELAIN FASILITAS TSB.DIATAS ADA JUGA :</a:t>
            </a:r>
          </a:p>
          <a:p>
            <a:pPr marL="350838" indent="-350838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a.  ALAT PELINDUNG DIRI YANG DISESUAIKAN DENGAN POTENSI BAHAYA </a:t>
            </a:r>
          </a:p>
          <a:p>
            <a:pPr marL="396875" indent="-396875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b.  PERALATAN KHUSUS BERUPA ALAT UNTUK PEMBILASAN TUBUH CEPAT ATAU SHOWER DAN PEMBILASAN PENCUCIAN MATA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</a:rPr>
              <a:t>PENGUSASAHA WAJIB MENYEDIAKAN P3K, BILA PEKERJANYA LEBIH 100 ORANG ATAU KURANG DENGAN POTENSI BAHAYA TINGGI </a:t>
            </a:r>
          </a:p>
          <a:p>
            <a:pPr marL="457200" indent="-398463">
              <a:buAutoNum type="alphaLcPeriod" startAt="2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973138" indent="-973138">
              <a:buAutoNum type="alphaUcPeriod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973138" indent="-973138">
              <a:buAutoNum type="alphaUcPeriod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973138" lvl="0" indent="-973138">
              <a:buClrTx/>
              <a:buNone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973138" lvl="0" indent="-973138">
              <a:buClrTx/>
              <a:buNone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0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b="1" i="1" dirty="0" smtClean="0">
                <a:solidFill>
                  <a:schemeClr val="bg1"/>
                </a:solidFill>
                <a:latin typeface="Verdana" pitchFamily="34" charset="0"/>
              </a:rPr>
              <a:t>KOTAK P3K HARUS MEMENUHI SYARAT ANTARA LAIN :</a:t>
            </a:r>
          </a:p>
          <a:p>
            <a:pPr marL="350838" indent="-350838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1900" dirty="0" smtClean="0">
                <a:solidFill>
                  <a:schemeClr val="bg1"/>
                </a:solidFill>
                <a:latin typeface="Verdana" pitchFamily="34" charset="0"/>
              </a:rPr>
              <a:t>TERBUAT DARI BAHAN YANG KUAT DAN MUDAH DIBAWA, BERWARNA DASAR PUTIH DENGAN LAMBANG P3K BERWARNA HIJAU</a:t>
            </a:r>
          </a:p>
          <a:p>
            <a:pPr marL="350838" indent="-350838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1900" dirty="0" smtClean="0">
                <a:solidFill>
                  <a:schemeClr val="bg1"/>
                </a:solidFill>
                <a:latin typeface="Verdana" pitchFamily="34" charset="0"/>
              </a:rPr>
              <a:t>ISI KOTAK DIATUR KEPUTUSAN MENAKERTRANS DAN TIDAK BOLEH DIISI BAHAN ATAU ALAT SELAIN YANG DIBUTUHKAN UNTUK PELAKSANAAN P3K DI TEMPAT KERJANYA</a:t>
            </a:r>
          </a:p>
          <a:p>
            <a:pPr marL="350838" indent="-350838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1900" dirty="0" smtClean="0">
                <a:solidFill>
                  <a:schemeClr val="bg1"/>
                </a:solidFill>
                <a:latin typeface="Verdana" pitchFamily="34" charset="0"/>
              </a:rPr>
              <a:t>PENEMPATAN KOTAK P3K :</a:t>
            </a:r>
          </a:p>
          <a:p>
            <a:pPr marL="808038" indent="-457200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900" dirty="0" smtClean="0">
                <a:solidFill>
                  <a:schemeClr val="bg1"/>
                </a:solidFill>
                <a:latin typeface="Verdana" pitchFamily="34" charset="0"/>
              </a:rPr>
              <a:t>PADA TEMPAT YANG MUDAH DILIHAT DAN DIJANGKAU, DIBERI TANDA ARAH YANG JELAS, CUKUP CAHAYA SERTA MUDAH DIANGKAT BILA AKAN DIGUNAKAN</a:t>
            </a:r>
          </a:p>
          <a:p>
            <a:pPr marL="808038" indent="-457200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900" dirty="0" smtClean="0">
                <a:solidFill>
                  <a:schemeClr val="bg1"/>
                </a:solidFill>
                <a:latin typeface="Verdana" pitchFamily="34" charset="0"/>
              </a:rPr>
              <a:t>SESUAI DENGAN JUMLAH PEKERJA, JENIS DAN JUMLAH KOTAK P3K YANG DITENTUKAN</a:t>
            </a:r>
          </a:p>
          <a:p>
            <a:pPr marL="808038" indent="-457200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900" dirty="0" smtClean="0">
                <a:solidFill>
                  <a:schemeClr val="bg1"/>
                </a:solidFill>
                <a:latin typeface="Verdana" pitchFamily="34" charset="0"/>
              </a:rPr>
              <a:t>BILA TEMPAT KERJA DENAN UNIT KERJA BERJARAK 500 M ATAU LEBIH MASING2 UNIT KERJA SEDIAKAN KOTAK P3K SESUAI JUMLAH PEKERJANYA</a:t>
            </a:r>
          </a:p>
          <a:p>
            <a:pPr marL="808038" indent="-457200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900" dirty="0" smtClean="0">
                <a:solidFill>
                  <a:schemeClr val="bg1"/>
                </a:solidFill>
                <a:latin typeface="Verdana" pitchFamily="34" charset="0"/>
              </a:rPr>
              <a:t>BILA TEMPAT KERJA PADA LANTAI BERBEDA DI GEDUNG BERTINGKAT, MASING2 UNIT KERJA HARUS SEDIAKAN KOTAK P3K SESUAI JUMLAH PEKERJANYA</a:t>
            </a:r>
          </a:p>
          <a:p>
            <a:pPr marL="746125" indent="-288925">
              <a:spcBef>
                <a:spcPts val="0"/>
              </a:spcBef>
              <a:buClrTx/>
              <a:buSzPct val="100000"/>
              <a:buFont typeface="Wingdings" pitchFamily="2" charset="2"/>
              <a:buChar char="§"/>
            </a:pPr>
            <a:endParaRPr lang="en-US" sz="1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4864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i="1" dirty="0" smtClean="0">
                <a:solidFill>
                  <a:srgbClr val="000000"/>
                </a:solidFill>
                <a:latin typeface="Verdana" pitchFamily="34" charset="0"/>
              </a:rPr>
              <a:t>PERSYARATAN RUANG PERTOLONGAN PERTAMA PADA KECELAKAAN :</a:t>
            </a:r>
          </a:p>
          <a:p>
            <a:pPr marL="685800" indent="-685800"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a.  LOKASI RUANG P3K :</a:t>
            </a:r>
          </a:p>
          <a:p>
            <a:pPr marL="973138" indent="-515938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1. DEKAT DENGAN TOILET / KAMAR MANDI</a:t>
            </a:r>
          </a:p>
          <a:p>
            <a:pPr marL="973138" indent="-515938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2. DEKAT JALAN KELUAR</a:t>
            </a:r>
          </a:p>
          <a:p>
            <a:pPr marL="973138" indent="-515938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3. MUDAH DIJANGKAU DARI ARENA KERJA, DAN</a:t>
            </a:r>
          </a:p>
          <a:p>
            <a:pPr marL="973138" indent="-5159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4. DEKAT DENGAN PARKIT KENDARAAN</a:t>
            </a:r>
          </a:p>
          <a:p>
            <a:pPr marL="457200" indent="-457200"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MEMPUNYAI LUAS MINIMAL CUKUP MENAMPUNG SATU TEMPAT TIDUR PASIEN, DAN MASIH TERDAPAT  RUANG GERAK BAGI SEORANG PETUGAS P3K SERTA PENEMPATAN FASILITAS P3K LAINNYA </a:t>
            </a:r>
          </a:p>
          <a:p>
            <a:pPr marL="457200" indent="-457200"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200" dirty="0" smtClean="0">
                <a:solidFill>
                  <a:schemeClr val="bg1"/>
                </a:solidFill>
                <a:latin typeface="Verdana" pitchFamily="34" charset="0"/>
              </a:rPr>
              <a:t>BERSIH DAN TERANG, VENTILASI BAIK, MEMILIKI PINTU DAN JALAN YANG CUKUP LEBAR UNTUK MEMINDAHKAN KORBAN</a:t>
            </a: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398463">
              <a:buAutoNum type="alphaLcPeriod" startAt="2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973138" indent="-973138">
              <a:buAutoNum type="alphaUcPeriod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973138" indent="-973138">
              <a:buAutoNum type="alphaUcPeriod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973138" lvl="0" indent="-973138">
              <a:buClrTx/>
              <a:buNone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973138" lvl="0" indent="-973138">
              <a:buClrTx/>
              <a:buNone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2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indent="-457200">
              <a:buClrTx/>
              <a:buSzPct val="100000"/>
              <a:buAutoNum type="alphaLcPeriod" startAt="4"/>
            </a:pPr>
            <a:r>
              <a:rPr lang="en-US" sz="2200" dirty="0" smtClean="0">
                <a:solidFill>
                  <a:schemeClr val="bg1"/>
                </a:solidFill>
              </a:rPr>
              <a:t>DIBERI TANDA DENGAN PAPAN NAMA YANG JELAS DAN MUDAH DILIHAT</a:t>
            </a:r>
          </a:p>
          <a:p>
            <a:pPr marL="457200" indent="-457200">
              <a:buClrTx/>
              <a:buSzPct val="100000"/>
              <a:buAutoNum type="alphaLcPeriod" startAt="4"/>
            </a:pPr>
            <a:r>
              <a:rPr lang="en-US" sz="2200" dirty="0" smtClean="0">
                <a:solidFill>
                  <a:schemeClr val="bg1"/>
                </a:solidFill>
              </a:rPr>
              <a:t>SE-KURANG2NYA DILENGKAPI :</a:t>
            </a:r>
            <a:endParaRPr lang="en-US" sz="22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746125" indent="-288925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 WASTAFEL DENGAN AIR MENGALIR</a:t>
            </a:r>
          </a:p>
          <a:p>
            <a:pPr marL="746125" indent="-288925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 KERTAS TISUE/ LAP</a:t>
            </a:r>
          </a:p>
          <a:p>
            <a:pPr marL="746125" indent="-288925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 USUNGAN / TANDU</a:t>
            </a:r>
          </a:p>
          <a:p>
            <a:pPr marL="746125" indent="-288925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 KOTAK P3K</a:t>
            </a:r>
          </a:p>
          <a:p>
            <a:pPr marL="746125" indent="-288925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 TEMPAT TIDUR DENGAN BANTAL DAN SELIMUT</a:t>
            </a:r>
          </a:p>
          <a:p>
            <a:pPr marL="746125" indent="-288925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 TEMPAT MENYIMPAN ALAT : TANDU / KURSI RODA</a:t>
            </a:r>
          </a:p>
          <a:p>
            <a:pPr marL="746125" indent="-288925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 SABUN DAN SIKAT</a:t>
            </a:r>
          </a:p>
          <a:p>
            <a:pPr marL="746125" indent="-288925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 PAKAIAN BERSIH UNTUK PENOLONG</a:t>
            </a:r>
          </a:p>
          <a:p>
            <a:pPr marL="746125" indent="-288925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 TEMPAT SAMPAH</a:t>
            </a:r>
          </a:p>
          <a:p>
            <a:pPr marL="746125" indent="-288925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 KURSI TUNGGU BILA DIPERLUKAN DLL  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sz="4000" smtClean="0">
                <a:solidFill>
                  <a:schemeClr val="bg1"/>
                </a:solidFill>
                <a:effectLst/>
              </a:rPr>
              <a:t>Terima K</a:t>
            </a:r>
            <a:r>
              <a:rPr lang="en-US" sz="4000" dirty="0" smtClean="0">
                <a:solidFill>
                  <a:schemeClr val="bg1"/>
                </a:solidFill>
                <a:effectLst/>
              </a:rPr>
              <a:t>a</a:t>
            </a:r>
            <a:r>
              <a:rPr sz="4000" smtClean="0">
                <a:solidFill>
                  <a:schemeClr val="bg1"/>
                </a:solidFill>
                <a:effectLst/>
              </a:rPr>
              <a:t>sih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  <a:effectLst/>
              </a:rPr>
              <a:t>PERATURAN MENAKERTRANS NO. 2 TAHUN 1980 DAN NO. 3 TAHUN 1982  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5334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4864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AutoNum type="arabicPeriod" startAt="2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PEMERIKSAAN KESEHATAN TENAGA KERJA DAN PELAYANAN KESEHATAN KERJA</a:t>
            </a:r>
          </a:p>
          <a:p>
            <a:pPr marL="579438" lvl="0" indent="-228600" algn="just"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PEMERIKSAAN KESEHATAN TENAGA MELIPUTI PEMERIKSAAN SEBELUM BEKERJA ( AWAL ), BERKALA (PERIODIK) DAN KHUSUS</a:t>
            </a:r>
          </a:p>
          <a:p>
            <a:pPr marL="579438" lvl="0" indent="-228600" algn="just"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PEMERIKSAAN SEBELUM BEKERJA DITUJUKAN AGAR TENAGA KERJA YANG DITERIMA DALAM KONDISI KESEHATAN SE-TINGGI2NYA, TIDAK MEMPUNYAI PENYAKIT MENULARAKAN MENGENAI TENAGA KERJA LAIN DAN COCOK UNTUK PEKERJAAN YG DILAKUKAN DAN TENAGA KERJA LAINNYA TERJAMIN</a:t>
            </a:r>
          </a:p>
          <a:p>
            <a:pPr marL="579438" lvl="0" indent="-228600" algn="just"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PEMERIKSAAN SEBELUM BEKERJA MELIPUTI RIKSA FISIK LENGKAP, KESEGARAN JASMANI, RONTGENT PARU2 (BILA PERLU), LABORATORIUM RUTIN, SERTA RIKSA LAIN YANG PERLU (SESUAI FAKTOR PEKERJAANNYA)</a:t>
            </a: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err="1" smtClean="0">
                <a:solidFill>
                  <a:srgbClr val="C00000"/>
                </a:solidFill>
                <a:effectLst/>
                <a:latin typeface="Verdana" pitchFamily="34" charset="0"/>
              </a:rPr>
              <a:t>Penjelasan</a:t>
            </a: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229600" cy="54864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PEMERIKSAAN BERKALA DIMAKSUDKAN UNTUK MEMPERTAHANKAN DERAJAT TENAGA KERJA SESUDAH BERADA DALAM PEKERJAANNYA, SERTA MENILAI KEMUNGKINAN ADANYA PENGARUH DARI PEKERJAAN SEAWAL MUNGKIN YANG PERLU DIKENDALIKAN DENGAN USAHA PENCEGAHAN</a:t>
            </a:r>
          </a:p>
          <a:p>
            <a:pPr marL="0" lvl="0" indent="0" algn="just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0" lvl="0" indent="0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RIKSA BERKALA MELIPUTI RIKSA FISIK LENGKAP, KESEGARAN JASMANI, RONTGEN PARU2 (BILA PERLU), DAN LABORATORIUM RUTIN SERTA RIKSA LAINNYA YANG DIANGGAP PERLU</a:t>
            </a:r>
          </a:p>
          <a:p>
            <a:pPr marL="0" lvl="0" indent="0" algn="just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0" lvl="0" indent="0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PEMERIKSAAN KHUSUS DIMAKSUDKAN UNTUK MENILAI ADANYA PENGARUH DARI PEK. TERTENTU ATAU GOLONGAN TENAGA TERTENTU</a:t>
            </a: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4864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PEMERIKSAAN KHUSUS DILAKUKAN PULA TERHADAP :</a:t>
            </a:r>
          </a:p>
          <a:p>
            <a:pPr marL="339725" lvl="0" indent="-339725" algn="just">
              <a:buClrTx/>
              <a:buSzPct val="100000"/>
              <a:buAutoNum type="alphaLcPeriod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TENAGA KERJA YANG TELAH MENGALAMI KEC. ATAU PENYAKIT YANG MEMERLUKAN PERAWATAN YANG LEBIH DARI 2 MINGGU</a:t>
            </a:r>
          </a:p>
          <a:p>
            <a:pPr marL="339725" lvl="0" indent="-339725" algn="just">
              <a:buClrTx/>
              <a:buSzPct val="100000"/>
              <a:buAutoNum type="alphaLcPeriod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TENAGA KERJA BERUSIA DIATAS 40 TAHUN ATAU TENAGA KERJA WANITA / CACAT / MUDA YANG MELAKUKAN PEKERJAAN TERTENTU</a:t>
            </a:r>
          </a:p>
          <a:p>
            <a:pPr marL="339725" lvl="0" indent="-339725" algn="just">
              <a:buClrTx/>
              <a:buSzPct val="100000"/>
              <a:buAutoNum type="alphaLcPeriod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TENAGA KERJA YANG TERDAPAT DUGAAN TERTENTU MENGENAI GANGGUAN KESEHATAN PERLU RIKSA KHUSUS SESUAI KEBUTUHAN</a:t>
            </a:r>
          </a:p>
          <a:p>
            <a:pPr marL="0" lvl="0" indent="0">
              <a:buClrTx/>
              <a:buNone/>
            </a:pPr>
            <a:endParaRPr lang="en-US" sz="15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0" lvl="0" indent="0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DALAM HAL PERUSAHAAN TIDAK MAMPU MELAKUKAN SENDIRI RIKSA KESEHATAN TENAGA KERJA, KEMENTERIAN NAKERTRANS MENUNJUK SATU ATAU BEBERAPA BADAN SEBAGAI PENYELENGGARA RIKSA KESEHATAN TENAGA KERJA.</a:t>
            </a: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738188" lvl="0" indent="-738188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4864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PELAYANAN KESEHATAN TENAGAKERJA MERUPAKAN UPAYA PENINGKATAN DERAJAT KESEHATAN TENAGA KERJA YANG DILAKSANAKAN SECARA KOMPREHENSIF MELIPUTI UPAYA PENINGKATAN DAN PEMELIHARAAN, PENCEGAHAN, PENGOBATAN DAN UPAYA PEMULIHAN (REHABILITATIF)</a:t>
            </a:r>
          </a:p>
          <a:p>
            <a:pPr marL="738188" lvl="0" indent="-738188">
              <a:spcAft>
                <a:spcPts val="600"/>
              </a:spcAft>
              <a:buClrTx/>
              <a:buNone/>
            </a:pPr>
            <a:r>
              <a:rPr lang="en-US" sz="2100" b="1" i="1" dirty="0" smtClean="0">
                <a:solidFill>
                  <a:srgbClr val="000000"/>
                </a:solidFill>
                <a:latin typeface="Verdana" pitchFamily="34" charset="0"/>
              </a:rPr>
              <a:t>TUJUANNYA : </a:t>
            </a:r>
          </a:p>
          <a:p>
            <a:pPr marL="457200" lvl="0" indent="-457200" algn="just">
              <a:buClrTx/>
              <a:buAutoNum type="alphaLcPeriod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MEMBERIKAN BANTUAN KEPADA TENAGA KERJA DALAM PENYESUAIAN DIRI DENGAN PEKERJAANNYA</a:t>
            </a:r>
          </a:p>
          <a:p>
            <a:pPr marL="457200" lvl="0" indent="-457200" algn="just">
              <a:buClrTx/>
              <a:buAutoNum type="alphaLcPeriod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MELINDUNGI TENAGA KERJA TERHADAP GANGGUAN KESEHATAN YANG TIMBUL DARI PEKERJAAN ATAU LINGKUNGAN KERJA</a:t>
            </a:r>
          </a:p>
          <a:p>
            <a:pPr marL="457200" lvl="0" indent="-457200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c.   MENINGKATKAN KESEHATAN BADAN, KONDISI MENTAL DAN KEMAMPUAN FISIK TENAGA KERJA</a:t>
            </a:r>
          </a:p>
          <a:p>
            <a:pPr marL="457200" lvl="0" indent="-457200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d.  MEMBERIKAN PENGOBATAN DAN PERAWATAN SERTA REHABILITASI TENAGA KERJA YANG SAKIT</a:t>
            </a:r>
          </a:p>
          <a:p>
            <a:pPr marL="457200" lvl="0" indent="-457200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4864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PENYELENGGARAAN PELAYANAN KESEHATAN KERJA HARUS DILAKSANAKAN OLEH UNIT PELAYANAN KESEHATAN KERJA, MELALUI :</a:t>
            </a:r>
          </a:p>
          <a:p>
            <a:pPr marL="457200" lvl="0" indent="-457200">
              <a:buClrTx/>
              <a:buSzPct val="100000"/>
              <a:buAutoNum type="alphaLcPeriod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KLINIK / RUMAH SAKIT PERUSAHAAN ATAU,</a:t>
            </a:r>
          </a:p>
          <a:p>
            <a:pPr marL="457200" lvl="0" indent="-457200">
              <a:buClrTx/>
              <a:buSzPct val="100000"/>
              <a:buAutoNum type="alphaLcPeriod"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KERJASAMA DENGAN UNIT PELAYANAN KES.KERJA DILUAR PERUSAHAAN</a:t>
            </a:r>
          </a:p>
          <a:p>
            <a:pPr marL="0" lvl="0" indent="0">
              <a:buClrTx/>
              <a:buNone/>
            </a:pPr>
            <a:endParaRPr lang="en-US" sz="15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0" lvl="0" indent="0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SETIAP PENYELENGGARAAN PELAYANAN KESEHATAN KERJA HARUS MEMENUHI KETENTUAN SBG BERIKUT</a:t>
            </a:r>
          </a:p>
          <a:p>
            <a:pPr marL="457200" lvl="0" indent="-457200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a. DAPAT PENGESAHAN DARI INSTANSI YANG BERTANGGUNG JAWAB DI BIDANG KETENAGAKERJAAN SESUAI WILAYAH WEWENANGNYA</a:t>
            </a:r>
          </a:p>
          <a:p>
            <a:pPr marL="457200" lvl="0" indent="-457200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b.  DIPIMPIN DAN DIJALANKAN OLEH DOKTER KESEHATAN KERJA (DR.KESEHATAN T.K.) YANG DITUNJUK PENGUSAHA DAN DIBENARKAN OLEH DIREKTUR DI KEMENTRIAN NAKERTRANS</a:t>
            </a:r>
          </a:p>
          <a:p>
            <a:pPr marL="738188" lvl="0" indent="-738188" algn="just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            </a:t>
            </a:r>
          </a:p>
          <a:p>
            <a:pPr marL="738188" lvl="0" indent="-738188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                              </a:t>
            </a:r>
          </a:p>
          <a:p>
            <a:pPr marL="738188" lvl="0" indent="-738188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738188" lvl="0" indent="-738188">
              <a:buClrTx/>
              <a:buNone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4864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DOKTER KESEHATAN KERJA DALAM MENJALANKAN  PELAYANAN KESEHATAN KERJA DAPAT DIBANTU OLEH </a:t>
            </a:r>
            <a:r>
              <a:rPr lang="en-US" sz="2100" dirty="0" err="1" smtClean="0">
                <a:solidFill>
                  <a:srgbClr val="000000"/>
                </a:solidFill>
                <a:latin typeface="Verdana" pitchFamily="34" charset="0"/>
              </a:rPr>
              <a:t>OLEH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DOKTER / PARAMEDIS PERUSAHAAN.</a:t>
            </a:r>
          </a:p>
          <a:p>
            <a:pPr marL="738188" lvl="0" indent="-738188">
              <a:buClrTx/>
              <a:buNone/>
            </a:pPr>
            <a:endParaRPr lang="en-US" sz="1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738188" lvl="0" indent="-738188">
              <a:buClrTx/>
              <a:buNone/>
            </a:pPr>
            <a:r>
              <a:rPr lang="en-US" sz="2100" i="1" u="sng" dirty="0" smtClean="0">
                <a:solidFill>
                  <a:srgbClr val="000000"/>
                </a:solidFill>
                <a:latin typeface="Verdana" pitchFamily="34" charset="0"/>
              </a:rPr>
              <a:t>PELAYANAN KESEHATAN KERJA MELIPUTI :</a:t>
            </a:r>
          </a:p>
          <a:p>
            <a:pPr marL="738188" lvl="0" indent="-738188">
              <a:spcBef>
                <a:spcPts val="0"/>
              </a:spcBef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a. RIKSA KES.SEBELUM KERJA, BERKALA DAN KHUSUS</a:t>
            </a:r>
          </a:p>
          <a:p>
            <a:pPr marL="738188" lvl="0" indent="-738188">
              <a:spcBef>
                <a:spcPts val="0"/>
              </a:spcBef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b. BINAWAS THD. LINGKUNGAN KERJA,SANITAIR, P3K,</a:t>
            </a:r>
          </a:p>
          <a:p>
            <a:pPr marL="738188" lvl="0" indent="-738188">
              <a:spcBef>
                <a:spcPts val="0"/>
              </a:spcBef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   ATAU PENYESUAIAN PEK. TERHADAP TENAGA KERJA, </a:t>
            </a:r>
          </a:p>
          <a:p>
            <a:pPr marL="738188" lvl="0" indent="-738188">
              <a:spcBef>
                <a:spcPts val="0"/>
              </a:spcBef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   TERMASUK YANG MEMPUNYAI KELAINAN TERTENTU</a:t>
            </a:r>
          </a:p>
          <a:p>
            <a:pPr marL="738188" lvl="0" indent="-738188">
              <a:spcBef>
                <a:spcPts val="0"/>
              </a:spcBef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c. PENDIDIKAN DAN LATIHAN KESEHATAN UNTUK TENAGA</a:t>
            </a:r>
          </a:p>
          <a:p>
            <a:pPr marL="738188" lvl="0" indent="-738188">
              <a:spcBef>
                <a:spcPts val="0"/>
              </a:spcBef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   KERJA DAN PETUGAS P3K.</a:t>
            </a:r>
          </a:p>
          <a:p>
            <a:pPr marL="738188" lvl="0" indent="-738188">
              <a:spcBef>
                <a:spcPts val="0"/>
              </a:spcBef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d. PENCEGAHAN DAN PENGOBATAN THD. PENYAKIT UMUM, </a:t>
            </a:r>
          </a:p>
          <a:p>
            <a:pPr marL="738188" lvl="0" indent="-738188">
              <a:spcBef>
                <a:spcPts val="0"/>
              </a:spcBef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    DAN PENYAKIT AKIBAT KERJA</a:t>
            </a:r>
          </a:p>
          <a:p>
            <a:pPr marL="288925" lvl="0" indent="-288925">
              <a:spcBef>
                <a:spcPts val="0"/>
              </a:spcBef>
              <a:buClrTx/>
              <a:buNone/>
            </a:pP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</a:rPr>
              <a:t>e. MEMBANTU USAHA REHABILITASI AKIBAT KECELAKAAN ATAU PENYAKIT AKIBAT KERJA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  <a:t/>
            </a:r>
            <a:br>
              <a:rPr lang="en-US" sz="4500" dirty="0" smtClean="0">
                <a:solidFill>
                  <a:srgbClr val="C00000"/>
                </a:solidFill>
                <a:effectLst/>
                <a:latin typeface="Verdana" pitchFamily="34" charset="0"/>
              </a:rPr>
            </a:br>
            <a:endParaRPr lang="en-US" sz="45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33400" y="914400"/>
            <a:ext cx="7467600" cy="0"/>
          </a:xfrm>
          <a:prstGeom prst="line">
            <a:avLst/>
          </a:prstGeom>
          <a:noFill/>
          <a:ln w="44450">
            <a:solidFill>
              <a:schemeClr val="accent2">
                <a:lumMod val="75000"/>
              </a:schemeClr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228600"/>
            <a:ext cx="6858000" cy="622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Penjelasan</a:t>
            </a:r>
            <a:endParaRPr kumimoji="0" lang="en-US" sz="4500" b="0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  <a:effectLst/>
              </a:rPr>
              <a:t>PERATURAN MENAKERTRANS NO. 15 / MEN / 2008 TENTANG  P.3 K DI TEMPAT KERJA  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5334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3771</TotalTime>
  <Words>1104</Words>
  <Application>Microsoft Office PowerPoint</Application>
  <PresentationFormat>On-screen Show (4:3)</PresentationFormat>
  <Paragraphs>309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UNDANG-UNDANG KESELAMATAN DAN KESEHATAN  KERJA </vt:lpstr>
      <vt:lpstr>PERATURAN MENAKERTRANS NO. 2 TAHUN 1980 DAN NO. 3 TAHUN 1982  </vt:lpstr>
      <vt:lpstr>Penjelasan</vt:lpstr>
      <vt:lpstr> </vt:lpstr>
      <vt:lpstr> </vt:lpstr>
      <vt:lpstr> </vt:lpstr>
      <vt:lpstr> </vt:lpstr>
      <vt:lpstr> </vt:lpstr>
      <vt:lpstr>PERATURAN MENAKERTRANS NO. 15 / MEN / 2008 TENTANG  P.3 K DI TEMPAT KERJA  </vt:lpstr>
      <vt:lpstr> </vt:lpstr>
      <vt:lpstr> </vt:lpstr>
      <vt:lpstr> </vt:lpstr>
      <vt:lpstr> </vt:lpstr>
      <vt:lpstr> </vt:lpstr>
      <vt:lpstr> </vt:lpstr>
      <vt:lpstr>PowerPoint Presentation</vt:lpstr>
    </vt:vector>
  </TitlesOfParts>
  <Company>MCR Jakarta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May</cp:lastModifiedBy>
  <cp:revision>609</cp:revision>
  <dcterms:created xsi:type="dcterms:W3CDTF">2008-07-22T02:42:23Z</dcterms:created>
  <dcterms:modified xsi:type="dcterms:W3CDTF">2015-04-15T07:16:48Z</dcterms:modified>
</cp:coreProperties>
</file>