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20"/>
  </p:notesMasterIdLst>
  <p:sldIdLst>
    <p:sldId id="452" r:id="rId2"/>
    <p:sldId id="390" r:id="rId3"/>
    <p:sldId id="392" r:id="rId4"/>
    <p:sldId id="400" r:id="rId5"/>
    <p:sldId id="395" r:id="rId6"/>
    <p:sldId id="401" r:id="rId7"/>
    <p:sldId id="393" r:id="rId8"/>
    <p:sldId id="402" r:id="rId9"/>
    <p:sldId id="442" r:id="rId10"/>
    <p:sldId id="361" r:id="rId11"/>
    <p:sldId id="397" r:id="rId12"/>
    <p:sldId id="403" r:id="rId13"/>
    <p:sldId id="399" r:id="rId14"/>
    <p:sldId id="404" r:id="rId15"/>
    <p:sldId id="398" r:id="rId16"/>
    <p:sldId id="405" r:id="rId17"/>
    <p:sldId id="396" r:id="rId18"/>
    <p:sldId id="40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6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298358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X I ( MINGGU  X I )</a:t>
            </a:r>
          </a:p>
          <a:p>
            <a:pPr algn="ctr" eaLnBrk="1" hangingPunct="1">
              <a:spcBef>
                <a:spcPct val="20000"/>
              </a:spcBef>
              <a:buClr>
                <a:schemeClr val="hlink"/>
              </a:buClr>
              <a:buSzPct val="120000"/>
            </a:pPr>
            <a:r>
              <a:rPr lang="en-US" sz="2500" dirty="0" smtClean="0">
                <a:solidFill>
                  <a:schemeClr val="bg1"/>
                </a:solidFill>
              </a:rPr>
              <a:t>ALAT EVAKUASI </a:t>
            </a:r>
            <a:r>
              <a:rPr lang="en-US" sz="2500" smtClean="0">
                <a:solidFill>
                  <a:schemeClr val="bg1"/>
                </a:solidFill>
              </a:rPr>
              <a:t>DAN PELINDUNG </a:t>
            </a:r>
            <a:r>
              <a:rPr lang="en-US" sz="2500" dirty="0" smtClean="0">
                <a:solidFill>
                  <a:schemeClr val="bg1"/>
                </a:solidFill>
              </a:rPr>
              <a:t>DIRI</a:t>
            </a:r>
            <a:endParaRPr lang="en-US" sz="25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990600"/>
            <a:ext cx="8229600" cy="5867400"/>
          </a:xfrm>
          <a:blipFill dpi="0" rotWithShape="1">
            <a:blip r:embed="rId3">
              <a:alphaModFix amt="35000"/>
            </a:blip>
            <a:srcRect/>
            <a:tile tx="0" ty="0" sx="100000" sy="100000" flip="none" algn="tl"/>
          </a:blipFill>
        </p:spPr>
        <p:txBody>
          <a:bodyPr>
            <a:noAutofit/>
          </a:bodyPr>
          <a:lstStyle/>
          <a:p>
            <a:pPr>
              <a:buNone/>
            </a:pPr>
            <a:r>
              <a:rPr lang="en-US" sz="1900" b="1" i="1" dirty="0" smtClean="0">
                <a:solidFill>
                  <a:schemeClr val="bg1"/>
                </a:solidFill>
              </a:rPr>
              <a:t>ALAT PELINDUNG DIRI :</a:t>
            </a:r>
          </a:p>
          <a:p>
            <a:pPr marL="0" indent="0">
              <a:buNone/>
            </a:pPr>
            <a:r>
              <a:rPr lang="en-US" sz="1900" dirty="0" smtClean="0">
                <a:solidFill>
                  <a:schemeClr val="bg1"/>
                </a:solidFill>
              </a:rPr>
              <a:t>SUATU ALAT YANG MEMPUNYAI KEMAMPUAN UNTUK MELINDUNGI SESEORANG YANG FUNGSINYA MENGISOLASI SEBAGIAN ATAU SELURUH TUBUH DARI POTENSI BAHAYA DI TEMPAT KERJA</a:t>
            </a:r>
          </a:p>
          <a:p>
            <a:pPr>
              <a:buNone/>
            </a:pPr>
            <a:endParaRPr lang="en-US" sz="1400" dirty="0" smtClean="0">
              <a:solidFill>
                <a:schemeClr val="bg1"/>
              </a:solidFill>
            </a:endParaRPr>
          </a:p>
          <a:p>
            <a:pPr>
              <a:buNone/>
            </a:pPr>
            <a:r>
              <a:rPr lang="en-US" sz="1900" b="1" i="1" dirty="0" smtClean="0">
                <a:solidFill>
                  <a:schemeClr val="bg1"/>
                </a:solidFill>
              </a:rPr>
              <a:t>ALAT PELINDUNG DIRI INI MELIPUTI :</a:t>
            </a:r>
          </a:p>
          <a:p>
            <a:pPr marL="288925" indent="-288925">
              <a:buClrTx/>
              <a:buSzPct val="100000"/>
              <a:buAutoNum type="arabicPeriod"/>
            </a:pPr>
            <a:r>
              <a:rPr lang="en-US" sz="1900" dirty="0" smtClean="0">
                <a:solidFill>
                  <a:schemeClr val="bg1"/>
                </a:solidFill>
              </a:rPr>
              <a:t>PELINDUNG KEPALA</a:t>
            </a:r>
          </a:p>
          <a:p>
            <a:pPr marL="288925" indent="-288925">
              <a:buClrTx/>
              <a:buSzPct val="100000"/>
              <a:buAutoNum type="arabicPeriod"/>
            </a:pPr>
            <a:r>
              <a:rPr lang="en-US" sz="1900" dirty="0" smtClean="0">
                <a:solidFill>
                  <a:schemeClr val="bg1"/>
                </a:solidFill>
              </a:rPr>
              <a:t>PELINDUNG MATA DAN MUKA</a:t>
            </a:r>
          </a:p>
          <a:p>
            <a:pPr marL="288925" indent="-288925">
              <a:buClrTx/>
              <a:buSzPct val="100000"/>
              <a:buAutoNum type="arabicPeriod"/>
            </a:pPr>
            <a:r>
              <a:rPr lang="en-US" sz="1900" dirty="0" smtClean="0">
                <a:solidFill>
                  <a:schemeClr val="bg1"/>
                </a:solidFill>
              </a:rPr>
              <a:t>PELINDUNG TELINGA</a:t>
            </a:r>
          </a:p>
          <a:p>
            <a:pPr marL="288925" indent="-288925">
              <a:buClrTx/>
              <a:buSzPct val="100000"/>
              <a:buAutoNum type="arabicPeriod"/>
            </a:pPr>
            <a:r>
              <a:rPr lang="en-US" sz="1900" dirty="0" smtClean="0">
                <a:solidFill>
                  <a:schemeClr val="bg1"/>
                </a:solidFill>
              </a:rPr>
              <a:t>PELINDUNG PERNAFASAN BESERTA PERLENGKAPANNYA</a:t>
            </a:r>
          </a:p>
          <a:p>
            <a:pPr marL="288925" indent="-288925">
              <a:buClrTx/>
              <a:buSzPct val="100000"/>
              <a:buAutoNum type="arabicPeriod"/>
            </a:pPr>
            <a:r>
              <a:rPr lang="en-US" sz="1900" dirty="0" smtClean="0">
                <a:solidFill>
                  <a:schemeClr val="bg1"/>
                </a:solidFill>
              </a:rPr>
              <a:t>PELINDUNG TANGAN DAN / ATAU </a:t>
            </a:r>
          </a:p>
          <a:p>
            <a:pPr marL="288925" indent="-288925">
              <a:buClrTx/>
              <a:buSzPct val="100000"/>
              <a:buAutoNum type="arabicPeriod"/>
            </a:pPr>
            <a:r>
              <a:rPr lang="en-US" sz="1900" dirty="0" smtClean="0">
                <a:solidFill>
                  <a:schemeClr val="bg1"/>
                </a:solidFill>
              </a:rPr>
              <a:t>PELINDUNG KAKI</a:t>
            </a:r>
          </a:p>
          <a:p>
            <a:pPr>
              <a:buNone/>
            </a:pPr>
            <a:endParaRPr lang="en-US" sz="1400" dirty="0" smtClean="0">
              <a:solidFill>
                <a:schemeClr val="bg1"/>
              </a:solidFill>
            </a:endParaRPr>
          </a:p>
          <a:p>
            <a:pPr>
              <a:buNone/>
            </a:pPr>
            <a:r>
              <a:rPr lang="en-US" sz="1900" b="1" i="1" dirty="0" smtClean="0">
                <a:solidFill>
                  <a:schemeClr val="bg1"/>
                </a:solidFill>
              </a:rPr>
              <a:t>SELAIN APD DIATAS, TERMASUK APD.:</a:t>
            </a:r>
          </a:p>
          <a:p>
            <a:pPr marL="288925" indent="-288925">
              <a:buClrTx/>
              <a:buSzPct val="100000"/>
              <a:buAutoNum type="arabicPeriod"/>
            </a:pPr>
            <a:r>
              <a:rPr lang="en-US" sz="1900" dirty="0" smtClean="0">
                <a:solidFill>
                  <a:schemeClr val="bg1"/>
                </a:solidFill>
              </a:rPr>
              <a:t>PAKAIAN PELINDUNG</a:t>
            </a:r>
          </a:p>
          <a:p>
            <a:pPr marL="288925" indent="-288925">
              <a:buClrTx/>
              <a:buSzPct val="100000"/>
              <a:buAutoNum type="arabicPeriod"/>
            </a:pPr>
            <a:r>
              <a:rPr lang="en-US" sz="1900" dirty="0" smtClean="0">
                <a:solidFill>
                  <a:schemeClr val="bg1"/>
                </a:solidFill>
              </a:rPr>
              <a:t>ALAT PELINDUNG JATUH PERORANGAN DAN / ATAU </a:t>
            </a:r>
          </a:p>
          <a:p>
            <a:pPr marL="288925" indent="-288925">
              <a:buClrTx/>
              <a:buSzPct val="100000"/>
              <a:buAutoNum type="arabicPeriod"/>
            </a:pPr>
            <a:r>
              <a:rPr lang="en-US" sz="1900" dirty="0" smtClean="0">
                <a:solidFill>
                  <a:schemeClr val="bg1"/>
                </a:solidFill>
              </a:rPr>
              <a:t>PELAMPUNG</a:t>
            </a:r>
            <a:endParaRPr lang="en-US" sz="19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additive="base">
                                        <p:cTn id="2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 calcmode="lin" valueType="num">
                                      <p:cBhvr additive="base">
                                        <p:cTn id="34"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 calcmode="lin" valueType="num">
                                      <p:cBhvr additive="base">
                                        <p:cTn id="40"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7">
                                            <p:txEl>
                                              <p:pRg st="6" end="6"/>
                                            </p:txEl>
                                          </p:spTgt>
                                        </p:tgtEl>
                                        <p:attrNameLst>
                                          <p:attrName>style.visibility</p:attrName>
                                        </p:attrNameLst>
                                      </p:cBhvr>
                                      <p:to>
                                        <p:strVal val="visible"/>
                                      </p:to>
                                    </p:set>
                                    <p:anim calcmode="lin" valueType="num">
                                      <p:cBhvr additive="base">
                                        <p:cTn id="46"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 calcmode="lin" valueType="num">
                                      <p:cBhvr additive="base">
                                        <p:cTn id="52"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nodeType="click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 calcmode="lin" valueType="num">
                                      <p:cBhvr additive="base">
                                        <p:cTn id="58"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7">
                                            <p:txEl>
                                              <p:pRg st="9" end="9"/>
                                            </p:txEl>
                                          </p:spTgt>
                                        </p:tgtEl>
                                        <p:attrNameLst>
                                          <p:attrName>style.visibility</p:attrName>
                                        </p:attrNameLst>
                                      </p:cBhvr>
                                      <p:to>
                                        <p:strVal val="visible"/>
                                      </p:to>
                                    </p:set>
                                    <p:anim calcmode="lin" valueType="num">
                                      <p:cBhvr additive="base">
                                        <p:cTn id="64"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7">
                                            <p:txEl>
                                              <p:pRg st="11" end="11"/>
                                            </p:txEl>
                                          </p:spTgt>
                                        </p:tgtEl>
                                        <p:attrNameLst>
                                          <p:attrName>style.visibility</p:attrName>
                                        </p:attrNameLst>
                                      </p:cBhvr>
                                      <p:to>
                                        <p:strVal val="visible"/>
                                      </p:to>
                                    </p:set>
                                    <p:anim calcmode="lin" valueType="num">
                                      <p:cBhvr additive="base">
                                        <p:cTn id="70"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7">
                                            <p:txEl>
                                              <p:pRg st="12" end="12"/>
                                            </p:txEl>
                                          </p:spTgt>
                                        </p:tgtEl>
                                        <p:attrNameLst>
                                          <p:attrName>style.visibility</p:attrName>
                                        </p:attrNameLst>
                                      </p:cBhvr>
                                      <p:to>
                                        <p:strVal val="visible"/>
                                      </p:to>
                                    </p:set>
                                    <p:anim calcmode="lin" valueType="num">
                                      <p:cBhvr additive="base">
                                        <p:cTn id="76" dur="5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77" dur="500" fill="hold"/>
                                        <p:tgtEl>
                                          <p:spTgt spid="7">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nodeType="clickEffect">
                                  <p:stCondLst>
                                    <p:cond delay="0"/>
                                  </p:stCondLst>
                                  <p:childTnLst>
                                    <p:set>
                                      <p:cBhvr>
                                        <p:cTn id="81" dur="1" fill="hold">
                                          <p:stCondLst>
                                            <p:cond delay="0"/>
                                          </p:stCondLst>
                                        </p:cTn>
                                        <p:tgtEl>
                                          <p:spTgt spid="7">
                                            <p:txEl>
                                              <p:pRg st="13" end="13"/>
                                            </p:txEl>
                                          </p:spTgt>
                                        </p:tgtEl>
                                        <p:attrNameLst>
                                          <p:attrName>style.visibility</p:attrName>
                                        </p:attrNameLst>
                                      </p:cBhvr>
                                      <p:to>
                                        <p:strVal val="visible"/>
                                      </p:to>
                                    </p:set>
                                    <p:anim calcmode="lin" valueType="num">
                                      <p:cBhvr additive="base">
                                        <p:cTn id="82" dur="500" fill="hold"/>
                                        <p:tgtEl>
                                          <p:spTgt spid="7">
                                            <p:txEl>
                                              <p:pRg st="13" end="13"/>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7">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nodeType="clickEffect">
                                  <p:stCondLst>
                                    <p:cond delay="0"/>
                                  </p:stCondLst>
                                  <p:childTnLst>
                                    <p:set>
                                      <p:cBhvr>
                                        <p:cTn id="87" dur="1" fill="hold">
                                          <p:stCondLst>
                                            <p:cond delay="0"/>
                                          </p:stCondLst>
                                        </p:cTn>
                                        <p:tgtEl>
                                          <p:spTgt spid="7">
                                            <p:txEl>
                                              <p:pRg st="14" end="14"/>
                                            </p:txEl>
                                          </p:spTgt>
                                        </p:tgtEl>
                                        <p:attrNameLst>
                                          <p:attrName>style.visibility</p:attrName>
                                        </p:attrNameLst>
                                      </p:cBhvr>
                                      <p:to>
                                        <p:strVal val="visible"/>
                                      </p:to>
                                    </p:set>
                                    <p:anim calcmode="lin" valueType="num">
                                      <p:cBhvr additive="base">
                                        <p:cTn id="88" dur="500" fill="hold"/>
                                        <p:tgtEl>
                                          <p:spTgt spid="7">
                                            <p:txEl>
                                              <p:pRg st="14" end="14"/>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7">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1143000"/>
            <a:ext cx="8229600" cy="5334000"/>
          </a:xfrm>
          <a:blipFill dpi="0" rotWithShape="1">
            <a:blip r:embed="rId3">
              <a:alphaModFix amt="35000"/>
            </a:blip>
            <a:srcRect/>
            <a:tile tx="0" ty="0" sx="100000" sy="100000" flip="none" algn="tl"/>
          </a:blipFill>
        </p:spPr>
        <p:txBody>
          <a:bodyPr>
            <a:noAutofit/>
          </a:bodyPr>
          <a:lstStyle/>
          <a:p>
            <a:pPr marL="0" indent="0">
              <a:spcAft>
                <a:spcPts val="600"/>
              </a:spcAft>
              <a:buNone/>
            </a:pPr>
            <a:r>
              <a:rPr lang="en-US" sz="2300" dirty="0" smtClean="0">
                <a:solidFill>
                  <a:schemeClr val="bg1"/>
                </a:solidFill>
              </a:rPr>
              <a:t>ALAT PELINDUNG  KEPALA BERFUNGSI  SEBAGAI ALAT PELINDUNG  UNTUK MELINDUNGI KEPALA DARI BENTURAN, TERANTUK, KEJATUHAN ATAU TERPUKUL BENDA TAJAM ATAU BENDA KERAS ATAU MELUNCUR DI UDARA, TERPAPAR OLEH RADIASI PANAS, API, PERCIKAN BAHAN-BAHAN KIMIA, JASAK RENIK DAN SUHU EKSTREM</a:t>
            </a:r>
          </a:p>
          <a:p>
            <a:pPr>
              <a:spcAft>
                <a:spcPts val="600"/>
              </a:spcAft>
              <a:buNone/>
            </a:pPr>
            <a:r>
              <a:rPr lang="en-US" sz="2300" dirty="0" smtClean="0">
                <a:solidFill>
                  <a:schemeClr val="bg1"/>
                </a:solidFill>
              </a:rPr>
              <a:t>    </a:t>
            </a:r>
          </a:p>
          <a:p>
            <a:pPr marL="685800" indent="-685800">
              <a:spcAft>
                <a:spcPts val="600"/>
              </a:spcAft>
              <a:buNone/>
            </a:pPr>
            <a:r>
              <a:rPr lang="en-US" sz="2300" dirty="0" smtClean="0">
                <a:solidFill>
                  <a:schemeClr val="bg1"/>
                </a:solidFill>
              </a:rPr>
              <a:t>	JENISNYA ANTARA LAIN TERDIRI DARI TERDIRI HELM PENGAMAN, TOPI ATAU TUDUNG KEPALA, PENUTUP ATAU PENGAMAN RAMBUT DAN LAIN-LAIN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1143000"/>
            <a:ext cx="8229600" cy="5334000"/>
          </a:xfrm>
          <a:blipFill dpi="0" rotWithShape="1">
            <a:blip r:embed="rId3">
              <a:alphaModFix amt="35000"/>
            </a:blip>
            <a:srcRect/>
            <a:tile tx="0" ty="0" sx="100000" sy="100000" flip="none" algn="tl"/>
          </a:blipFill>
        </p:spPr>
        <p:txBody>
          <a:bodyPr>
            <a:noAutofit/>
          </a:bodyPr>
          <a:lstStyle/>
          <a:p>
            <a:pPr marL="0" indent="0">
              <a:spcAft>
                <a:spcPts val="600"/>
              </a:spcAft>
              <a:buClrTx/>
              <a:buSzPct val="100000"/>
              <a:buNone/>
            </a:pPr>
            <a:r>
              <a:rPr lang="en-US" sz="2300" dirty="0" smtClean="0">
                <a:solidFill>
                  <a:schemeClr val="bg1"/>
                </a:solidFill>
              </a:rPr>
              <a:t>AL AT PELINDUNG MATA DAN MUKA BERFUNGSI SEBAGAI ALAT PELINDUNG UNTUK MELINDUNGI MATA DAN MUKA DAN PAPARAN BAHAN KIMIA BERBAHAYA, PAPARAN PARTIKEL-PARTIKEL YANG MELAYANG DI UDARA DAN DI BADAN AIR, PERCIKAN BENDA-BENDA KECIL, PANAS ATAU UAP PANAS, RADIASI, PANCARAN CAHAYA, BENTURAN ATAU PUKULAN BENDA KERAS ATAU BENDA TAJAM</a:t>
            </a:r>
          </a:p>
          <a:p>
            <a:pPr marL="288925" indent="-288925">
              <a:spcAft>
                <a:spcPts val="600"/>
              </a:spcAft>
              <a:buClrTx/>
              <a:buSzPct val="100000"/>
              <a:buNone/>
            </a:pPr>
            <a:r>
              <a:rPr lang="en-US" sz="2300" dirty="0" smtClean="0">
                <a:solidFill>
                  <a:schemeClr val="bg1"/>
                </a:solidFill>
              </a:rPr>
              <a:t>     JENISNYA ANTARA LAIN TERDIRI DARI KACA MATA PENGAMAN, GOGLES, TAMENG MUKA, MASKER SELAM, TAMENG MUKA DAN KACA MATA PENGAMAN DALAM KESATUAN</a:t>
            </a:r>
          </a:p>
          <a:p>
            <a:pPr marL="288925" indent="-288925">
              <a:buClrTx/>
              <a:buSzPct val="100000"/>
              <a:buAutoNum type="arabicPeriod"/>
            </a:pP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1066800"/>
            <a:ext cx="8229600" cy="5410200"/>
          </a:xfrm>
          <a:blipFill dpi="0" rotWithShape="1">
            <a:blip r:embed="rId3">
              <a:alphaModFix amt="35000"/>
            </a:blip>
            <a:srcRect/>
            <a:tile tx="0" ty="0" sx="100000" sy="100000" flip="none" algn="tl"/>
          </a:blipFill>
        </p:spPr>
        <p:txBody>
          <a:bodyPr>
            <a:noAutofit/>
          </a:bodyPr>
          <a:lstStyle/>
          <a:p>
            <a:pPr marL="0" indent="0">
              <a:buNone/>
            </a:pPr>
            <a:r>
              <a:rPr lang="en-US" sz="2300" b="1" i="1" dirty="0" smtClean="0">
                <a:solidFill>
                  <a:schemeClr val="bg1"/>
                </a:solidFill>
              </a:rPr>
              <a:t> </a:t>
            </a:r>
            <a:r>
              <a:rPr lang="en-US" sz="2300" dirty="0" smtClean="0">
                <a:solidFill>
                  <a:schemeClr val="bg1"/>
                </a:solidFill>
              </a:rPr>
              <a:t>ALAT PELINDUNG  TELINGA BERFUNGSI  SEBAGAI ALAT PELINDUNG  UNTUK MELINDUNGI PENDENGARAN TERHADAP KEBISINGAN ATAU TEKANAN </a:t>
            </a:r>
          </a:p>
          <a:p>
            <a:pPr>
              <a:buNone/>
            </a:pPr>
            <a:r>
              <a:rPr lang="en-US" sz="2300" dirty="0" smtClean="0">
                <a:solidFill>
                  <a:schemeClr val="bg1"/>
                </a:solidFill>
              </a:rPr>
              <a:t>    </a:t>
            </a:r>
          </a:p>
          <a:p>
            <a:pPr marL="685800" indent="-685800">
              <a:buNone/>
            </a:pPr>
            <a:r>
              <a:rPr lang="en-US" sz="2300" dirty="0" smtClean="0">
                <a:solidFill>
                  <a:schemeClr val="bg1"/>
                </a:solidFill>
              </a:rPr>
              <a:t>	 JENISNYA ANTARA LAIN TERDIRI DARI TERDIRI SUMBAT TELINGA DAN PENUTUP TELINGA </a:t>
            </a:r>
          </a:p>
          <a:p>
            <a:pPr marL="288925" indent="-288925">
              <a:buClrTx/>
              <a:buSzPct val="100000"/>
              <a:buNone/>
            </a:pPr>
            <a:r>
              <a:rPr lang="en-US" sz="2300" dirty="0" smtClean="0">
                <a:solidFill>
                  <a:schemeClr val="bg1"/>
                </a:solidFill>
              </a:rPr>
              <a:t>     </a:t>
            </a:r>
          </a:p>
          <a:p>
            <a:pPr marL="0" indent="0">
              <a:buClrTx/>
              <a:buSzPct val="100000"/>
              <a:buNone/>
            </a:pPr>
            <a:r>
              <a:rPr lang="en-US" sz="2300" dirty="0" smtClean="0">
                <a:solidFill>
                  <a:schemeClr val="bg1"/>
                </a:solidFill>
              </a:rPr>
              <a:t>AL AT PELINDUNG PERNAPASAN BESERTA PERLENGKAPANNYA BERFUNGSI SEBAGAI ALAT PELINDUNG UNTUK MELINDUNGI ORGAN PERNAPASAN DENGAN CARA MENYALURKAN UDARA BERSIH DAN SEHAT DA/ATAU MENYARING CEMARAN BAHAN KIMIA MIKRO – ORGANISME PARTIKEL YANG BERUPA DEBU, KABUT, UAP, ASAP, GAS DAN LAIN-LAIN </a:t>
            </a:r>
          </a:p>
          <a:p>
            <a:pPr marL="288925" indent="-288925">
              <a:buClrTx/>
              <a:buSzPct val="100000"/>
              <a:buNone/>
            </a:pPr>
            <a:r>
              <a:rPr lang="en-US" sz="2300" dirty="0" smtClean="0">
                <a:solidFill>
                  <a:schemeClr val="bg1"/>
                </a:solidFill>
              </a:rPr>
              <a:t>     </a:t>
            </a: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457200" y="1143000"/>
            <a:ext cx="8229600" cy="5334000"/>
          </a:xfrm>
          <a:blipFill dpi="0" rotWithShape="1">
            <a:blip r:embed="rId3">
              <a:alphaModFix amt="35000"/>
            </a:blip>
            <a:srcRect/>
            <a:tile tx="0" ty="0" sx="100000" sy="100000" flip="none" algn="tl"/>
          </a:blipFill>
        </p:spPr>
        <p:txBody>
          <a:bodyPr>
            <a:noAutofit/>
          </a:bodyPr>
          <a:lstStyle/>
          <a:p>
            <a:pPr marL="625475" indent="-625475">
              <a:buNone/>
            </a:pPr>
            <a:r>
              <a:rPr lang="en-US" sz="2300" dirty="0" smtClean="0">
                <a:solidFill>
                  <a:schemeClr val="bg1"/>
                </a:solidFill>
              </a:rPr>
              <a:t>	JENISNYA ANTARA LAIN TERDIRI DARI MASKER, RESPIRATOR, KATRIT, KANISTER, TANGKI SELAM DAN LAIN-LAIN</a:t>
            </a:r>
          </a:p>
          <a:p>
            <a:pPr marL="288925" indent="-288925">
              <a:buClrTx/>
              <a:buSzPct val="100000"/>
              <a:buNone/>
            </a:pPr>
            <a:r>
              <a:rPr lang="en-US" sz="2300" dirty="0" smtClean="0">
                <a:solidFill>
                  <a:schemeClr val="bg1"/>
                </a:solidFill>
              </a:rPr>
              <a:t>     </a:t>
            </a:r>
          </a:p>
          <a:p>
            <a:pPr marL="0" indent="0">
              <a:buClrTx/>
              <a:buSzPct val="100000"/>
              <a:buNone/>
            </a:pPr>
            <a:r>
              <a:rPr lang="en-US" sz="2300" dirty="0" smtClean="0">
                <a:solidFill>
                  <a:schemeClr val="bg1"/>
                </a:solidFill>
              </a:rPr>
              <a:t>ALAT PELINDUNG TANGAN BERFUNGSI SEBAGAI ALAT PELINDUNG UNTUK MELINDUNGI TANGAN DAN JARI-JARI TANGAN DARI PAJANAN API, SUHU PANAS/ DINGIN, RADIASI, ARUS LISTRIK, BAHAN KIMIA, BENTURAN PUKULAN DAN TERGORES DAN LAIN-LAIN</a:t>
            </a:r>
          </a:p>
          <a:p>
            <a:pPr marL="288925" indent="-288925">
              <a:buClrTx/>
              <a:buSzPct val="100000"/>
              <a:buNone/>
            </a:pPr>
            <a:r>
              <a:rPr lang="en-US" sz="2300" dirty="0" smtClean="0">
                <a:solidFill>
                  <a:schemeClr val="bg1"/>
                </a:solidFill>
              </a:rPr>
              <a:t>     </a:t>
            </a:r>
          </a:p>
          <a:p>
            <a:pPr marL="685800" indent="0">
              <a:buClrTx/>
              <a:buSzPct val="100000"/>
              <a:buNone/>
            </a:pPr>
            <a:r>
              <a:rPr lang="en-US" sz="2300" dirty="0" smtClean="0">
                <a:solidFill>
                  <a:schemeClr val="bg1"/>
                </a:solidFill>
              </a:rPr>
              <a:t>JENISNYA TERDIRI DARI SARUNG TANGAN TERBUAT DARI KULIT, KAIN KANVAS, KARET, SARUNG TANGAN TAHAN KIMIA DAN KAIN ATAU KAIN BERPELAPIS </a:t>
            </a:r>
          </a:p>
          <a:p>
            <a:pPr marL="288925" indent="-288925">
              <a:buClrTx/>
              <a:buSzPct val="100000"/>
              <a:buAutoNum type="arabicPeriod"/>
            </a:pP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533400" y="1066800"/>
            <a:ext cx="8229600" cy="5410200"/>
          </a:xfrm>
          <a:blipFill dpi="0" rotWithShape="1">
            <a:blip r:embed="rId3">
              <a:alphaModFix amt="35000"/>
            </a:blip>
            <a:srcRect/>
            <a:tile tx="0" ty="0" sx="100000" sy="100000" flip="none" algn="tl"/>
          </a:blipFill>
        </p:spPr>
        <p:txBody>
          <a:bodyPr>
            <a:noAutofit/>
          </a:bodyPr>
          <a:lstStyle/>
          <a:p>
            <a:pPr marL="0" indent="0">
              <a:buClrTx/>
              <a:buSzPct val="100000"/>
              <a:buNone/>
            </a:pPr>
            <a:r>
              <a:rPr lang="en-US" sz="2300" dirty="0" smtClean="0">
                <a:solidFill>
                  <a:schemeClr val="bg1"/>
                </a:solidFill>
              </a:rPr>
              <a:t>ALAT PELINDUNG KAKI BERFUNGSI SEBAGAI ALAT PELINDUNG UNTUK MELINDUNGI KAKI DARI TERTYIMPA ATAU BERBENTURAN DENGAN BENDA-BENDA BERAT, TERTUSUK BENDA TAJAM, TERKENA CAIRAN PANAS/ DINGIN, UAP PANAS, TERPAJAN SUHU EKSTREM TERKENA BAHAN KIMIA BERBAHAYA, DAN JASAK RENIK SERTA TERGELINCIR </a:t>
            </a:r>
          </a:p>
          <a:p>
            <a:pPr marL="288925" indent="-288925">
              <a:buClrTx/>
              <a:buSzPct val="100000"/>
              <a:buNone/>
            </a:pPr>
            <a:r>
              <a:rPr lang="en-US" sz="2300" dirty="0" smtClean="0">
                <a:solidFill>
                  <a:schemeClr val="bg1"/>
                </a:solidFill>
              </a:rPr>
              <a:t>   </a:t>
            </a:r>
          </a:p>
          <a:p>
            <a:pPr marL="685800" indent="-685800">
              <a:buClrTx/>
              <a:buSzPct val="100000"/>
              <a:buNone/>
            </a:pPr>
            <a:r>
              <a:rPr lang="en-US" sz="2300" dirty="0" smtClean="0">
                <a:solidFill>
                  <a:schemeClr val="bg1"/>
                </a:solidFill>
              </a:rPr>
              <a:t>	 JENISNYA TERDIRI DARI SEPATU KESELAMATAN PADA PEKERJAAN PELEBURAN, PENGECORAN LOGAM, INDUSTRI, KONSTRUKSI BANGUNAN, PEKERJAAN YANG BERPOTENSI BAHAYA PELEDAKAN, BAHAYA LISTRIK, TEMPAT KERJA YANG BASAH ATAU LICIN, BAHAN KIMIA DAN JASAD RENIK, DAN/ATAU BAHAYA BINATANG DAN LAIN-LAIN </a:t>
            </a:r>
          </a:p>
          <a:p>
            <a:pPr marL="288925" indent="-288925">
              <a:buClrTx/>
              <a:buSzPct val="100000"/>
              <a:buNone/>
            </a:pPr>
            <a:r>
              <a:rPr lang="en-US" sz="2300" dirty="0" smtClean="0">
                <a:solidFill>
                  <a:schemeClr val="bg1"/>
                </a:solidFill>
              </a:rPr>
              <a:t>     </a:t>
            </a: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7" name="Content Placeholder 6"/>
          <p:cNvSpPr>
            <a:spLocks noGrp="1"/>
          </p:cNvSpPr>
          <p:nvPr>
            <p:ph idx="1"/>
          </p:nvPr>
        </p:nvSpPr>
        <p:spPr>
          <a:xfrm>
            <a:off x="533400" y="1143000"/>
            <a:ext cx="8229600" cy="5334000"/>
          </a:xfrm>
          <a:blipFill dpi="0" rotWithShape="1">
            <a:blip r:embed="rId3">
              <a:alphaModFix amt="35000"/>
            </a:blip>
            <a:srcRect/>
            <a:tile tx="0" ty="0" sx="100000" sy="100000" flip="none" algn="tl"/>
          </a:blipFill>
        </p:spPr>
        <p:txBody>
          <a:bodyPr>
            <a:noAutofit/>
          </a:bodyPr>
          <a:lstStyle/>
          <a:p>
            <a:pPr marL="0" indent="0">
              <a:buClrTx/>
              <a:buSzPct val="100000"/>
              <a:buNone/>
            </a:pPr>
            <a:r>
              <a:rPr lang="en-US" sz="2300" dirty="0" smtClean="0">
                <a:solidFill>
                  <a:schemeClr val="bg1"/>
                </a:solidFill>
              </a:rPr>
              <a:t>PAKAIAN PELINDUNG BERFUNGSI UNTUK MELINDUNGI BADAN SEBAGIAN ATAU SELURUH BADAN DARI BAHAYA SUHU PANAS/DINGIN YANG EKSTREM, PAJANA API, BENDA-BENDA PANAS, BENTURAN DENGAN MESIN, PERALATAN DAN BAHAN</a:t>
            </a:r>
          </a:p>
          <a:p>
            <a:pPr marL="288925" indent="-288925">
              <a:buClrTx/>
              <a:buSzPct val="100000"/>
              <a:buNone/>
            </a:pPr>
            <a:r>
              <a:rPr lang="en-US" sz="2300" dirty="0" smtClean="0">
                <a:solidFill>
                  <a:schemeClr val="bg1"/>
                </a:solidFill>
              </a:rPr>
              <a:t>     </a:t>
            </a:r>
          </a:p>
          <a:p>
            <a:pPr marL="685800" indent="-685800">
              <a:buClrTx/>
              <a:buSzPct val="100000"/>
              <a:buNone/>
            </a:pPr>
            <a:r>
              <a:rPr lang="en-US" sz="2300" dirty="0" smtClean="0">
                <a:solidFill>
                  <a:schemeClr val="bg1"/>
                </a:solidFill>
              </a:rPr>
              <a:t>	JENISNYA BERUPA ROMPI, APRON, JACKET, PAKAIAN PELINDUNG YANG MENUTUPI SEBAGIAN ATAU SELURUH BAGIAN BADAN </a:t>
            </a:r>
          </a:p>
          <a:p>
            <a:pPr marL="288925" indent="-288925">
              <a:buClrTx/>
              <a:buSzPct val="100000"/>
              <a:buAutoNum type="arabicPeriod"/>
            </a:pP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additive="base">
                                        <p:cTn id="1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029200"/>
          </a:xfrm>
          <a:blipFill dpi="0" rotWithShape="1">
            <a:blip r:embed="rId3">
              <a:alphaModFix amt="35000"/>
            </a:blip>
            <a:srcRect/>
            <a:tile tx="0" ty="0" sx="100000" sy="100000" flip="none" algn="tl"/>
          </a:blipFill>
        </p:spPr>
        <p:txBody>
          <a:bodyPr>
            <a:noAutofit/>
          </a:bodyPr>
          <a:lstStyle/>
          <a:p>
            <a:pPr marL="0" indent="0">
              <a:buNone/>
            </a:pPr>
            <a:r>
              <a:rPr lang="en-US" sz="2300" dirty="0" smtClean="0">
                <a:solidFill>
                  <a:schemeClr val="bg1"/>
                </a:solidFill>
              </a:rPr>
              <a:t>ALAT PELINDUNG JATUH PERORANGAN BERFUNGSI MEMBATASI GERAK PEKERJA AGAR TIDAK MASUK KE TEMPAT YANG MEMPUNYAI POTENSI JATUH ATAU MENJAGA PEKERJAAN BERADA PADA POSISI KERJA YANG DIINGINKAN DALAM KEADAAN MIRING MAUPUN TERGANTUNGDAN MENAHAN SERTA MEMBATASI PEKERJA JATUH SEHINGGA TIDAK MEMBENTUR LANTAI DASAR</a:t>
            </a:r>
          </a:p>
          <a:p>
            <a:pPr>
              <a:buNone/>
            </a:pPr>
            <a:r>
              <a:rPr lang="en-US" sz="2300" dirty="0" smtClean="0">
                <a:solidFill>
                  <a:schemeClr val="bg1"/>
                </a:solidFill>
              </a:rPr>
              <a:t>	</a:t>
            </a:r>
          </a:p>
          <a:p>
            <a:pPr marL="685800" indent="-685800">
              <a:buNone/>
            </a:pPr>
            <a:r>
              <a:rPr lang="en-US" sz="2300" dirty="0" smtClean="0">
                <a:solidFill>
                  <a:schemeClr val="bg1"/>
                </a:solidFill>
              </a:rPr>
              <a:t>	JENISNYA TERDIRI DARI SABUK PENGAMAN TUBUH, TALI PENGAMAN, ALAT PENJEPIT TALI,  ALAT PENURUN,  ALAT PENAHAN JATUH BERGERAK, DAN LAIN-LAIN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additive="base">
                                        <p:cTn id="22"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029200"/>
          </a:xfrm>
          <a:blipFill dpi="0" rotWithShape="1">
            <a:blip r:embed="rId3">
              <a:alphaModFix amt="35000"/>
            </a:blip>
            <a:srcRect/>
            <a:tile tx="0" ty="0" sx="100000" sy="100000" flip="none" algn="tl"/>
          </a:blipFill>
        </p:spPr>
        <p:txBody>
          <a:bodyPr>
            <a:noAutofit/>
          </a:bodyPr>
          <a:lstStyle/>
          <a:p>
            <a:pPr marL="0" indent="0">
              <a:buNone/>
            </a:pPr>
            <a:r>
              <a:rPr lang="en-US" sz="2300" dirty="0" smtClean="0">
                <a:solidFill>
                  <a:schemeClr val="bg1"/>
                </a:solidFill>
              </a:rPr>
              <a:t>PELAMPUNG BERFUNGSI MELINDUNGI PENGGUNA YANG BEKERJA DIATAS AIR ATAU DIPERMUKAAN AIR AGAR TERHINDAR DARI BAHAYA TENGGELAM DAN ATAU MENGATUR KETERAPUNGAN PENGGUNA AGAR DAPAT BERADA PADA POSISI TENGGELAM ATAU MELAYANG DI DALAM AIR</a:t>
            </a:r>
          </a:p>
          <a:p>
            <a:pPr>
              <a:buNone/>
            </a:pPr>
            <a:endParaRPr lang="en-US" sz="2300" dirty="0" smtClean="0">
              <a:solidFill>
                <a:schemeClr val="bg1"/>
              </a:solidFill>
            </a:endParaRPr>
          </a:p>
          <a:p>
            <a:pPr marL="685800" indent="-685800">
              <a:buNone/>
            </a:pPr>
            <a:r>
              <a:rPr lang="en-US" sz="2300" dirty="0" smtClean="0">
                <a:solidFill>
                  <a:schemeClr val="bg1"/>
                </a:solidFill>
              </a:rPr>
              <a:t>	JENISNYA TERDIRI JACKET KESELAMATAN, ROMPI KESELAMATAN, ROMPI PENGATUR KETERAPUNGAN</a:t>
            </a:r>
            <a:endParaRPr lang="en-US" sz="23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additive="base">
                                        <p:cTn id="22"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066800"/>
            <a:ext cx="8229600" cy="5486400"/>
          </a:xfrm>
          <a:blipFill dpi="0" rotWithShape="1">
            <a:blip r:embed="rId3">
              <a:alphaModFix amt="35000"/>
            </a:blip>
            <a:srcRect/>
            <a:tile tx="0" ty="0" sx="100000" sy="100000" flip="none" algn="tl"/>
          </a:blipFill>
        </p:spPr>
        <p:txBody>
          <a:bodyPr>
            <a:noAutofit/>
          </a:bodyPr>
          <a:lstStyle/>
          <a:p>
            <a:pPr marL="0" indent="0">
              <a:buNone/>
            </a:pPr>
            <a:r>
              <a:rPr lang="en-US" sz="2200" b="1" i="1" dirty="0" smtClean="0">
                <a:solidFill>
                  <a:srgbClr val="000000"/>
                </a:solidFill>
                <a:latin typeface="Verdana" pitchFamily="34" charset="0"/>
              </a:rPr>
              <a:t>ALAT EVAKUASI DAN ALAT TRANSPORTASI ANTARA LAIN </a:t>
            </a:r>
            <a:r>
              <a:rPr lang="en-US" sz="2200" b="1" i="1" dirty="0" err="1" smtClean="0">
                <a:solidFill>
                  <a:srgbClr val="000000"/>
                </a:solidFill>
                <a:latin typeface="Verdana" pitchFamily="34" charset="0"/>
              </a:rPr>
              <a:t>meliputi</a:t>
            </a:r>
            <a:r>
              <a:rPr lang="en-US" sz="2200" b="1" i="1" dirty="0" smtClean="0">
                <a:solidFill>
                  <a:srgbClr val="000000"/>
                </a:solidFill>
                <a:latin typeface="Verdana" pitchFamily="34" charset="0"/>
              </a:rPr>
              <a:t>:</a:t>
            </a:r>
          </a:p>
          <a:p>
            <a:pPr marL="0" indent="0">
              <a:buNone/>
            </a:pPr>
            <a:endParaRPr lang="en-US" sz="2200" dirty="0" smtClean="0">
              <a:solidFill>
                <a:srgbClr val="000000"/>
              </a:solidFill>
              <a:latin typeface="Verdana" pitchFamily="34" charset="0"/>
            </a:endParaRPr>
          </a:p>
          <a:p>
            <a:pPr marL="457200" indent="-457200">
              <a:buNone/>
            </a:pPr>
            <a:r>
              <a:rPr lang="en-US" sz="2200" dirty="0" smtClean="0">
                <a:solidFill>
                  <a:srgbClr val="000000"/>
                </a:solidFill>
                <a:latin typeface="Verdana" pitchFamily="34" charset="0"/>
              </a:rPr>
              <a:t>a.  TANDU ATAU ALAT LAIN UNTUK MEMINDAHKAN       KORBAN KE TEMPAT YANG AMAN ATAU RUJUKAN, DAN</a:t>
            </a:r>
          </a:p>
          <a:p>
            <a:pPr marL="0" indent="0">
              <a:buNone/>
            </a:pPr>
            <a:endParaRPr lang="en-US" sz="2200" dirty="0" smtClean="0">
              <a:solidFill>
                <a:srgbClr val="000000"/>
              </a:solidFill>
              <a:latin typeface="Verdana" pitchFamily="34" charset="0"/>
            </a:endParaRPr>
          </a:p>
          <a:p>
            <a:pPr marL="457200" indent="-457200">
              <a:buNone/>
            </a:pPr>
            <a:r>
              <a:rPr lang="en-US" sz="2200" dirty="0" smtClean="0">
                <a:solidFill>
                  <a:srgbClr val="000000"/>
                </a:solidFill>
                <a:latin typeface="Verdana" pitchFamily="34" charset="0"/>
              </a:rPr>
              <a:t> b. MOBIL AMBULANCE ATAU KENDARAAN YANG DAPAT DIPERGUNAKAN UNTUK PENGANGKUTAN KORBAN KE TEMPAT YANG DIKEHENDAKI </a:t>
            </a:r>
          </a:p>
          <a:p>
            <a:pPr marL="0" indent="0">
              <a:buNone/>
            </a:pPr>
            <a:r>
              <a:rPr lang="en-US" sz="2200" dirty="0" smtClean="0">
                <a:solidFill>
                  <a:srgbClr val="000000"/>
                </a:solidFill>
                <a:latin typeface="Verdana" pitchFamily="34" charset="0"/>
              </a:rPr>
              <a:t> </a:t>
            </a:r>
          </a:p>
          <a:p>
            <a:pPr marL="396875" indent="-396875">
              <a:buNone/>
            </a:pPr>
            <a:r>
              <a:rPr lang="en-US" sz="2200" dirty="0" smtClean="0">
                <a:solidFill>
                  <a:srgbClr val="000000"/>
                </a:solidFill>
                <a:latin typeface="Verdana" pitchFamily="34" charset="0"/>
              </a:rPr>
              <a:t> </a:t>
            </a:r>
          </a:p>
          <a:p>
            <a:pPr marL="457200" indent="-398463">
              <a:buAutoNum type="alphaLcPeriod" startAt="2"/>
            </a:pPr>
            <a:endParaRPr lang="en-US" sz="2200" dirty="0" smtClean="0">
              <a:solidFill>
                <a:srgbClr val="000000"/>
              </a:solidFill>
              <a:latin typeface="Verdana" pitchFamily="34" charset="0"/>
            </a:endParaRPr>
          </a:p>
          <a:p>
            <a:pPr marL="973138" indent="-973138">
              <a:buAutoNum type="alphaUcPeriod"/>
            </a:pPr>
            <a:endParaRPr lang="en-US" sz="2200" dirty="0" smtClean="0">
              <a:solidFill>
                <a:srgbClr val="000000"/>
              </a:solidFill>
              <a:latin typeface="Verdana" pitchFamily="34" charset="0"/>
            </a:endParaRPr>
          </a:p>
          <a:p>
            <a:pPr marL="973138" indent="-973138">
              <a:buAutoNum type="alphaUcPeriod"/>
            </a:pPr>
            <a:endParaRPr lang="en-US" sz="2200" dirty="0" smtClean="0">
              <a:solidFill>
                <a:srgbClr val="000000"/>
              </a:solidFill>
              <a:latin typeface="Verdana" pitchFamily="34" charset="0"/>
            </a:endParaRPr>
          </a:p>
          <a:p>
            <a:pPr marL="973138" lvl="0" indent="-973138">
              <a:buClrTx/>
              <a:buNone/>
            </a:pPr>
            <a:endParaRPr lang="en-US" sz="2200" dirty="0" smtClean="0">
              <a:solidFill>
                <a:srgbClr val="000000"/>
              </a:solidFill>
              <a:latin typeface="Verdana" pitchFamily="34" charset="0"/>
            </a:endParaRPr>
          </a:p>
          <a:p>
            <a:pPr marL="973138" lvl="0" indent="-973138">
              <a:buClrTx/>
              <a:buNone/>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p:txBody>
      </p:sp>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additive="base">
                                        <p:cTn id="19"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 calcmode="lin" valueType="num">
                                      <p:cBhvr additive="base">
                                        <p:cTn id="31"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143000"/>
            <a:ext cx="8229600" cy="5486400"/>
          </a:xfrm>
          <a:blipFill dpi="0" rotWithShape="1">
            <a:blip r:embed="rId3">
              <a:alphaModFix amt="35000"/>
            </a:blip>
            <a:srcRect/>
            <a:tile tx="0" ty="0" sx="100000" sy="100000" flip="none" algn="tl"/>
          </a:blipFill>
        </p:spPr>
        <p:txBody>
          <a:bodyPr>
            <a:noAutofit/>
          </a:bodyPr>
          <a:lstStyle/>
          <a:p>
            <a:pPr marL="457200" indent="-457200">
              <a:spcAft>
                <a:spcPts val="600"/>
              </a:spcAft>
              <a:buClrTx/>
              <a:buSzPct val="100000"/>
              <a:buNone/>
            </a:pPr>
            <a:r>
              <a:rPr lang="en-US" sz="2200" b="1" i="1" dirty="0" smtClean="0">
                <a:solidFill>
                  <a:schemeClr val="bg1"/>
                </a:solidFill>
                <a:latin typeface="Verdana" pitchFamily="34" charset="0"/>
              </a:rPr>
              <a:t>KOTAK P3K BENTUK A (&lt; 25 T.K) TERDIRI DARI :</a:t>
            </a:r>
          </a:p>
          <a:p>
            <a:pPr marL="350838" indent="-350838">
              <a:spcAft>
                <a:spcPts val="600"/>
              </a:spcAft>
              <a:buClrTx/>
              <a:buSzPct val="100000"/>
              <a:buFont typeface="Wingdings" pitchFamily="2" charset="2"/>
              <a:buChar char="§"/>
            </a:pPr>
            <a:r>
              <a:rPr lang="en-US" sz="2200" dirty="0" smtClean="0">
                <a:solidFill>
                  <a:schemeClr val="bg1"/>
                </a:solidFill>
                <a:latin typeface="Verdana" pitchFamily="34" charset="0"/>
              </a:rPr>
              <a:t>20 </a:t>
            </a:r>
            <a:r>
              <a:rPr lang="en-US" sz="2200" dirty="0" err="1" smtClean="0">
                <a:solidFill>
                  <a:schemeClr val="bg1"/>
                </a:solidFill>
                <a:latin typeface="Verdana" pitchFamily="34" charset="0"/>
              </a:rPr>
              <a:t>kasa</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steril</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terbungkus</a:t>
            </a:r>
            <a:endParaRPr lang="en-US" sz="2200" dirty="0" smtClean="0">
              <a:solidFill>
                <a:schemeClr val="bg1"/>
              </a:solidFill>
              <a:latin typeface="Verdana" pitchFamily="34" charset="0"/>
            </a:endParaRPr>
          </a:p>
          <a:p>
            <a:pPr marL="350838" indent="-350838">
              <a:buClrTx/>
              <a:buSzPct val="100000"/>
              <a:buFont typeface="Wingdings" pitchFamily="2" charset="2"/>
              <a:buChar char="§"/>
            </a:pPr>
            <a:r>
              <a:rPr lang="en-US" sz="2200" dirty="0" smtClean="0">
                <a:solidFill>
                  <a:schemeClr val="bg1"/>
                </a:solidFill>
                <a:latin typeface="Verdana" pitchFamily="34" charset="0"/>
              </a:rPr>
              <a:t>2 </a:t>
            </a:r>
            <a:r>
              <a:rPr lang="en-US" sz="2200" dirty="0" err="1" smtClean="0">
                <a:solidFill>
                  <a:schemeClr val="bg1"/>
                </a:solidFill>
                <a:latin typeface="Verdana" pitchFamily="34" charset="0"/>
              </a:rPr>
              <a:t>perban</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lebar</a:t>
            </a:r>
            <a:r>
              <a:rPr lang="en-US" sz="2200" dirty="0" smtClean="0">
                <a:solidFill>
                  <a:schemeClr val="bg1"/>
                </a:solidFill>
                <a:latin typeface="Verdana" pitchFamily="34" charset="0"/>
              </a:rPr>
              <a:t> 5 cm </a:t>
            </a:r>
            <a:r>
              <a:rPr lang="en-US" sz="2200" dirty="0" err="1" smtClean="0">
                <a:solidFill>
                  <a:schemeClr val="bg1"/>
                </a:solidFill>
                <a:latin typeface="Verdana" pitchFamily="34" charset="0"/>
              </a:rPr>
              <a:t>dan</a:t>
            </a:r>
            <a:r>
              <a:rPr lang="en-US" sz="2200" dirty="0" smtClean="0">
                <a:solidFill>
                  <a:schemeClr val="bg1"/>
                </a:solidFill>
                <a:latin typeface="Verdana" pitchFamily="34" charset="0"/>
              </a:rPr>
              <a:t> 10 cm</a:t>
            </a:r>
          </a:p>
          <a:p>
            <a:pPr marL="350838" indent="-350838">
              <a:buClrTx/>
              <a:buSzPct val="100000"/>
              <a:buFont typeface="Wingdings" pitchFamily="2" charset="2"/>
              <a:buChar char="§"/>
            </a:pPr>
            <a:r>
              <a:rPr lang="en-US" sz="2200" dirty="0" smtClean="0">
                <a:solidFill>
                  <a:schemeClr val="bg1"/>
                </a:solidFill>
                <a:latin typeface="Verdana" pitchFamily="34" charset="0"/>
              </a:rPr>
              <a:t>2 </a:t>
            </a:r>
            <a:r>
              <a:rPr lang="en-US" sz="2200" dirty="0" err="1" smtClean="0">
                <a:solidFill>
                  <a:schemeClr val="bg1"/>
                </a:solidFill>
                <a:latin typeface="Verdana" pitchFamily="34" charset="0"/>
              </a:rPr>
              <a:t>plester</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lebar</a:t>
            </a:r>
            <a:r>
              <a:rPr lang="en-US" sz="2200" dirty="0" smtClean="0">
                <a:solidFill>
                  <a:schemeClr val="bg1"/>
                </a:solidFill>
                <a:latin typeface="Verdana" pitchFamily="34" charset="0"/>
              </a:rPr>
              <a:t> 1,25 cm</a:t>
            </a:r>
          </a:p>
          <a:p>
            <a:pPr marL="350838" indent="-350838">
              <a:buClrTx/>
              <a:buSzPct val="100000"/>
              <a:buFont typeface="Wingdings" pitchFamily="2" charset="2"/>
              <a:buChar char="§"/>
            </a:pPr>
            <a:r>
              <a:rPr lang="en-US" sz="2200" dirty="0" smtClean="0">
                <a:solidFill>
                  <a:schemeClr val="bg1"/>
                </a:solidFill>
                <a:latin typeface="Verdana" pitchFamily="34" charset="0"/>
              </a:rPr>
              <a:t>10 </a:t>
            </a:r>
            <a:r>
              <a:rPr lang="en-US" sz="2200" dirty="0" err="1" smtClean="0">
                <a:solidFill>
                  <a:schemeClr val="bg1"/>
                </a:solidFill>
                <a:latin typeface="Verdana" pitchFamily="34" charset="0"/>
              </a:rPr>
              <a:t>plester</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cepat</a:t>
            </a:r>
            <a:r>
              <a:rPr lang="en-US" sz="2200" dirty="0" smtClean="0">
                <a:solidFill>
                  <a:schemeClr val="bg1"/>
                </a:solidFill>
                <a:latin typeface="Verdana" pitchFamily="34" charset="0"/>
              </a:rPr>
              <a:t> </a:t>
            </a: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kapas</a:t>
            </a:r>
            <a:r>
              <a:rPr lang="en-US" sz="2200" dirty="0" smtClean="0">
                <a:solidFill>
                  <a:schemeClr val="bg1"/>
                </a:solidFill>
                <a:latin typeface="Verdana" pitchFamily="34" charset="0"/>
              </a:rPr>
              <a:t> 25 gram</a:t>
            </a: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gunting</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dan</a:t>
            </a:r>
            <a:r>
              <a:rPr lang="en-US" sz="2200" dirty="0" smtClean="0">
                <a:solidFill>
                  <a:schemeClr val="bg1"/>
                </a:solidFill>
                <a:latin typeface="Verdana" pitchFamily="34" charset="0"/>
              </a:rPr>
              <a:t> 12 </a:t>
            </a:r>
            <a:r>
              <a:rPr lang="en-US" sz="2200" dirty="0" err="1" smtClean="0">
                <a:solidFill>
                  <a:schemeClr val="bg1"/>
                </a:solidFill>
                <a:latin typeface="Verdana" pitchFamily="34" charset="0"/>
              </a:rPr>
              <a:t>peniti</a:t>
            </a:r>
            <a:endParaRPr lang="en-US" sz="2200" dirty="0" smtClean="0">
              <a:solidFill>
                <a:schemeClr val="bg1"/>
              </a:solidFill>
              <a:latin typeface="Verdana" pitchFamily="34" charset="0"/>
            </a:endParaRPr>
          </a:p>
          <a:p>
            <a:pPr marL="350838" indent="-350838">
              <a:buClrTx/>
              <a:buSzPct val="100000"/>
              <a:buFont typeface="Wingdings" pitchFamily="2" charset="2"/>
              <a:buChar char="§"/>
            </a:pPr>
            <a:r>
              <a:rPr lang="en-US" sz="2200" dirty="0" smtClean="0">
                <a:solidFill>
                  <a:schemeClr val="bg1"/>
                </a:solidFill>
                <a:latin typeface="Verdana" pitchFamily="34" charset="0"/>
              </a:rPr>
              <a:t>2 </a:t>
            </a:r>
            <a:r>
              <a:rPr lang="en-US" sz="2200" dirty="0" err="1" smtClean="0">
                <a:solidFill>
                  <a:schemeClr val="bg1"/>
                </a:solidFill>
                <a:latin typeface="Verdana" pitchFamily="34" charset="0"/>
              </a:rPr>
              <a:t>sarung</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tangan</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sekali</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pakai</a:t>
            </a:r>
            <a:r>
              <a:rPr lang="en-US" sz="2200" dirty="0" smtClean="0">
                <a:solidFill>
                  <a:schemeClr val="bg1"/>
                </a:solidFill>
                <a:latin typeface="Verdana" pitchFamily="34" charset="0"/>
              </a:rPr>
              <a:t> ( </a:t>
            </a:r>
            <a:r>
              <a:rPr lang="en-US" sz="2200" dirty="0" err="1" smtClean="0">
                <a:solidFill>
                  <a:schemeClr val="bg1"/>
                </a:solidFill>
                <a:latin typeface="Verdana" pitchFamily="34" charset="0"/>
              </a:rPr>
              <a:t>pasangan</a:t>
            </a:r>
            <a:r>
              <a:rPr lang="en-US" sz="2200" dirty="0" smtClean="0">
                <a:solidFill>
                  <a:schemeClr val="bg1"/>
                </a:solidFill>
                <a:latin typeface="Verdana" pitchFamily="34" charset="0"/>
              </a:rPr>
              <a:t> )</a:t>
            </a:r>
          </a:p>
          <a:p>
            <a:pPr marL="350838" indent="-350838">
              <a:buClrTx/>
              <a:buSzPct val="100000"/>
              <a:buFont typeface="Wingdings" pitchFamily="2" charset="2"/>
              <a:buChar char="§"/>
            </a:pPr>
            <a:r>
              <a:rPr lang="en-US" sz="2200" dirty="0" smtClean="0">
                <a:solidFill>
                  <a:schemeClr val="bg1"/>
                </a:solidFill>
                <a:latin typeface="Verdana" pitchFamily="34" charset="0"/>
              </a:rPr>
              <a:t>1 masker, 1 </a:t>
            </a:r>
            <a:r>
              <a:rPr lang="en-US" sz="2200" dirty="0" err="1" smtClean="0">
                <a:solidFill>
                  <a:schemeClr val="bg1"/>
                </a:solidFill>
                <a:latin typeface="Verdana" pitchFamily="34" charset="0"/>
              </a:rPr>
              <a:t>pinset</a:t>
            </a:r>
            <a:r>
              <a:rPr lang="en-US" sz="2200" dirty="0" smtClean="0">
                <a:solidFill>
                  <a:schemeClr val="bg1"/>
                </a:solidFill>
                <a:latin typeface="Verdana" pitchFamily="34" charset="0"/>
              </a:rPr>
              <a:t>, 1 </a:t>
            </a:r>
            <a:r>
              <a:rPr lang="en-US" sz="2200" dirty="0" err="1" smtClean="0">
                <a:solidFill>
                  <a:schemeClr val="bg1"/>
                </a:solidFill>
                <a:latin typeface="Verdana" pitchFamily="34" charset="0"/>
              </a:rPr>
              <a:t>lampu</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senter</a:t>
            </a:r>
            <a:endParaRPr lang="en-US" sz="2200" dirty="0" smtClean="0">
              <a:solidFill>
                <a:schemeClr val="bg1"/>
              </a:solidFill>
              <a:latin typeface="Verdana" pitchFamily="34" charset="0"/>
            </a:endParaRP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kantong</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pastik</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bersih</a:t>
            </a:r>
            <a:r>
              <a:rPr lang="en-US" sz="2200" dirty="0" smtClean="0">
                <a:solidFill>
                  <a:schemeClr val="bg1"/>
                </a:solidFill>
                <a:latin typeface="Verdana" pitchFamily="34"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 calcmode="lin" valueType="num">
                                      <p:cBhvr additive="base">
                                        <p:cTn id="52"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nodeType="click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 calcmode="lin" valueType="num">
                                      <p:cBhvr additive="base">
                                        <p:cTn id="58"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anim calcmode="lin" valueType="num">
                                      <p:cBhvr additive="base">
                                        <p:cTn id="64" dur="500" fill="hold"/>
                                        <p:tgtEl>
                                          <p:spTgt spid="6">
                                            <p:txEl>
                                              <p:pRg st="8" end="8"/>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additive="base">
                                        <p:cTn id="70" dur="500" fill="hold"/>
                                        <p:tgtEl>
                                          <p:spTgt spid="6">
                                            <p:txEl>
                                              <p:pRg st="9" end="9"/>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143000"/>
            <a:ext cx="8229600" cy="5486400"/>
          </a:xfrm>
          <a:blipFill dpi="0" rotWithShape="1">
            <a:blip r:embed="rId3">
              <a:alphaModFix amt="35000"/>
            </a:blip>
            <a:srcRect/>
            <a:tile tx="0" ty="0" sx="100000" sy="100000" flip="none" algn="tl"/>
          </a:blipFill>
        </p:spPr>
        <p:txBody>
          <a:bodyPr>
            <a:noAutofit/>
          </a:bodyPr>
          <a:lstStyle/>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aquades</a:t>
            </a:r>
            <a:r>
              <a:rPr lang="en-US" sz="2200" dirty="0" smtClean="0">
                <a:solidFill>
                  <a:schemeClr val="bg1"/>
                </a:solidFill>
                <a:latin typeface="Verdana" pitchFamily="34" charset="0"/>
              </a:rPr>
              <a:t> 100 ml </a:t>
            </a:r>
            <a:r>
              <a:rPr lang="en-US" sz="2200" dirty="0" err="1" smtClean="0">
                <a:solidFill>
                  <a:schemeClr val="bg1"/>
                </a:solidFill>
                <a:latin typeface="Verdana" pitchFamily="34" charset="0"/>
              </a:rPr>
              <a:t>larut</a:t>
            </a:r>
            <a:r>
              <a:rPr lang="en-US" sz="2200" dirty="0" smtClean="0">
                <a:solidFill>
                  <a:schemeClr val="bg1"/>
                </a:solidFill>
                <a:latin typeface="Verdana" pitchFamily="34" charset="0"/>
              </a:rPr>
              <a:t> saline</a:t>
            </a: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povidon</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lodin</a:t>
            </a:r>
            <a:r>
              <a:rPr lang="en-US" sz="2200" dirty="0" smtClean="0">
                <a:solidFill>
                  <a:schemeClr val="bg1"/>
                </a:solidFill>
                <a:latin typeface="Verdana" pitchFamily="34" charset="0"/>
              </a:rPr>
              <a:t> 60 ml</a:t>
            </a: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alkohol</a:t>
            </a:r>
            <a:r>
              <a:rPr lang="en-US" sz="2200" dirty="0" smtClean="0">
                <a:solidFill>
                  <a:schemeClr val="bg1"/>
                </a:solidFill>
                <a:latin typeface="Verdana" pitchFamily="34" charset="0"/>
              </a:rPr>
              <a:t> 70 %</a:t>
            </a: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buku</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panduan</a:t>
            </a:r>
            <a:r>
              <a:rPr lang="en-US" sz="2200" dirty="0" smtClean="0">
                <a:solidFill>
                  <a:schemeClr val="bg1"/>
                </a:solidFill>
                <a:latin typeface="Verdana" pitchFamily="34" charset="0"/>
              </a:rPr>
              <a:t>  P3K  </a:t>
            </a:r>
            <a:r>
              <a:rPr lang="en-US" sz="2200" dirty="0" err="1" smtClean="0">
                <a:solidFill>
                  <a:schemeClr val="bg1"/>
                </a:solidFill>
                <a:latin typeface="Verdana" pitchFamily="34" charset="0"/>
              </a:rPr>
              <a:t>di</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tempat</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kerja</a:t>
            </a:r>
            <a:endParaRPr lang="en-US" sz="2200" dirty="0" smtClean="0">
              <a:solidFill>
                <a:schemeClr val="bg1"/>
              </a:solidFill>
              <a:latin typeface="Verdana" pitchFamily="34" charset="0"/>
            </a:endParaRPr>
          </a:p>
          <a:p>
            <a:pPr marL="350838" indent="-350838">
              <a:buClrTx/>
              <a:buSzPct val="100000"/>
              <a:buFont typeface="Wingdings" pitchFamily="2" charset="2"/>
              <a:buChar char="§"/>
            </a:pPr>
            <a:r>
              <a:rPr lang="en-US" sz="2200" dirty="0" smtClean="0">
                <a:solidFill>
                  <a:schemeClr val="bg1"/>
                </a:solidFill>
                <a:latin typeface="Verdana" pitchFamily="34" charset="0"/>
              </a:rPr>
              <a:t>1 </a:t>
            </a:r>
            <a:r>
              <a:rPr lang="en-US" sz="2200" dirty="0" err="1" smtClean="0">
                <a:solidFill>
                  <a:schemeClr val="bg1"/>
                </a:solidFill>
                <a:latin typeface="Verdana" pitchFamily="34" charset="0"/>
              </a:rPr>
              <a:t>buku</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catatan</a:t>
            </a:r>
            <a:endParaRPr lang="en-US" sz="2200" dirty="0" smtClean="0">
              <a:solidFill>
                <a:schemeClr val="bg1"/>
              </a:solidFill>
              <a:latin typeface="Verdana" pitchFamily="34" charset="0"/>
            </a:endParaRPr>
          </a:p>
          <a:p>
            <a:pPr marL="350838" indent="-350838">
              <a:buClrTx/>
              <a:buSzPct val="100000"/>
              <a:buFont typeface="Wingdings" pitchFamily="2" charset="2"/>
              <a:buChar char="§"/>
            </a:pPr>
            <a:r>
              <a:rPr lang="en-US" sz="2200" dirty="0" err="1" smtClean="0">
                <a:solidFill>
                  <a:schemeClr val="bg1"/>
                </a:solidFill>
                <a:latin typeface="Verdana" pitchFamily="34" charset="0"/>
              </a:rPr>
              <a:t>Daftar</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isi</a:t>
            </a:r>
            <a:r>
              <a:rPr lang="en-US" sz="2200" dirty="0" smtClean="0">
                <a:solidFill>
                  <a:schemeClr val="bg1"/>
                </a:solidFill>
                <a:latin typeface="Verdana" pitchFamily="34" charset="0"/>
              </a:rPr>
              <a:t> </a:t>
            </a:r>
            <a:r>
              <a:rPr lang="en-US" sz="2200" dirty="0" err="1" smtClean="0">
                <a:solidFill>
                  <a:schemeClr val="bg1"/>
                </a:solidFill>
                <a:latin typeface="Verdana" pitchFamily="34" charset="0"/>
              </a:rPr>
              <a:t>kotak</a:t>
            </a:r>
            <a:r>
              <a:rPr lang="en-US" sz="2200" dirty="0" smtClean="0">
                <a:solidFill>
                  <a:schemeClr val="bg1"/>
                </a:solidFill>
                <a:latin typeface="Verdana" pitchFamily="34"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562600"/>
          </a:xfrm>
          <a:blipFill dpi="0" rotWithShape="1">
            <a:blip r:embed="rId3">
              <a:alphaModFix amt="35000"/>
            </a:blip>
            <a:srcRect/>
            <a:tile tx="0" ty="0" sx="100000" sy="100000" flip="none" algn="tl"/>
          </a:blipFill>
        </p:spPr>
        <p:txBody>
          <a:bodyPr>
            <a:noAutofit/>
          </a:bodyPr>
          <a:lstStyle/>
          <a:p>
            <a:pPr marL="457200" indent="-457200">
              <a:spcAft>
                <a:spcPts val="600"/>
              </a:spcAft>
              <a:buClrTx/>
              <a:buSzPct val="100000"/>
              <a:buNone/>
            </a:pPr>
            <a:r>
              <a:rPr lang="en-US" sz="2200" b="1" i="1" dirty="0" smtClean="0">
                <a:solidFill>
                  <a:schemeClr val="bg1"/>
                </a:solidFill>
                <a:latin typeface="Verdana" pitchFamily="34" charset="0"/>
              </a:rPr>
              <a:t>KOTAK P3K BENTUK B (&lt; 50 T.K) TERDIRI DARI :</a:t>
            </a:r>
          </a:p>
          <a:p>
            <a:pPr marL="457200" indent="-457200">
              <a:spcAft>
                <a:spcPts val="600"/>
              </a:spcAft>
              <a:buClrTx/>
              <a:buSzPct val="100000"/>
              <a:buFont typeface="Wingdings" pitchFamily="2" charset="2"/>
              <a:buChar char="§"/>
            </a:pPr>
            <a:r>
              <a:rPr lang="en-US" sz="2200" dirty="0" smtClean="0">
                <a:solidFill>
                  <a:schemeClr val="bg1"/>
                </a:solidFill>
                <a:latin typeface="Verdana" pitchFamily="34" charset="0"/>
              </a:rPr>
              <a:t>40 KASA STERIL TERBUNGKUS</a:t>
            </a:r>
          </a:p>
          <a:p>
            <a:pPr marL="457200" indent="-457200">
              <a:buClrTx/>
              <a:buSzPct val="100000"/>
              <a:buFont typeface="Wingdings" pitchFamily="2" charset="2"/>
              <a:buChar char="§"/>
            </a:pPr>
            <a:r>
              <a:rPr lang="en-US" sz="2200" dirty="0" smtClean="0">
                <a:solidFill>
                  <a:schemeClr val="bg1"/>
                </a:solidFill>
                <a:latin typeface="Verdana" pitchFamily="34" charset="0"/>
              </a:rPr>
              <a:t>4  PERBAN LEBAR 5 CM DAN 19 CM</a:t>
            </a:r>
          </a:p>
          <a:p>
            <a:pPr marL="457200" indent="-457200">
              <a:buClrTx/>
              <a:buSzPct val="100000"/>
              <a:buFont typeface="Wingdings" pitchFamily="2" charset="2"/>
              <a:buChar char="§"/>
            </a:pPr>
            <a:r>
              <a:rPr lang="en-US" sz="2200" dirty="0" smtClean="0">
                <a:solidFill>
                  <a:schemeClr val="bg1"/>
                </a:solidFill>
                <a:latin typeface="Verdana" pitchFamily="34" charset="0"/>
              </a:rPr>
              <a:t>4 PLESTER LEBAR 1,25 CM DAN 15 PLESTER CEPAT</a:t>
            </a:r>
          </a:p>
          <a:p>
            <a:pPr marL="457200" indent="-457200">
              <a:buClrTx/>
              <a:buSzPct val="100000"/>
              <a:buFont typeface="Wingdings" pitchFamily="2" charset="2"/>
              <a:buChar char="§"/>
            </a:pPr>
            <a:r>
              <a:rPr lang="en-US" sz="2200" dirty="0" smtClean="0">
                <a:solidFill>
                  <a:schemeClr val="bg1"/>
                </a:solidFill>
                <a:latin typeface="Verdana" pitchFamily="34" charset="0"/>
              </a:rPr>
              <a:t>2 KAPAS 25 GRAM, DAN 4 KAIN SEGITIGA</a:t>
            </a:r>
          </a:p>
          <a:p>
            <a:pPr marL="457200" indent="-457200">
              <a:buClrTx/>
              <a:buSzPct val="100000"/>
              <a:buFont typeface="Wingdings" pitchFamily="2" charset="2"/>
              <a:buChar char="§"/>
            </a:pPr>
            <a:r>
              <a:rPr lang="en-US" sz="2200" dirty="0" smtClean="0">
                <a:solidFill>
                  <a:schemeClr val="bg1"/>
                </a:solidFill>
                <a:latin typeface="Verdana" pitchFamily="34" charset="0"/>
              </a:rPr>
              <a:t>1 GUNTING DAN 12 PENITI</a:t>
            </a:r>
          </a:p>
          <a:p>
            <a:pPr marL="457200" indent="-457200">
              <a:buClrTx/>
              <a:buSzPct val="100000"/>
              <a:buFont typeface="Wingdings" pitchFamily="2" charset="2"/>
              <a:buChar char="§"/>
            </a:pPr>
            <a:r>
              <a:rPr lang="en-US" sz="2200" dirty="0" smtClean="0">
                <a:solidFill>
                  <a:schemeClr val="bg1"/>
                </a:solidFill>
                <a:latin typeface="Verdana" pitchFamily="34" charset="0"/>
              </a:rPr>
              <a:t>3 SARUNG TANGAN SEKALI PAKAI</a:t>
            </a:r>
          </a:p>
          <a:p>
            <a:pPr marL="457200" indent="-457200">
              <a:buClrTx/>
              <a:buSzPct val="100000"/>
              <a:buFont typeface="Wingdings" pitchFamily="2" charset="2"/>
              <a:buChar char="§"/>
            </a:pPr>
            <a:r>
              <a:rPr lang="en-US" sz="2200" dirty="0" smtClean="0">
                <a:solidFill>
                  <a:schemeClr val="bg1"/>
                </a:solidFill>
                <a:latin typeface="Verdana" pitchFamily="34" charset="0"/>
              </a:rPr>
              <a:t>1 MASKER, 1 PINSET, 1 LAMPU SENTER</a:t>
            </a:r>
          </a:p>
          <a:p>
            <a:pPr marL="457200" indent="-457200">
              <a:buClrTx/>
              <a:buSzPct val="100000"/>
              <a:buFont typeface="Wingdings" pitchFamily="2" charset="2"/>
              <a:buChar char="§"/>
            </a:pPr>
            <a:r>
              <a:rPr lang="en-US" sz="2200" dirty="0" smtClean="0">
                <a:solidFill>
                  <a:schemeClr val="bg1"/>
                </a:solidFill>
                <a:latin typeface="Verdana" pitchFamily="34" charset="0"/>
              </a:rPr>
              <a:t>2 GELAS UNTUK CUCI MATA</a:t>
            </a:r>
          </a:p>
          <a:p>
            <a:pPr marL="457200" indent="-457200">
              <a:buClrTx/>
              <a:buSzPct val="100000"/>
              <a:buFont typeface="Wingdings" pitchFamily="2" charset="2"/>
              <a:buChar char="§"/>
            </a:pPr>
            <a:r>
              <a:rPr lang="en-US" sz="2200" dirty="0" smtClean="0">
                <a:solidFill>
                  <a:schemeClr val="bg1"/>
                </a:solidFill>
                <a:latin typeface="Verdana" pitchFamily="34" charset="0"/>
              </a:rPr>
              <a:t>1 KANTONG PLASTIK BERSIH</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 calcmode="lin" valueType="num">
                                      <p:cBhvr additive="base">
                                        <p:cTn id="52"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 calcmode="lin" valueType="num">
                                      <p:cBhvr additive="base">
                                        <p:cTn id="58"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anim calcmode="lin" valueType="num">
                                      <p:cBhvr additive="base">
                                        <p:cTn id="64"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additive="base">
                                        <p:cTn id="70"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562600"/>
          </a:xfrm>
          <a:blipFill dpi="0" rotWithShape="1">
            <a:blip r:embed="rId3">
              <a:alphaModFix amt="35000"/>
            </a:blip>
            <a:srcRect/>
            <a:tile tx="0" ty="0" sx="100000" sy="100000" flip="none" algn="tl"/>
          </a:blipFill>
        </p:spPr>
        <p:txBody>
          <a:bodyPr>
            <a:noAutofit/>
          </a:bodyPr>
          <a:lstStyle/>
          <a:p>
            <a:pPr marL="457200" indent="-457200">
              <a:buClrTx/>
              <a:buSzPct val="100000"/>
              <a:buFont typeface="Wingdings" pitchFamily="2" charset="2"/>
              <a:buChar char="§"/>
            </a:pPr>
            <a:r>
              <a:rPr lang="en-US" sz="2200" dirty="0" smtClean="0">
                <a:solidFill>
                  <a:schemeClr val="bg1"/>
                </a:solidFill>
                <a:latin typeface="Verdana" pitchFamily="34" charset="0"/>
              </a:rPr>
              <a:t>1 AQUADES 100 ML LARUTAN SALINE</a:t>
            </a:r>
          </a:p>
          <a:p>
            <a:pPr marL="457200" indent="-457200">
              <a:buClrTx/>
              <a:buSzPct val="100000"/>
              <a:buFont typeface="Wingdings" pitchFamily="2" charset="2"/>
              <a:buChar char="§"/>
            </a:pPr>
            <a:r>
              <a:rPr lang="en-US" sz="2200" dirty="0" smtClean="0">
                <a:solidFill>
                  <a:schemeClr val="bg1"/>
                </a:solidFill>
                <a:latin typeface="Verdana" pitchFamily="34" charset="0"/>
              </a:rPr>
              <a:t>1 POVIDON LODIM 60 ML, ALKOHOL 70 %</a:t>
            </a:r>
          </a:p>
          <a:p>
            <a:pPr marL="457200" indent="-457200">
              <a:buClrTx/>
              <a:buSzPct val="100000"/>
              <a:buFont typeface="Wingdings" pitchFamily="2" charset="2"/>
              <a:buChar char="§"/>
            </a:pPr>
            <a:r>
              <a:rPr lang="en-US" sz="2200" dirty="0" smtClean="0">
                <a:solidFill>
                  <a:schemeClr val="bg1"/>
                </a:solidFill>
                <a:latin typeface="Verdana" pitchFamily="34" charset="0"/>
              </a:rPr>
              <a:t>1 BUKU PANDUAN P3K</a:t>
            </a:r>
          </a:p>
          <a:p>
            <a:pPr marL="457200" indent="-457200">
              <a:buClrTx/>
              <a:buSzPct val="100000"/>
              <a:buFont typeface="Wingdings" pitchFamily="2" charset="2"/>
              <a:buChar char="§"/>
            </a:pPr>
            <a:r>
              <a:rPr lang="en-US" sz="2200" dirty="0" smtClean="0">
                <a:solidFill>
                  <a:schemeClr val="bg1"/>
                </a:solidFill>
                <a:latin typeface="Verdana" pitchFamily="34" charset="0"/>
              </a:rPr>
              <a:t>1 BUKU CATATAN</a:t>
            </a:r>
          </a:p>
          <a:p>
            <a:pPr marL="457200" indent="-457200">
              <a:buClrTx/>
              <a:buSzPct val="100000"/>
              <a:buFont typeface="Wingdings" pitchFamily="2" charset="2"/>
              <a:buChar char="§"/>
            </a:pPr>
            <a:r>
              <a:rPr lang="en-US" sz="2200" dirty="0" smtClean="0">
                <a:solidFill>
                  <a:schemeClr val="bg1"/>
                </a:solidFill>
                <a:latin typeface="Verdana" pitchFamily="34" charset="0"/>
              </a:rPr>
              <a:t> DAFTAR ISI KOTAKNYA</a:t>
            </a:r>
          </a:p>
          <a:p>
            <a:pPr marL="457200" indent="-457200">
              <a:buClrTx/>
              <a:buSzPct val="100000"/>
              <a:buNone/>
            </a:pPr>
            <a:r>
              <a:rPr lang="en-US" sz="2200" dirty="0" smtClean="0">
                <a:solidFill>
                  <a:schemeClr val="bg1"/>
                </a:solidFill>
              </a:rPr>
              <a:t> </a:t>
            </a:r>
            <a:endParaRPr lang="en-US" sz="22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562600"/>
          </a:xfrm>
          <a:blipFill dpi="0" rotWithShape="1">
            <a:blip r:embed="rId3">
              <a:alphaModFix amt="35000"/>
            </a:blip>
            <a:srcRect/>
            <a:tile tx="0" ty="0" sx="100000" sy="100000" flip="none" algn="tl"/>
          </a:blipFill>
        </p:spPr>
        <p:txBody>
          <a:bodyPr>
            <a:noAutofit/>
          </a:bodyPr>
          <a:lstStyle/>
          <a:p>
            <a:pPr marL="457200" indent="-457200">
              <a:spcAft>
                <a:spcPts val="600"/>
              </a:spcAft>
              <a:buClrTx/>
              <a:buSzPct val="100000"/>
              <a:buNone/>
            </a:pPr>
            <a:r>
              <a:rPr lang="en-US" sz="2200" b="1" i="1" dirty="0" smtClean="0">
                <a:solidFill>
                  <a:schemeClr val="bg1"/>
                </a:solidFill>
                <a:latin typeface="Verdana" pitchFamily="34" charset="0"/>
              </a:rPr>
              <a:t>KOTAK P3K BENTUK C (&lt; 100 T.K.)TERDIRI DARI :</a:t>
            </a:r>
          </a:p>
          <a:p>
            <a:pPr marL="457200" indent="-457200">
              <a:spcAft>
                <a:spcPts val="600"/>
              </a:spcAft>
              <a:buClrTx/>
              <a:buSzPct val="100000"/>
              <a:buFont typeface="Wingdings" pitchFamily="2" charset="2"/>
              <a:buChar char="§"/>
            </a:pPr>
            <a:r>
              <a:rPr lang="en-US" sz="2200" dirty="0" smtClean="0">
                <a:solidFill>
                  <a:schemeClr val="bg1"/>
                </a:solidFill>
                <a:latin typeface="Verdana" pitchFamily="34" charset="0"/>
              </a:rPr>
              <a:t>40 KASA STERIL TERBUNGKUS</a:t>
            </a:r>
          </a:p>
          <a:p>
            <a:pPr marL="457200" indent="-457200">
              <a:buClrTx/>
              <a:buSzPct val="100000"/>
              <a:buFont typeface="Wingdings" pitchFamily="2" charset="2"/>
              <a:buChar char="§"/>
            </a:pPr>
            <a:r>
              <a:rPr lang="en-US" sz="2200" dirty="0" smtClean="0">
                <a:solidFill>
                  <a:schemeClr val="bg1"/>
                </a:solidFill>
                <a:latin typeface="Verdana" pitchFamily="34" charset="0"/>
              </a:rPr>
              <a:t>6 PERBAN LEBAR 5 CM  DAN LEBAR 10 CM</a:t>
            </a:r>
          </a:p>
          <a:p>
            <a:pPr marL="457200" indent="-457200">
              <a:buClrTx/>
              <a:buSzPct val="100000"/>
              <a:buFont typeface="Wingdings" pitchFamily="2" charset="2"/>
              <a:buChar char="§"/>
            </a:pPr>
            <a:r>
              <a:rPr lang="en-US" sz="2200" dirty="0" smtClean="0">
                <a:solidFill>
                  <a:schemeClr val="bg1"/>
                </a:solidFill>
                <a:latin typeface="Verdana" pitchFamily="34" charset="0"/>
              </a:rPr>
              <a:t>6 PLESTER LEBAR 1,25 CM DAN 20 PLESTER CEPAT</a:t>
            </a:r>
          </a:p>
          <a:p>
            <a:pPr marL="457200" indent="-457200">
              <a:buClrTx/>
              <a:buSzPct val="100000"/>
              <a:buFont typeface="Wingdings" pitchFamily="2" charset="2"/>
              <a:buChar char="§"/>
            </a:pPr>
            <a:r>
              <a:rPr lang="en-US" sz="2200" dirty="0" smtClean="0">
                <a:solidFill>
                  <a:schemeClr val="bg1"/>
                </a:solidFill>
                <a:latin typeface="Verdana" pitchFamily="34" charset="0"/>
              </a:rPr>
              <a:t>3 KAPAS 25 GRAM DAN 6 KAIN SEGITIGA</a:t>
            </a:r>
          </a:p>
          <a:p>
            <a:pPr marL="457200" indent="-457200">
              <a:buClrTx/>
              <a:buSzPct val="100000"/>
              <a:buFont typeface="Wingdings" pitchFamily="2" charset="2"/>
              <a:buChar char="§"/>
            </a:pPr>
            <a:r>
              <a:rPr lang="en-US" sz="2200" dirty="0" smtClean="0">
                <a:solidFill>
                  <a:schemeClr val="bg1"/>
                </a:solidFill>
                <a:latin typeface="Verdana" pitchFamily="34" charset="0"/>
              </a:rPr>
              <a:t>1 GUNTING DAN 12 PENITI</a:t>
            </a:r>
          </a:p>
          <a:p>
            <a:pPr marL="457200" indent="-457200">
              <a:buClrTx/>
              <a:buSzPct val="100000"/>
              <a:buFont typeface="Wingdings" pitchFamily="2" charset="2"/>
              <a:buChar char="§"/>
            </a:pPr>
            <a:r>
              <a:rPr lang="en-US" sz="2200" dirty="0" smtClean="0">
                <a:solidFill>
                  <a:schemeClr val="bg1"/>
                </a:solidFill>
                <a:latin typeface="Verdana" pitchFamily="34" charset="0"/>
              </a:rPr>
              <a:t>6 SARUNG TANGAN SEKLI PAKAI</a:t>
            </a:r>
          </a:p>
          <a:p>
            <a:pPr marL="457200" indent="-457200">
              <a:buClrTx/>
              <a:buSzPct val="100000"/>
              <a:buFont typeface="Wingdings" pitchFamily="2" charset="2"/>
              <a:buChar char="§"/>
            </a:pPr>
            <a:r>
              <a:rPr lang="en-US" sz="2200" dirty="0" smtClean="0">
                <a:solidFill>
                  <a:schemeClr val="bg1"/>
                </a:solidFill>
                <a:latin typeface="Verdana" pitchFamily="34" charset="0"/>
              </a:rPr>
              <a:t>1 MASKER, 1 PINSET, 1 LAMPU SENTER</a:t>
            </a:r>
          </a:p>
          <a:p>
            <a:pPr marL="457200" indent="-457200">
              <a:buClrTx/>
              <a:buSzPct val="100000"/>
              <a:buFont typeface="Wingdings" pitchFamily="2" charset="2"/>
              <a:buChar char="§"/>
            </a:pPr>
            <a:r>
              <a:rPr lang="en-US" sz="2200" dirty="0" smtClean="0">
                <a:solidFill>
                  <a:schemeClr val="bg1"/>
                </a:solidFill>
                <a:latin typeface="Verdana" pitchFamily="34" charset="0"/>
              </a:rPr>
              <a:t>3 GELAS UNTUK CUCI MATA</a:t>
            </a:r>
          </a:p>
          <a:p>
            <a:pPr marL="457200" indent="-457200">
              <a:buClrTx/>
              <a:buSzPct val="100000"/>
              <a:buFont typeface="Wingdings" pitchFamily="2" charset="2"/>
              <a:buChar char="§"/>
            </a:pPr>
            <a:r>
              <a:rPr lang="en-US" sz="2200" dirty="0" smtClean="0">
                <a:solidFill>
                  <a:schemeClr val="bg1"/>
                </a:solidFill>
                <a:latin typeface="Verdana" pitchFamily="34" charset="0"/>
              </a:rPr>
              <a:t>1 KANTONG PLASTIK BERSIH</a:t>
            </a:r>
          </a:p>
          <a:p>
            <a:pPr marL="457200" indent="-457200">
              <a:buClrTx/>
              <a:buSzPct val="100000"/>
              <a:buFont typeface="Wingdings" pitchFamily="2" charset="2"/>
              <a:buChar char="§"/>
            </a:pPr>
            <a:r>
              <a:rPr lang="en-US" sz="2200" dirty="0" smtClean="0">
                <a:solidFill>
                  <a:schemeClr val="bg1"/>
                </a:solidFill>
                <a:latin typeface="Verdana" pitchFamily="34" charset="0"/>
              </a:rPr>
              <a:t>1 AQUADES 100 ML LARUTAN SALINE,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 calcmode="lin" valueType="num">
                                      <p:cBhvr additive="base">
                                        <p:cTn id="52"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 calcmode="lin" valueType="num">
                                      <p:cBhvr additive="base">
                                        <p:cTn id="58"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anim calcmode="lin" valueType="num">
                                      <p:cBhvr additive="base">
                                        <p:cTn id="64"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additive="base">
                                        <p:cTn id="70"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6">
                                            <p:txEl>
                                              <p:pRg st="10" end="10"/>
                                            </p:txEl>
                                          </p:spTgt>
                                        </p:tgtEl>
                                        <p:attrNameLst>
                                          <p:attrName>style.visibility</p:attrName>
                                        </p:attrNameLst>
                                      </p:cBhvr>
                                      <p:to>
                                        <p:strVal val="visible"/>
                                      </p:to>
                                    </p:set>
                                    <p:anim calcmode="lin" valueType="num">
                                      <p:cBhvr additive="base">
                                        <p:cTn id="76" dur="500" fill="hold"/>
                                        <p:tgtEl>
                                          <p:spTgt spid="6">
                                            <p:txEl>
                                              <p:pRg st="10" end="10"/>
                                            </p:txEl>
                                          </p:spTgt>
                                        </p:tgtEl>
                                        <p:attrNameLst>
                                          <p:attrName>ppt_x</p:attrName>
                                        </p:attrNameLst>
                                      </p:cBhvr>
                                      <p:tavLst>
                                        <p:tav tm="0">
                                          <p:val>
                                            <p:strVal val="0-#ppt_w/2"/>
                                          </p:val>
                                        </p:tav>
                                        <p:tav tm="100000">
                                          <p:val>
                                            <p:strVal val="#ppt_x"/>
                                          </p:val>
                                        </p:tav>
                                      </p:tavLst>
                                    </p:anim>
                                    <p:anim calcmode="lin" valueType="num">
                                      <p:cBhvr additive="base">
                                        <p:cTn id="77"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smtClean="0">
                <a:solidFill>
                  <a:srgbClr val="C00000"/>
                </a:solidFill>
                <a:effectLst/>
                <a:latin typeface="Verdana" pitchFamily="34" charset="0"/>
              </a:rPr>
              <a:t/>
            </a:r>
            <a:br>
              <a:rPr lang="en-US" sz="4500" dirty="0" smtClean="0">
                <a:solidFill>
                  <a:srgbClr val="C00000"/>
                </a:solidFill>
                <a:effectLst/>
                <a:latin typeface="Verdana" pitchFamily="34" charset="0"/>
              </a:rPr>
            </a:b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
        <p:nvSpPr>
          <p:cNvPr id="5" name="Rectangle 2"/>
          <p:cNvSpPr txBox="1">
            <a:spLocks noChangeArrowheads="1"/>
          </p:cNvSpPr>
          <p:nvPr/>
        </p:nvSpPr>
        <p:spPr>
          <a:xfrm>
            <a:off x="533400" y="228600"/>
            <a:ext cx="6858000" cy="622300"/>
          </a:xfrm>
          <a:prstGeom prst="rect">
            <a:avLst/>
          </a:prstGeom>
          <a:ln w="6350" cap="rnd">
            <a:noFill/>
          </a:ln>
        </p:spPr>
        <p:txBody>
          <a:bodyPr vert="horz" rtlCol="0" anchor="b" anchorCtr="0">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100" normalizeH="0" baseline="0" noProof="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rPr>
              <a:t>Penjelasan</a:t>
            </a:r>
            <a:endParaRPr kumimoji="0" lang="en-US" sz="4500" b="0" i="0" u="none" strike="noStrike" kern="1200" cap="none" spc="-100" normalizeH="0" baseline="0" noProof="0" dirty="0" smtClean="0">
              <a:ln w="3200">
                <a:solidFill>
                  <a:schemeClr val="bg2">
                    <a:shade val="75000"/>
                    <a:alpha val="25000"/>
                  </a:schemeClr>
                </a:solidFill>
                <a:prstDash val="solid"/>
                <a:round/>
              </a:ln>
              <a:solidFill>
                <a:srgbClr val="C00000"/>
              </a:solidFill>
              <a:effectLst/>
              <a:uLnTx/>
              <a:uFillTx/>
              <a:latin typeface="Verdana" pitchFamily="34" charset="0"/>
              <a:ea typeface="+mj-ea"/>
              <a:cs typeface="+mj-cs"/>
            </a:endParaRPr>
          </a:p>
        </p:txBody>
      </p:sp>
      <p:sp>
        <p:nvSpPr>
          <p:cNvPr id="6" name="Content Placeholder 5"/>
          <p:cNvSpPr>
            <a:spLocks noGrp="1"/>
          </p:cNvSpPr>
          <p:nvPr>
            <p:ph idx="1"/>
          </p:nvPr>
        </p:nvSpPr>
        <p:spPr>
          <a:xfrm>
            <a:off x="457200" y="1066800"/>
            <a:ext cx="8229600" cy="5562600"/>
          </a:xfrm>
          <a:blipFill dpi="0" rotWithShape="1">
            <a:blip r:embed="rId3">
              <a:alphaModFix amt="35000"/>
            </a:blip>
            <a:srcRect/>
            <a:tile tx="0" ty="0" sx="100000" sy="100000" flip="none" algn="tl"/>
          </a:blipFill>
        </p:spPr>
        <p:txBody>
          <a:bodyPr>
            <a:noAutofit/>
          </a:bodyPr>
          <a:lstStyle/>
          <a:p>
            <a:pPr marL="457200" indent="-457200">
              <a:buClrTx/>
              <a:buSzPct val="100000"/>
              <a:buFont typeface="Wingdings" pitchFamily="2" charset="2"/>
              <a:buChar char="§"/>
            </a:pPr>
            <a:r>
              <a:rPr lang="en-US" sz="2200" dirty="0" smtClean="0">
                <a:solidFill>
                  <a:schemeClr val="bg1"/>
                </a:solidFill>
                <a:latin typeface="Verdana" pitchFamily="34" charset="0"/>
              </a:rPr>
              <a:t>1 POVIDON LODIN 60 ML, 1 ALKOHOL 70 %</a:t>
            </a:r>
          </a:p>
          <a:p>
            <a:pPr marL="457200" indent="-457200">
              <a:buClrTx/>
              <a:buSzPct val="100000"/>
              <a:buFont typeface="Wingdings" pitchFamily="2" charset="2"/>
              <a:buChar char="§"/>
            </a:pPr>
            <a:r>
              <a:rPr lang="en-US" sz="2200" dirty="0" smtClean="0">
                <a:solidFill>
                  <a:schemeClr val="bg1"/>
                </a:solidFill>
                <a:latin typeface="Verdana" pitchFamily="34" charset="0"/>
              </a:rPr>
              <a:t>1 BUKU PEDOMAN P3K DI TEMPAT</a:t>
            </a:r>
          </a:p>
          <a:p>
            <a:pPr marL="457200" indent="-457200">
              <a:buClrTx/>
              <a:buSzPct val="100000"/>
              <a:buFont typeface="Wingdings" pitchFamily="2" charset="2"/>
              <a:buChar char="§"/>
            </a:pPr>
            <a:r>
              <a:rPr lang="en-US" sz="2200" dirty="0" smtClean="0">
                <a:solidFill>
                  <a:schemeClr val="bg1"/>
                </a:solidFill>
                <a:latin typeface="Verdana" pitchFamily="34" charset="0"/>
              </a:rPr>
              <a:t>1 BUKU CATATAN</a:t>
            </a:r>
          </a:p>
          <a:p>
            <a:pPr marL="457200" indent="-457200">
              <a:buClrTx/>
              <a:buSzPct val="100000"/>
              <a:buFont typeface="Wingdings" pitchFamily="2" charset="2"/>
              <a:buChar char="§"/>
            </a:pPr>
            <a:r>
              <a:rPr lang="en-US" sz="2200" dirty="0" smtClean="0">
                <a:solidFill>
                  <a:schemeClr val="bg1"/>
                </a:solidFill>
                <a:latin typeface="Verdana" pitchFamily="34" charset="0"/>
              </a:rPr>
              <a:t> DAFTAR ISI KOTAKNYA</a:t>
            </a:r>
          </a:p>
          <a:p>
            <a:pPr marL="457200" indent="-457200">
              <a:buClrTx/>
              <a:buSzPct val="100000"/>
              <a:buFont typeface="Wingdings" pitchFamily="2" charset="2"/>
              <a:buChar char="§"/>
            </a:pPr>
            <a:r>
              <a:rPr lang="en-US" sz="2200" dirty="0" smtClean="0">
                <a:solidFill>
                  <a:schemeClr val="bg1"/>
                </a:solidFill>
                <a:latin typeface="Verdana" pitchFamily="34" charset="0"/>
              </a:rPr>
              <a:t>CATATAN : 1. KURANG 26 T.K. ( 1 KOTAK A )</a:t>
            </a:r>
          </a:p>
          <a:p>
            <a:pPr marL="457200" indent="-457200">
              <a:buClrTx/>
              <a:buSzPct val="100000"/>
              <a:buNone/>
            </a:pPr>
            <a:r>
              <a:rPr lang="en-US" sz="2200" dirty="0" smtClean="0">
                <a:solidFill>
                  <a:schemeClr val="bg1"/>
                </a:solidFill>
                <a:latin typeface="Verdana" pitchFamily="34" charset="0"/>
              </a:rPr>
              <a:t>                     2. 26-50 T.K. ( 1 KOTAK B / 2 KOTAK A )</a:t>
            </a:r>
          </a:p>
          <a:p>
            <a:pPr marL="457200" indent="-457200">
              <a:buClrTx/>
              <a:buSzPct val="100000"/>
              <a:buNone/>
            </a:pPr>
            <a:r>
              <a:rPr lang="en-US" sz="2200" dirty="0" smtClean="0">
                <a:solidFill>
                  <a:schemeClr val="bg1"/>
                </a:solidFill>
              </a:rPr>
              <a:t>                              3.  51 -  100  T.K. ( 1 KOTAK C/ 2 KOTAK B/ 4     </a:t>
            </a:r>
          </a:p>
          <a:p>
            <a:pPr marL="457200" indent="-457200">
              <a:buClrTx/>
              <a:buSzPct val="100000"/>
              <a:buNone/>
            </a:pPr>
            <a:r>
              <a:rPr lang="en-US" sz="2200" dirty="0" smtClean="0">
                <a:solidFill>
                  <a:schemeClr val="bg1"/>
                </a:solidFill>
              </a:rPr>
              <a:t>                                    KOTAK A / 1 KOTAK B DAN 2 KOTAK A</a:t>
            </a:r>
          </a:p>
          <a:p>
            <a:pPr marL="457200" indent="-457200">
              <a:buClrTx/>
              <a:buSzPct val="100000"/>
              <a:buNone/>
            </a:pPr>
            <a:r>
              <a:rPr lang="en-US" sz="2200" dirty="0" smtClean="0">
                <a:solidFill>
                  <a:schemeClr val="bg1"/>
                </a:solidFill>
              </a:rPr>
              <a:t>                               4.  TIAP 100 T.K. ( 1 KOTAK C / 2 KOTAK B / </a:t>
            </a:r>
          </a:p>
          <a:p>
            <a:pPr marL="457200" indent="-457200">
              <a:buClrTx/>
              <a:buSzPct val="100000"/>
              <a:buNone/>
            </a:pPr>
            <a:r>
              <a:rPr lang="en-US" sz="2200" dirty="0" smtClean="0">
                <a:solidFill>
                  <a:schemeClr val="bg1"/>
                </a:solidFill>
              </a:rPr>
              <a:t>                                     4 KOTAK A / 1 KOTAK B DAN 2 KOTAK A )</a:t>
            </a:r>
            <a:endParaRPr lang="en-US" sz="2200" dirty="0">
              <a:solidFill>
                <a:schemeClr val="bg1"/>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 calcmode="lin" valueType="num">
                                      <p:cBhvr additive="base">
                                        <p:cTn id="3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 calcmode="lin" valueType="num">
                                      <p:cBhvr additive="base">
                                        <p:cTn id="40"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 calcmode="lin" valueType="num">
                                      <p:cBhvr additive="base">
                                        <p:cTn id="52"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nodeType="click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 calcmode="lin" valueType="num">
                                      <p:cBhvr additive="base">
                                        <p:cTn id="58"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anim calcmode="lin" valueType="num">
                                      <p:cBhvr additive="base">
                                        <p:cTn id="64" dur="500" fill="hold"/>
                                        <p:tgtEl>
                                          <p:spTgt spid="6">
                                            <p:txEl>
                                              <p:pRg st="8" end="8"/>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additive="base">
                                        <p:cTn id="70" dur="500" fill="hold"/>
                                        <p:tgtEl>
                                          <p:spTgt spid="6">
                                            <p:txEl>
                                              <p:pRg st="9" end="9"/>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Autofit/>
          </a:bodyPr>
          <a:lstStyle/>
          <a:p>
            <a:pPr eaLnBrk="1" hangingPunct="1"/>
            <a:r>
              <a:rPr lang="en-US" sz="3200" dirty="0" smtClean="0">
                <a:solidFill>
                  <a:schemeClr val="bg1"/>
                </a:solidFill>
                <a:effectLst/>
              </a:rPr>
              <a:t>PERATURAN MENAKERTRANS NO. 08 / MEN / 2010 TENTANG  ALAT PELINDUNG DIRI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nodePh="1">
                                  <p:stCondLst>
                                    <p:cond delay="0"/>
                                  </p:stCondLst>
                                  <p:endCondLst>
                                    <p:cond evt="begin" delay="0">
                                      <p:tn val="9"/>
                                    </p:cond>
                                  </p:end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nodePh="1">
                                  <p:stCondLst>
                                    <p:cond delay="0"/>
                                  </p:stCondLst>
                                  <p:endCondLst>
                                    <p:cond evt="begin" delay="0">
                                      <p:tn val="14"/>
                                    </p:cond>
                                  </p:end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p:cTn id="16"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3770</TotalTime>
  <Words>844</Words>
  <Application>Microsoft Office PowerPoint</Application>
  <PresentationFormat>On-screen Show (4:3)</PresentationFormat>
  <Paragraphs>170</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UNDANG-UNDANG KESELAMATAN DAN KESEHATAN  KERJA </vt:lpstr>
      <vt:lpstr> </vt:lpstr>
      <vt:lpstr> </vt:lpstr>
      <vt:lpstr> </vt:lpstr>
      <vt:lpstr> </vt:lpstr>
      <vt:lpstr> </vt:lpstr>
      <vt:lpstr> </vt:lpstr>
      <vt:lpstr> </vt:lpstr>
      <vt:lpstr>PERATURAN MENAKERTRANS NO. 08 / MEN / 2010 TENTANG  ALAT PELINDUNG DIRI  </vt:lpstr>
      <vt:lpstr> </vt:lpstr>
      <vt:lpstr> </vt:lpstr>
      <vt:lpstr> </vt:lpstr>
      <vt:lpstr> </vt:lpstr>
      <vt:lpstr> </vt:lpstr>
      <vt:lpstr> </vt:lpstr>
      <vt:lpstr> </vt:lpstr>
      <vt:lpstr> </vt:lpstr>
      <vt:lpstr> </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611</cp:revision>
  <dcterms:created xsi:type="dcterms:W3CDTF">2008-07-22T02:42:23Z</dcterms:created>
  <dcterms:modified xsi:type="dcterms:W3CDTF">2015-04-15T07:17:35Z</dcterms:modified>
</cp:coreProperties>
</file>