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03" r:id="rId2"/>
    <p:sldId id="270" r:id="rId3"/>
    <p:sldId id="271" r:id="rId4"/>
    <p:sldId id="272" r:id="rId5"/>
    <p:sldId id="273" r:id="rId6"/>
    <p:sldId id="295" r:id="rId7"/>
    <p:sldId id="275" r:id="rId8"/>
    <p:sldId id="276" r:id="rId9"/>
    <p:sldId id="297" r:id="rId10"/>
    <p:sldId id="298" r:id="rId11"/>
    <p:sldId id="313" r:id="rId12"/>
    <p:sldId id="299" r:id="rId13"/>
    <p:sldId id="301" r:id="rId14"/>
    <p:sldId id="302" r:id="rId15"/>
    <p:sldId id="306" r:id="rId16"/>
    <p:sldId id="307" r:id="rId17"/>
    <p:sldId id="308" r:id="rId18"/>
    <p:sldId id="310" r:id="rId19"/>
    <p:sldId id="311" r:id="rId20"/>
    <p:sldId id="289" r:id="rId21"/>
    <p:sldId id="290" r:id="rId22"/>
    <p:sldId id="291" r:id="rId23"/>
    <p:sldId id="292" r:id="rId24"/>
    <p:sldId id="29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1FA182-D245-415C-A1B1-7050F68326D1}" type="doc">
      <dgm:prSet loTypeId="urn:microsoft.com/office/officeart/2005/8/layout/vList3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9E6BDA9-898B-4E99-B377-72C666A3AC2C}">
      <dgm:prSet custT="1"/>
      <dgm:spPr>
        <a:solidFill>
          <a:srgbClr val="FF0000"/>
        </a:solidFill>
      </dgm:spPr>
      <dgm:t>
        <a:bodyPr/>
        <a:lstStyle/>
        <a:p>
          <a:pPr algn="r" rtl="0"/>
          <a:r>
            <a:rPr lang="en-US" sz="3600" b="1" dirty="0" smtClean="0">
              <a:ln/>
            </a:rPr>
            <a:t>CAIRAN MUDAH TERBAKAR </a:t>
          </a:r>
          <a:endParaRPr lang="en-US" sz="3600" b="1" dirty="0">
            <a:ln/>
          </a:endParaRPr>
        </a:p>
      </dgm:t>
    </dgm:pt>
    <dgm:pt modelId="{3FFED34A-4AD3-4125-84EB-8E2C542114D1}" type="par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B7ED5D7F-E8F0-4654-8966-CAC9496FD459}" type="sibTrans" cxnId="{95D5174D-0992-4BDE-A686-FB631F7025CD}">
      <dgm:prSet/>
      <dgm:spPr/>
      <dgm:t>
        <a:bodyPr/>
        <a:lstStyle/>
        <a:p>
          <a:endParaRPr lang="id-ID">
            <a:ln>
              <a:solidFill>
                <a:srgbClr val="FF0000"/>
              </a:solidFill>
            </a:ln>
          </a:endParaRPr>
        </a:p>
      </dgm:t>
    </dgm:pt>
    <dgm:pt modelId="{D6A06ED1-F7B1-49A6-AED9-4F7D8D327CFA}" type="pres">
      <dgm:prSet presAssocID="{C81FA182-D245-415C-A1B1-7050F68326D1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B9C2A3A-7A00-47ED-BF5C-5E64520731F6}" type="pres">
      <dgm:prSet presAssocID="{A9E6BDA9-898B-4E99-B377-72C666A3AC2C}" presName="composite" presStyleCnt="0"/>
      <dgm:spPr/>
      <dgm:t>
        <a:bodyPr/>
        <a:lstStyle/>
        <a:p>
          <a:endParaRPr lang="en-US"/>
        </a:p>
      </dgm:t>
    </dgm:pt>
    <dgm:pt modelId="{803641EC-29EC-4262-B9A6-C553F7D0B922}" type="pres">
      <dgm:prSet presAssocID="{A9E6BDA9-898B-4E99-B377-72C666A3AC2C}" presName="imgShp" presStyleLbl="fgImgPlace1" presStyleIdx="0" presStyleCnt="1" custScaleX="125322" custLinFactNeighborX="-19118" custLinFactNeighborY="-4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A9E9B6F-E91F-4739-8594-C4E74872BB44}" type="pres">
      <dgm:prSet presAssocID="{A9E6BDA9-898B-4E99-B377-72C666A3AC2C}" presName="txShp" presStyleLbl="node1" presStyleIdx="0" presStyleCnt="1" custScaleX="150376" custLinFactNeighborX="-14511" custLinFactNeighborY="1052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5D5174D-0992-4BDE-A686-FB631F7025CD}" srcId="{C81FA182-D245-415C-A1B1-7050F68326D1}" destId="{A9E6BDA9-898B-4E99-B377-72C666A3AC2C}" srcOrd="0" destOrd="0" parTransId="{3FFED34A-4AD3-4125-84EB-8E2C542114D1}" sibTransId="{B7ED5D7F-E8F0-4654-8966-CAC9496FD459}"/>
    <dgm:cxn modelId="{F5F31484-99D0-43A9-B196-C5527BA0153C}" type="presOf" srcId="{A9E6BDA9-898B-4E99-B377-72C666A3AC2C}" destId="{1A9E9B6F-E91F-4739-8594-C4E74872BB44}" srcOrd="0" destOrd="0" presId="urn:microsoft.com/office/officeart/2005/8/layout/vList3#3"/>
    <dgm:cxn modelId="{C5B3EDD2-389A-4FBA-9190-0FF896D0E3D9}" type="presOf" srcId="{C81FA182-D245-415C-A1B1-7050F68326D1}" destId="{D6A06ED1-F7B1-49A6-AED9-4F7D8D327CFA}" srcOrd="0" destOrd="0" presId="urn:microsoft.com/office/officeart/2005/8/layout/vList3#3"/>
    <dgm:cxn modelId="{C740C001-69D2-4290-8C32-4D0762EC06F2}" type="presParOf" srcId="{D6A06ED1-F7B1-49A6-AED9-4F7D8D327CFA}" destId="{DB9C2A3A-7A00-47ED-BF5C-5E64520731F6}" srcOrd="0" destOrd="0" presId="urn:microsoft.com/office/officeart/2005/8/layout/vList3#3"/>
    <dgm:cxn modelId="{ECB6093D-6FFC-4357-AE77-465D748391A9}" type="presParOf" srcId="{DB9C2A3A-7A00-47ED-BF5C-5E64520731F6}" destId="{803641EC-29EC-4262-B9A6-C553F7D0B922}" srcOrd="0" destOrd="0" presId="urn:microsoft.com/office/officeart/2005/8/layout/vList3#3"/>
    <dgm:cxn modelId="{294C397A-E04E-4EBF-B446-616AC36C7544}" type="presParOf" srcId="{DB9C2A3A-7A00-47ED-BF5C-5E64520731F6}" destId="{1A9E9B6F-E91F-4739-8594-C4E74872BB44}" srcOrd="1" destOrd="0" presId="urn:microsoft.com/office/officeart/2005/8/layout/vList3#3"/>
  </dgm:cxnLst>
  <dgm:bg>
    <a:solidFill>
      <a:srgbClr val="FF0000"/>
    </a:solidFill>
    <a:effectLst>
      <a:innerShdw blurRad="63500" dist="50800" dir="13500000">
        <a:prstClr val="black">
          <a:alpha val="50000"/>
        </a:prstClr>
      </a:innerShdw>
    </a:effectLst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9E9B6F-E91F-4739-8594-C4E74872BB44}">
      <dsp:nvSpPr>
        <dsp:cNvPr id="0" name=""/>
        <dsp:cNvSpPr/>
      </dsp:nvSpPr>
      <dsp:spPr>
        <a:xfrm rot="10800000">
          <a:off x="-1" y="1413"/>
          <a:ext cx="6019802" cy="1446386"/>
        </a:xfrm>
        <a:prstGeom prst="homePlat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816" tIns="137160" rIns="256032" bIns="137160" numCol="1" spcCol="1270" anchor="ctr" anchorCtr="0">
          <a:noAutofit/>
        </a:bodyPr>
        <a:lstStyle/>
        <a:p>
          <a:pPr lvl="0" algn="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>
              <a:ln/>
            </a:rPr>
            <a:t>CAIRAN MUDAH TERBAKAR </a:t>
          </a:r>
          <a:endParaRPr lang="en-US" sz="3600" b="1" kern="1200" dirty="0">
            <a:ln/>
          </a:endParaRPr>
        </a:p>
      </dsp:txBody>
      <dsp:txXfrm rot="10800000">
        <a:off x="361595" y="1413"/>
        <a:ext cx="5658206" cy="1446386"/>
      </dsp:txXfrm>
    </dsp:sp>
    <dsp:sp modelId="{803641EC-29EC-4262-B9A6-C553F7D0B922}">
      <dsp:nvSpPr>
        <dsp:cNvPr id="0" name=""/>
        <dsp:cNvSpPr/>
      </dsp:nvSpPr>
      <dsp:spPr>
        <a:xfrm>
          <a:off x="0" y="0"/>
          <a:ext cx="1812640" cy="1446386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D288A-98EA-41BD-A4F0-EA02A3D25891}" type="datetimeFigureOut">
              <a:rPr lang="en-US" smtClean="0"/>
              <a:t>3/7/2015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0E79B-6036-4034-945E-B1E7D649F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80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CE1043-93AD-4AA4-A151-21772D6EF75A}" type="slidenum">
              <a:rPr lang="en-US"/>
              <a:pPr/>
              <a:t>22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14152C-16C7-4F91-A646-55170FA8BBCA}" type="slidenum">
              <a:rPr lang="en-US"/>
              <a:pPr/>
              <a:t>23</a:t>
            </a:fld>
            <a:endParaRPr lang="en-US"/>
          </a:p>
        </p:txBody>
      </p:sp>
      <p:sp>
        <p:nvSpPr>
          <p:cNvPr id="273410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1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8</a:t>
            </a:r>
          </a:p>
        </p:txBody>
      </p:sp>
      <p:sp>
        <p:nvSpPr>
          <p:cNvPr id="273412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3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Water reactives need special storage precautions.</a:t>
            </a:r>
          </a:p>
          <a:p>
            <a:endParaRPr lang="en-US"/>
          </a:p>
          <a:p>
            <a:r>
              <a:rPr lang="en-US"/>
              <a:t>Use care when cleaning water-reactive spills such as H</a:t>
            </a:r>
            <a:r>
              <a:rPr lang="en-US" baseline="-25000"/>
              <a:t>2</a:t>
            </a:r>
            <a:r>
              <a:rPr lang="en-US"/>
              <a:t>SO</a:t>
            </a:r>
            <a:r>
              <a:rPr lang="en-US" baseline="-25000"/>
              <a:t>4</a:t>
            </a:r>
            <a:endParaRPr lang="en-US"/>
          </a:p>
          <a:p>
            <a:endParaRPr lang="en-US"/>
          </a:p>
          <a:p>
            <a:r>
              <a:rPr lang="en-US"/>
              <a:t>Most water reactive chemicals  will generate HUGE amounts of heat when they encounter water or water-vapor.  This may be enough to ignite flammable vapors in the area.</a:t>
            </a:r>
          </a:p>
        </p:txBody>
      </p:sp>
      <p:sp>
        <p:nvSpPr>
          <p:cNvPr id="273415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241EF6-BD76-48B8-8033-C37C9D0DBAD9}" type="slidenum">
              <a:rPr lang="en-US"/>
              <a:pPr/>
              <a:t>24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ChangeArrowheads="1"/>
          </p:cNvSpPr>
          <p:nvPr/>
        </p:nvSpPr>
        <p:spPr bwMode="auto">
          <a:xfrm>
            <a:off x="3886201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3" name="Rectangle 3"/>
          <p:cNvSpPr>
            <a:spLocks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49" tIns="0" rIns="19049" bIns="0" anchor="b"/>
          <a:lstStyle/>
          <a:p>
            <a:pPr algn="r" eaLnBrk="0" hangingPunct="0"/>
            <a:r>
              <a:rPr lang="en-US" sz="1000" i="1">
                <a:latin typeface="Times New Roman" pitchFamily="18" charset="0"/>
              </a:rPr>
              <a:t>3</a:t>
            </a:r>
          </a:p>
        </p:txBody>
      </p:sp>
      <p:sp>
        <p:nvSpPr>
          <p:cNvPr id="14848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5" rIns="91430" bIns="45715" anchor="ctr"/>
          <a:lstStyle/>
          <a:p>
            <a:endParaRPr 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14401" y="4341813"/>
            <a:ext cx="5029200" cy="4114800"/>
          </a:xfrm>
          <a:noFill/>
          <a:ln/>
        </p:spPr>
        <p:txBody>
          <a:bodyPr lIns="92065" tIns="46034" rIns="92065" bIns="46034"/>
          <a:lstStyle/>
          <a:p>
            <a:r>
              <a:rPr lang="en-US"/>
              <a:t>EPA/DOT gives a more reasonable upper limit on flammability - it is within the bounds of ambient working conditions found in factories.</a:t>
            </a:r>
          </a:p>
          <a:p>
            <a:endParaRPr lang="en-US"/>
          </a:p>
          <a:p>
            <a:r>
              <a:rPr lang="en-US"/>
              <a:t>OSHA limit is below a lot of working conditions found in southern states in the summer. </a:t>
            </a:r>
          </a:p>
        </p:txBody>
      </p:sp>
      <p:sp>
        <p:nvSpPr>
          <p:cNvPr id="148487" name="Rectangle 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M.Arief Latar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163A5-7EB7-4BEA-B388-AB26C325776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0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7701" y="228600"/>
            <a:ext cx="2078039" cy="5784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228600"/>
            <a:ext cx="6083300" cy="5784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99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8313739" cy="706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54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95400"/>
            <a:ext cx="381586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2338" y="1295400"/>
            <a:ext cx="3815862" cy="4648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C352660-B25C-43D3-A031-654427A682A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483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2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C3D4F-A281-452A-98DB-3796DBC223C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0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1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015038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15038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0974024-FE87-4E65-ABAE-ACCAA0DD931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38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005" y="836614"/>
            <a:ext cx="6777783" cy="2555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F35E7-A652-448C-AD1B-CB1349473DA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80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9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742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104900"/>
            <a:ext cx="3886200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6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6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9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1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200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080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104900"/>
            <a:ext cx="7924800" cy="490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228600"/>
            <a:ext cx="8313739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Master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685800" cy="6858000"/>
          </a:xfrm>
          <a:prstGeom prst="rect">
            <a:avLst/>
          </a:prstGeom>
          <a:gradFill rotWithShape="0">
            <a:gsLst>
              <a:gs pos="0">
                <a:srgbClr val="063DE8">
                  <a:gamma/>
                  <a:shade val="49804"/>
                  <a:invGamma/>
                </a:srgbClr>
              </a:gs>
              <a:gs pos="50000">
                <a:srgbClr val="063DE8"/>
              </a:gs>
              <a:gs pos="100000">
                <a:srgbClr val="063DE8">
                  <a:gamma/>
                  <a:shade val="49804"/>
                  <a:invGamma/>
                </a:srgb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 rot="16200000">
            <a:off x="-2501899" y="2888592"/>
            <a:ext cx="5621337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b="1" i="1">
                <a:solidFill>
                  <a:srgbClr val="FFFFFF"/>
                </a:solidFill>
              </a:rPr>
              <a:t>Environmental Health and Safety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4684714" y="6559551"/>
            <a:ext cx="403957" cy="308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564C8D04-1B8D-42D1-993F-FCF845E056A8}" type="slidenum">
              <a:rPr lang="en-US" sz="1400" i="1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i="1">
              <a:solidFill>
                <a:srgbClr val="000000"/>
              </a:solidFill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609600" y="838201"/>
            <a:ext cx="8534400" cy="635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8957988" y="6340476"/>
            <a:ext cx="186013" cy="52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4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4" r:id="rId13"/>
    <p:sldLayoutId id="2147483676" r:id="rId14"/>
    <p:sldLayoutId id="2147483677" r:id="rId15"/>
    <p:sldLayoutId id="2147483678" r:id="rId16"/>
  </p:sldLayoutIdLst>
  <p:hf sldNum="0" hdr="0" ftr="0" dt="0"/>
  <p:txStyles>
    <p:titleStyle>
      <a:lvl1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lnSpc>
          <a:spcPct val="88000"/>
        </a:lnSpc>
        <a:spcBef>
          <a:spcPct val="0"/>
        </a:spcBef>
        <a:spcAft>
          <a:spcPct val="0"/>
        </a:spcAft>
        <a:defRPr sz="3600" b="1">
          <a:solidFill>
            <a:srgbClr val="008000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285750" indent="-28575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q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6286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2pPr>
      <a:lvl3pPr marL="971550" indent="-228600" algn="l" rtl="0" fontAlgn="base">
        <a:lnSpc>
          <a:spcPct val="93000"/>
        </a:lnSpc>
        <a:spcBef>
          <a:spcPct val="30000"/>
        </a:spcBef>
        <a:spcAft>
          <a:spcPct val="0"/>
        </a:spcAft>
        <a:buClr>
          <a:srgbClr val="000099"/>
        </a:buClr>
        <a:buFont typeface="Arial" pitchFamily="34" charset="0"/>
        <a:buChar char="–"/>
        <a:defRPr sz="1600">
          <a:solidFill>
            <a:srgbClr val="000000"/>
          </a:solidFill>
          <a:latin typeface="+mn-lt"/>
        </a:defRPr>
      </a:lvl3pPr>
      <a:lvl4pPr marL="1314450" indent="-228600" algn="l" rtl="0" fontAlgn="base">
        <a:spcBef>
          <a:spcPct val="20000"/>
        </a:spcBef>
        <a:spcAft>
          <a:spcPct val="0"/>
        </a:spcAft>
        <a:buClr>
          <a:srgbClr val="000099"/>
        </a:buClr>
        <a:buChar char="•"/>
        <a:defRPr sz="1600" i="1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ineeringtoolbox.com/density-specific-weight-gravity-d_290.html" TargetMode="External"/><Relationship Id="rId2" Type="http://schemas.openxmlformats.org/officeDocument/2006/relationships/hyperlink" Target="http://www.engineeringtoolbox.com/temperature-d_291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gi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19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wm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896737" y="4587147"/>
            <a:ext cx="5332863" cy="786774"/>
            <a:chOff x="3003995" y="5803909"/>
            <a:chExt cx="4262556" cy="786774"/>
          </a:xfrm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grpSpPr>
        <p:sp>
          <p:nvSpPr>
            <p:cNvPr id="8" name="Freeform 7"/>
            <p:cNvSpPr/>
            <p:nvPr/>
          </p:nvSpPr>
          <p:spPr>
            <a:xfrm>
              <a:off x="3164983" y="5913005"/>
              <a:ext cx="4101568" cy="644472"/>
            </a:xfrm>
            <a:custGeom>
              <a:avLst/>
              <a:gdLst>
                <a:gd name="connsiteX0" fmla="*/ 0 w 4524194"/>
                <a:gd name="connsiteY0" fmla="*/ 0 h 644470"/>
                <a:gd name="connsiteX1" fmla="*/ 4201959 w 4524194"/>
                <a:gd name="connsiteY1" fmla="*/ 0 h 644470"/>
                <a:gd name="connsiteX2" fmla="*/ 4524194 w 4524194"/>
                <a:gd name="connsiteY2" fmla="*/ 322235 h 644470"/>
                <a:gd name="connsiteX3" fmla="*/ 4201959 w 4524194"/>
                <a:gd name="connsiteY3" fmla="*/ 644470 h 644470"/>
                <a:gd name="connsiteX4" fmla="*/ 0 w 4524194"/>
                <a:gd name="connsiteY4" fmla="*/ 644470 h 644470"/>
                <a:gd name="connsiteX5" fmla="*/ 0 w 4524194"/>
                <a:gd name="connsiteY5" fmla="*/ 0 h 644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24194" h="644470">
                  <a:moveTo>
                    <a:pt x="4524194" y="644469"/>
                  </a:moveTo>
                  <a:lnTo>
                    <a:pt x="322235" y="644469"/>
                  </a:lnTo>
                  <a:lnTo>
                    <a:pt x="0" y="322235"/>
                  </a:lnTo>
                  <a:lnTo>
                    <a:pt x="322235" y="1"/>
                  </a:lnTo>
                  <a:lnTo>
                    <a:pt x="4524194" y="1"/>
                  </a:lnTo>
                  <a:lnTo>
                    <a:pt x="4524194" y="64446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922764" tIns="91441" rIns="170688" bIns="91441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</a:pPr>
              <a:r>
                <a:rPr lang="en-US" sz="2400" b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Ir. MUH. ARIEF LATAR, MSc</a:t>
              </a:r>
              <a:endParaRPr lang="en-US" sz="24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003995" y="5803909"/>
              <a:ext cx="726583" cy="786774"/>
            </a:xfrm>
            <a:prstGeom prst="ellipse">
              <a:avLst/>
            </a:prstGeom>
            <a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 t="-14000" b="-14000"/>
              </a:stretch>
            </a:blip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10" name="Rectangle 9"/>
          <p:cNvSpPr/>
          <p:nvPr/>
        </p:nvSpPr>
        <p:spPr>
          <a:xfrm>
            <a:off x="1295400" y="1219200"/>
            <a:ext cx="7162800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Bahan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kimia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mudah</a:t>
            </a:r>
            <a:r>
              <a:rPr lang="en-A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 </a:t>
            </a:r>
            <a:r>
              <a:rPr lang="en-A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ekton Pro Cond" pitchFamily="34" charset="0"/>
              </a:rPr>
              <a:t>terbakar</a:t>
            </a:r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ekton Pro Cond" pitchFamily="34" charset="0"/>
            </a:endParaRPr>
          </a:p>
        </p:txBody>
      </p:sp>
      <p:grpSp>
        <p:nvGrpSpPr>
          <p:cNvPr id="12" name="Group 7"/>
          <p:cNvGrpSpPr>
            <a:grpSpLocks/>
          </p:cNvGrpSpPr>
          <p:nvPr/>
        </p:nvGrpSpPr>
        <p:grpSpPr bwMode="auto">
          <a:xfrm>
            <a:off x="1520898" y="1462666"/>
            <a:ext cx="1375839" cy="1267394"/>
            <a:chOff x="1854" y="3600"/>
            <a:chExt cx="782" cy="668"/>
          </a:xfrm>
        </p:grpSpPr>
        <p:pic>
          <p:nvPicPr>
            <p:cNvPr id="13" name="Picture 8" descr="dove-left-gold"/>
            <p:cNvPicPr>
              <a:picLocks noChangeAspect="1" noChangeArrowheads="1"/>
            </p:cNvPicPr>
            <p:nvPr/>
          </p:nvPicPr>
          <p:blipFill>
            <a:blip r:embed="rId5">
              <a:lum bright="-24000" contrast="-30000"/>
            </a:blip>
            <a:srcRect/>
            <a:stretch>
              <a:fillRect/>
            </a:stretch>
          </p:blipFill>
          <p:spPr bwMode="auto">
            <a:xfrm rot="818716">
              <a:off x="1854" y="3600"/>
              <a:ext cx="782" cy="419"/>
            </a:xfrm>
            <a:prstGeom prst="rect">
              <a:avLst/>
            </a:prstGeom>
            <a:noFill/>
          </p:spPr>
        </p:pic>
        <p:pic>
          <p:nvPicPr>
            <p:cNvPr id="14" name="Picture 9" descr="GLOB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094" y="3924"/>
              <a:ext cx="360" cy="34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89283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905000" y="1066800"/>
            <a:ext cx="4876800" cy="431800"/>
          </a:xfrm>
          <a:solidFill>
            <a:srgbClr val="FFC000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800" b="1" dirty="0" smtClean="0">
                <a:cs typeface="Tahoma" pitchFamily="34" charset="0"/>
              </a:rPr>
              <a:t>Tabel-1.1.SIFAT </a:t>
            </a:r>
            <a:r>
              <a:rPr lang="en-US" sz="1800" b="1" dirty="0">
                <a:cs typeface="Tahoma" pitchFamily="34" charset="0"/>
              </a:rPr>
              <a:t>FISIKA BAHAN KIMIA</a:t>
            </a:r>
          </a:p>
        </p:txBody>
      </p:sp>
      <p:graphicFrame>
        <p:nvGraphicFramePr>
          <p:cNvPr id="816149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640404"/>
              </p:ext>
            </p:extLst>
          </p:nvPr>
        </p:nvGraphicFramePr>
        <p:xfrm>
          <a:off x="1134710" y="1981200"/>
          <a:ext cx="7018690" cy="436562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378568"/>
                <a:gridCol w="1287322"/>
                <a:gridCol w="1371600"/>
                <a:gridCol w="198120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NAMA KIMIA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FLASH POINT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  </a:t>
                      </a:r>
                      <a:r>
                        <a:rPr kumimoji="1" lang="en-US" sz="1200" u="none" strike="noStrike" cap="none" normalizeH="0" baseline="3000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BOILING POINT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Ttk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didih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(  </a:t>
                      </a:r>
                      <a:r>
                        <a:rPr kumimoji="1" lang="en-US" sz="1200" u="none" strike="noStrike" cap="none" normalizeH="0" baseline="3000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r>
                        <a:rPr kumimoji="1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C )</a:t>
                      </a:r>
                      <a:endParaRPr kumimoji="1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SP. GRA VITY</a:t>
                      </a:r>
                      <a:endParaRPr kumimoji="1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  <a:tr h="3763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ACETON,  CH3COCH3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ALKOHOL, CH3CH2OH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GASOLINE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ETHANE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PROPANE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BUTANE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HEXANE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BENZENE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TOLUENE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PARA-XYLENE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TRI-CHLORO-ETYLENE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FORMALDEHYDE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KEROSENE 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- 22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32,2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- 83,6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161,5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103,7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42,1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6,3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138,3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 87,2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–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2,8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3,7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1,1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---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ahoma" pitchFamily="34" charset="0"/>
                      </a:endParaRPr>
                    </a:p>
                  </a:txBody>
                  <a:tcPr marL="84406" marR="84406" horzOverflow="overflow"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6" name="Freeform 5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89167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008297"/>
              </p:ext>
            </p:extLst>
          </p:nvPr>
        </p:nvGraphicFramePr>
        <p:xfrm>
          <a:off x="2286000" y="304800"/>
          <a:ext cx="5686869" cy="6977959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378299"/>
                <a:gridCol w="1654285"/>
                <a:gridCol w="1654285"/>
              </a:tblGrid>
              <a:tr h="388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Fluid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  <a:hlinkClick r:id="rId2"/>
                        </a:rPr>
                        <a:t>Temperature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/>
                      </a:r>
                      <a:b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</a:b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(</a:t>
                      </a:r>
                      <a:r>
                        <a:rPr lang="en-US" sz="1400" b="0" baseline="30000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 b="0" dirty="0" err="1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C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)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  <a:hlinkClick r:id="rId3"/>
                        </a:rPr>
                        <a:t>Specific Gravity</a:t>
                      </a: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400" b="0" dirty="0">
                          <a:ln>
                            <a:solidFill>
                              <a:schemeClr val="bg1"/>
                            </a:solidFill>
                          </a:ln>
                          <a:effectLst/>
                          <a:latin typeface="Arial Narrow" pitchFamily="34" charset="0"/>
                        </a:rPr>
                        <a:t>SG</a:t>
                      </a:r>
                      <a:endParaRPr lang="en-US" sz="1400" b="0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>
                    <a:solidFill>
                      <a:schemeClr val="tx2"/>
                    </a:solidFill>
                  </a:tcPr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Acetic Acid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1.052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Acetone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0.787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Acetylene, liquid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-121</a:t>
                      </a:r>
                      <a:r>
                        <a:rPr lang="en-US" sz="1400" baseline="30000" dirty="0"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F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0.62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Acetylene, liquid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70</a:t>
                      </a:r>
                      <a:r>
                        <a:rPr lang="en-US" sz="1400" baseline="30000">
                          <a:effectLst/>
                          <a:latin typeface="Arial Narrow" pitchFamily="34" charset="0"/>
                        </a:rPr>
                        <a:t>o</a:t>
                      </a:r>
                      <a:r>
                        <a:rPr lang="en-US" sz="1400">
                          <a:effectLst/>
                          <a:latin typeface="Arial Narrow" pitchFamily="34" charset="0"/>
                        </a:rPr>
                        <a:t>F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0.38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 Narrow" pitchFamily="34" charset="0"/>
                        </a:rPr>
                        <a:t>Adipic</a:t>
                      </a: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 acid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ethyl (ethanol)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0.787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3883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methyl (methanol)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0.791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Alcohol, propyl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0.802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Ammonia (aqua)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0.826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Aniline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1.022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Benzene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0.876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  <a:latin typeface="Arial Narrow" pitchFamily="34" charset="0"/>
                        </a:rPr>
                        <a:t>Benzil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1.084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Bromine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3.12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Butane, liquid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0.601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Caproic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0.924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Carbolic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0.959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Carbon disulfide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1.265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301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Carbon tetrachloride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1.589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Carene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0.860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Oil, Castor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0.959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Chloride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1.56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Chloroform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1.469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  <a:tr h="2103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 Narrow" pitchFamily="34" charset="0"/>
                        </a:rPr>
                        <a:t>Citric acid</a:t>
                      </a:r>
                      <a:endParaRPr lang="en-US" sz="140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25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itchFamily="34" charset="0"/>
                        </a:rPr>
                        <a:t>1.665</a:t>
                      </a:r>
                      <a:endParaRPr lang="en-US" sz="1400" dirty="0">
                        <a:effectLst/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14651" marR="14651" marT="14651" marB="14651" anchor="ctr"/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8490" y="138183"/>
            <a:ext cx="2364108" cy="625296"/>
            <a:chOff x="5585365" y="857923"/>
            <a:chExt cx="2972956" cy="624908"/>
          </a:xfrm>
        </p:grpSpPr>
        <p:sp>
          <p:nvSpPr>
            <p:cNvPr id="5" name="Freeform 4"/>
            <p:cNvSpPr/>
            <p:nvPr/>
          </p:nvSpPr>
          <p:spPr>
            <a:xfrm>
              <a:off x="5585365" y="95494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716036" y="857923"/>
              <a:ext cx="691650" cy="624908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4769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0" y="1219200"/>
            <a:ext cx="5504490" cy="533400"/>
          </a:xfrm>
        </p:spPr>
        <p:txBody>
          <a:bodyPr/>
          <a:lstStyle/>
          <a:p>
            <a:r>
              <a:rPr lang="en-US" sz="3200" dirty="0" err="1">
                <a:solidFill>
                  <a:srgbClr val="FF0000"/>
                </a:solidFill>
                <a:latin typeface="Rockwell Condensed" pitchFamily="18" charset="0"/>
              </a:rPr>
              <a:t>Mudah</a:t>
            </a:r>
            <a:r>
              <a:rPr lang="en-US" sz="3200" dirty="0">
                <a:solidFill>
                  <a:srgbClr val="FF0000"/>
                </a:solidFill>
                <a:latin typeface="Rockwell Condensed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Rockwell Condensed" pitchFamily="18" charset="0"/>
              </a:rPr>
              <a:t>Terbakar</a:t>
            </a:r>
            <a:r>
              <a:rPr lang="en-US" sz="3200" dirty="0">
                <a:solidFill>
                  <a:srgbClr val="FF0000"/>
                </a:solidFill>
                <a:latin typeface="Rockwell Condensed" pitchFamily="18" charset="0"/>
              </a:rPr>
              <a:t> (Flammable)                                   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1238950" y="2161816"/>
            <a:ext cx="7371650" cy="3800987"/>
          </a:xfrm>
        </p:spPr>
        <p:txBody>
          <a:bodyPr/>
          <a:lstStyle/>
          <a:p>
            <a:pPr marL="573088" indent="-573088"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Dapat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terbakar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pada</a:t>
            </a:r>
            <a:r>
              <a:rPr lang="en-US" sz="2800" dirty="0">
                <a:latin typeface="Rockwell Condensed" pitchFamily="18" charset="0"/>
              </a:rPr>
              <a:t> </a:t>
            </a:r>
            <a:r>
              <a:rPr lang="en-US" sz="2800" dirty="0" err="1">
                <a:latin typeface="Rockwell Condensed" pitchFamily="18" charset="0"/>
              </a:rPr>
              <a:t>suhu</a:t>
            </a:r>
            <a:r>
              <a:rPr lang="en-US" sz="2800" dirty="0">
                <a:latin typeface="Rockwell Condensed" pitchFamily="18" charset="0"/>
              </a:rPr>
              <a:t> normal </a:t>
            </a:r>
          </a:p>
          <a:p>
            <a:pPr marL="519113" indent="-519113">
              <a:lnSpc>
                <a:spcPct val="90000"/>
              </a:lnSpc>
              <a:buBlip>
                <a:blip r:embed="rId3"/>
              </a:buBlip>
            </a:pPr>
            <a:r>
              <a:rPr lang="en-US" sz="2800" dirty="0">
                <a:latin typeface="Rockwell Condensed" pitchFamily="18" charset="0"/>
              </a:rPr>
              <a:t>Check Flash Point (FP) </a:t>
            </a:r>
          </a:p>
          <a:p>
            <a:pPr marL="2286000" lvl="4" indent="-568325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OSHA  	</a:t>
            </a:r>
            <a:r>
              <a:rPr lang="en-US" sz="2600" dirty="0" smtClean="0">
                <a:latin typeface="Rockwell Condensed" pitchFamily="18" charset="0"/>
              </a:rPr>
              <a:t>FP </a:t>
            </a:r>
            <a:r>
              <a:rPr lang="en-US" sz="2600" dirty="0">
                <a:latin typeface="Rockwell Condensed" pitchFamily="18" charset="0"/>
              </a:rPr>
              <a:t>&lt; 100 F (38 C)</a:t>
            </a:r>
          </a:p>
          <a:p>
            <a:pPr marL="2286000" lvl="4" indent="-568325">
              <a:lnSpc>
                <a:spcPct val="90000"/>
              </a:lnSpc>
              <a:buBlip>
                <a:blip r:embed="rId4"/>
              </a:buBlip>
            </a:pPr>
            <a:r>
              <a:rPr lang="en-US" sz="2600" dirty="0">
                <a:latin typeface="Rockwell Condensed" pitchFamily="18" charset="0"/>
              </a:rPr>
              <a:t>EPA/DOT 	FP &lt; 140 F (60 C)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800" dirty="0" err="1">
                <a:latin typeface="Rockwell Condensed" pitchFamily="18" charset="0"/>
              </a:rPr>
              <a:t>Contoh</a:t>
            </a:r>
            <a:r>
              <a:rPr lang="en-US" sz="2800" dirty="0">
                <a:latin typeface="Rockwell Condensed" pitchFamily="18" charset="0"/>
              </a:rPr>
              <a:t>: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lang="en-US" sz="2200" dirty="0" smtClean="0">
                <a:latin typeface="Rockwell Condensed" pitchFamily="18" charset="0"/>
              </a:rPr>
              <a:t>Gasoline, Methyl </a:t>
            </a:r>
            <a:r>
              <a:rPr lang="en-US" sz="2200" dirty="0">
                <a:latin typeface="Rockwell Condensed" pitchFamily="18" charset="0"/>
              </a:rPr>
              <a:t>Ethyl </a:t>
            </a:r>
            <a:r>
              <a:rPr lang="en-US" sz="2200" dirty="0" smtClean="0">
                <a:latin typeface="Rockwell Condensed" pitchFamily="18" charset="0"/>
              </a:rPr>
              <a:t>Ketone, </a:t>
            </a:r>
            <a:r>
              <a:rPr kumimoji="1" lang="en-US" sz="2200" dirty="0" smtClean="0">
                <a:latin typeface="Rockwell Condensed" pitchFamily="18" charset="0"/>
              </a:rPr>
              <a:t>TOLUENE</a:t>
            </a:r>
          </a:p>
          <a:p>
            <a:pPr lvl="2">
              <a:lnSpc>
                <a:spcPct val="90000"/>
              </a:lnSpc>
              <a:buBlip>
                <a:blip r:embed="rId4"/>
              </a:buBlip>
            </a:pPr>
            <a:r>
              <a:rPr kumimoji="1" lang="en-US" sz="2200" dirty="0" err="1" smtClean="0">
                <a:latin typeface="Rockwell Condensed" pitchFamily="18" charset="0"/>
              </a:rPr>
              <a:t>Dll</a:t>
            </a:r>
            <a:r>
              <a:rPr kumimoji="1" lang="en-US" sz="2200" dirty="0" smtClean="0">
                <a:latin typeface="Rockwell Condensed" pitchFamily="18" charset="0"/>
              </a:rPr>
              <a:t>, </a:t>
            </a:r>
            <a:r>
              <a:rPr kumimoji="1" lang="en-US" sz="2200" dirty="0" err="1" smtClean="0">
                <a:latin typeface="Rockwell Condensed" pitchFamily="18" charset="0"/>
              </a:rPr>
              <a:t>tabel</a:t>
            </a:r>
            <a:r>
              <a:rPr kumimoji="1" lang="en-US" sz="2200" dirty="0" smtClean="0">
                <a:latin typeface="Rockwell Condensed" pitchFamily="18" charset="0"/>
              </a:rPr>
              <a:t> 1.1,</a:t>
            </a:r>
            <a:endParaRPr kumimoji="1" lang="en-US" sz="2200" dirty="0">
              <a:latin typeface="Rockwell Condensed" pitchFamily="18" charset="0"/>
            </a:endParaRPr>
          </a:p>
          <a:p>
            <a:pPr marL="742950" lvl="2" indent="0">
              <a:lnSpc>
                <a:spcPct val="90000"/>
              </a:lnSpc>
              <a:buNone/>
            </a:pPr>
            <a:endParaRPr lang="en-US" sz="2200" dirty="0">
              <a:latin typeface="Rockwell Condensed" pitchFamily="18" charset="0"/>
            </a:endParaRPr>
          </a:p>
        </p:txBody>
      </p:sp>
      <p:pic>
        <p:nvPicPr>
          <p:cNvPr id="10" name="Picture 15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2874818"/>
            <a:ext cx="419100" cy="3959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24168" y="6135505"/>
            <a:ext cx="33264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90490" y="4558663"/>
            <a:ext cx="421019" cy="191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8001000" y="3875037"/>
            <a:ext cx="468540" cy="238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35531" y="3241836"/>
            <a:ext cx="719953" cy="278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6222803"/>
            <a:ext cx="16632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fire_2_e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1731" y="6456762"/>
            <a:ext cx="197219" cy="34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Group 16"/>
          <p:cNvGrpSpPr/>
          <p:nvPr/>
        </p:nvGrpSpPr>
        <p:grpSpPr>
          <a:xfrm>
            <a:off x="228600" y="152400"/>
            <a:ext cx="2956370" cy="609602"/>
            <a:chOff x="3977830" y="3276599"/>
            <a:chExt cx="2956370" cy="609602"/>
          </a:xfrm>
        </p:grpSpPr>
        <p:sp>
          <p:nvSpPr>
            <p:cNvPr id="18" name="Freeform 17"/>
            <p:cNvSpPr/>
            <p:nvPr/>
          </p:nvSpPr>
          <p:spPr>
            <a:xfrm>
              <a:off x="4282630" y="3276599"/>
              <a:ext cx="2651570" cy="609602"/>
            </a:xfrm>
            <a:custGeom>
              <a:avLst/>
              <a:gdLst>
                <a:gd name="connsiteX0" fmla="*/ 0 w 2178939"/>
                <a:gd name="connsiteY0" fmla="*/ 0 h 609600"/>
                <a:gd name="connsiteX1" fmla="*/ 1874139 w 2178939"/>
                <a:gd name="connsiteY1" fmla="*/ 0 h 609600"/>
                <a:gd name="connsiteX2" fmla="*/ 2178939 w 2178939"/>
                <a:gd name="connsiteY2" fmla="*/ 304800 h 609600"/>
                <a:gd name="connsiteX3" fmla="*/ 1874139 w 2178939"/>
                <a:gd name="connsiteY3" fmla="*/ 609600 h 609600"/>
                <a:gd name="connsiteX4" fmla="*/ 0 w 2178939"/>
                <a:gd name="connsiteY4" fmla="*/ 609600 h 609600"/>
                <a:gd name="connsiteX5" fmla="*/ 0 w 2178939"/>
                <a:gd name="connsiteY5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78939" h="609600">
                  <a:moveTo>
                    <a:pt x="2178939" y="609599"/>
                  </a:moveTo>
                  <a:lnTo>
                    <a:pt x="304800" y="609599"/>
                  </a:lnTo>
                  <a:lnTo>
                    <a:pt x="0" y="304800"/>
                  </a:lnTo>
                  <a:lnTo>
                    <a:pt x="304800" y="1"/>
                  </a:lnTo>
                  <a:lnTo>
                    <a:pt x="2178939" y="1"/>
                  </a:lnTo>
                  <a:lnTo>
                    <a:pt x="2178939" y="6095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21217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  </a:t>
              </a:r>
              <a:r>
                <a:rPr lang="id-ID" sz="1600" kern="1200" dirty="0" smtClean="0">
                  <a:latin typeface="Rockwell Condensed" pitchFamily="18" charset="0"/>
                </a:rPr>
                <a:t>GAS MUDAH TERBAKAR</a:t>
              </a:r>
              <a:endParaRPr lang="id-ID" sz="1600" kern="1200" dirty="0">
                <a:latin typeface="Rockwell Condensed" pitchFamily="18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977830" y="3276600"/>
              <a:ext cx="609600" cy="609600"/>
            </a:xfrm>
            <a:prstGeom prst="ellipse">
              <a:avLst/>
            </a:prstGeom>
            <a:blipFill rotWithShape="0">
              <a:blip r:embed="rId6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581836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371600"/>
            <a:ext cx="6629400" cy="6858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Bahan-bahan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digolongkan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sesuai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tingkat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latin typeface="Rockwell Condensed" pitchFamily="18" charset="0"/>
              </a:rPr>
              <a:t>bahayanya</a:t>
            </a:r>
            <a:r>
              <a:rPr lang="en-US" sz="2000" b="1" dirty="0">
                <a:solidFill>
                  <a:schemeClr val="tx1"/>
                </a:solidFill>
                <a:latin typeface="Rockwell Condensed" pitchFamily="18" charset="0"/>
              </a:rPr>
              <a:t>  :</a:t>
            </a:r>
          </a:p>
        </p:txBody>
      </p:sp>
      <p:graphicFrame>
        <p:nvGraphicFramePr>
          <p:cNvPr id="19251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47074"/>
              </p:ext>
            </p:extLst>
          </p:nvPr>
        </p:nvGraphicFramePr>
        <p:xfrm>
          <a:off x="914399" y="2695326"/>
          <a:ext cx="7772401" cy="3248274"/>
        </p:xfrm>
        <a:graphic>
          <a:graphicData uri="http://schemas.openxmlformats.org/drawingml/2006/table">
            <a:tbl>
              <a:tblPr/>
              <a:tblGrid>
                <a:gridCol w="1016950"/>
                <a:gridCol w="1380146"/>
                <a:gridCol w="2266950"/>
                <a:gridCol w="1554178"/>
                <a:gridCol w="1554177"/>
              </a:tblGrid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Kelas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Bahaya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Nama Bahan Kimia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Nyala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Titik Sulut 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o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50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&lt;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Bensin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Rockwell Condense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21 - 55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Benzena,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Amoniak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780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0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III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55 - 100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Naftalen, Ether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575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&gt;100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Gas Bumi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Rockwell Condensed" pitchFamily="18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3" name="Freeform 2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4" name="Oval 3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3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60954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19200" y="1524000"/>
            <a:ext cx="76962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Bahan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kimia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/</a:t>
            </a:r>
            <a:r>
              <a:rPr lang="en-US" sz="2400" dirty="0" err="1">
                <a:solidFill>
                  <a:schemeClr val="tx1"/>
                </a:solidFill>
                <a:latin typeface="Rockwell Condensed" pitchFamily="18" charset="0"/>
              </a:rPr>
              <a:t>terbakar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</a:t>
            </a:r>
          </a:p>
          <a:p>
            <a:pPr>
              <a:buBlip>
                <a:blip r:embed="rId3"/>
              </a:buBlip>
            </a:pPr>
            <a:r>
              <a:rPr lang="en-US" sz="2400" b="1" dirty="0" err="1" smtClean="0">
                <a:solidFill>
                  <a:schemeClr val="tx1"/>
                </a:solidFill>
                <a:latin typeface="Rockwell Condensed" pitchFamily="18" charset="0"/>
              </a:rPr>
              <a:t>Pyrophoris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secara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spontan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udara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pada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suhu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54° C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kurang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tanpa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Contoh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diborane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Flammable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percikan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</a:t>
            </a:r>
            <a:r>
              <a:rPr lang="en-US" sz="2400" b="1" dirty="0" smtClean="0">
                <a:solidFill>
                  <a:schemeClr val="tx1"/>
                </a:solidFill>
                <a:latin typeface="Rockwell Condensed" pitchFamily="18" charset="0"/>
              </a:rPr>
              <a:t>ombustible </a:t>
            </a: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chemicals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 : 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  <a:latin typeface="Rockwell Condensed" pitchFamily="18" charset="0"/>
              </a:rPr>
              <a:t>Mudah</a:t>
            </a:r>
            <a:r>
              <a:rPr lang="en-US" sz="2000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menyala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bila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kontak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dengan</a:t>
            </a:r>
            <a:r>
              <a:rPr lang="en-US" sz="2000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Rockwell Condensed" pitchFamily="18" charset="0"/>
              </a:rPr>
              <a:t>api</a:t>
            </a:r>
            <a:endParaRPr lang="en-US" sz="2000" dirty="0">
              <a:solidFill>
                <a:schemeClr val="tx1"/>
              </a:solidFill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>
                <a:solidFill>
                  <a:schemeClr val="tx1"/>
                </a:solidFill>
                <a:latin typeface="Rockwell Condensed" pitchFamily="18" charset="0"/>
              </a:rPr>
              <a:t>Oxidizers </a:t>
            </a:r>
            <a:r>
              <a:rPr lang="en-US" sz="2400" dirty="0">
                <a:solidFill>
                  <a:schemeClr val="tx1"/>
                </a:solidFill>
                <a:latin typeface="Rockwell Condensed" pitchFamily="18" charset="0"/>
              </a:rPr>
              <a:t>: </a:t>
            </a:r>
            <a:endParaRPr lang="en-US" sz="2400" dirty="0" smtClean="0">
              <a:solidFill>
                <a:schemeClr val="tx1"/>
              </a:solidFill>
              <a:latin typeface="Rockwell Condensed" pitchFamily="18" charset="0"/>
            </a:endParaRPr>
          </a:p>
          <a:p>
            <a:pPr marL="342900" lvl="1" indent="0">
              <a:buNone/>
            </a:pPr>
            <a:r>
              <a:rPr lang="en-US" dirty="0" err="1" smtClean="0">
                <a:solidFill>
                  <a:schemeClr val="tx1"/>
                </a:solidFill>
                <a:latin typeface="Rockwell Condensed" pitchFamily="18" charset="0"/>
              </a:rPr>
              <a:t>bersifat</a:t>
            </a:r>
            <a:r>
              <a:rPr lang="en-US" dirty="0" smtClean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eksplosif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karena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sangat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reaktif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tidak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stabil.Mampu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menghasilkan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oksigen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dalam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reaksi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atau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penguraiannya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sehingga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dapat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menimbulkan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kebakaran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selain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Rockwell Condensed" pitchFamily="18" charset="0"/>
              </a:rPr>
              <a:t>ledakan</a:t>
            </a:r>
            <a:r>
              <a:rPr lang="en-US" dirty="0">
                <a:solidFill>
                  <a:schemeClr val="tx1"/>
                </a:solidFill>
                <a:latin typeface="Rockwell Condensed" pitchFamily="18" charset="0"/>
              </a:rPr>
              <a:t>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81000" y="94055"/>
            <a:ext cx="3010014" cy="763479"/>
            <a:chOff x="5524386" y="719826"/>
            <a:chExt cx="3353854" cy="763005"/>
          </a:xfrm>
        </p:grpSpPr>
        <p:sp>
          <p:nvSpPr>
            <p:cNvPr id="5" name="Freeform 4"/>
            <p:cNvSpPr/>
            <p:nvPr/>
          </p:nvSpPr>
          <p:spPr>
            <a:xfrm rot="21600000">
              <a:off x="5905284" y="857923"/>
              <a:ext cx="2972956" cy="513680"/>
            </a:xfrm>
            <a:custGeom>
              <a:avLst/>
              <a:gdLst>
                <a:gd name="connsiteX0" fmla="*/ 0 w 2972956"/>
                <a:gd name="connsiteY0" fmla="*/ 0 h 513678"/>
                <a:gd name="connsiteX1" fmla="*/ 2716117 w 2972956"/>
                <a:gd name="connsiteY1" fmla="*/ 0 h 513678"/>
                <a:gd name="connsiteX2" fmla="*/ 2972956 w 2972956"/>
                <a:gd name="connsiteY2" fmla="*/ 256839 h 513678"/>
                <a:gd name="connsiteX3" fmla="*/ 2716117 w 2972956"/>
                <a:gd name="connsiteY3" fmla="*/ 513678 h 513678"/>
                <a:gd name="connsiteX4" fmla="*/ 0 w 2972956"/>
                <a:gd name="connsiteY4" fmla="*/ 513678 h 513678"/>
                <a:gd name="connsiteX5" fmla="*/ 0 w 2972956"/>
                <a:gd name="connsiteY5" fmla="*/ 0 h 513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72956" h="513678">
                  <a:moveTo>
                    <a:pt x="2972956" y="1"/>
                  </a:moveTo>
                  <a:lnTo>
                    <a:pt x="256839" y="1"/>
                  </a:lnTo>
                  <a:lnTo>
                    <a:pt x="0" y="256839"/>
                  </a:lnTo>
                  <a:lnTo>
                    <a:pt x="256839" y="513677"/>
                  </a:lnTo>
                  <a:lnTo>
                    <a:pt x="2972956" y="513677"/>
                  </a:lnTo>
                  <a:lnTo>
                    <a:pt x="2972956" y="1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74865" tIns="60961" rIns="113792" bIns="60961" numCol="1" spcCol="1270" anchor="ctr" anchorCtr="0">
              <a:noAutofit/>
            </a:bodyPr>
            <a:lstStyle/>
            <a:p>
              <a:pPr lvl="0" algn="ctr" defTabSz="7112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latin typeface="Rockwell Condensed" pitchFamily="18" charset="0"/>
                </a:rPr>
                <a:t>CAIRAN SANGAT  MUDAH TERBAKAR</a:t>
              </a:r>
              <a:endParaRPr lang="en-US" sz="1400" b="1" kern="1200" dirty="0">
                <a:latin typeface="Rockwell Condensed" pitchFamily="18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5524386" y="719826"/>
              <a:ext cx="883300" cy="763005"/>
            </a:xfrm>
            <a:prstGeom prst="ellipse">
              <a:avLst/>
            </a:prstGeom>
            <a:blipFill rotWithShape="0">
              <a:blip r:embed="rId4"/>
              <a:stretch>
                <a:fillRect/>
              </a:stretch>
            </a:blip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105559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209800" y="1828800"/>
            <a:ext cx="5029201" cy="1285883"/>
            <a:chOff x="647864" y="1828800"/>
            <a:chExt cx="5298235" cy="1285884"/>
          </a:xfrm>
        </p:grpSpPr>
        <p:sp>
          <p:nvSpPr>
            <p:cNvPr id="3" name="Freeform 2"/>
            <p:cNvSpPr/>
            <p:nvPr/>
          </p:nvSpPr>
          <p:spPr>
            <a:xfrm>
              <a:off x="1379808" y="1905000"/>
              <a:ext cx="4566291" cy="990601"/>
            </a:xfrm>
            <a:custGeom>
              <a:avLst/>
              <a:gdLst>
                <a:gd name="connsiteX0" fmla="*/ 0 w 4345792"/>
                <a:gd name="connsiteY0" fmla="*/ 0 h 1285884"/>
                <a:gd name="connsiteX1" fmla="*/ 3702850 w 4345792"/>
                <a:gd name="connsiteY1" fmla="*/ 0 h 1285884"/>
                <a:gd name="connsiteX2" fmla="*/ 4345792 w 4345792"/>
                <a:gd name="connsiteY2" fmla="*/ 642942 h 1285884"/>
                <a:gd name="connsiteX3" fmla="*/ 3702850 w 4345792"/>
                <a:gd name="connsiteY3" fmla="*/ 1285884 h 1285884"/>
                <a:gd name="connsiteX4" fmla="*/ 0 w 4345792"/>
                <a:gd name="connsiteY4" fmla="*/ 1285884 h 1285884"/>
                <a:gd name="connsiteX5" fmla="*/ 0 w 4345792"/>
                <a:gd name="connsiteY5" fmla="*/ 0 h 1285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5792" h="1285884">
                  <a:moveTo>
                    <a:pt x="4345792" y="1285883"/>
                  </a:moveTo>
                  <a:lnTo>
                    <a:pt x="642942" y="1285883"/>
                  </a:lnTo>
                  <a:lnTo>
                    <a:pt x="0" y="642942"/>
                  </a:lnTo>
                  <a:lnTo>
                    <a:pt x="642942" y="1"/>
                  </a:lnTo>
                  <a:lnTo>
                    <a:pt x="4345792" y="1"/>
                  </a:lnTo>
                  <a:lnTo>
                    <a:pt x="4345792" y="1285883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88510" tIns="76201" rIns="142240" bIns="76201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BAHAN MUDAH MELEDAK</a:t>
              </a:r>
              <a:r>
                <a:rPr lang="id-ID" sz="2000" b="1" kern="1200" dirty="0" smtClean="0">
                  <a:solidFill>
                    <a:srgbClr val="C00000"/>
                  </a:solidFill>
                </a:rPr>
                <a:t> </a:t>
              </a:r>
              <a:r>
                <a:rPr lang="en-US" sz="2000" b="1" kern="1200" dirty="0" smtClean="0">
                  <a:solidFill>
                    <a:srgbClr val="C00000"/>
                  </a:solidFill>
                </a:rPr>
                <a:t> </a:t>
              </a:r>
            </a:p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rgbClr val="C00000"/>
                  </a:solidFill>
                </a:rPr>
                <a:t>( Explosive )</a:t>
              </a:r>
              <a:endParaRPr lang="en-US" sz="2000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647864" y="1828800"/>
              <a:ext cx="1463888" cy="128588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4" name="Rectangle 3"/>
          <p:cNvSpPr/>
          <p:nvPr/>
        </p:nvSpPr>
        <p:spPr>
          <a:xfrm>
            <a:off x="1143000" y="3276600"/>
            <a:ext cx="7315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Adalah</a:t>
            </a:r>
            <a:r>
              <a:rPr lang="en-AU" dirty="0"/>
              <a:t> </a:t>
            </a:r>
            <a:r>
              <a:rPr lang="en-AU" dirty="0" err="1"/>
              <a:t>bahan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 </a:t>
            </a:r>
            <a:r>
              <a:rPr lang="en-AU" dirty="0" err="1"/>
              <a:t>berupa</a:t>
            </a:r>
            <a:r>
              <a:rPr lang="en-AU" dirty="0"/>
              <a:t> </a:t>
            </a:r>
            <a:r>
              <a:rPr lang="en-AU" dirty="0" err="1"/>
              <a:t>padatan</a:t>
            </a:r>
            <a:r>
              <a:rPr lang="en-AU" dirty="0"/>
              <a:t>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cairan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campurannya</a:t>
            </a:r>
            <a:r>
              <a:rPr lang="en-AU" dirty="0"/>
              <a:t> yang </a:t>
            </a:r>
            <a:r>
              <a:rPr lang="en-AU" dirty="0" err="1"/>
              <a:t>sebagai</a:t>
            </a:r>
            <a:r>
              <a:rPr lang="en-AU" dirty="0"/>
              <a:t> </a:t>
            </a:r>
            <a:r>
              <a:rPr lang="en-AU" dirty="0" err="1"/>
              <a:t>akibat</a:t>
            </a:r>
            <a:r>
              <a:rPr lang="en-AU" dirty="0"/>
              <a:t> </a:t>
            </a:r>
            <a:r>
              <a:rPr lang="en-AU" dirty="0" err="1"/>
              <a:t>suatu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(</a:t>
            </a:r>
            <a:r>
              <a:rPr lang="en-AU" dirty="0" err="1"/>
              <a:t>reaksi</a:t>
            </a:r>
            <a:r>
              <a:rPr lang="en-AU" dirty="0"/>
              <a:t> </a:t>
            </a:r>
            <a:r>
              <a:rPr lang="en-AU" dirty="0" err="1"/>
              <a:t>kimia</a:t>
            </a:r>
            <a:r>
              <a:rPr lang="en-AU" dirty="0"/>
              <a:t>, </a:t>
            </a:r>
            <a:r>
              <a:rPr lang="en-AU" dirty="0" err="1"/>
              <a:t>gesekan</a:t>
            </a:r>
            <a:r>
              <a:rPr lang="en-AU" dirty="0"/>
              <a:t>, </a:t>
            </a:r>
            <a:r>
              <a:rPr lang="en-AU" dirty="0" err="1"/>
              <a:t>tekanan</a:t>
            </a:r>
            <a:r>
              <a:rPr lang="en-AU" dirty="0"/>
              <a:t>, </a:t>
            </a:r>
            <a:r>
              <a:rPr lang="en-AU" dirty="0" err="1"/>
              <a:t>panas</a:t>
            </a:r>
            <a:r>
              <a:rPr lang="en-AU" dirty="0"/>
              <a:t>, </a:t>
            </a:r>
            <a:r>
              <a:rPr lang="en-AU" dirty="0" err="1"/>
              <a:t>atau</a:t>
            </a:r>
            <a:r>
              <a:rPr lang="en-AU" dirty="0"/>
              <a:t> </a:t>
            </a:r>
            <a:r>
              <a:rPr lang="en-AU" dirty="0" err="1"/>
              <a:t>perubahan</a:t>
            </a:r>
            <a:r>
              <a:rPr lang="en-AU" dirty="0"/>
              <a:t> </a:t>
            </a:r>
            <a:r>
              <a:rPr lang="en-AU" dirty="0" err="1"/>
              <a:t>lainnya</a:t>
            </a:r>
            <a:r>
              <a:rPr lang="en-AU" dirty="0"/>
              <a:t>) </a:t>
            </a:r>
            <a:r>
              <a:rPr lang="en-AU" dirty="0" err="1"/>
              <a:t>menjadi</a:t>
            </a:r>
            <a:r>
              <a:rPr lang="en-AU" dirty="0"/>
              <a:t> </a:t>
            </a:r>
            <a:r>
              <a:rPr lang="en-AU" dirty="0" err="1"/>
              <a:t>bentuk</a:t>
            </a:r>
            <a:r>
              <a:rPr lang="en-AU" dirty="0"/>
              <a:t> gas yang </a:t>
            </a:r>
            <a:r>
              <a:rPr lang="en-AU" dirty="0" err="1"/>
              <a:t>berlangsung</a:t>
            </a:r>
            <a:r>
              <a:rPr lang="en-AU" dirty="0"/>
              <a:t> </a:t>
            </a:r>
            <a:r>
              <a:rPr lang="en-AU" dirty="0" err="1"/>
              <a:t>dalam</a:t>
            </a:r>
            <a:r>
              <a:rPr lang="en-AU" dirty="0"/>
              <a:t> proses yang relative </a:t>
            </a:r>
            <a:r>
              <a:rPr lang="en-AU" dirty="0" err="1"/>
              <a:t>singkat</a:t>
            </a:r>
            <a:r>
              <a:rPr lang="en-AU" dirty="0"/>
              <a:t> </a:t>
            </a:r>
            <a:r>
              <a:rPr lang="en-AU" dirty="0" err="1"/>
              <a:t>disertai</a:t>
            </a:r>
            <a:r>
              <a:rPr lang="en-AU" dirty="0"/>
              <a:t> </a:t>
            </a:r>
            <a:r>
              <a:rPr lang="en-AU" dirty="0" err="1"/>
              <a:t>dengan</a:t>
            </a:r>
            <a:r>
              <a:rPr lang="en-AU" dirty="0"/>
              <a:t> </a:t>
            </a:r>
            <a:r>
              <a:rPr lang="en-AU" dirty="0" err="1"/>
              <a:t>tenaga</a:t>
            </a:r>
            <a:r>
              <a:rPr lang="en-AU" dirty="0"/>
              <a:t> </a:t>
            </a:r>
            <a:r>
              <a:rPr lang="en-AU" dirty="0" err="1"/>
              <a:t>perusakan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, </a:t>
            </a:r>
            <a:r>
              <a:rPr lang="en-AU" dirty="0" err="1"/>
              <a:t>pelepasan</a:t>
            </a:r>
            <a:r>
              <a:rPr lang="en-AU" dirty="0"/>
              <a:t> </a:t>
            </a:r>
            <a:r>
              <a:rPr lang="en-AU" dirty="0" err="1"/>
              <a:t>tekanan</a:t>
            </a:r>
            <a:r>
              <a:rPr lang="en-AU" dirty="0"/>
              <a:t> yang </a:t>
            </a:r>
            <a:r>
              <a:rPr lang="en-AU" dirty="0" err="1"/>
              <a:t>besar</a:t>
            </a:r>
            <a:r>
              <a:rPr lang="en-AU" dirty="0"/>
              <a:t> </a:t>
            </a:r>
            <a:r>
              <a:rPr lang="en-AU" dirty="0" err="1"/>
              <a:t>serta</a:t>
            </a:r>
            <a:r>
              <a:rPr lang="en-AU" dirty="0"/>
              <a:t> </a:t>
            </a:r>
            <a:r>
              <a:rPr lang="en-AU" dirty="0" err="1"/>
              <a:t>suara</a:t>
            </a:r>
            <a:r>
              <a:rPr lang="en-AU" dirty="0"/>
              <a:t> yang </a:t>
            </a:r>
            <a:r>
              <a:rPr lang="en-AU" dirty="0" err="1"/>
              <a:t>keras</a:t>
            </a:r>
            <a:r>
              <a:rPr lang="en-A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6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981200"/>
            <a:ext cx="70104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400" b="1" dirty="0">
                <a:latin typeface="Rockwell Condensed" pitchFamily="18" charset="0"/>
                <a:cs typeface="Tahoma" pitchFamily="34" charset="0"/>
              </a:rPr>
              <a:t>KRITERIA MUDAH MELEDAK  :</a:t>
            </a: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Bila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bereaksi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menghasilkan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gas </a:t>
            </a:r>
            <a:r>
              <a:rPr lang="en-US" sz="2000" b="1" dirty="0" err="1" smtClean="0">
                <a:latin typeface="Perpetua Titling MT" pitchFamily="18" charset="0"/>
                <a:cs typeface="Tahoma" pitchFamily="34" charset="0"/>
              </a:rPr>
              <a:t>dalam</a:t>
            </a:r>
            <a:r>
              <a:rPr lang="en-US" sz="2000" b="1" dirty="0" smtClean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jumlah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besar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Tekanan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dan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suhu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meningkat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 smtClean="0">
                <a:latin typeface="Perpetua Titling MT" pitchFamily="18" charset="0"/>
                <a:cs typeface="Tahoma" pitchFamily="34" charset="0"/>
              </a:rPr>
              <a:t>dengan</a:t>
            </a:r>
            <a:r>
              <a:rPr lang="en-US" sz="2000" b="1" dirty="0" smtClean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cepat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200000"/>
              </a:lnSpc>
              <a:buFontTx/>
              <a:buChar char="o"/>
            </a:pP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Bejana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/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wadah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akan</a:t>
            </a:r>
            <a:r>
              <a:rPr lang="en-US" sz="2000" b="1" dirty="0">
                <a:latin typeface="Perpetua Titling MT" pitchFamily="18" charset="0"/>
                <a:cs typeface="Tahoma" pitchFamily="34" charset="0"/>
              </a:rPr>
              <a:t> </a:t>
            </a:r>
            <a:r>
              <a:rPr lang="en-US" sz="2000" b="1" dirty="0" err="1">
                <a:latin typeface="Perpetua Titling MT" pitchFamily="18" charset="0"/>
                <a:cs typeface="Tahoma" pitchFamily="34" charset="0"/>
              </a:rPr>
              <a:t>pecah</a:t>
            </a:r>
            <a:endParaRPr lang="en-US" sz="2000" b="1" dirty="0">
              <a:latin typeface="Perpetua Titling MT" pitchFamily="18" charset="0"/>
              <a:cs typeface="Tahoma" pitchFamily="34" charset="0"/>
            </a:endParaRPr>
          </a:p>
          <a:p>
            <a:pPr marL="623888" indent="-392113" defTabSz="577850">
              <a:lnSpc>
                <a:spcPct val="50000"/>
              </a:lnSpc>
            </a:pPr>
            <a:endParaRPr lang="en-US" sz="2000" b="1" dirty="0">
              <a:latin typeface="Rockwell Condense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219200"/>
            <a:ext cx="5410200" cy="381000"/>
          </a:xfrm>
        </p:spPr>
        <p:txBody>
          <a:bodyPr/>
          <a:lstStyle/>
          <a:p>
            <a:pPr eaLnBrk="1" hangingPunct="1"/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Terjadinya</a:t>
            </a:r>
            <a:r>
              <a:rPr lang="en-US" sz="3200" b="1" i="1" dirty="0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200" b="1" i="1" dirty="0" err="1" smtClean="0">
                <a:solidFill>
                  <a:schemeClr val="accent4">
                    <a:lumMod val="95000"/>
                    <a:lumOff val="5000"/>
                  </a:schemeClr>
                </a:solidFill>
              </a:rPr>
              <a:t>peledakan</a:t>
            </a:r>
            <a:endParaRPr lang="en-US" sz="3200" b="1" i="1" dirty="0" smtClean="0">
              <a:solidFill>
                <a:schemeClr val="accent4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848600" cy="3429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err="1" smtClean="0">
                <a:latin typeface="Rockwell Condensed" pitchFamily="18" charset="0"/>
              </a:rPr>
              <a:t>Peladakan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merupakan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lepasan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secara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mendadak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dari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tiga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macam</a:t>
            </a:r>
            <a:r>
              <a:rPr lang="en-US" sz="2400" dirty="0" smtClean="0">
                <a:latin typeface="Rockwell Condensed" pitchFamily="18" charset="0"/>
              </a:rPr>
              <a:t>  </a:t>
            </a:r>
            <a:r>
              <a:rPr lang="en-US" sz="2400" dirty="0" err="1" smtClean="0">
                <a:latin typeface="Rockwell Condensed" pitchFamily="18" charset="0"/>
              </a:rPr>
              <a:t>enegi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yaitu</a:t>
            </a:r>
            <a:r>
              <a:rPr lang="en-US" sz="2400" dirty="0" smtClean="0">
                <a:latin typeface="Rockwell Condensed" pitchFamily="18" charset="0"/>
              </a:rPr>
              <a:t>, </a:t>
            </a:r>
          </a:p>
          <a:p>
            <a:pPr marL="177800" indent="0">
              <a:buNone/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    :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, 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nuklir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energi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phisikal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atara</a:t>
            </a:r>
            <a:r>
              <a:rPr lang="en-US" sz="2400" dirty="0" smtClean="0">
                <a:latin typeface="Rockwell Condensed" pitchFamily="18" charset="0"/>
              </a:rPr>
              <a:t> lain </a:t>
            </a:r>
            <a:r>
              <a:rPr lang="en-US" sz="2400" dirty="0" err="1" smtClean="0">
                <a:latin typeface="Rockwell Condensed" pitchFamily="18" charset="0"/>
              </a:rPr>
              <a:t>disebakan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karena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 gas </a:t>
            </a:r>
            <a:r>
              <a:rPr lang="en-US" sz="2400" dirty="0" err="1" smtClean="0">
                <a:latin typeface="Rockwell Condensed" pitchFamily="18" charset="0"/>
              </a:rPr>
              <a:t>atau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uap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didalam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bejana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tertutup</a:t>
            </a:r>
            <a:r>
              <a:rPr lang="en-US" sz="2400" dirty="0" smtClean="0">
                <a:latin typeface="Rockwell Condensed" pitchFamily="18" charset="0"/>
              </a:rPr>
              <a:t>, </a:t>
            </a:r>
            <a:r>
              <a:rPr lang="en-US" sz="2400" dirty="0" err="1" smtClean="0">
                <a:latin typeface="Rockwell Condensed" pitchFamily="18" charset="0"/>
              </a:rPr>
              <a:t>tegangan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bahan</a:t>
            </a:r>
            <a:r>
              <a:rPr lang="en-US" sz="2400" dirty="0" smtClean="0">
                <a:latin typeface="Rockwell Condensed" pitchFamily="18" charset="0"/>
              </a:rPr>
              <a:t>/string material </a:t>
            </a:r>
            <a:r>
              <a:rPr lang="en-US" sz="2400" dirty="0" err="1" smtClean="0">
                <a:latin typeface="Rockwell Condensed" pitchFamily="18" charset="0"/>
              </a:rPr>
              <a:t>serta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terjadinya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kenaikan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suhu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prorses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kerja</a:t>
            </a:r>
            <a:r>
              <a:rPr lang="en-US" sz="2400" dirty="0" smtClean="0">
                <a:latin typeface="Rockwell Condensed" pitchFamily="18" charset="0"/>
              </a:rPr>
              <a:t>/work proses.</a:t>
            </a:r>
          </a:p>
          <a:p>
            <a:pPr marL="519113" indent="-341313">
              <a:buBlip>
                <a:blip r:embed="rId3"/>
              </a:buBlip>
            </a:pPr>
            <a:r>
              <a:rPr lang="en-US" sz="2400" dirty="0" err="1" smtClean="0">
                <a:latin typeface="Rockwell Condensed" pitchFamily="18" charset="0"/>
              </a:rPr>
              <a:t>enengi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kemikal</a:t>
            </a:r>
            <a:r>
              <a:rPr lang="en-US" sz="2400" dirty="0" smtClean="0">
                <a:latin typeface="Rockwell Condensed" pitchFamily="18" charset="0"/>
              </a:rPr>
              <a:t> :  </a:t>
            </a:r>
            <a:r>
              <a:rPr lang="en-US" sz="2400" dirty="0" err="1" smtClean="0">
                <a:latin typeface="Rockwell Condensed" pitchFamily="18" charset="0"/>
              </a:rPr>
              <a:t>pada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umumnya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disebabkan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oleh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adanya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reaksi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kimia</a:t>
            </a:r>
            <a:r>
              <a:rPr lang="en-US" sz="2400" dirty="0" smtClean="0">
                <a:latin typeface="Rockwell Condensed" pitchFamily="18" charset="0"/>
              </a:rPr>
              <a:t> yang </a:t>
            </a:r>
            <a:r>
              <a:rPr lang="en-US" sz="2400" dirty="0" err="1" smtClean="0">
                <a:latin typeface="Rockwell Condensed" pitchFamily="18" charset="0"/>
              </a:rPr>
              <a:t>bersifat</a:t>
            </a:r>
            <a:r>
              <a:rPr lang="en-US" sz="2400" dirty="0" smtClean="0">
                <a:latin typeface="Rockwell Condensed" pitchFamily="18" charset="0"/>
              </a:rPr>
              <a:t> </a:t>
            </a:r>
            <a:r>
              <a:rPr lang="en-US" sz="2400" dirty="0" err="1" smtClean="0">
                <a:latin typeface="Rockwell Condensed" pitchFamily="18" charset="0"/>
              </a:rPr>
              <a:t>eksotermis</a:t>
            </a:r>
            <a:r>
              <a:rPr lang="en-US" sz="2400" dirty="0" smtClean="0">
                <a:latin typeface="Rockwell Condensed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921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1982" y="1282987"/>
            <a:ext cx="4062331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GAS BERTEKANAN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47800" y="2413338"/>
            <a:ext cx="7086600" cy="23083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hangingPunct="0"/>
            <a:r>
              <a:rPr lang="en-AU" sz="2400" dirty="0"/>
              <a:t>Gas </a:t>
            </a:r>
            <a:r>
              <a:rPr lang="en-AU" sz="2400" dirty="0" err="1"/>
              <a:t>bertekanan</a:t>
            </a:r>
            <a:r>
              <a:rPr lang="en-AU" sz="2400" dirty="0"/>
              <a:t> </a:t>
            </a:r>
            <a:r>
              <a:rPr lang="en-AU" sz="2400" dirty="0" err="1"/>
              <a:t>telah</a:t>
            </a:r>
            <a:r>
              <a:rPr lang="en-AU" sz="2400" dirty="0"/>
              <a:t> </a:t>
            </a:r>
            <a:r>
              <a:rPr lang="en-AU" sz="2400" dirty="0" err="1"/>
              <a:t>banyak</a:t>
            </a:r>
            <a:r>
              <a:rPr lang="en-AU" sz="2400" dirty="0"/>
              <a:t> </a:t>
            </a:r>
            <a:r>
              <a:rPr lang="en-AU" sz="2400" dirty="0" err="1"/>
              <a:t>digunakan</a:t>
            </a:r>
            <a:r>
              <a:rPr lang="en-AU" sz="2400" dirty="0"/>
              <a:t> </a:t>
            </a:r>
            <a:r>
              <a:rPr lang="en-AU" sz="2400" dirty="0" err="1"/>
              <a:t>dalam</a:t>
            </a:r>
            <a:r>
              <a:rPr lang="en-AU" sz="2400" dirty="0"/>
              <a:t> </a:t>
            </a:r>
            <a:r>
              <a:rPr lang="en-AU" sz="2400" dirty="0" err="1"/>
              <a:t>industri</a:t>
            </a:r>
            <a:r>
              <a:rPr lang="en-AU" sz="2400" dirty="0"/>
              <a:t> </a:t>
            </a:r>
            <a:r>
              <a:rPr lang="en-AU" sz="2400" dirty="0" err="1"/>
              <a:t>ataupun</a:t>
            </a:r>
            <a:r>
              <a:rPr lang="en-AU" sz="2400" dirty="0"/>
              <a:t> </a:t>
            </a:r>
            <a:r>
              <a:rPr lang="en-AU" sz="2400" dirty="0" err="1"/>
              <a:t>laboratorium</a:t>
            </a:r>
            <a:r>
              <a:rPr lang="en-AU" sz="2400" dirty="0"/>
              <a:t>. </a:t>
            </a:r>
            <a:r>
              <a:rPr lang="en-AU" sz="2400" dirty="0" err="1"/>
              <a:t>Bahaya</a:t>
            </a:r>
            <a:r>
              <a:rPr lang="en-AU" sz="2400" dirty="0"/>
              <a:t> </a:t>
            </a:r>
            <a:r>
              <a:rPr lang="en-AU" sz="2400" dirty="0" err="1"/>
              <a:t>dari</a:t>
            </a:r>
            <a:r>
              <a:rPr lang="en-AU" sz="2400" dirty="0"/>
              <a:t> gas </a:t>
            </a:r>
            <a:r>
              <a:rPr lang="en-AU" sz="2400" dirty="0" err="1"/>
              <a:t>tersebut</a:t>
            </a:r>
            <a:r>
              <a:rPr lang="en-AU" sz="2400" dirty="0"/>
              <a:t> </a:t>
            </a:r>
            <a:r>
              <a:rPr lang="en-AU" sz="2400" dirty="0" err="1"/>
              <a:t>pada</a:t>
            </a:r>
            <a:r>
              <a:rPr lang="en-AU" sz="2400" dirty="0"/>
              <a:t> </a:t>
            </a:r>
            <a:r>
              <a:rPr lang="en-AU" sz="2400" dirty="0" err="1"/>
              <a:t>dasarnya</a:t>
            </a:r>
            <a:r>
              <a:rPr lang="en-AU" sz="2400" dirty="0"/>
              <a:t> </a:t>
            </a:r>
            <a:r>
              <a:rPr lang="en-AU" sz="2400" dirty="0" err="1"/>
              <a:t>adalah</a:t>
            </a:r>
            <a:r>
              <a:rPr lang="en-AU" sz="2400" dirty="0"/>
              <a:t> </a:t>
            </a:r>
            <a:r>
              <a:rPr lang="en-AU" sz="2400" dirty="0" err="1"/>
              <a:t>karena</a:t>
            </a:r>
            <a:r>
              <a:rPr lang="en-AU" sz="2400" dirty="0"/>
              <a:t> </a:t>
            </a:r>
            <a:r>
              <a:rPr lang="en-AU" sz="2400" dirty="0" err="1"/>
              <a:t>tekanan</a:t>
            </a:r>
            <a:r>
              <a:rPr lang="en-AU" sz="2400" dirty="0"/>
              <a:t> </a:t>
            </a:r>
            <a:r>
              <a:rPr lang="en-AU" sz="2400" dirty="0" err="1"/>
              <a:t>tinggi</a:t>
            </a:r>
            <a:r>
              <a:rPr lang="en-AU" sz="2400" dirty="0"/>
              <a:t>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juga</a:t>
            </a:r>
            <a:r>
              <a:rPr lang="en-AU" sz="2400" dirty="0"/>
              <a:t> </a:t>
            </a:r>
            <a:r>
              <a:rPr lang="en-AU" sz="2400" dirty="0" err="1"/>
              <a:t>efek</a:t>
            </a:r>
            <a:r>
              <a:rPr lang="en-AU" sz="2400" dirty="0"/>
              <a:t> yang </a:t>
            </a:r>
            <a:r>
              <a:rPr lang="en-AU" sz="2400" dirty="0" err="1"/>
              <a:t>mungkin</a:t>
            </a:r>
            <a:r>
              <a:rPr lang="en-AU" sz="2400" dirty="0"/>
              <a:t> </a:t>
            </a:r>
            <a:r>
              <a:rPr lang="en-AU" sz="2400" dirty="0" err="1"/>
              <a:t>juga</a:t>
            </a:r>
            <a:r>
              <a:rPr lang="en-AU" sz="2400" dirty="0"/>
              <a:t> </a:t>
            </a:r>
            <a:r>
              <a:rPr lang="en-AU" sz="2400" dirty="0" err="1"/>
              <a:t>bersifat</a:t>
            </a:r>
            <a:r>
              <a:rPr lang="en-AU" sz="2400" dirty="0"/>
              <a:t> </a:t>
            </a:r>
            <a:r>
              <a:rPr lang="en-AU" sz="2400" dirty="0" err="1"/>
              <a:t>racun</a:t>
            </a:r>
            <a:r>
              <a:rPr lang="en-AU" sz="2400" dirty="0"/>
              <a:t>, </a:t>
            </a:r>
            <a:r>
              <a:rPr lang="en-AU" sz="2400" dirty="0" err="1"/>
              <a:t>aspiksian</a:t>
            </a:r>
            <a:r>
              <a:rPr lang="en-AU" sz="2400" dirty="0"/>
              <a:t>, </a:t>
            </a:r>
            <a:r>
              <a:rPr lang="en-AU" sz="2400" dirty="0" err="1"/>
              <a:t>korosif</a:t>
            </a:r>
            <a:r>
              <a:rPr lang="en-AU" sz="2400" dirty="0"/>
              <a:t>, </a:t>
            </a:r>
            <a:r>
              <a:rPr lang="en-AU" sz="2400" dirty="0" err="1"/>
              <a:t>dan</a:t>
            </a:r>
            <a:r>
              <a:rPr lang="en-AU" sz="2400" dirty="0"/>
              <a:t> </a:t>
            </a:r>
            <a:r>
              <a:rPr lang="en-AU" sz="2400" dirty="0" err="1"/>
              <a:t>mudah</a:t>
            </a:r>
            <a:r>
              <a:rPr lang="en-AU" sz="2400" dirty="0"/>
              <a:t> </a:t>
            </a:r>
            <a:r>
              <a:rPr lang="en-AU" sz="2400" dirty="0" err="1"/>
              <a:t>terbakar</a:t>
            </a:r>
            <a:r>
              <a:rPr lang="en-AU" sz="2400" dirty="0"/>
              <a:t>, </a:t>
            </a:r>
            <a:r>
              <a:rPr lang="en-AU" sz="2400" dirty="0" err="1"/>
              <a:t>lihat</a:t>
            </a:r>
            <a:r>
              <a:rPr lang="en-AU" sz="2400" dirty="0"/>
              <a:t> table 10.2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703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031619"/>
              </p:ext>
            </p:extLst>
          </p:nvPr>
        </p:nvGraphicFramePr>
        <p:xfrm>
          <a:off x="1371600" y="1828800"/>
          <a:ext cx="6324601" cy="3307080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1572510"/>
                <a:gridCol w="1987238"/>
                <a:gridCol w="2764853"/>
              </a:tblGrid>
              <a:tr h="266700"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Penggunaan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Bahaya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Asetilen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bakar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Ammonia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Bahan baku pupuk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Etilen Oksida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Sterilisasi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Hidrogenasi, gas karier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meledak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34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Nitrogen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Gas pencuci, membuat udara inert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Aspiksian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Klorinasi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, </a:t>
                      </a:r>
                      <a:r>
                        <a:rPr lang="en-AU" sz="1600" dirty="0" err="1">
                          <a:effectLst/>
                        </a:rPr>
                        <a:t>korosif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66700"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Vinil Klorida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>
                          <a:effectLst/>
                        </a:rPr>
                        <a:t>Produksi plastic</a:t>
                      </a:r>
                      <a:endParaRPr lang="en-US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 hangingPunc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1600" dirty="0" err="1">
                          <a:effectLst/>
                        </a:rPr>
                        <a:t>Beracun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dan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mudah</a:t>
                      </a:r>
                      <a:r>
                        <a:rPr lang="en-AU" sz="1600" dirty="0">
                          <a:effectLst/>
                        </a:rPr>
                        <a:t> </a:t>
                      </a:r>
                      <a:r>
                        <a:rPr lang="en-AU" sz="1600" dirty="0" err="1">
                          <a:effectLst/>
                        </a:rPr>
                        <a:t>terbakar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905000" y="990600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AU" dirty="0" err="1"/>
              <a:t>Tabel</a:t>
            </a:r>
            <a:r>
              <a:rPr lang="en-AU" dirty="0"/>
              <a:t> .10.2.    </a:t>
            </a:r>
            <a:r>
              <a:rPr lang="en-AU" dirty="0" err="1"/>
              <a:t>P</a:t>
            </a:r>
            <a:r>
              <a:rPr lang="en-AU" dirty="0" err="1" smtClean="0"/>
              <a:t>enggunaan</a:t>
            </a:r>
            <a:r>
              <a:rPr lang="en-AU" dirty="0" smtClean="0"/>
              <a:t> </a:t>
            </a:r>
            <a:r>
              <a:rPr lang="en-AU" dirty="0"/>
              <a:t>gas </a:t>
            </a:r>
            <a:r>
              <a:rPr lang="en-AU" dirty="0" err="1"/>
              <a:t>bertekanan</a:t>
            </a:r>
            <a:r>
              <a:rPr lang="en-AU" dirty="0"/>
              <a:t> </a:t>
            </a:r>
            <a:r>
              <a:rPr lang="en-AU" dirty="0" err="1"/>
              <a:t>dan</a:t>
            </a:r>
            <a:r>
              <a:rPr lang="en-AU" dirty="0"/>
              <a:t> </a:t>
            </a:r>
            <a:r>
              <a:rPr lang="en-AU" dirty="0" err="1"/>
              <a:t>bahayanya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3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1381492" y="2514600"/>
            <a:ext cx="6646892" cy="874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6600" kern="10" dirty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I.  </a:t>
            </a:r>
            <a:r>
              <a:rPr lang="id-ID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P</a:t>
            </a:r>
            <a:r>
              <a:rPr lang="en-US" sz="6600" kern="10" dirty="0" smtClean="0">
                <a:ln w="9525" cap="flat" cmpd="sng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Britannic Bold" pitchFamily="34" charset="0"/>
              </a:rPr>
              <a:t>ENDAHULUAN</a:t>
            </a:r>
            <a:endParaRPr lang="id-ID" sz="6600" kern="10" dirty="0">
              <a:ln w="9525" cap="flat" cmpd="sng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solidFill>
                <a:srgbClr val="FF0000"/>
              </a:solidFill>
              <a:latin typeface="Britannic Bold" pitchFamily="34" charset="0"/>
            </a:endParaRPr>
          </a:p>
        </p:txBody>
      </p:sp>
      <p:pic>
        <p:nvPicPr>
          <p:cNvPr id="5" name="Picture 18" descr="CONSR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810000"/>
            <a:ext cx="267139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251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1981200"/>
            <a:ext cx="4590725" cy="990600"/>
            <a:chOff x="2133600" y="3810000"/>
            <a:chExt cx="4590725" cy="990600"/>
          </a:xfrm>
        </p:grpSpPr>
        <p:sp>
          <p:nvSpPr>
            <p:cNvPr id="3" name="Rectangle 2"/>
            <p:cNvSpPr/>
            <p:nvPr/>
          </p:nvSpPr>
          <p:spPr>
            <a:xfrm>
              <a:off x="2133600" y="3810000"/>
              <a:ext cx="4572000" cy="990600"/>
            </a:xfrm>
            <a:prstGeom prst="rect">
              <a:avLst/>
            </a:prstGeom>
            <a:solidFill>
              <a:srgbClr val="FFFF00"/>
            </a:solidFill>
          </p:spPr>
        </p:sp>
        <p:sp>
          <p:nvSpPr>
            <p:cNvPr id="4" name="Freeform 3"/>
            <p:cNvSpPr/>
            <p:nvPr/>
          </p:nvSpPr>
          <p:spPr>
            <a:xfrm rot="21600000">
              <a:off x="2152324" y="3810966"/>
              <a:ext cx="4572001" cy="988667"/>
            </a:xfrm>
            <a:custGeom>
              <a:avLst/>
              <a:gdLst>
                <a:gd name="connsiteX0" fmla="*/ 0 w 4572001"/>
                <a:gd name="connsiteY0" fmla="*/ 0 h 988665"/>
                <a:gd name="connsiteX1" fmla="*/ 4077669 w 4572001"/>
                <a:gd name="connsiteY1" fmla="*/ 0 h 988665"/>
                <a:gd name="connsiteX2" fmla="*/ 4572001 w 4572001"/>
                <a:gd name="connsiteY2" fmla="*/ 494333 h 988665"/>
                <a:gd name="connsiteX3" fmla="*/ 4077669 w 4572001"/>
                <a:gd name="connsiteY3" fmla="*/ 988665 h 988665"/>
                <a:gd name="connsiteX4" fmla="*/ 0 w 4572001"/>
                <a:gd name="connsiteY4" fmla="*/ 988665 h 988665"/>
                <a:gd name="connsiteX5" fmla="*/ 0 w 4572001"/>
                <a:gd name="connsiteY5" fmla="*/ 0 h 988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2001" h="988665">
                  <a:moveTo>
                    <a:pt x="4572001" y="988664"/>
                  </a:moveTo>
                  <a:lnTo>
                    <a:pt x="494332" y="988664"/>
                  </a:lnTo>
                  <a:lnTo>
                    <a:pt x="0" y="494332"/>
                  </a:lnTo>
                  <a:lnTo>
                    <a:pt x="494332" y="1"/>
                  </a:lnTo>
                  <a:lnTo>
                    <a:pt x="4572001" y="1"/>
                  </a:lnTo>
                  <a:lnTo>
                    <a:pt x="4572001" y="988664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83140" tIns="91441" rIns="170688" bIns="91441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b="1" kern="1200" dirty="0" smtClean="0">
                  <a:solidFill>
                    <a:srgbClr val="FF0000"/>
                  </a:solidFill>
                  <a:latin typeface="Rockwell Condensed" pitchFamily="18" charset="0"/>
                </a:rPr>
                <a:t>            BAHAN OKSIDATOR</a:t>
              </a:r>
              <a:endParaRPr lang="en-US" sz="2400" b="1" kern="1200" dirty="0">
                <a:solidFill>
                  <a:srgbClr val="FF0000"/>
                </a:solidFill>
                <a:latin typeface="Rockwell Condensed" pitchFamily="18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133975" y="3810000"/>
              <a:ext cx="1606521" cy="989634"/>
            </a:xfrm>
            <a:prstGeom prst="ellipse">
              <a:avLst/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6" name="Rectangle 5"/>
          <p:cNvSpPr/>
          <p:nvPr/>
        </p:nvSpPr>
        <p:spPr>
          <a:xfrm>
            <a:off x="1447800" y="3733800"/>
            <a:ext cx="7315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800" b="1" dirty="0">
                <a:latin typeface="Rockwell Condensed" pitchFamily="18" charset="0"/>
                <a:cs typeface="Tahoma" pitchFamily="34" charset="0"/>
              </a:rPr>
              <a:t>KRITERIA OKSIDATOR  :</a:t>
            </a:r>
          </a:p>
          <a:p>
            <a:pPr marL="519113" indent="-341313" defTabSz="577850">
              <a:buFontTx/>
              <a:buChar char="o"/>
            </a:pP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terjadi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reaksi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kimia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penguraiannya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Rockwell Condensed" pitchFamily="18" charset="0"/>
                <a:cs typeface="Tahoma" pitchFamily="34" charset="0"/>
              </a:rPr>
              <a:t>menghasilkan</a:t>
            </a:r>
            <a:r>
              <a:rPr lang="en-US" sz="2400" dirty="0" smtClean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gas O</a:t>
            </a:r>
            <a:r>
              <a:rPr lang="en-US" sz="2400" baseline="-25000" dirty="0">
                <a:latin typeface="Rockwell Condensed" pitchFamily="18" charset="0"/>
                <a:cs typeface="Tahoma" pitchFamily="34" charset="0"/>
              </a:rPr>
              <a:t>2  </a:t>
            </a:r>
            <a:endParaRPr lang="en-US" sz="2400" dirty="0">
              <a:latin typeface="Rockwell Condensed" pitchFamily="18" charset="0"/>
              <a:cs typeface="Tahoma" pitchFamily="34" charset="0"/>
            </a:endParaRPr>
          </a:p>
          <a:p>
            <a:pPr marL="623888" indent="-623888" defTabSz="577850">
              <a:lnSpc>
                <a:spcPct val="50000"/>
              </a:lnSpc>
            </a:pPr>
            <a:endParaRPr lang="en-US" sz="2400" b="1" dirty="0">
              <a:latin typeface="Rockwell Condensed" pitchFamily="18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5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667000" y="1676399"/>
            <a:ext cx="3657600" cy="914400"/>
            <a:chOff x="3809997" y="3200400"/>
            <a:chExt cx="3374603" cy="1094123"/>
          </a:xfrm>
        </p:grpSpPr>
        <p:sp>
          <p:nvSpPr>
            <p:cNvPr id="3" name="Freeform 2"/>
            <p:cNvSpPr/>
            <p:nvPr/>
          </p:nvSpPr>
          <p:spPr>
            <a:xfrm>
              <a:off x="3831800" y="3352799"/>
              <a:ext cx="3352800" cy="775387"/>
            </a:xfrm>
            <a:custGeom>
              <a:avLst/>
              <a:gdLst>
                <a:gd name="connsiteX0" fmla="*/ 0 w 3352800"/>
                <a:gd name="connsiteY0" fmla="*/ 92779 h 927787"/>
                <a:gd name="connsiteX1" fmla="*/ 92779 w 3352800"/>
                <a:gd name="connsiteY1" fmla="*/ 0 h 927787"/>
                <a:gd name="connsiteX2" fmla="*/ 3260021 w 3352800"/>
                <a:gd name="connsiteY2" fmla="*/ 0 h 927787"/>
                <a:gd name="connsiteX3" fmla="*/ 3352800 w 3352800"/>
                <a:gd name="connsiteY3" fmla="*/ 92779 h 927787"/>
                <a:gd name="connsiteX4" fmla="*/ 3352800 w 3352800"/>
                <a:gd name="connsiteY4" fmla="*/ 835008 h 927787"/>
                <a:gd name="connsiteX5" fmla="*/ 3260021 w 3352800"/>
                <a:gd name="connsiteY5" fmla="*/ 927787 h 927787"/>
                <a:gd name="connsiteX6" fmla="*/ 92779 w 3352800"/>
                <a:gd name="connsiteY6" fmla="*/ 927787 h 927787"/>
                <a:gd name="connsiteX7" fmla="*/ 0 w 3352800"/>
                <a:gd name="connsiteY7" fmla="*/ 835008 h 927787"/>
                <a:gd name="connsiteX8" fmla="*/ 0 w 3352800"/>
                <a:gd name="connsiteY8" fmla="*/ 92779 h 927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352800" h="927787">
                  <a:moveTo>
                    <a:pt x="0" y="92779"/>
                  </a:moveTo>
                  <a:cubicBezTo>
                    <a:pt x="0" y="41539"/>
                    <a:pt x="41539" y="0"/>
                    <a:pt x="92779" y="0"/>
                  </a:cubicBezTo>
                  <a:lnTo>
                    <a:pt x="3260021" y="0"/>
                  </a:lnTo>
                  <a:cubicBezTo>
                    <a:pt x="3311261" y="0"/>
                    <a:pt x="3352800" y="41539"/>
                    <a:pt x="3352800" y="92779"/>
                  </a:cubicBezTo>
                  <a:lnTo>
                    <a:pt x="3352800" y="835008"/>
                  </a:lnTo>
                  <a:cubicBezTo>
                    <a:pt x="3352800" y="886248"/>
                    <a:pt x="3311261" y="927787"/>
                    <a:pt x="3260021" y="927787"/>
                  </a:cubicBezTo>
                  <a:lnTo>
                    <a:pt x="92779" y="927787"/>
                  </a:lnTo>
                  <a:cubicBezTo>
                    <a:pt x="41539" y="927787"/>
                    <a:pt x="0" y="886248"/>
                    <a:pt x="0" y="835008"/>
                  </a:cubicBezTo>
                  <a:lnTo>
                    <a:pt x="0" y="92779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9539" tIns="76200" rIns="76200" bIns="76200" numCol="1" spcCol="1270" anchor="ctr" anchorCtr="0">
              <a:noAutofit/>
            </a:bodyPr>
            <a:lstStyle/>
            <a:p>
              <a:pPr lvl="0" algn="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>
                  <a:solidFill>
                    <a:schemeClr val="accent4">
                      <a:lumMod val="95000"/>
                      <a:lumOff val="5000"/>
                    </a:schemeClr>
                  </a:solidFill>
                  <a:latin typeface="Rockwell Condensed" pitchFamily="18" charset="0"/>
                </a:rPr>
                <a:t> BAHAN  REAKTIF</a:t>
              </a:r>
              <a:endParaRPr lang="en-US" sz="2000" b="1" kern="1200" dirty="0">
                <a:solidFill>
                  <a:schemeClr val="accent4">
                    <a:lumMod val="95000"/>
                    <a:lumOff val="5000"/>
                  </a:schemeClr>
                </a:solidFill>
                <a:latin typeface="Rockwell Condensed" pitchFamily="18" charset="0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>
              <a:off x="3809997" y="3200400"/>
              <a:ext cx="1248120" cy="1094123"/>
            </a:xfrm>
            <a:prstGeom prst="roundRect">
              <a:avLst>
                <a:gd name="adj" fmla="val 10000"/>
              </a:avLst>
            </a:prstGeom>
            <a:blipFill rotWithShape="0">
              <a:blip r:embed="rId2"/>
              <a:stretch>
                <a:fillRect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5" name="Rectangle 4"/>
          <p:cNvSpPr/>
          <p:nvPr/>
        </p:nvSpPr>
        <p:spPr>
          <a:xfrm>
            <a:off x="1219200" y="2978357"/>
            <a:ext cx="7315199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defTabSz="577850"/>
            <a:r>
              <a:rPr lang="en-US" sz="2800" dirty="0">
                <a:latin typeface="Rockwell Condensed" pitchFamily="18" charset="0"/>
                <a:cs typeface="Tahoma" pitchFamily="34" charset="0"/>
              </a:rPr>
              <a:t>KRITERIA REAKTIF  :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terkena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air,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</a:p>
          <a:p>
            <a:pPr marL="623888" indent="-336550" defTabSz="577850">
              <a:buFontTx/>
              <a:buChar char="o"/>
            </a:pP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Bila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tercampur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senyawa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asam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timbul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gas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panas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yg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mudah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terbakar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,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beracun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atau</a:t>
            </a:r>
            <a:r>
              <a:rPr lang="en-US" sz="2400" dirty="0">
                <a:latin typeface="Rockwell Condensed" pitchFamily="18" charset="0"/>
                <a:cs typeface="Tahoma" pitchFamily="34" charset="0"/>
              </a:rPr>
              <a:t> </a:t>
            </a:r>
            <a:r>
              <a:rPr lang="en-US" sz="2400" dirty="0" err="1">
                <a:latin typeface="Rockwell Condensed" pitchFamily="18" charset="0"/>
                <a:cs typeface="Tahoma" pitchFamily="34" charset="0"/>
              </a:rPr>
              <a:t>korrosif</a:t>
            </a:r>
            <a:r>
              <a:rPr lang="en-US" sz="2800" dirty="0">
                <a:latin typeface="Rockwell Condensed" pitchFamily="18" charset="0"/>
                <a:cs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44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85960" y="1143000"/>
            <a:ext cx="4162080" cy="477838"/>
          </a:xfrm>
        </p:spPr>
        <p:txBody>
          <a:bodyPr/>
          <a:lstStyle/>
          <a:p>
            <a:r>
              <a:rPr lang="en-US" sz="2400" b="1" dirty="0" err="1">
                <a:latin typeface="Rockwell Condensed" pitchFamily="18" charset="0"/>
              </a:rPr>
              <a:t>Bahan</a:t>
            </a:r>
            <a:r>
              <a:rPr lang="en-US" sz="2400" b="1" dirty="0">
                <a:latin typeface="Rockwell Condensed" pitchFamily="18" charset="0"/>
              </a:rPr>
              <a:t> </a:t>
            </a:r>
            <a:r>
              <a:rPr lang="en-US" sz="2400" b="1" dirty="0" err="1">
                <a:latin typeface="Rockwell Condensed" pitchFamily="18" charset="0"/>
              </a:rPr>
              <a:t>reaktif</a:t>
            </a:r>
            <a:r>
              <a:rPr lang="en-US" sz="2400" b="1" dirty="0">
                <a:latin typeface="Rockwell Condensed" pitchFamily="18" charset="0"/>
              </a:rPr>
              <a:t> </a:t>
            </a:r>
            <a:r>
              <a:rPr lang="en-US" sz="2400" b="1" dirty="0" err="1">
                <a:latin typeface="Rockwell Condensed" pitchFamily="18" charset="0"/>
              </a:rPr>
              <a:t>terhadap</a:t>
            </a:r>
            <a:r>
              <a:rPr lang="en-US" sz="2400" b="1" dirty="0">
                <a:latin typeface="Rockwell Condensed" pitchFamily="18" charset="0"/>
              </a:rPr>
              <a:t> air</a:t>
            </a:r>
            <a:r>
              <a:rPr lang="en-US" sz="2400" dirty="0">
                <a:latin typeface="Rockwell Condensed" pitchFamily="18" charset="0"/>
              </a:rPr>
              <a:t> 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7848600" cy="4267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Beberapa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hebat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dengan</a:t>
            </a:r>
            <a:r>
              <a:rPr lang="en-US" sz="2000" dirty="0">
                <a:latin typeface="Rockwell Condensed" pitchFamily="18" charset="0"/>
              </a:rPr>
              <a:t> air, </a:t>
            </a:r>
            <a:r>
              <a:rPr lang="en-US" sz="2000" dirty="0" err="1">
                <a:latin typeface="Rockwell Condensed" pitchFamily="18" charset="0"/>
              </a:rPr>
              <a:t>dapat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meledak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disebabkan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bereaksi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secara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eksotermik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mengeluarkan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panas</a:t>
            </a:r>
            <a:r>
              <a:rPr lang="en-US" sz="2000" dirty="0">
                <a:latin typeface="Rockwell Condensed" pitchFamily="18" charset="0"/>
              </a:rPr>
              <a:t>) yang </a:t>
            </a:r>
            <a:r>
              <a:rPr lang="en-US" sz="2000" dirty="0" err="1">
                <a:latin typeface="Rockwell Condensed" pitchFamily="18" charset="0"/>
              </a:rPr>
              <a:t>besar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gas </a:t>
            </a:r>
            <a:r>
              <a:rPr lang="en-US" sz="2000" dirty="0" err="1">
                <a:latin typeface="Rockwell Condensed" pitchFamily="18" charset="0"/>
              </a:rPr>
              <a:t>yangmudah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terbakar</a:t>
            </a:r>
            <a:r>
              <a:rPr lang="en-US" sz="2000" dirty="0">
                <a:latin typeface="Rockwell Condensed" pitchFamily="18" charset="0"/>
              </a:rPr>
              <a:t>. </a:t>
            </a:r>
          </a:p>
          <a:p>
            <a:pPr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Berikut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adalah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kimia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reaktif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terhadap</a:t>
            </a:r>
            <a:r>
              <a:rPr lang="en-US" sz="2000" dirty="0">
                <a:latin typeface="Rockwell Condensed" pitchFamily="18" charset="0"/>
              </a:rPr>
              <a:t> air :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>
                <a:latin typeface="Rockwell Condensed" pitchFamily="18" charset="0"/>
              </a:rPr>
              <a:t>alkali (Na, K)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alkali </a:t>
            </a:r>
            <a:r>
              <a:rPr lang="en-US" sz="2000" dirty="0" err="1">
                <a:latin typeface="Rockwell Condensed" pitchFamily="18" charset="0"/>
              </a:rPr>
              <a:t>tanah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aluminium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tribromida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oksida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anhidrat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CaO</a:t>
            </a:r>
            <a:r>
              <a:rPr lang="en-US" sz="2000" dirty="0">
                <a:latin typeface="Rockwell Condensed" pitchFamily="18" charset="0"/>
              </a:rPr>
              <a:t>), </a:t>
            </a:r>
          </a:p>
          <a:p>
            <a:pPr marL="914400" lvl="1" indent="-514350">
              <a:lnSpc>
                <a:spcPct val="90000"/>
              </a:lnSpc>
              <a:buBlip>
                <a:blip r:embed="rId4"/>
              </a:buBlip>
            </a:pPr>
            <a:r>
              <a:rPr lang="en-US" sz="2000" dirty="0" err="1">
                <a:latin typeface="Rockwell Condensed" pitchFamily="18" charset="0"/>
              </a:rPr>
              <a:t>oksidanon-logam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halida</a:t>
            </a:r>
            <a:r>
              <a:rPr lang="en-US" sz="2000" dirty="0">
                <a:latin typeface="Rockwell Condensed" pitchFamily="18" charset="0"/>
              </a:rPr>
              <a:t> (</a:t>
            </a:r>
            <a:r>
              <a:rPr lang="en-US" sz="2000" dirty="0" err="1">
                <a:latin typeface="Rockwell Condensed" pitchFamily="18" charset="0"/>
              </a:rPr>
              <a:t>sulfurilklorida</a:t>
            </a:r>
            <a:r>
              <a:rPr lang="en-US" sz="2000" dirty="0">
                <a:latin typeface="Rockwell Condensed" pitchFamily="18" charset="0"/>
              </a:rPr>
              <a:t>).</a:t>
            </a:r>
          </a:p>
          <a:p>
            <a:pPr lvl="1">
              <a:lnSpc>
                <a:spcPct val="90000"/>
              </a:lnSpc>
              <a:buBlip>
                <a:blip r:embed="rId3"/>
              </a:buBlip>
            </a:pPr>
            <a:endParaRPr lang="en-US" sz="2000" dirty="0">
              <a:latin typeface="Rockwell Condensed" pitchFamily="18" charset="0"/>
            </a:endParaRPr>
          </a:p>
          <a:p>
            <a:pPr>
              <a:lnSpc>
                <a:spcPct val="90000"/>
              </a:lnSpc>
              <a:buBlip>
                <a:blip r:embed="rId3"/>
              </a:buBlip>
            </a:pPr>
            <a:r>
              <a:rPr lang="en-US" sz="2000" dirty="0" err="1">
                <a:latin typeface="Rockwell Condensed" pitchFamily="18" charset="0"/>
              </a:rPr>
              <a:t>Jelas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zat-zat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tersebut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dijauhkan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air </a:t>
            </a:r>
            <a:r>
              <a:rPr lang="en-US" sz="2000" dirty="0" err="1">
                <a:latin typeface="Rockwell Condensed" pitchFamily="18" charset="0"/>
              </a:rPr>
              <a:t>atau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disimpan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ruang</a:t>
            </a:r>
            <a:r>
              <a:rPr lang="en-US" sz="2000" dirty="0">
                <a:latin typeface="Rockwell Condensed" pitchFamily="18" charset="0"/>
              </a:rPr>
              <a:t> yang </a:t>
            </a:r>
            <a:r>
              <a:rPr lang="en-US" sz="2000" dirty="0" err="1">
                <a:latin typeface="Rockwell Condensed" pitchFamily="18" charset="0"/>
              </a:rPr>
              <a:t>kering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bebas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kebocoran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bila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hujan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990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1143000"/>
            <a:ext cx="5715000" cy="685800"/>
          </a:xfrm>
        </p:spPr>
        <p:txBody>
          <a:bodyPr/>
          <a:lstStyle/>
          <a:p>
            <a:r>
              <a:rPr lang="en-US" sz="3200" dirty="0" err="1">
                <a:latin typeface="Rockwell Condensed" pitchFamily="18" charset="0"/>
              </a:rPr>
              <a:t>Reaktif</a:t>
            </a:r>
            <a:r>
              <a:rPr lang="en-US" sz="3200" dirty="0">
                <a:latin typeface="Rockwell Condensed" pitchFamily="18" charset="0"/>
              </a:rPr>
              <a:t> </a:t>
            </a:r>
            <a:r>
              <a:rPr lang="en-US" sz="3200" dirty="0" err="1">
                <a:latin typeface="Rockwell Condensed" pitchFamily="18" charset="0"/>
              </a:rPr>
              <a:t>dengan</a:t>
            </a:r>
            <a:r>
              <a:rPr lang="en-US" sz="3200" dirty="0">
                <a:latin typeface="Rockwell Condensed" pitchFamily="18" charset="0"/>
              </a:rPr>
              <a:t> </a:t>
            </a:r>
            <a:r>
              <a:rPr lang="en-US" sz="3200" dirty="0" smtClean="0">
                <a:latin typeface="Rockwell Condensed" pitchFamily="18" charset="0"/>
              </a:rPr>
              <a:t>Air------ </a:t>
            </a:r>
            <a:r>
              <a:rPr lang="en-US" sz="3200" dirty="0" err="1" smtClean="0">
                <a:latin typeface="Rockwell Condensed" pitchFamily="18" charset="0"/>
              </a:rPr>
              <a:t>lanjutan</a:t>
            </a:r>
            <a:endParaRPr lang="en-US" sz="3200" dirty="0">
              <a:latin typeface="Rockwell Condensed" pitchFamily="18" charset="0"/>
            </a:endParaRP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>
          <a:xfrm>
            <a:off x="1447800" y="2286000"/>
            <a:ext cx="7239000" cy="37719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kimia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sangat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bila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berkontak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>
                <a:latin typeface="Rockwell Condensed" pitchFamily="18" charset="0"/>
              </a:rPr>
              <a:t>Air </a:t>
            </a:r>
          </a:p>
          <a:p>
            <a:pPr marL="914400" lvl="1" indent="-514350">
              <a:buBlip>
                <a:blip r:embed="rId4"/>
              </a:buBlip>
            </a:pPr>
            <a:r>
              <a:rPr lang="en-US" sz="2400" dirty="0" err="1">
                <a:latin typeface="Rockwell Condensed" pitchFamily="18" charset="0"/>
              </a:rPr>
              <a:t>Uap</a:t>
            </a:r>
            <a:r>
              <a:rPr lang="en-US" sz="2400" dirty="0">
                <a:latin typeface="Rockwell Condensed" pitchFamily="18" charset="0"/>
              </a:rPr>
              <a:t> air di </a:t>
            </a:r>
            <a:r>
              <a:rPr lang="en-US" sz="2400" dirty="0" err="1">
                <a:latin typeface="Rockwell Condensed" pitchFamily="18" charset="0"/>
              </a:rPr>
              <a:t>udara</a:t>
            </a:r>
            <a:endParaRPr lang="en-US" sz="2400" dirty="0">
              <a:latin typeface="Rockwell Condensed" pitchFamily="18" charset="0"/>
            </a:endParaRPr>
          </a:p>
          <a:p>
            <a:pPr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Asam</a:t>
            </a:r>
            <a:r>
              <a:rPr lang="en-US" sz="2200" dirty="0">
                <a:latin typeface="Rockwell Condensed" pitchFamily="18" charset="0"/>
              </a:rPr>
              <a:t> </a:t>
            </a:r>
            <a:r>
              <a:rPr lang="en-US" sz="2200" dirty="0" err="1">
                <a:latin typeface="Rockwell Condensed" pitchFamily="18" charset="0"/>
              </a:rPr>
              <a:t>sulfat</a:t>
            </a:r>
            <a:r>
              <a:rPr lang="en-US" sz="2200" dirty="0">
                <a:latin typeface="Rockwell Condensed" pitchFamily="18" charset="0"/>
              </a:rPr>
              <a:t> (battery acid)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>
                <a:latin typeface="Rockwell Condensed" pitchFamily="18" charset="0"/>
              </a:rPr>
              <a:t>Soda </a:t>
            </a:r>
            <a:r>
              <a:rPr lang="en-US" sz="2200" dirty="0" err="1">
                <a:latin typeface="Rockwell Condensed" pitchFamily="18" charset="0"/>
              </a:rPr>
              <a:t>api</a:t>
            </a:r>
            <a:r>
              <a:rPr lang="en-US" sz="2200" dirty="0">
                <a:latin typeface="Rockwell Condensed" pitchFamily="18" charset="0"/>
              </a:rPr>
              <a:t> (lye)</a:t>
            </a:r>
          </a:p>
          <a:p>
            <a:pPr marL="1309688" lvl="2" indent="-566738">
              <a:buBlip>
                <a:blip r:embed="rId5"/>
              </a:buBlip>
            </a:pPr>
            <a:r>
              <a:rPr lang="en-US" sz="2200" dirty="0" err="1">
                <a:latin typeface="Rockwell Condensed" pitchFamily="18" charset="0"/>
              </a:rPr>
              <a:t>Senyawa</a:t>
            </a:r>
            <a:r>
              <a:rPr lang="en-US" sz="2200" dirty="0">
                <a:latin typeface="Rockwell Condensed" pitchFamily="18" charset="0"/>
              </a:rPr>
              <a:t> phosphor</a:t>
            </a:r>
          </a:p>
        </p:txBody>
      </p:sp>
    </p:spTree>
    <p:extLst>
      <p:ext uri="{BB962C8B-B14F-4D97-AF65-F5344CB8AC3E}">
        <p14:creationId xmlns:p14="http://schemas.microsoft.com/office/powerpoint/2010/main" val="177107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066800"/>
            <a:ext cx="5867400" cy="914400"/>
          </a:xfrm>
        </p:spPr>
        <p:txBody>
          <a:bodyPr>
            <a:noAutofit/>
          </a:bodyPr>
          <a:lstStyle/>
          <a:p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Bahan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reaktif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terhadap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50000"/>
                  </a:schemeClr>
                </a:solidFill>
                <a:latin typeface="Rockwell Condensed" pitchFamily="18" charset="0"/>
              </a:rPr>
              <a:t>asam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Rockwell Condensed" pitchFamily="18" charset="0"/>
            </a:endParaRP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2286000"/>
            <a:ext cx="6934200" cy="3429000"/>
          </a:xfrm>
        </p:spPr>
        <p:txBody>
          <a:bodyPr/>
          <a:lstStyle/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air </a:t>
            </a:r>
            <a:r>
              <a:rPr lang="en-US" sz="2400" dirty="0" err="1">
                <a:latin typeface="Rockwell Condensed" pitchFamily="18" charset="0"/>
              </a:rPr>
              <a:t>diatas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juga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reaktif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terhadap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Selain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itu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bahan-bahan</a:t>
            </a:r>
            <a:r>
              <a:rPr lang="en-US" sz="2400" dirty="0">
                <a:latin typeface="Rockwell Condensed" pitchFamily="18" charset="0"/>
              </a:rPr>
              <a:t> lain yang </a:t>
            </a:r>
            <a:r>
              <a:rPr lang="en-US" sz="2400" dirty="0" err="1">
                <a:latin typeface="Rockwell Condensed" pitchFamily="18" charset="0"/>
              </a:rPr>
              <a:t>dapat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bereaksi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dengan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asam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secara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hebat</a:t>
            </a:r>
            <a:r>
              <a:rPr lang="en-US" sz="2400" dirty="0">
                <a:latin typeface="Rockwell Condensed" pitchFamily="18" charset="0"/>
              </a:rPr>
              <a:t>. </a:t>
            </a:r>
            <a:r>
              <a:rPr lang="en-US" sz="2400" dirty="0" err="1">
                <a:latin typeface="Rockwell Condensed" pitchFamily="18" charset="0"/>
              </a:rPr>
              <a:t>Reaksi</a:t>
            </a:r>
            <a:r>
              <a:rPr lang="en-US" sz="2400" dirty="0">
                <a:latin typeface="Rockwell Condensed" pitchFamily="18" charset="0"/>
              </a:rPr>
              <a:t> yang </a:t>
            </a:r>
            <a:r>
              <a:rPr lang="en-US" sz="2400" dirty="0" err="1">
                <a:latin typeface="Rockwell Condensed" pitchFamily="18" charset="0"/>
              </a:rPr>
              <a:t>terjadi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adalah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eksotermis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dan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menghasilkan</a:t>
            </a:r>
            <a:r>
              <a:rPr lang="en-US" sz="2400" dirty="0">
                <a:latin typeface="Rockwell Condensed" pitchFamily="18" charset="0"/>
              </a:rPr>
              <a:t> gas-gas yang </a:t>
            </a:r>
            <a:r>
              <a:rPr lang="en-US" sz="2400" dirty="0" err="1">
                <a:latin typeface="Rockwell Condensed" pitchFamily="18" charset="0"/>
              </a:rPr>
              <a:t>mudah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terbakar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atau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eksplosif</a:t>
            </a:r>
            <a:r>
              <a:rPr lang="en-US" sz="2400" dirty="0">
                <a:latin typeface="Rockwell Condensed" pitchFamily="18" charset="0"/>
              </a:rPr>
              <a:t>. </a:t>
            </a:r>
          </a:p>
          <a:p>
            <a:pPr marL="512763" indent="-512763">
              <a:lnSpc>
                <a:spcPct val="90000"/>
              </a:lnSpc>
              <a:buBlip>
                <a:blip r:embed="rId3"/>
              </a:buBlip>
            </a:pPr>
            <a:r>
              <a:rPr lang="en-US" sz="2400" dirty="0" err="1">
                <a:latin typeface="Rockwell Condensed" pitchFamily="18" charset="0"/>
              </a:rPr>
              <a:t>Contoh</a:t>
            </a:r>
            <a:r>
              <a:rPr lang="en-US" sz="2400" dirty="0">
                <a:latin typeface="Rockwell Condensed" pitchFamily="18" charset="0"/>
              </a:rPr>
              <a:t> :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klorat</a:t>
            </a:r>
            <a:r>
              <a:rPr lang="en-US" sz="2400" dirty="0">
                <a:latin typeface="Rockwell Condensed" pitchFamily="18" charset="0"/>
              </a:rPr>
              <a:t>/</a:t>
            </a:r>
            <a:r>
              <a:rPr lang="en-US" sz="2400" dirty="0" err="1">
                <a:latin typeface="Rockwell Condensed" pitchFamily="18" charset="0"/>
              </a:rPr>
              <a:t>perklorat</a:t>
            </a:r>
            <a:r>
              <a:rPr lang="en-US" sz="2400" dirty="0">
                <a:latin typeface="Rockwell Condensed" pitchFamily="18" charset="0"/>
              </a:rPr>
              <a:t> (KCIO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kalium</a:t>
            </a:r>
            <a:r>
              <a:rPr lang="en-US" sz="2400" dirty="0">
                <a:latin typeface="Rockwell Condensed" pitchFamily="18" charset="0"/>
              </a:rPr>
              <a:t> </a:t>
            </a:r>
            <a:r>
              <a:rPr lang="en-US" sz="2400" dirty="0" err="1">
                <a:latin typeface="Rockwell Condensed" pitchFamily="18" charset="0"/>
              </a:rPr>
              <a:t>permanganat</a:t>
            </a:r>
            <a:r>
              <a:rPr lang="en-US" sz="2400" dirty="0">
                <a:latin typeface="Rockwell Condensed" pitchFamily="18" charset="0"/>
              </a:rPr>
              <a:t> (KMnO</a:t>
            </a:r>
            <a:r>
              <a:rPr lang="en-US" sz="2400" baseline="-25000" dirty="0">
                <a:latin typeface="Rockwell Condensed" pitchFamily="18" charset="0"/>
              </a:rPr>
              <a:t>4</a:t>
            </a:r>
            <a:r>
              <a:rPr lang="en-US" sz="2400" dirty="0">
                <a:latin typeface="Rockwell Condensed" pitchFamily="18" charset="0"/>
              </a:rPr>
              <a:t>), </a:t>
            </a:r>
            <a:r>
              <a:rPr lang="en-US" sz="2400" dirty="0" err="1">
                <a:latin typeface="Rockwell Condensed" pitchFamily="18" charset="0"/>
              </a:rPr>
              <a:t>asamkromat</a:t>
            </a:r>
            <a:r>
              <a:rPr lang="en-US" sz="2400" dirty="0">
                <a:latin typeface="Rockwell Condensed" pitchFamily="18" charset="0"/>
              </a:rPr>
              <a:t>  (Cr</a:t>
            </a:r>
            <a:r>
              <a:rPr lang="en-US" sz="2400" baseline="-25000" dirty="0">
                <a:latin typeface="Rockwell Condensed" pitchFamily="18" charset="0"/>
              </a:rPr>
              <a:t>2</a:t>
            </a:r>
            <a:r>
              <a:rPr lang="en-US" sz="2400" dirty="0">
                <a:latin typeface="Rockwell Condensed" pitchFamily="18" charset="0"/>
              </a:rPr>
              <a:t>0</a:t>
            </a:r>
            <a:r>
              <a:rPr lang="en-US" sz="2400" baseline="-25000" dirty="0">
                <a:latin typeface="Rockwell Condensed" pitchFamily="18" charset="0"/>
              </a:rPr>
              <a:t>3</a:t>
            </a:r>
            <a:r>
              <a:rPr lang="en-US" sz="2400" dirty="0">
                <a:latin typeface="Rockwell Condensed" pitchFamily="18" charset="0"/>
              </a:rPr>
              <a:t>).  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sz="2000" dirty="0" err="1" smtClean="0">
                <a:latin typeface="Rockwell Condensed" pitchFamily="18" charset="0"/>
              </a:rPr>
              <a:t>Dengan</a:t>
            </a:r>
            <a:r>
              <a:rPr lang="en-US" sz="2000" dirty="0" smtClean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sendirinya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bahan-bahan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ini</a:t>
            </a:r>
            <a:r>
              <a:rPr lang="en-US" sz="2000" dirty="0">
                <a:latin typeface="Rockwell Condensed" pitchFamily="18" charset="0"/>
              </a:rPr>
              <a:t>  </a:t>
            </a:r>
            <a:r>
              <a:rPr lang="en-US" sz="2000" dirty="0" err="1">
                <a:latin typeface="Rockwell Condensed" pitchFamily="18" charset="0"/>
              </a:rPr>
              <a:t>dalam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penyimpanan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harus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dipisahkan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dari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, </a:t>
            </a:r>
            <a:r>
              <a:rPr lang="en-US" sz="2000" dirty="0" err="1">
                <a:latin typeface="Rockwell Condensed" pitchFamily="18" charset="0"/>
              </a:rPr>
              <a:t>seperti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sulfat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dan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asam</a:t>
            </a:r>
            <a:r>
              <a:rPr lang="en-US" sz="2000" dirty="0">
                <a:latin typeface="Rockwell Condensed" pitchFamily="18" charset="0"/>
              </a:rPr>
              <a:t> </a:t>
            </a:r>
            <a:r>
              <a:rPr lang="en-US" sz="2000" dirty="0" err="1">
                <a:latin typeface="Rockwell Condensed" pitchFamily="18" charset="0"/>
              </a:rPr>
              <a:t>asetat</a:t>
            </a:r>
            <a:r>
              <a:rPr lang="en-US" sz="2000" dirty="0">
                <a:latin typeface="Rockwell Condensed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9788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6621" name="Picture 13" descr="j030052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3730838" y="2828290"/>
            <a:ext cx="1831761" cy="2022205"/>
          </a:xfrm>
          <a:noFill/>
          <a:ln/>
        </p:spPr>
      </p:pic>
      <p:sp>
        <p:nvSpPr>
          <p:cNvPr id="836622" name="Text Box 14"/>
          <p:cNvSpPr txBox="1">
            <a:spLocks noChangeArrowheads="1"/>
          </p:cNvSpPr>
          <p:nvPr/>
        </p:nvSpPr>
        <p:spPr bwMode="auto">
          <a:xfrm>
            <a:off x="6650031" y="1172290"/>
            <a:ext cx="1172116" cy="584775"/>
          </a:xfrm>
          <a:prstGeom prst="rect">
            <a:avLst/>
          </a:prstGeom>
          <a:noFill/>
          <a:ln>
            <a:noFill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C00000"/>
                </a:solidFill>
                <a:latin typeface="Freestyle Script" pitchFamily="66" charset="0"/>
              </a:rPr>
              <a:t>S</a:t>
            </a:r>
            <a:r>
              <a:rPr lang="en-US" sz="3200" b="1" dirty="0" err="1" smtClean="0">
                <a:solidFill>
                  <a:srgbClr val="C00000"/>
                </a:solidFill>
                <a:latin typeface="Freestyle Script" pitchFamily="66" charset="0"/>
              </a:rPr>
              <a:t>ekarang</a:t>
            </a:r>
            <a:endParaRPr lang="en-US" sz="3200" b="1" dirty="0">
              <a:solidFill>
                <a:srgbClr val="C00000"/>
              </a:solidFill>
              <a:latin typeface="Freestyle Script" pitchFamily="66" charset="0"/>
            </a:endParaRPr>
          </a:p>
        </p:txBody>
      </p:sp>
      <p:sp>
        <p:nvSpPr>
          <p:cNvPr id="836624" name="Rectangle 16"/>
          <p:cNvSpPr>
            <a:spLocks noGrp="1" noChangeArrowheads="1"/>
          </p:cNvSpPr>
          <p:nvPr>
            <p:ph type="body" sz="half" idx="1"/>
          </p:nvPr>
        </p:nvSpPr>
        <p:spPr>
          <a:xfrm>
            <a:off x="6248400" y="1966780"/>
            <a:ext cx="2640623" cy="381635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400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ton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dihasikan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setiap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tahun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>
                <a:latin typeface="Franklin Gothic Medium Cond" pitchFamily="34" charset="0"/>
              </a:rPr>
              <a:t> 5 – 7 </a:t>
            </a:r>
            <a:r>
              <a:rPr lang="en-US" sz="1800" dirty="0" err="1">
                <a:latin typeface="Franklin Gothic Medium Cond" pitchFamily="34" charset="0"/>
              </a:rPr>
              <a:t>juta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diketahui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lebih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dari</a:t>
            </a:r>
            <a:r>
              <a:rPr lang="en-US" sz="1800" dirty="0">
                <a:latin typeface="Franklin Gothic Medium Cond" pitchFamily="34" charset="0"/>
              </a:rPr>
              <a:t> 80.000 </a:t>
            </a:r>
            <a:r>
              <a:rPr lang="en-US" sz="1800" dirty="0" err="1">
                <a:latin typeface="Franklin Gothic Medium Cond" pitchFamily="34" charset="0"/>
              </a:rPr>
              <a:t>dipasarkan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1800" dirty="0" err="1">
                <a:latin typeface="Franklin Gothic Medium Cond" pitchFamily="34" charset="0"/>
              </a:rPr>
              <a:t>Diperkirahkan</a:t>
            </a:r>
            <a:r>
              <a:rPr lang="en-US" sz="1800" dirty="0">
                <a:latin typeface="Franklin Gothic Medium Cond" pitchFamily="34" charset="0"/>
              </a:rPr>
              <a:t> 500 – 10.000 </a:t>
            </a:r>
            <a:r>
              <a:rPr lang="en-US" sz="1800" dirty="0" err="1">
                <a:latin typeface="Franklin Gothic Medium Cond" pitchFamily="34" charset="0"/>
              </a:rPr>
              <a:t>bahan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kimia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diperdagangkan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mengandung</a:t>
            </a:r>
            <a:r>
              <a:rPr lang="en-US" sz="1800" dirty="0">
                <a:latin typeface="Franklin Gothic Medium Cond" pitchFamily="34" charset="0"/>
              </a:rPr>
              <a:t>  </a:t>
            </a:r>
            <a:r>
              <a:rPr lang="en-US" sz="1800" dirty="0" err="1">
                <a:latin typeface="Franklin Gothic Medium Cond" pitchFamily="34" charset="0"/>
              </a:rPr>
              <a:t>bahaya</a:t>
            </a:r>
            <a:r>
              <a:rPr lang="en-US" sz="1800" dirty="0">
                <a:latin typeface="Franklin Gothic Medium Cond" pitchFamily="34" charset="0"/>
              </a:rPr>
              <a:t>, </a:t>
            </a:r>
            <a:r>
              <a:rPr lang="en-US" sz="1800" dirty="0" err="1">
                <a:latin typeface="Franklin Gothic Medium Cond" pitchFamily="34" charset="0"/>
              </a:rPr>
              <a:t>diantara</a:t>
            </a:r>
            <a:r>
              <a:rPr lang="en-US" sz="1800" dirty="0">
                <a:latin typeface="Franklin Gothic Medium Cond" pitchFamily="34" charset="0"/>
              </a:rPr>
              <a:t> 150 – 200 </a:t>
            </a:r>
            <a:r>
              <a:rPr lang="en-US" sz="1800" dirty="0" err="1">
                <a:latin typeface="Franklin Gothic Medium Cond" pitchFamily="34" charset="0"/>
              </a:rPr>
              <a:t>kemungkinan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penyebab</a:t>
            </a:r>
            <a:r>
              <a:rPr lang="en-US" sz="1800" dirty="0">
                <a:latin typeface="Franklin Gothic Medium Cond" pitchFamily="34" charset="0"/>
              </a:rPr>
              <a:t> </a:t>
            </a:r>
            <a:r>
              <a:rPr lang="en-US" sz="1800" dirty="0" err="1">
                <a:latin typeface="Franklin Gothic Medium Cond" pitchFamily="34" charset="0"/>
              </a:rPr>
              <a:t>kanker</a:t>
            </a:r>
            <a:endParaRPr lang="en-US" sz="1800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</a:pPr>
            <a:endParaRPr lang="en-US" sz="1800" b="1" dirty="0">
              <a:latin typeface="Franklin Gothic Medium Cond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1000" b="1" dirty="0">
              <a:latin typeface="Franklin Gothic Medium Cond" pitchFamily="34" charset="0"/>
            </a:endParaRPr>
          </a:p>
        </p:txBody>
      </p:sp>
      <p:sp>
        <p:nvSpPr>
          <p:cNvPr id="836625" name="Text Box 17"/>
          <p:cNvSpPr txBox="1">
            <a:spLocks noChangeArrowheads="1"/>
          </p:cNvSpPr>
          <p:nvPr/>
        </p:nvSpPr>
        <p:spPr bwMode="auto">
          <a:xfrm>
            <a:off x="1306773" y="2565400"/>
            <a:ext cx="2176097" cy="22923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askerville Old Face" pitchFamily="18" charset="0"/>
              </a:rPr>
              <a:t>LIMA TAHUN YANG LALU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HANYA  SATU JUTA TON BAHAN KIMIA TELAH  DIHASILKAN SETIAP </a:t>
            </a:r>
          </a:p>
          <a:p>
            <a:pPr algn="ctr"/>
            <a:r>
              <a:rPr lang="en-US" sz="1600" dirty="0"/>
              <a:t>TAHUN</a:t>
            </a:r>
          </a:p>
          <a:p>
            <a:pPr algn="ctr"/>
            <a:endParaRPr lang="en-US" sz="1600" b="0" dirty="0"/>
          </a:p>
        </p:txBody>
      </p:sp>
      <p:pic>
        <p:nvPicPr>
          <p:cNvPr id="836626" name="Picture 18" descr="CONSR00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82870" y="1855606"/>
            <a:ext cx="267139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295400" y="59333"/>
            <a:ext cx="4798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Brush Script MT" pitchFamily="66" charset="0"/>
              </a:rPr>
              <a:t>1.1.	</a:t>
            </a:r>
            <a:r>
              <a:rPr lang="en-US" sz="4000" dirty="0" err="1" smtClean="0">
                <a:latin typeface="Brush Script MT" pitchFamily="66" charset="0"/>
              </a:rPr>
              <a:t>Latar</a:t>
            </a:r>
            <a:r>
              <a:rPr lang="en-US" sz="4000" dirty="0" smtClean="0">
                <a:latin typeface="Brush Script MT" pitchFamily="66" charset="0"/>
              </a:rPr>
              <a:t>   </a:t>
            </a:r>
            <a:r>
              <a:rPr lang="en-US" sz="4000" dirty="0" err="1" smtClean="0">
                <a:latin typeface="Brush Script MT" pitchFamily="66" charset="0"/>
              </a:rPr>
              <a:t>Belakang</a:t>
            </a:r>
            <a:endParaRPr lang="en-US" sz="4000" dirty="0">
              <a:latin typeface="Brush Script MT" pitchFamily="66" charset="0"/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7772400" y="1563918"/>
            <a:ext cx="695219" cy="257890"/>
          </a:xfrm>
          <a:prstGeom prst="downArrow">
            <a:avLst/>
          </a:prstGeom>
          <a:ln/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043855"/>
      </p:ext>
    </p:extLst>
  </p:cSld>
  <p:clrMapOvr>
    <a:masterClrMapping/>
  </p:clrMapOvr>
  <p:transition>
    <p:dissolve/>
    <p:sndAc>
      <p:stSnd>
        <p:snd r:embed="rId3" name="cashreg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36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66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66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6624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7" name="AutoShape 5"/>
          <p:cNvSpPr>
            <a:spLocks noChangeArrowheads="1"/>
          </p:cNvSpPr>
          <p:nvPr/>
        </p:nvSpPr>
        <p:spPr bwMode="auto">
          <a:xfrm>
            <a:off x="4787412" y="1369715"/>
            <a:ext cx="4042996" cy="1080666"/>
          </a:xfrm>
          <a:prstGeom prst="cloudCallout">
            <a:avLst>
              <a:gd name="adj1" fmla="val -124810"/>
              <a:gd name="adj2" fmla="val 7017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38" name="Text Box 6"/>
          <p:cNvSpPr txBox="1">
            <a:spLocks noChangeArrowheads="1"/>
          </p:cNvSpPr>
          <p:nvPr/>
        </p:nvSpPr>
        <p:spPr bwMode="auto">
          <a:xfrm>
            <a:off x="5879579" y="1611837"/>
            <a:ext cx="1880643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rgbClr val="FF0000"/>
                </a:solidFill>
              </a:rPr>
              <a:t>Bahan</a:t>
            </a:r>
            <a:r>
              <a:rPr lang="en-US" sz="2400" b="0" dirty="0">
                <a:solidFill>
                  <a:srgbClr val="FF0000"/>
                </a:solidFill>
              </a:rPr>
              <a:t> </a:t>
            </a:r>
            <a:r>
              <a:rPr lang="en-US" sz="2400" b="0" dirty="0" err="1">
                <a:solidFill>
                  <a:srgbClr val="FF0000"/>
                </a:solidFill>
              </a:rPr>
              <a:t>kimia</a:t>
            </a:r>
            <a:endParaRPr lang="en-US" sz="2400" b="0" dirty="0">
              <a:solidFill>
                <a:srgbClr val="FF0000"/>
              </a:solidFill>
            </a:endParaRPr>
          </a:p>
        </p:txBody>
      </p:sp>
      <p:sp>
        <p:nvSpPr>
          <p:cNvPr id="837639" name="Text Box 7"/>
          <p:cNvSpPr txBox="1">
            <a:spLocks noChangeArrowheads="1"/>
          </p:cNvSpPr>
          <p:nvPr/>
        </p:nvSpPr>
        <p:spPr bwMode="auto">
          <a:xfrm>
            <a:off x="2819400" y="1381005"/>
            <a:ext cx="2103461" cy="461665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2400" b="0" dirty="0" err="1">
                <a:solidFill>
                  <a:schemeClr val="accent6">
                    <a:lumMod val="75000"/>
                  </a:schemeClr>
                </a:solidFill>
              </a:rPr>
              <a:t>meningkatkan</a:t>
            </a:r>
            <a:endParaRPr lang="en-US" sz="2400" b="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37654" name="Text Box 22"/>
          <p:cNvSpPr txBox="1">
            <a:spLocks noChangeArrowheads="1"/>
          </p:cNvSpPr>
          <p:nvPr/>
        </p:nvSpPr>
        <p:spPr bwMode="auto">
          <a:xfrm>
            <a:off x="6819901" y="4210050"/>
            <a:ext cx="184638" cy="4572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 b="0"/>
          </a:p>
        </p:txBody>
      </p:sp>
      <p:sp>
        <p:nvSpPr>
          <p:cNvPr id="837656" name="AutoShape 24"/>
          <p:cNvSpPr>
            <a:spLocks noChangeArrowheads="1"/>
          </p:cNvSpPr>
          <p:nvPr/>
        </p:nvSpPr>
        <p:spPr bwMode="auto">
          <a:xfrm rot="-3628147">
            <a:off x="930210" y="1376296"/>
            <a:ext cx="2416355" cy="2614076"/>
          </a:xfrm>
          <a:prstGeom prst="cloudCallout">
            <a:avLst>
              <a:gd name="adj1" fmla="val 880"/>
              <a:gd name="adj2" fmla="val 8830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 vert="eaVert"/>
          <a:lstStyle/>
          <a:p>
            <a:pPr algn="ctr"/>
            <a:endParaRPr lang="id-ID" sz="2400">
              <a:latin typeface="Arial Narrow" pitchFamily="34" charset="0"/>
            </a:endParaRPr>
          </a:p>
        </p:txBody>
      </p:sp>
      <p:sp>
        <p:nvSpPr>
          <p:cNvPr id="837657" name="Text Box 25"/>
          <p:cNvSpPr txBox="1">
            <a:spLocks noChangeArrowheads="1"/>
          </p:cNvSpPr>
          <p:nvPr/>
        </p:nvSpPr>
        <p:spPr bwMode="auto">
          <a:xfrm>
            <a:off x="2438400" y="4157008"/>
            <a:ext cx="6392008" cy="1938992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/>
              <a:t>Agrochemicals, </a:t>
            </a:r>
            <a:r>
              <a:rPr lang="en-US" sz="2400" b="0" dirty="0" err="1"/>
              <a:t>obat</a:t>
            </a:r>
            <a:r>
              <a:rPr lang="en-US" sz="2400" b="0" dirty="0"/>
              <a:t>, </a:t>
            </a:r>
            <a:r>
              <a:rPr lang="en-US" sz="2400" b="0" dirty="0" err="1"/>
              <a:t>bahan</a:t>
            </a:r>
            <a:r>
              <a:rPr lang="en-US" sz="2400" b="0" dirty="0"/>
              <a:t> </a:t>
            </a:r>
            <a:r>
              <a:rPr lang="en-US" sz="2400" b="0" dirty="0" err="1"/>
              <a:t>pelarut</a:t>
            </a:r>
            <a:r>
              <a:rPr lang="en-US" sz="2400" b="0" dirty="0"/>
              <a:t>, </a:t>
            </a:r>
            <a:r>
              <a:rPr lang="en-US" sz="2400" b="0" dirty="0" err="1"/>
              <a:t>b.kimia</a:t>
            </a:r>
            <a:r>
              <a:rPr lang="en-US" sz="2400" b="0" dirty="0"/>
              <a:t> </a:t>
            </a:r>
            <a:r>
              <a:rPr lang="en-US" sz="2400" b="0" dirty="0" err="1" smtClean="0"/>
              <a:t>padat</a:t>
            </a:r>
            <a:r>
              <a:rPr lang="en-US" sz="2400" b="0" dirty="0" smtClean="0"/>
              <a:t> </a:t>
            </a:r>
            <a:r>
              <a:rPr lang="en-US" sz="2400" b="0" dirty="0" err="1"/>
              <a:t>dijadikan</a:t>
            </a:r>
            <a:r>
              <a:rPr lang="en-US" sz="2400" b="0" dirty="0"/>
              <a:t> </a:t>
            </a:r>
            <a:r>
              <a:rPr lang="en-US" sz="2400" b="0" dirty="0" err="1"/>
              <a:t>bubuk</a:t>
            </a:r>
            <a:r>
              <a:rPr lang="en-US" sz="2400" b="0" dirty="0"/>
              <a:t>, gas &amp; </a:t>
            </a:r>
            <a:r>
              <a:rPr lang="en-US" sz="2400" b="0" dirty="0" err="1"/>
              <a:t>uap</a:t>
            </a:r>
            <a:r>
              <a:rPr lang="en-US" sz="2400" b="0" dirty="0"/>
              <a:t> proses </a:t>
            </a:r>
            <a:r>
              <a:rPr lang="en-US" sz="2400" b="0" dirty="0" err="1"/>
              <a:t>pengelasan</a:t>
            </a:r>
            <a:r>
              <a:rPr lang="en-US" sz="2400" b="0" dirty="0"/>
              <a:t> &amp; </a:t>
            </a:r>
            <a:r>
              <a:rPr lang="en-US" sz="2400" b="0" dirty="0" err="1"/>
              <a:t>pendinginan</a:t>
            </a:r>
            <a:r>
              <a:rPr lang="en-US" sz="2400" b="0" dirty="0"/>
              <a:t> , gas </a:t>
            </a:r>
            <a:r>
              <a:rPr lang="en-US" sz="2400" b="0" dirty="0" err="1"/>
              <a:t>digunakan</a:t>
            </a:r>
            <a:r>
              <a:rPr lang="en-US" sz="2400" b="0" dirty="0"/>
              <a:t> di </a:t>
            </a:r>
            <a:r>
              <a:rPr lang="en-US" sz="2400" b="0" dirty="0" err="1"/>
              <a:t>R.Sakit</a:t>
            </a:r>
            <a:r>
              <a:rPr lang="en-US" sz="2400" b="0" dirty="0"/>
              <a:t>/Lab/</a:t>
            </a:r>
            <a:r>
              <a:rPr lang="en-US" sz="2400" b="0" dirty="0" err="1"/>
              <a:t>Univ</a:t>
            </a:r>
            <a:r>
              <a:rPr lang="en-US" sz="2400" b="0" dirty="0"/>
              <a:t>/</a:t>
            </a:r>
            <a:r>
              <a:rPr lang="en-US" sz="2400" b="0" dirty="0" err="1"/>
              <a:t>Lembaga</a:t>
            </a:r>
            <a:endParaRPr lang="en-US" sz="2400" b="0" dirty="0"/>
          </a:p>
          <a:p>
            <a:r>
              <a:rPr lang="en-US" sz="2400" b="0" dirty="0" err="1" smtClean="0"/>
              <a:t>Peneltian,dll</a:t>
            </a:r>
            <a:endParaRPr lang="en-US" sz="2400" b="0" dirty="0"/>
          </a:p>
        </p:txBody>
      </p:sp>
      <p:pic>
        <p:nvPicPr>
          <p:cNvPr id="12" name="Picture 30" descr="GLOB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2085" y="1802965"/>
            <a:ext cx="1861130" cy="176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1292491" y="2267833"/>
            <a:ext cx="2060309" cy="830997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b="0" dirty="0" err="1">
                <a:solidFill>
                  <a:schemeClr val="bg1"/>
                </a:solidFill>
              </a:rPr>
              <a:t>Mutu</a:t>
            </a:r>
            <a:r>
              <a:rPr lang="en-US" sz="2400" b="0" dirty="0">
                <a:solidFill>
                  <a:schemeClr val="bg1"/>
                </a:solidFill>
              </a:rPr>
              <a:t> </a:t>
            </a:r>
            <a:r>
              <a:rPr lang="en-US" sz="2400" b="0" dirty="0" err="1">
                <a:solidFill>
                  <a:schemeClr val="bg1"/>
                </a:solidFill>
              </a:rPr>
              <a:t>kehidupan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2" name="Up Arrow 1"/>
          <p:cNvSpPr/>
          <p:nvPr/>
        </p:nvSpPr>
        <p:spPr>
          <a:xfrm>
            <a:off x="4013973" y="1875208"/>
            <a:ext cx="447353" cy="489204"/>
          </a:xfrm>
          <a:prstGeom prst="up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0939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1" name="Text Box 3"/>
          <p:cNvSpPr txBox="1">
            <a:spLocks noChangeArrowheads="1"/>
          </p:cNvSpPr>
          <p:nvPr/>
        </p:nvSpPr>
        <p:spPr bwMode="auto">
          <a:xfrm>
            <a:off x="1441206" y="980728"/>
            <a:ext cx="6261588" cy="1200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3" rIns="91426" bIns="45713" anchor="b">
            <a:spAutoFit/>
          </a:bodyPr>
          <a:lstStyle/>
          <a:p>
            <a:pPr algn="ctr"/>
            <a:r>
              <a:rPr lang="en-US" sz="3600" dirty="0" smtClean="0">
                <a:latin typeface="Bell Gothic Std Black" pitchFamily="34" charset="0"/>
              </a:rPr>
              <a:t>FAKTOR </a:t>
            </a:r>
            <a:r>
              <a:rPr lang="en-US" sz="3600" dirty="0">
                <a:latin typeface="Bell Gothic Std Black" pitchFamily="34" charset="0"/>
              </a:rPr>
              <a:t>KIMIA LINGKUNGAN KERJA</a:t>
            </a:r>
          </a:p>
        </p:txBody>
      </p:sp>
      <p:sp>
        <p:nvSpPr>
          <p:cNvPr id="841734" name="Rectangle 6"/>
          <p:cNvSpPr>
            <a:spLocks noChangeArrowheads="1"/>
          </p:cNvSpPr>
          <p:nvPr/>
        </p:nvSpPr>
        <p:spPr bwMode="auto">
          <a:xfrm>
            <a:off x="1613395" y="2590800"/>
            <a:ext cx="6089399" cy="2592388"/>
          </a:xfrm>
          <a:prstGeom prst="rect">
            <a:avLst/>
          </a:prstGeom>
          <a:noFill/>
          <a:ln w="57150" cmpd="thickThin">
            <a:noFill/>
            <a:miter lim="800000"/>
            <a:headEnd/>
            <a:tailEnd/>
          </a:ln>
          <a:effectLst/>
        </p:spPr>
        <p:txBody>
          <a:bodyPr lIns="91426" tIns="45713" rIns="91426" bIns="45713"/>
          <a:lstStyle/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SOLID ( PADATAN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LIQUID ( CAIRAN )</a:t>
            </a:r>
          </a:p>
          <a:p>
            <a:pPr marL="566738" indent="-566738">
              <a:spcBef>
                <a:spcPct val="20000"/>
              </a:spcBef>
              <a:buClr>
                <a:srgbClr val="FF0000"/>
              </a:buClr>
              <a:buFont typeface="Webdings" pitchFamily="18" charset="2"/>
              <a:buChar char="Y"/>
            </a:pPr>
            <a:r>
              <a:rPr lang="en-US" sz="2800" dirty="0">
                <a:solidFill>
                  <a:srgbClr val="000099"/>
                </a:solidFill>
                <a:latin typeface="Rockwell Extra Bold" pitchFamily="18" charset="0"/>
              </a:rPr>
              <a:t>AIRBORN CONTAMINANT ( ABC ) : GAS, UAP, AEROSOL</a:t>
            </a:r>
            <a:endParaRPr lang="en-US" sz="1600" b="0" dirty="0">
              <a:solidFill>
                <a:srgbClr val="000099"/>
              </a:solidFill>
              <a:latin typeface="Rockwell Extra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05869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41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417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417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417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1731" grpId="0" build="p" autoUpdateAnimBg="0"/>
      <p:bldP spid="84173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1066800"/>
            <a:ext cx="6477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AU" sz="2000" b="1" dirty="0" err="1">
                <a:latin typeface="Copperplate Gothic Light" pitchFamily="34" charset="0"/>
              </a:rPr>
              <a:t>Secara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umum</a:t>
            </a:r>
            <a:r>
              <a:rPr lang="en-AU" sz="2000" b="1" dirty="0">
                <a:latin typeface="Copperplate Gothic Light" pitchFamily="34" charset="0"/>
              </a:rPr>
              <a:t>, </a:t>
            </a:r>
            <a:r>
              <a:rPr lang="en-AU" sz="2000" b="1" dirty="0" err="1">
                <a:latin typeface="Copperplate Gothic Light" pitchFamily="34" charset="0"/>
              </a:rPr>
              <a:t>bahan-bahan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kimia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berbahaya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dapat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dikelompokkan</a:t>
            </a:r>
            <a:r>
              <a:rPr lang="en-AU" sz="2000" b="1" dirty="0">
                <a:latin typeface="Copperplate Gothic Light" pitchFamily="34" charset="0"/>
              </a:rPr>
              <a:t> </a:t>
            </a:r>
            <a:r>
              <a:rPr lang="en-AU" sz="2000" b="1" dirty="0" err="1">
                <a:latin typeface="Copperplate Gothic Light" pitchFamily="34" charset="0"/>
              </a:rPr>
              <a:t>menjadi</a:t>
            </a:r>
            <a:r>
              <a:rPr lang="en-AU" sz="2000" b="1" dirty="0">
                <a:latin typeface="Copperplate Gothic Light" pitchFamily="34" charset="0"/>
              </a:rPr>
              <a:t> :</a:t>
            </a:r>
            <a:endParaRPr lang="en-US" sz="2000" b="1" dirty="0">
              <a:latin typeface="Copperplate Gothic Light" pitchFamily="34" charset="0"/>
            </a:endParaRPr>
          </a:p>
          <a:p>
            <a:pPr algn="ctr" hangingPunct="0"/>
            <a:endParaRPr lang="en-US" sz="2000" b="1" dirty="0"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2231618"/>
            <a:ext cx="54864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meledak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mudah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terbakar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beracun</a:t>
            </a:r>
            <a:endParaRPr lang="en-A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858838" lvl="0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korosif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radioaktif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oksidator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kimia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reaktif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AU" b="1" dirty="0" err="1">
                <a:solidFill>
                  <a:schemeClr val="accent1">
                    <a:lumMod val="50000"/>
                  </a:schemeClr>
                </a:solidFill>
              </a:rPr>
              <a:t>terhadap</a:t>
            </a: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 air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858838" indent="-858838">
              <a:lnSpc>
                <a:spcPct val="150000"/>
              </a:lnSpc>
              <a:buBlip>
                <a:blip r:embed="rId2"/>
              </a:buBlip>
            </a:pPr>
            <a:r>
              <a:rPr lang="en-AU" b="1" dirty="0">
                <a:solidFill>
                  <a:schemeClr val="accent1">
                    <a:lumMod val="50000"/>
                  </a:schemeClr>
                </a:solidFill>
              </a:rPr>
              <a:t>Gas </a:t>
            </a:r>
            <a:r>
              <a:rPr lang="en-AU" b="1" dirty="0" err="1" smtClean="0">
                <a:solidFill>
                  <a:schemeClr val="accent1">
                    <a:lumMod val="50000"/>
                  </a:schemeClr>
                </a:solidFill>
              </a:rPr>
              <a:t>bertekanan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Down Arrow 6"/>
          <p:cNvSpPr/>
          <p:nvPr/>
        </p:nvSpPr>
        <p:spPr bwMode="auto">
          <a:xfrm>
            <a:off x="3429000" y="1777663"/>
            <a:ext cx="457200" cy="304800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5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4"/>
          <p:cNvSpPr>
            <a:spLocks noChangeArrowheads="1" noChangeShapeType="1" noTextEdit="1"/>
          </p:cNvSpPr>
          <p:nvPr/>
        </p:nvSpPr>
        <p:spPr bwMode="auto">
          <a:xfrm>
            <a:off x="1524000" y="2590800"/>
            <a:ext cx="6248400" cy="990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64"/>
              </a:avLst>
            </a:prstTxWarp>
          </a:bodyPr>
          <a:lstStyle/>
          <a:p>
            <a:pPr algn="ctr"/>
            <a:r>
              <a:rPr lang="sv-SE" sz="2000" kern="10" dirty="0" smtClean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 2.1.  </a:t>
            </a:r>
            <a:r>
              <a:rPr lang="sv-SE" sz="2000" kern="10" dirty="0">
                <a:ln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latin typeface="Freestyle Script" pitchFamily="66" charset="0"/>
              </a:rPr>
              <a:t>Kriteria Bahan Kimia Berbahaya</a:t>
            </a:r>
            <a:endParaRPr lang="id-ID" sz="2000" kern="10" dirty="0">
              <a:ln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latin typeface="Freestyle Scrip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5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6477" y="1412875"/>
            <a:ext cx="7772400" cy="431800"/>
          </a:xfrm>
        </p:spPr>
        <p:txBody>
          <a:bodyPr/>
          <a:lstStyle/>
          <a:p>
            <a:r>
              <a:rPr lang="en-US" sz="1400"/>
              <a:t>MENURUT KEPMENNAKER NO.KEP.187/MEN/1999, BAB III PSL-9,  KRITERIA BAHAN KIMIA BERBAHAYA DI TEMPAT KERJA TERDIRI  DARI  :</a:t>
            </a:r>
            <a:br>
              <a:rPr lang="en-US" sz="1400"/>
            </a:br>
            <a:r>
              <a:rPr lang="en-US" sz="2000" b="1">
                <a:cs typeface="Tahoma" pitchFamily="34" charset="0"/>
              </a:rPr>
              <a:t/>
            </a:r>
            <a:br>
              <a:rPr lang="en-US" sz="2000" b="1">
                <a:cs typeface="Tahoma" pitchFamily="34" charset="0"/>
              </a:rPr>
            </a:br>
            <a:endParaRPr lang="en-US" sz="2000" b="1">
              <a:cs typeface="Tahoma" pitchFamily="34" charset="0"/>
            </a:endParaRPr>
          </a:p>
        </p:txBody>
      </p:sp>
      <p:sp>
        <p:nvSpPr>
          <p:cNvPr id="815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924800" cy="4343400"/>
          </a:xfrm>
        </p:spPr>
        <p:txBody>
          <a:bodyPr/>
          <a:lstStyle/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 smtClean="0">
                <a:cs typeface="Tahoma" pitchFamily="34" charset="0"/>
              </a:rPr>
              <a:t>BAHAN </a:t>
            </a:r>
            <a:r>
              <a:rPr lang="en-US" sz="1400" b="1" dirty="0">
                <a:cs typeface="Tahoma" pitchFamily="34" charset="0"/>
              </a:rPr>
              <a:t>SANGAT BERACUN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MUDAH TERBAKAR 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CAIRAN SANGAT 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GAS MUDAH TERBAKAR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MUDAH MELEDAK ( Explosive )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 REAKTIF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BAHAN OKSIDATOR</a:t>
            </a: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endParaRPr lang="en-US" sz="1400" b="1" dirty="0">
              <a:cs typeface="Tahoma" pitchFamily="34" charset="0"/>
            </a:endParaRPr>
          </a:p>
          <a:p>
            <a:pPr marL="444500" indent="-444500" algn="l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400" b="1" dirty="0">
                <a:cs typeface="Tahoma" pitchFamily="34" charset="0"/>
              </a:rPr>
              <a:t>BERSIFAT ASPHYXIANT , gas </a:t>
            </a:r>
            <a:r>
              <a:rPr lang="en-US" sz="1400" b="1" dirty="0" err="1">
                <a:cs typeface="Tahoma" pitchFamily="34" charset="0"/>
              </a:rPr>
              <a:t>yg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sangat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banyak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shg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mendesak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oksigen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diudara</a:t>
            </a:r>
            <a:r>
              <a:rPr lang="en-US" sz="1400" b="1" dirty="0">
                <a:cs typeface="Tahoma" pitchFamily="34" charset="0"/>
              </a:rPr>
              <a:t> , </a:t>
            </a:r>
            <a:r>
              <a:rPr lang="en-US" sz="1400" b="1" dirty="0" err="1">
                <a:cs typeface="Tahoma" pitchFamily="34" charset="0"/>
              </a:rPr>
              <a:t>membuat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sulit</a:t>
            </a:r>
            <a:r>
              <a:rPr lang="en-US" sz="1400" b="1" dirty="0">
                <a:cs typeface="Tahoma" pitchFamily="34" charset="0"/>
              </a:rPr>
              <a:t> </a:t>
            </a:r>
            <a:r>
              <a:rPr lang="en-US" sz="1400" b="1" dirty="0" err="1">
                <a:cs typeface="Tahoma" pitchFamily="34" charset="0"/>
              </a:rPr>
              <a:t>bernapas</a:t>
            </a:r>
            <a:r>
              <a:rPr lang="en-US" sz="1400" b="1" dirty="0">
                <a:cs typeface="Tahoma" pitchFamily="34" charset="0"/>
              </a:rPr>
              <a:t> </a:t>
            </a:r>
          </a:p>
        </p:txBody>
      </p:sp>
      <p:pic>
        <p:nvPicPr>
          <p:cNvPr id="4" name="Picture 7" descr="b303_03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0212" y="2322095"/>
            <a:ext cx="2490787" cy="2097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340074"/>
      </p:ext>
    </p:extLst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6334521"/>
              </p:ext>
            </p:extLst>
          </p:nvPr>
        </p:nvGraphicFramePr>
        <p:xfrm>
          <a:off x="2362200" y="2438400"/>
          <a:ext cx="6019800" cy="144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41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rder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rd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order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er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er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1236</Words>
  <Application>Microsoft Office PowerPoint</Application>
  <PresentationFormat>On-screen Show (4:3)</PresentationFormat>
  <Paragraphs>354</Paragraphs>
  <Slides>24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MENURUT KEPMENNAKER NO.KEP.187/MEN/1999, BAB III PSL-9,  KRITERIA BAHAN KIMIA BERBAHAYA DI TEMPAT KERJA TERDIRI  DARI  :  </vt:lpstr>
      <vt:lpstr>PowerPoint Presentation</vt:lpstr>
      <vt:lpstr>PowerPoint Presentation</vt:lpstr>
      <vt:lpstr>PowerPoint Presentation</vt:lpstr>
      <vt:lpstr>Mudah Terbakar (Flammable)                                   </vt:lpstr>
      <vt:lpstr>Bahan-bahan yang mudah terbakar digolongkan sesuai dengan tingkat bahayanya  :</vt:lpstr>
      <vt:lpstr>PowerPoint Presentation</vt:lpstr>
      <vt:lpstr>PowerPoint Presentation</vt:lpstr>
      <vt:lpstr>PowerPoint Presentation</vt:lpstr>
      <vt:lpstr>Terjadinya peledakan</vt:lpstr>
      <vt:lpstr>PowerPoint Presentation</vt:lpstr>
      <vt:lpstr>PowerPoint Presentation</vt:lpstr>
      <vt:lpstr>PowerPoint Presentation</vt:lpstr>
      <vt:lpstr>PowerPoint Presentation</vt:lpstr>
      <vt:lpstr>Bahan reaktif terhadap air </vt:lpstr>
      <vt:lpstr>Reaktif dengan Air------ lanjutan</vt:lpstr>
      <vt:lpstr>Bahan reaktif terhadap asam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fitri</dc:creator>
  <cp:lastModifiedBy>May</cp:lastModifiedBy>
  <cp:revision>18</cp:revision>
  <dcterms:created xsi:type="dcterms:W3CDTF">2013-04-18T04:29:10Z</dcterms:created>
  <dcterms:modified xsi:type="dcterms:W3CDTF">2015-03-07T07:21:35Z</dcterms:modified>
</cp:coreProperties>
</file>