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329" r:id="rId4"/>
    <p:sldId id="330" r:id="rId5"/>
    <p:sldId id="331" r:id="rId6"/>
    <p:sldId id="332" r:id="rId7"/>
    <p:sldId id="333" r:id="rId8"/>
    <p:sldId id="337" r:id="rId9"/>
    <p:sldId id="265" r:id="rId10"/>
    <p:sldId id="294" r:id="rId11"/>
    <p:sldId id="295" r:id="rId12"/>
    <p:sldId id="296" r:id="rId13"/>
    <p:sldId id="297" r:id="rId14"/>
    <p:sldId id="298" r:id="rId15"/>
    <p:sldId id="299" r:id="rId16"/>
    <p:sldId id="300" r:id="rId17"/>
    <p:sldId id="266" r:id="rId18"/>
    <p:sldId id="301" r:id="rId19"/>
    <p:sldId id="302" r:id="rId20"/>
    <p:sldId id="303" r:id="rId21"/>
    <p:sldId id="267" r:id="rId22"/>
    <p:sldId id="304" r:id="rId23"/>
    <p:sldId id="305" r:id="rId24"/>
    <p:sldId id="306" r:id="rId25"/>
    <p:sldId id="307" r:id="rId26"/>
    <p:sldId id="308" r:id="rId27"/>
    <p:sldId id="309" r:id="rId28"/>
    <p:sldId id="310" r:id="rId29"/>
    <p:sldId id="311" r:id="rId30"/>
    <p:sldId id="312" r:id="rId31"/>
    <p:sldId id="313" r:id="rId32"/>
    <p:sldId id="314" r:id="rId33"/>
    <p:sldId id="268" r:id="rId34"/>
    <p:sldId id="315" r:id="rId35"/>
    <p:sldId id="269" r:id="rId36"/>
    <p:sldId id="316" r:id="rId37"/>
    <p:sldId id="317" r:id="rId38"/>
    <p:sldId id="318" r:id="rId39"/>
    <p:sldId id="319" r:id="rId40"/>
    <p:sldId id="320" r:id="rId41"/>
    <p:sldId id="321" r:id="rId42"/>
    <p:sldId id="322" r:id="rId43"/>
    <p:sldId id="260" r:id="rId44"/>
    <p:sldId id="26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00CC00"/>
    <a:srgbClr val="EAEAEA"/>
    <a:srgbClr val="DBFBE2"/>
    <a:srgbClr val="E7FCE6"/>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46" d="100"/>
          <a:sy n="46" d="100"/>
        </p:scale>
        <p:origin x="-1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A92BF7-5CFC-4CB7-9350-95EB7B025952}" type="slidenum">
              <a:rPr lang="en-US"/>
              <a:pPr/>
              <a:t>‹#›</a:t>
            </a:fld>
            <a:endParaRPr lang="en-US"/>
          </a:p>
        </p:txBody>
      </p:sp>
    </p:spTree>
    <p:extLst>
      <p:ext uri="{BB962C8B-B14F-4D97-AF65-F5344CB8AC3E}">
        <p14:creationId xmlns:p14="http://schemas.microsoft.com/office/powerpoint/2010/main" val="2755615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92BF7-5CFC-4CB7-9350-95EB7B025952}" type="slidenum">
              <a:rPr lang="en-US" smtClean="0"/>
              <a:pPr/>
              <a:t>1</a:t>
            </a:fld>
            <a:endParaRPr lang="en-US"/>
          </a:p>
        </p:txBody>
      </p:sp>
    </p:spTree>
    <p:extLst>
      <p:ext uri="{BB962C8B-B14F-4D97-AF65-F5344CB8AC3E}">
        <p14:creationId xmlns:p14="http://schemas.microsoft.com/office/powerpoint/2010/main" val="306975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B0B93-378F-444C-922C-FD2C20977076}" type="slidenum">
              <a:rPr lang="en-US"/>
              <a:pPr/>
              <a:t>10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FLSP page 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F4C42-5701-491B-A3B9-405BB9B99CA3}" type="slidenum">
              <a:rPr lang="en-US"/>
              <a:pPr/>
              <a:t>11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FLSP page 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C1D2F-E1F0-4B04-939C-C191BA4BBF77}" type="slidenum">
              <a:rPr lang="en-US"/>
              <a:pPr/>
              <a:t>12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FLSP page 16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CB68C-D2B3-4723-AD1E-C01219DD604F}" type="slidenum">
              <a:rPr lang="en-US"/>
              <a:pPr/>
              <a:t>13</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FLSP page 16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7B964-3668-4138-9AEB-8439EF3CBFE3}" type="slidenum">
              <a:rPr lang="en-US"/>
              <a:pPr/>
              <a:t>14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FLSP page 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C2B0B-04DC-4D38-A8FC-4714F804FB96}" type="slidenum">
              <a:rPr lang="en-US"/>
              <a:pPr/>
              <a:t>15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FLSP page 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FCEF3-CB7A-410C-BA6F-A505F7578546}" type="slidenum">
              <a:rPr lang="en-US"/>
              <a:pPr/>
              <a:t>16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FLSP page 17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347A3-21CC-40D5-BF33-EEAA7B9325DB}" type="slidenum">
              <a:rPr lang="en-US"/>
              <a:pPr/>
              <a:t>17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FLSP page 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80740-FF22-4122-B3BC-6137A1B1DC04}" type="slidenum">
              <a:rPr lang="en-US"/>
              <a:pPr/>
              <a:t>18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FLSP page 17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DFEDC-7A8D-4AB1-8466-1E0F17EDCCFD}" type="slidenum">
              <a:rPr lang="en-US"/>
              <a:pPr/>
              <a:t>19</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FLSP page 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FE82FB4-9257-4A63-ADC5-B6F52FFC9B67}" type="slidenum">
              <a:rPr lang="en-US" smtClean="0"/>
              <a:pPr/>
              <a:t>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id-ID"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E826B-17FD-4362-899F-2C44437C5241}" type="slidenum">
              <a:rPr lang="en-US"/>
              <a:pPr/>
              <a:t>20</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FLSP page 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80765-DB15-4CFE-8BEE-7A2D31FDFC03}" type="slidenum">
              <a:rPr lang="en-US"/>
              <a:pPr/>
              <a:t>21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FLSP page 18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B8236-A2A9-4B57-9E41-AC629B03F218}" type="slidenum">
              <a:rPr lang="en-US"/>
              <a:pPr/>
              <a:t>22</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FLSP page 18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58924-CBFD-4F00-B620-5C5809C9C231}" type="slidenum">
              <a:rPr lang="en-US"/>
              <a:pPr/>
              <a:t>23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FLSP page 18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50C41-2CA3-4A5D-A7FE-451881B87A84}" type="slidenum">
              <a:rPr lang="en-US"/>
              <a:pPr/>
              <a:t>24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FLSP page 18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F2707-65DA-4CF4-BD26-101CDBB15A75}" type="slidenum">
              <a:rPr lang="en-US"/>
              <a:pPr/>
              <a:t>25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FLSP page 18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AC820-55CC-4362-93C7-A3773F32A193}"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FLSP page 19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FB87A-2951-4186-AAFF-6F8C5BE23000}" type="slidenum">
              <a:rPr lang="en-US"/>
              <a:pPr/>
              <a:t>27</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FLSP page 19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DBD5B-286C-4535-B64F-6C72B2645AD3}" type="slidenum">
              <a:rPr lang="en-US"/>
              <a:pPr/>
              <a:t>28</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FLSP page 19</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D6DE5-501C-4D51-9F7E-3B771B35B43F}" type="slidenum">
              <a:rPr lang="en-US"/>
              <a:pPr/>
              <a:t>29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FLSP page 19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977733F-8318-4919-8B94-DF41DD5C9ADD}" type="slidenum">
              <a:rPr lang="en-US" smtClean="0"/>
              <a:pPr/>
              <a:t>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3D157-32A8-4D86-B439-5754A88F66D9}" type="slidenum">
              <a:rPr lang="en-US"/>
              <a:pPr/>
              <a:t>30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FLSP page 19</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DA810-9295-441E-99DC-8823072049D1}" type="slidenum">
              <a:rPr lang="en-US"/>
              <a:pPr/>
              <a:t>31</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FLSP page 19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3133C-3414-4624-878D-8FE1B8601E58}" type="slidenum">
              <a:rPr lang="en-US"/>
              <a:pPr/>
              <a:t>32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FLSP page 20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8493F-F0C1-4844-A4E8-6677331FBA72}" type="slidenum">
              <a:rPr lang="en-US"/>
              <a:pPr/>
              <a:t>33</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FLSP page 20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8BC70-2A6A-4F44-B0A4-2193813467B6}" type="slidenum">
              <a:rPr lang="en-US"/>
              <a:pPr/>
              <a:t>34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FLSP page 20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69D44-89F1-4B74-BDF4-FF180B4B683A}" type="slidenum">
              <a:rPr lang="en-US"/>
              <a:pPr/>
              <a:t>35</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FLSP page 20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4900-1D7F-48AE-85B9-D1FAB7DB341F}" type="slidenum">
              <a:rPr lang="en-US"/>
              <a:pPr/>
              <a:t>36</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FLSP page 20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21A83-4492-45E2-BF7A-1B71AA5E068F}" type="slidenum">
              <a:rPr lang="en-US"/>
              <a:pPr/>
              <a:t>37</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FLSP page 20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761D3-B1C9-4E29-9B21-A2B8D893883F}" type="slidenum">
              <a:rPr lang="en-US"/>
              <a:pPr/>
              <a:t>38</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FLSP page 21</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DAD9-2DF1-488B-A658-7BB977C864FE}" type="slidenum">
              <a:rPr lang="en-US"/>
              <a:pPr/>
              <a:t>39</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FLSP page 21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0D1B7B3-10C3-40A7-B347-5856117BB3F5}" type="slidenum">
              <a:rPr lang="en-US" smtClean="0"/>
              <a:pPr/>
              <a:t>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E33D2-2B61-429F-8436-F9F0ECB699D0}" type="slidenum">
              <a:rPr lang="en-US"/>
              <a:pPr/>
              <a:t>40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FLSP page 21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625F6-178E-42DA-BBB5-F105EDCCA63F}" type="slidenum">
              <a:rPr lang="en-US"/>
              <a:pPr/>
              <a:t>41</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FLSP page 21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EC6588-67AD-46DE-B384-29010B75BB19}" type="slidenum">
              <a:rPr lang="en-US" smtClean="0"/>
              <a:pPr/>
              <a:t>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2B939F5-D405-4F68-9E22-2BA03BC5FE3C}" type="slidenum">
              <a:rPr lang="en-US" smtClean="0"/>
              <a:pPr/>
              <a:t>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62ECE51-99FC-4DFD-8F0E-465A9A76C183}" type="slidenum">
              <a:rPr lang="en-US" smtClean="0"/>
              <a:pPr/>
              <a:t>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36BA3-9C4F-4F58-9E6B-768071963A3F}" type="slidenum">
              <a:rPr lang="en-US"/>
              <a:pPr/>
              <a:t>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FLSP page 15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43227-CECE-4B76-BED2-3B26D3278F98}" type="slidenum">
              <a:rPr lang="en-US"/>
              <a:pPr/>
              <a:t>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FLSP page 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879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878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33F03C-A8DF-472A-BAEC-0822748F9401}" type="datetimeFigureOut">
              <a:rPr lang="en-US" smtClean="0"/>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376068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3F03C-A8DF-472A-BAEC-0822748F9401}" type="datetimeFigureOut">
              <a:rPr lang="en-US" smtClean="0"/>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194138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3F03C-A8DF-472A-BAEC-0822748F9401}" type="datetimeFigureOut">
              <a:rPr lang="en-US" smtClean="0"/>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229381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33F03C-A8DF-472A-BAEC-0822748F9401}" type="datetimeFigureOut">
              <a:rPr lang="en-US" smtClean="0"/>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3116651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33F03C-A8DF-472A-BAEC-0822748F9401}" type="datetimeFigureOut">
              <a:rPr lang="en-US" smtClean="0"/>
              <a:t>3/7/2015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3805683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3F03C-A8DF-472A-BAEC-0822748F9401}" type="datetimeFigureOut">
              <a:rPr lang="en-US" smtClean="0"/>
              <a:t>3/7/2015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526371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3F03C-A8DF-472A-BAEC-0822748F9401}" type="datetimeFigureOut">
              <a:rPr lang="en-US" smtClean="0"/>
              <a:t>3/7/2015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1455111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3F03C-A8DF-472A-BAEC-0822748F9401}" type="datetimeFigureOut">
              <a:rPr lang="en-US" smtClean="0"/>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287374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325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3F03C-A8DF-472A-BAEC-0822748F9401}" type="datetimeFigureOut">
              <a:rPr lang="en-US" smtClean="0"/>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2016982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3F03C-A8DF-472A-BAEC-0822748F9401}" type="datetimeFigureOut">
              <a:rPr lang="en-US" smtClean="0"/>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1321533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3F03C-A8DF-472A-BAEC-0822748F9401}" type="datetimeFigureOut">
              <a:rPr lang="en-US" smtClean="0"/>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D77CA-A45C-43A3-8308-2D5EB5811F7E}" type="slidenum">
              <a:rPr lang="en-US" smtClean="0"/>
              <a:t>‹#›</a:t>
            </a:fld>
            <a:endParaRPr lang="en-US"/>
          </a:p>
        </p:txBody>
      </p:sp>
    </p:spTree>
    <p:extLst>
      <p:ext uri="{BB962C8B-B14F-4D97-AF65-F5344CB8AC3E}">
        <p14:creationId xmlns:p14="http://schemas.microsoft.com/office/powerpoint/2010/main" val="86679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295400"/>
            <a:ext cx="381586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2338" y="1295400"/>
            <a:ext cx="381586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11F0F9-D7D3-4287-B505-7BF0ECF1863B}" type="slidenum">
              <a:rPr lang="en-US"/>
              <a:pPr>
                <a:defRPr/>
              </a:pPr>
              <a:t>‹#›</a:t>
            </a:fld>
            <a:endParaRPr lang="en-US"/>
          </a:p>
        </p:txBody>
      </p:sp>
    </p:spTree>
    <p:extLst>
      <p:ext uri="{BB962C8B-B14F-4D97-AF65-F5344CB8AC3E}">
        <p14:creationId xmlns:p14="http://schemas.microsoft.com/office/powerpoint/2010/main" val="1601875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685800" y="1295400"/>
            <a:ext cx="7772400" cy="4648200"/>
          </a:xfrm>
        </p:spPr>
        <p:txBody>
          <a:bodyPr/>
          <a:lstStyle/>
          <a:p>
            <a:pPr lvl="0"/>
            <a:endParaRPr lang="id-ID"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5097E-67AA-4B58-8E39-0E96EA594209}" type="slidenum">
              <a:rPr lang="en-US"/>
              <a:pPr>
                <a:defRPr/>
              </a:pPr>
              <a:t>‹#›</a:t>
            </a:fld>
            <a:endParaRPr lang="en-US"/>
          </a:p>
        </p:txBody>
      </p:sp>
    </p:spTree>
    <p:extLst>
      <p:ext uri="{BB962C8B-B14F-4D97-AF65-F5344CB8AC3E}">
        <p14:creationId xmlns:p14="http://schemas.microsoft.com/office/powerpoint/2010/main" val="8273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056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90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60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101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35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967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61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3300">
                <a:gamma/>
                <a:shade val="24314"/>
                <a:invGamma/>
              </a:srgbClr>
            </a:gs>
            <a:gs pos="100000">
              <a:srgbClr val="CC33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pitchFamily="34" charset="0"/>
        </a:defRPr>
      </a:lvl2pPr>
      <a:lvl3pPr algn="ctr" rtl="0" fontAlgn="base">
        <a:spcBef>
          <a:spcPct val="0"/>
        </a:spcBef>
        <a:spcAft>
          <a:spcPct val="0"/>
        </a:spcAft>
        <a:defRPr sz="4400">
          <a:solidFill>
            <a:schemeClr val="bg1"/>
          </a:solidFill>
          <a:latin typeface="Arial" pitchFamily="34" charset="0"/>
        </a:defRPr>
      </a:lvl3pPr>
      <a:lvl4pPr algn="ctr" rtl="0" fontAlgn="base">
        <a:spcBef>
          <a:spcPct val="0"/>
        </a:spcBef>
        <a:spcAft>
          <a:spcPct val="0"/>
        </a:spcAft>
        <a:defRPr sz="4400">
          <a:solidFill>
            <a:schemeClr val="bg1"/>
          </a:solidFill>
          <a:latin typeface="Arial" pitchFamily="34" charset="0"/>
        </a:defRPr>
      </a:lvl4pPr>
      <a:lvl5pPr algn="ctr" rtl="0" fontAlgn="base">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fontAlgn="base">
        <a:spcBef>
          <a:spcPct val="20000"/>
        </a:spcBef>
        <a:spcAft>
          <a:spcPct val="0"/>
        </a:spcAft>
        <a:buChar char="•"/>
        <a:defRPr sz="3200">
          <a:solidFill>
            <a:srgbClr val="FFFFCC"/>
          </a:solidFill>
          <a:latin typeface="+mn-lt"/>
          <a:ea typeface="+mn-ea"/>
          <a:cs typeface="+mn-cs"/>
        </a:defRPr>
      </a:lvl1pPr>
      <a:lvl2pPr marL="742950" indent="-285750" algn="l" rtl="0" fontAlgn="base">
        <a:spcBef>
          <a:spcPct val="20000"/>
        </a:spcBef>
        <a:spcAft>
          <a:spcPct val="0"/>
        </a:spcAft>
        <a:buChar char="–"/>
        <a:defRPr sz="2800">
          <a:solidFill>
            <a:srgbClr val="FFFFCC"/>
          </a:solidFill>
          <a:latin typeface="+mn-lt"/>
        </a:defRPr>
      </a:lvl2pPr>
      <a:lvl3pPr marL="1143000" indent="-228600" algn="l" rtl="0" fontAlgn="base">
        <a:spcBef>
          <a:spcPct val="20000"/>
        </a:spcBef>
        <a:spcAft>
          <a:spcPct val="0"/>
        </a:spcAft>
        <a:buChar char="•"/>
        <a:defRPr sz="2400">
          <a:solidFill>
            <a:srgbClr val="FFFFCC"/>
          </a:solidFill>
          <a:latin typeface="+mn-lt"/>
        </a:defRPr>
      </a:lvl3pPr>
      <a:lvl4pPr marL="1600200" indent="-228600" algn="l" rtl="0" fontAlgn="base">
        <a:spcBef>
          <a:spcPct val="20000"/>
        </a:spcBef>
        <a:spcAft>
          <a:spcPct val="0"/>
        </a:spcAft>
        <a:buChar char="–"/>
        <a:defRPr sz="2000">
          <a:solidFill>
            <a:srgbClr val="FFFFCC"/>
          </a:solidFill>
          <a:latin typeface="+mn-lt"/>
        </a:defRPr>
      </a:lvl4pPr>
      <a:lvl5pPr marL="2057400" indent="-228600" algn="l" rtl="0" fontAlgn="base">
        <a:spcBef>
          <a:spcPct val="20000"/>
        </a:spcBef>
        <a:spcAft>
          <a:spcPct val="0"/>
        </a:spcAft>
        <a:buChar char="»"/>
        <a:defRPr sz="2000">
          <a:solidFill>
            <a:srgbClr val="FFFFCC"/>
          </a:solidFill>
          <a:latin typeface="+mn-lt"/>
        </a:defRPr>
      </a:lvl5pPr>
      <a:lvl6pPr marL="2514600" indent="-228600" algn="l" rtl="0" fontAlgn="base">
        <a:spcBef>
          <a:spcPct val="20000"/>
        </a:spcBef>
        <a:spcAft>
          <a:spcPct val="0"/>
        </a:spcAft>
        <a:buChar char="»"/>
        <a:defRPr sz="2000">
          <a:solidFill>
            <a:srgbClr val="FFFFCC"/>
          </a:solidFill>
          <a:latin typeface="+mn-lt"/>
        </a:defRPr>
      </a:lvl6pPr>
      <a:lvl7pPr marL="2971800" indent="-228600" algn="l" rtl="0" fontAlgn="base">
        <a:spcBef>
          <a:spcPct val="20000"/>
        </a:spcBef>
        <a:spcAft>
          <a:spcPct val="0"/>
        </a:spcAft>
        <a:buChar char="»"/>
        <a:defRPr sz="2000">
          <a:solidFill>
            <a:srgbClr val="FFFFCC"/>
          </a:solidFill>
          <a:latin typeface="+mn-lt"/>
        </a:defRPr>
      </a:lvl7pPr>
      <a:lvl8pPr marL="3429000" indent="-228600" algn="l" rtl="0" fontAlgn="base">
        <a:spcBef>
          <a:spcPct val="20000"/>
        </a:spcBef>
        <a:spcAft>
          <a:spcPct val="0"/>
        </a:spcAft>
        <a:buChar char="»"/>
        <a:defRPr sz="2000">
          <a:solidFill>
            <a:srgbClr val="FFFFCC"/>
          </a:solidFill>
          <a:latin typeface="+mn-lt"/>
        </a:defRPr>
      </a:lvl8pPr>
      <a:lvl9pPr marL="3886200" indent="-228600" algn="l" rtl="0" fontAlgn="base">
        <a:spcBef>
          <a:spcPct val="20000"/>
        </a:spcBef>
        <a:spcAft>
          <a:spcPct val="0"/>
        </a:spcAft>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3F03C-A8DF-472A-BAEC-0822748F9401}" type="datetimeFigureOut">
              <a:rPr lang="en-US" smtClean="0"/>
              <a:t>3/7/2015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D77CA-A45C-43A3-8308-2D5EB5811F7E}" type="slidenum">
              <a:rPr lang="en-US" smtClean="0"/>
              <a:t>‹#›</a:t>
            </a:fld>
            <a:endParaRPr lang="en-US"/>
          </a:p>
        </p:txBody>
      </p:sp>
    </p:spTree>
    <p:extLst>
      <p:ext uri="{BB962C8B-B14F-4D97-AF65-F5344CB8AC3E}">
        <p14:creationId xmlns:p14="http://schemas.microsoft.com/office/powerpoint/2010/main" val="263228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hyperlink" Target="http://www.ehss.vt.edu/OSD/Programs/FireAndLife/fire_and_life_safety.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png"/><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920038" cy="2171700"/>
          </a:xfrm>
        </p:spPr>
        <p:txBody>
          <a:bodyPr/>
          <a:lstStyle/>
          <a:p>
            <a:r>
              <a:rPr lang="en-US" dirty="0" smtClean="0"/>
              <a:t>IDENTIFIKASI </a:t>
            </a:r>
            <a:r>
              <a:rPr lang="id-ID" dirty="0" smtClean="0"/>
              <a:t> DAN STRATEGI </a:t>
            </a:r>
            <a:r>
              <a:rPr lang="en-US" dirty="0" smtClean="0"/>
              <a:t>BAHAYA KIMIA AKIBAT KEBAKARAN</a:t>
            </a:r>
            <a:endParaRPr lang="en-US" dirty="0"/>
          </a:p>
        </p:txBody>
      </p:sp>
      <p:pic>
        <p:nvPicPr>
          <p:cNvPr id="2053" name="Picture 5" descr="H:\Occupational Safety Division\OSD Pics\eh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580" y="3061819"/>
            <a:ext cx="2424805" cy="242480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905000" y="5486625"/>
            <a:ext cx="6111478" cy="786774"/>
            <a:chOff x="2658498" y="5913005"/>
            <a:chExt cx="4469713" cy="786774"/>
          </a:xfrm>
          <a:scene3d>
            <a:camera prst="orthographicFront">
              <a:rot lat="0" lon="0" rev="0"/>
            </a:camera>
            <a:lightRig rig="soft" dir="t">
              <a:rot lat="0" lon="0" rev="0"/>
            </a:lightRig>
          </a:scene3d>
        </p:grpSpPr>
        <p:sp>
          <p:nvSpPr>
            <p:cNvPr id="9" name="Freeform 8"/>
            <p:cNvSpPr/>
            <p:nvPr/>
          </p:nvSpPr>
          <p:spPr>
            <a:xfrm>
              <a:off x="3164983" y="5913005"/>
              <a:ext cx="3963228" cy="644472"/>
            </a:xfrm>
            <a:custGeom>
              <a:avLst/>
              <a:gdLst>
                <a:gd name="connsiteX0" fmla="*/ 0 w 4524194"/>
                <a:gd name="connsiteY0" fmla="*/ 0 h 644470"/>
                <a:gd name="connsiteX1" fmla="*/ 4201959 w 4524194"/>
                <a:gd name="connsiteY1" fmla="*/ 0 h 644470"/>
                <a:gd name="connsiteX2" fmla="*/ 4524194 w 4524194"/>
                <a:gd name="connsiteY2" fmla="*/ 322235 h 644470"/>
                <a:gd name="connsiteX3" fmla="*/ 4201959 w 4524194"/>
                <a:gd name="connsiteY3" fmla="*/ 644470 h 644470"/>
                <a:gd name="connsiteX4" fmla="*/ 0 w 4524194"/>
                <a:gd name="connsiteY4" fmla="*/ 644470 h 644470"/>
                <a:gd name="connsiteX5" fmla="*/ 0 w 4524194"/>
                <a:gd name="connsiteY5" fmla="*/ 0 h 64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194" h="644470">
                  <a:moveTo>
                    <a:pt x="4524194" y="644469"/>
                  </a:moveTo>
                  <a:lnTo>
                    <a:pt x="322235" y="644469"/>
                  </a:lnTo>
                  <a:lnTo>
                    <a:pt x="0" y="322235"/>
                  </a:lnTo>
                  <a:lnTo>
                    <a:pt x="322235" y="1"/>
                  </a:lnTo>
                  <a:lnTo>
                    <a:pt x="4524194" y="1"/>
                  </a:lnTo>
                  <a:lnTo>
                    <a:pt x="4524194" y="644469"/>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922764" tIns="91441" rIns="170688" bIns="91441" numCol="1" spcCol="1270" anchor="ctr" anchorCtr="0">
              <a:noAutofit/>
            </a:bodyPr>
            <a:lstStyle/>
            <a:p>
              <a:pPr lvl="0" algn="ctr" defTabSz="1066800">
                <a:lnSpc>
                  <a:spcPct val="90000"/>
                </a:lnSpc>
                <a:spcBef>
                  <a:spcPct val="0"/>
                </a:spcBef>
                <a:spcAft>
                  <a:spcPct val="35000"/>
                </a:spcAft>
              </a:pPr>
              <a:r>
                <a:rPr lang="en-US" sz="2400" kern="1200" dirty="0" smtClean="0"/>
                <a:t>Ir. MUH. ARIF LATAR, MSc</a:t>
              </a:r>
              <a:endParaRPr lang="en-US" sz="2400" kern="1200" dirty="0"/>
            </a:p>
          </p:txBody>
        </p:sp>
        <p:sp>
          <p:nvSpPr>
            <p:cNvPr id="10" name="Oval 9"/>
            <p:cNvSpPr/>
            <p:nvPr/>
          </p:nvSpPr>
          <p:spPr>
            <a:xfrm>
              <a:off x="2658498" y="5913005"/>
              <a:ext cx="910320" cy="786774"/>
            </a:xfrm>
            <a:prstGeom prst="ellipse">
              <a:avLst/>
            </a:prstGeom>
            <a:blipFill>
              <a:blip r:embed="rId4" cstate="print">
                <a:extLst>
                  <a:ext uri="{28A0092B-C50C-407E-A947-70E740481C1C}">
                    <a14:useLocalDpi xmlns:a14="http://schemas.microsoft.com/office/drawing/2010/main" val="0"/>
                  </a:ext>
                </a:extLst>
              </a:blip>
              <a:srcRect/>
              <a:stretch>
                <a:fillRect t="-14000" b="-1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Prevention Strategy</a:t>
            </a:r>
          </a:p>
        </p:txBody>
      </p:sp>
      <p:sp>
        <p:nvSpPr>
          <p:cNvPr id="77827" name="Rectangle 3"/>
          <p:cNvSpPr>
            <a:spLocks noGrp="1" noChangeArrowheads="1"/>
          </p:cNvSpPr>
          <p:nvPr>
            <p:ph type="body" idx="1"/>
          </p:nvPr>
        </p:nvSpPr>
        <p:spPr>
          <a:xfrm>
            <a:off x="838200" y="1676400"/>
            <a:ext cx="7620000" cy="4724400"/>
          </a:xfrm>
        </p:spPr>
        <p:txBody>
          <a:bodyPr/>
          <a:lstStyle/>
          <a:p>
            <a:r>
              <a:rPr lang="en-US"/>
              <a:t>Flammable and Combustible Materials</a:t>
            </a:r>
          </a:p>
          <a:p>
            <a:pPr lvl="1"/>
            <a:r>
              <a:rPr lang="en-US"/>
              <a:t>Some flammable liquids, such as xylene, toluene, benzene, and gasoline have a tendency to accumulate a static electric charge, which can release a spark that ignites the liquid.</a:t>
            </a:r>
          </a:p>
          <a:p>
            <a:pPr lvl="2"/>
            <a:r>
              <a:rPr lang="en-US"/>
              <a:t>Always bond metal dispensing and receiving containers together before pouring.</a:t>
            </a:r>
          </a:p>
        </p:txBody>
      </p:sp>
      <p:pic>
        <p:nvPicPr>
          <p:cNvPr id="77828" name="Picture 4" descr="E:\Program Files\Microsoft Office\Clipart\standard\stddir3\in0042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95800"/>
            <a:ext cx="2255838"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Prevention Strategy</a:t>
            </a:r>
          </a:p>
        </p:txBody>
      </p:sp>
      <p:sp>
        <p:nvSpPr>
          <p:cNvPr id="79875" name="Rectangle 3"/>
          <p:cNvSpPr>
            <a:spLocks noGrp="1" noChangeArrowheads="1"/>
          </p:cNvSpPr>
          <p:nvPr>
            <p:ph type="body" idx="1"/>
          </p:nvPr>
        </p:nvSpPr>
        <p:spPr>
          <a:xfrm>
            <a:off x="838200" y="1676400"/>
            <a:ext cx="7620000" cy="4724400"/>
          </a:xfrm>
        </p:spPr>
        <p:txBody>
          <a:bodyPr/>
          <a:lstStyle/>
          <a:p>
            <a:r>
              <a:rPr lang="en-US"/>
              <a:t>Flammable and Combustible Materials</a:t>
            </a:r>
          </a:p>
          <a:p>
            <a:pPr lvl="1"/>
            <a:r>
              <a:rPr lang="en-US"/>
              <a:t>To bond containers, each container is wired together and one container is connected to a good ground point to allow any charge to drain away safely.</a:t>
            </a:r>
          </a:p>
          <a:p>
            <a:pPr lvl="1"/>
            <a:r>
              <a:rPr lang="en-US"/>
              <a:t>Because there is no easy way to bond plastic containers, their use should be limited to smaller sizes (no more than 4L).</a:t>
            </a:r>
          </a:p>
          <a:p>
            <a:pPr lvl="1"/>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Prevention Strategy</a:t>
            </a:r>
          </a:p>
        </p:txBody>
      </p:sp>
      <p:sp>
        <p:nvSpPr>
          <p:cNvPr id="81923" name="Rectangle 3"/>
          <p:cNvSpPr>
            <a:spLocks noGrp="1" noChangeArrowheads="1"/>
          </p:cNvSpPr>
          <p:nvPr>
            <p:ph type="body" idx="1"/>
          </p:nvPr>
        </p:nvSpPr>
        <p:spPr>
          <a:xfrm>
            <a:off x="838200" y="1676400"/>
            <a:ext cx="7620000" cy="4724400"/>
          </a:xfrm>
        </p:spPr>
        <p:txBody>
          <a:bodyPr/>
          <a:lstStyle/>
          <a:p>
            <a:r>
              <a:rPr lang="en-US"/>
              <a:t>Flammable and Combustible Materials</a:t>
            </a:r>
          </a:p>
          <a:p>
            <a:pPr lvl="1"/>
            <a:r>
              <a:rPr lang="en-US"/>
              <a:t>To prevent the accumulation of vapors inside of storage areas, a continuous mechanical ventilation system must be in place.</a:t>
            </a:r>
          </a:p>
          <a:p>
            <a:pPr lvl="2"/>
            <a:r>
              <a:rPr lang="en-US"/>
              <a:t>Both makeup and exhaust air openings must be arranged to provide air movement directly to the exterior of the building.</a:t>
            </a:r>
          </a:p>
          <a:p>
            <a:pPr lvl="2"/>
            <a:r>
              <a:rPr lang="en-US"/>
              <a:t>Exhaust ventilation ducts must be exclusive to the system and used for no other purposes.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Prevention Strategy</a:t>
            </a:r>
          </a:p>
        </p:txBody>
      </p:sp>
      <p:sp>
        <p:nvSpPr>
          <p:cNvPr id="83971" name="Rectangle 3"/>
          <p:cNvSpPr>
            <a:spLocks noGrp="1" noChangeArrowheads="1"/>
          </p:cNvSpPr>
          <p:nvPr>
            <p:ph type="body" idx="1"/>
          </p:nvPr>
        </p:nvSpPr>
        <p:spPr>
          <a:xfrm>
            <a:off x="838200" y="1676400"/>
            <a:ext cx="7772400" cy="4724400"/>
          </a:xfrm>
        </p:spPr>
        <p:txBody>
          <a:bodyPr/>
          <a:lstStyle/>
          <a:p>
            <a:r>
              <a:rPr lang="en-US"/>
              <a:t>Flammable and Combustible Materials</a:t>
            </a:r>
          </a:p>
          <a:p>
            <a:pPr lvl="1"/>
            <a:r>
              <a:rPr lang="en-US"/>
              <a:t>All nonessential ignition sources must be eliminated where flammable liquids are used or stored.</a:t>
            </a:r>
          </a:p>
          <a:p>
            <a:pPr lvl="1"/>
            <a:r>
              <a:rPr lang="en-US"/>
              <a:t>Common ignition sources include:</a:t>
            </a:r>
          </a:p>
          <a:p>
            <a:pPr lvl="2"/>
            <a:r>
              <a:rPr lang="en-US"/>
              <a:t>Open flames from cutting and welding</a:t>
            </a:r>
          </a:p>
          <a:p>
            <a:pPr lvl="2"/>
            <a:r>
              <a:rPr lang="en-US"/>
              <a:t>Furnaces, matches, heaters, smoking materials</a:t>
            </a:r>
          </a:p>
          <a:p>
            <a:pPr lvl="2"/>
            <a:r>
              <a:rPr lang="en-US"/>
              <a:t>Static electricity, friction sparks</a:t>
            </a:r>
          </a:p>
          <a:p>
            <a:pPr lvl="2"/>
            <a:r>
              <a:rPr lang="en-US"/>
              <a:t>Motors, switches, circuit breakers</a:t>
            </a:r>
          </a:p>
          <a:p>
            <a:pPr lvl="2"/>
            <a:endParaRPr lang="en-US"/>
          </a:p>
        </p:txBody>
      </p:sp>
      <p:pic>
        <p:nvPicPr>
          <p:cNvPr id="83972" name="Picture 4" descr="E:\Program Files\Microsoft Office\Clipart\standard\stddir4\sy00607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667000"/>
            <a:ext cx="858838" cy="1865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Prevention Strategy</a:t>
            </a:r>
          </a:p>
        </p:txBody>
      </p:sp>
      <p:sp>
        <p:nvSpPr>
          <p:cNvPr id="86019" name="Rectangle 3"/>
          <p:cNvSpPr>
            <a:spLocks noGrp="1" noChangeArrowheads="1"/>
          </p:cNvSpPr>
          <p:nvPr>
            <p:ph type="body" idx="1"/>
          </p:nvPr>
        </p:nvSpPr>
        <p:spPr>
          <a:xfrm>
            <a:off x="838200" y="1676400"/>
            <a:ext cx="7620000" cy="4495800"/>
          </a:xfrm>
        </p:spPr>
        <p:txBody>
          <a:bodyPr/>
          <a:lstStyle/>
          <a:p>
            <a:r>
              <a:rPr lang="en-US"/>
              <a:t>Flammable and Combustible Materials</a:t>
            </a:r>
          </a:p>
          <a:p>
            <a:pPr lvl="1"/>
            <a:r>
              <a:rPr lang="en-US"/>
              <a:t>Materials that contribute to a flammable liquid fire should not be stored with flammable liquids.  For example,</a:t>
            </a:r>
          </a:p>
          <a:p>
            <a:pPr lvl="2"/>
            <a:r>
              <a:rPr lang="en-US"/>
              <a:t>Oxidizers</a:t>
            </a:r>
          </a:p>
          <a:p>
            <a:pPr lvl="2"/>
            <a:r>
              <a:rPr lang="en-US"/>
              <a:t>Organic peroxides</a:t>
            </a:r>
          </a:p>
        </p:txBody>
      </p:sp>
      <p:pic>
        <p:nvPicPr>
          <p:cNvPr id="86023" name="Picture 7" descr="E:\Program Files\Microsoft Office\Clipart\standard\stddir3\in0038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733800"/>
            <a:ext cx="3505200" cy="285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Prevention Strategy</a:t>
            </a:r>
          </a:p>
        </p:txBody>
      </p:sp>
      <p:sp>
        <p:nvSpPr>
          <p:cNvPr id="88067" name="Rectangle 3"/>
          <p:cNvSpPr>
            <a:spLocks noGrp="1" noChangeArrowheads="1"/>
          </p:cNvSpPr>
          <p:nvPr>
            <p:ph type="body" idx="1"/>
          </p:nvPr>
        </p:nvSpPr>
        <p:spPr>
          <a:xfrm>
            <a:off x="304800" y="1676400"/>
            <a:ext cx="8153400" cy="4953000"/>
          </a:xfrm>
        </p:spPr>
        <p:txBody>
          <a:bodyPr/>
          <a:lstStyle/>
          <a:p>
            <a:r>
              <a:rPr lang="en-US"/>
              <a:t>Flammable and Combustible Materials</a:t>
            </a:r>
          </a:p>
          <a:p>
            <a:pPr lvl="1"/>
            <a:r>
              <a:rPr lang="en-US"/>
              <a:t>If a spill occurs:</a:t>
            </a:r>
          </a:p>
          <a:p>
            <a:pPr lvl="2"/>
            <a:r>
              <a:rPr lang="en-US"/>
              <a:t>Limit spread by diking with suitable absorbent material.</a:t>
            </a:r>
          </a:p>
          <a:p>
            <a:pPr lvl="2"/>
            <a:r>
              <a:rPr lang="en-US"/>
              <a:t>Minimize vapors by covering surface of spill with same absorbent material.</a:t>
            </a:r>
          </a:p>
          <a:p>
            <a:pPr lvl="2"/>
            <a:r>
              <a:rPr lang="en-US"/>
              <a:t>Notify supervisor immediately. Call 911 to summon Fire Department if necessary.</a:t>
            </a:r>
          </a:p>
          <a:p>
            <a:pPr lvl="2"/>
            <a:r>
              <a:rPr lang="en-US"/>
              <a:t>Contact EHSS for assistance and guidance.</a:t>
            </a:r>
          </a:p>
          <a:p>
            <a:pPr lvl="2"/>
            <a:r>
              <a:rPr lang="en-US"/>
              <a:t>Ensure all sources of ignition are off or controlled.</a:t>
            </a:r>
          </a:p>
          <a:p>
            <a:pPr lvl="2"/>
            <a:r>
              <a:rPr lang="en-US"/>
              <a:t>Begin cleanup right away.</a:t>
            </a:r>
          </a:p>
        </p:txBody>
      </p:sp>
      <p:pic>
        <p:nvPicPr>
          <p:cNvPr id="88069" name="Picture 5" descr="E:\Program Files\Microsoft Office\Clipart\standard\stddir3\in0041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962400"/>
            <a:ext cx="1808163" cy="102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Prevention Strategy</a:t>
            </a:r>
          </a:p>
        </p:txBody>
      </p:sp>
      <p:sp>
        <p:nvSpPr>
          <p:cNvPr id="16387" name="Rectangle 3"/>
          <p:cNvSpPr>
            <a:spLocks noGrp="1" noChangeArrowheads="1"/>
          </p:cNvSpPr>
          <p:nvPr>
            <p:ph type="body" idx="1"/>
          </p:nvPr>
        </p:nvSpPr>
        <p:spPr>
          <a:xfrm>
            <a:off x="685800" y="1981200"/>
            <a:ext cx="7772400" cy="4343400"/>
          </a:xfrm>
        </p:spPr>
        <p:txBody>
          <a:bodyPr/>
          <a:lstStyle/>
          <a:p>
            <a:pPr>
              <a:lnSpc>
                <a:spcPct val="90000"/>
              </a:lnSpc>
            </a:pPr>
            <a:r>
              <a:rPr lang="en-US"/>
              <a:t>Compressed Gas Cylinders</a:t>
            </a:r>
          </a:p>
          <a:p>
            <a:pPr lvl="1">
              <a:lnSpc>
                <a:spcPct val="90000"/>
              </a:lnSpc>
            </a:pPr>
            <a:r>
              <a:rPr lang="en-US"/>
              <a:t>Gases in these cylinders can pose fire or explosion hazards, may be toxic, or can displace oxygen in the area.</a:t>
            </a:r>
          </a:p>
          <a:p>
            <a:pPr lvl="1">
              <a:lnSpc>
                <a:spcPct val="90000"/>
              </a:lnSpc>
            </a:pPr>
            <a:r>
              <a:rPr lang="en-US"/>
              <a:t>Perform a visual inspection of the cylinder and refuse delivery if the cylinder appears to be damaged or defective in any way.</a:t>
            </a:r>
          </a:p>
          <a:p>
            <a:pPr lvl="1">
              <a:lnSpc>
                <a:spcPct val="90000"/>
              </a:lnSpc>
            </a:pPr>
            <a:r>
              <a:rPr lang="en-US"/>
              <a:t>Cylinders must be stored in compatible groups, with flammables separated from oxidizers and corrosives.</a:t>
            </a:r>
          </a:p>
        </p:txBody>
      </p:sp>
      <p:pic>
        <p:nvPicPr>
          <p:cNvPr id="16388" name="Picture 4" descr="E:\clipart\MEGAVOL2\INDUSTRI\CYLINDER.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810000"/>
            <a:ext cx="460375" cy="2420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Prevention Strategy</a:t>
            </a:r>
          </a:p>
        </p:txBody>
      </p:sp>
      <p:sp>
        <p:nvSpPr>
          <p:cNvPr id="91139" name="Rectangle 3"/>
          <p:cNvSpPr>
            <a:spLocks noGrp="1" noChangeArrowheads="1"/>
          </p:cNvSpPr>
          <p:nvPr>
            <p:ph type="body" idx="1"/>
          </p:nvPr>
        </p:nvSpPr>
        <p:spPr>
          <a:xfrm>
            <a:off x="533400" y="1676400"/>
            <a:ext cx="8153400" cy="4343400"/>
          </a:xfrm>
        </p:spPr>
        <p:txBody>
          <a:bodyPr/>
          <a:lstStyle/>
          <a:p>
            <a:r>
              <a:rPr lang="en-US"/>
              <a:t>Compressed Gas Cylinders</a:t>
            </a:r>
          </a:p>
          <a:p>
            <a:pPr lvl="1"/>
            <a:r>
              <a:rPr lang="en-US"/>
              <a:t>Oxygen cylinders must be at least 20 feet from flammable and combustible materials.</a:t>
            </a:r>
          </a:p>
          <a:p>
            <a:pPr lvl="2"/>
            <a:r>
              <a:rPr lang="en-US"/>
              <a:t>Separation can be by barrier that has a fire-rating of at least ½ hour, such as concrete block or sheet metal, that is at least 5 feet in height.</a:t>
            </a:r>
          </a:p>
        </p:txBody>
      </p:sp>
      <p:pic>
        <p:nvPicPr>
          <p:cNvPr id="91140" name="Picture 4" descr="E:\clipart\MEGAVOL2\INDUSTRI\CYLINDRS.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029200"/>
            <a:ext cx="1377950" cy="1577975"/>
          </a:xfrm>
          <a:prstGeom prst="rect">
            <a:avLst/>
          </a:prstGeom>
          <a:noFill/>
          <a:extLst>
            <a:ext uri="{909E8E84-426E-40DD-AFC4-6F175D3DCCD1}">
              <a14:hiddenFill xmlns:a14="http://schemas.microsoft.com/office/drawing/2010/main">
                <a:solidFill>
                  <a:srgbClr val="FFFFFF"/>
                </a:solidFill>
              </a14:hiddenFill>
            </a:ext>
          </a:extLst>
        </p:spPr>
      </p:pic>
      <p:pic>
        <p:nvPicPr>
          <p:cNvPr id="91141" name="Picture 5" descr="E:\Program Files\Microsoft Office\Clipart\smbusbas\bd06569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524375"/>
            <a:ext cx="5943600" cy="233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Prevention Strategy</a:t>
            </a:r>
          </a:p>
        </p:txBody>
      </p:sp>
      <p:sp>
        <p:nvSpPr>
          <p:cNvPr id="93187" name="Rectangle 3"/>
          <p:cNvSpPr>
            <a:spLocks noGrp="1" noChangeArrowheads="1"/>
          </p:cNvSpPr>
          <p:nvPr>
            <p:ph type="body" idx="1"/>
          </p:nvPr>
        </p:nvSpPr>
        <p:spPr>
          <a:xfrm>
            <a:off x="685800" y="1981200"/>
            <a:ext cx="7772400" cy="4343400"/>
          </a:xfrm>
        </p:spPr>
        <p:txBody>
          <a:bodyPr/>
          <a:lstStyle/>
          <a:p>
            <a:r>
              <a:rPr lang="en-US"/>
              <a:t>Compressed Gas Cylinders</a:t>
            </a:r>
          </a:p>
          <a:p>
            <a:pPr lvl="1"/>
            <a:r>
              <a:rPr lang="en-US"/>
              <a:t>Gas cylinders, or any other hazardous material, cannot be stored in public hallways or unprotected areas.</a:t>
            </a:r>
          </a:p>
          <a:p>
            <a:pPr lvl="1"/>
            <a:r>
              <a:rPr lang="en-US"/>
              <a:t>Nonflammable cylinders must be at least 5 feet from exits or unprotected openings such as windows.</a:t>
            </a:r>
          </a:p>
          <a:p>
            <a:pPr lvl="1"/>
            <a:r>
              <a:rPr lang="en-US"/>
              <a:t>Flammable cylinders must be at least 25 feet from exits and windows.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Prevention Strategy</a:t>
            </a:r>
          </a:p>
        </p:txBody>
      </p:sp>
      <p:sp>
        <p:nvSpPr>
          <p:cNvPr id="95235" name="Rectangle 3"/>
          <p:cNvSpPr>
            <a:spLocks noGrp="1" noChangeArrowheads="1"/>
          </p:cNvSpPr>
          <p:nvPr>
            <p:ph type="body" idx="1"/>
          </p:nvPr>
        </p:nvSpPr>
        <p:spPr>
          <a:xfrm>
            <a:off x="685800" y="1981200"/>
            <a:ext cx="7772400" cy="4343400"/>
          </a:xfrm>
        </p:spPr>
        <p:txBody>
          <a:bodyPr/>
          <a:lstStyle/>
          <a:p>
            <a:r>
              <a:rPr lang="en-US"/>
              <a:t>Compressed Gas Cylinders</a:t>
            </a:r>
          </a:p>
          <a:p>
            <a:pPr lvl="1"/>
            <a:r>
              <a:rPr lang="en-US"/>
              <a:t>Keep valves closed and put caps on cylinders when not in use.</a:t>
            </a:r>
          </a:p>
          <a:p>
            <a:pPr lvl="1"/>
            <a:r>
              <a:rPr lang="en-US"/>
              <a:t>Never store gas cylinders near radiators or other heat sources (including direct sunlight).</a:t>
            </a:r>
          </a:p>
          <a:p>
            <a:pPr lvl="1"/>
            <a:r>
              <a:rPr lang="en-US"/>
              <a:t>Contact EHSS Fire Safety for bulk storage rooms or new installations of storage areas.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6" descr="M0613"/>
          <p:cNvPicPr>
            <a:picLocks noChangeAspect="1" noChangeArrowheads="1"/>
          </p:cNvPicPr>
          <p:nvPr/>
        </p:nvPicPr>
        <p:blipFill>
          <a:blip r:embed="rId3"/>
          <a:srcRect/>
          <a:stretch>
            <a:fillRect/>
          </a:stretch>
        </p:blipFill>
        <p:spPr bwMode="auto">
          <a:xfrm>
            <a:off x="5725258" y="3933826"/>
            <a:ext cx="2133600" cy="1122363"/>
          </a:xfrm>
          <a:prstGeom prst="rect">
            <a:avLst/>
          </a:prstGeom>
          <a:noFill/>
          <a:ln w="9525">
            <a:noFill/>
            <a:miter lim="800000"/>
            <a:headEnd/>
            <a:tailEnd/>
          </a:ln>
        </p:spPr>
      </p:pic>
      <p:pic>
        <p:nvPicPr>
          <p:cNvPr id="28680" name="Picture 9" descr="fire_2_e0"/>
          <p:cNvPicPr>
            <a:picLocks noChangeAspect="1" noChangeArrowheads="1" noCrop="1"/>
          </p:cNvPicPr>
          <p:nvPr/>
        </p:nvPicPr>
        <p:blipFill>
          <a:blip r:embed="rId4"/>
          <a:srcRect/>
          <a:stretch>
            <a:fillRect/>
          </a:stretch>
        </p:blipFill>
        <p:spPr bwMode="auto">
          <a:xfrm>
            <a:off x="5292970" y="3644900"/>
            <a:ext cx="971550" cy="2376488"/>
          </a:xfrm>
          <a:prstGeom prst="rect">
            <a:avLst/>
          </a:prstGeom>
          <a:noFill/>
          <a:ln w="9525">
            <a:noFill/>
            <a:miter lim="800000"/>
            <a:headEnd/>
            <a:tailEnd/>
          </a:ln>
        </p:spPr>
      </p:pic>
      <p:sp>
        <p:nvSpPr>
          <p:cNvPr id="2" name="Rectangle 1"/>
          <p:cNvSpPr/>
          <p:nvPr/>
        </p:nvSpPr>
        <p:spPr>
          <a:xfrm>
            <a:off x="2767397" y="609600"/>
            <a:ext cx="2957861" cy="461665"/>
          </a:xfrm>
          <a:prstGeom prst="rect">
            <a:avLst/>
          </a:prstGeom>
        </p:spPr>
        <p:txBody>
          <a:bodyPr wrap="none">
            <a:spAutoFit/>
          </a:bodyPr>
          <a:lstStyle/>
          <a:p>
            <a:pPr marL="609600" indent="-609600" eaLnBrk="1" hangingPunct="1">
              <a:buFontTx/>
              <a:buAutoNum type="arabicPeriod"/>
              <a:tabLst>
                <a:tab pos="622300" algn="l"/>
              </a:tabLst>
            </a:pPr>
            <a:r>
              <a:rPr lang="en-US" b="1" dirty="0"/>
              <a:t>IDENTIFIKASI</a:t>
            </a:r>
          </a:p>
        </p:txBody>
      </p:sp>
      <p:pic>
        <p:nvPicPr>
          <p:cNvPr id="6" name="Picture 4" descr="G:\Occupational Safety Division\Fire Safety\EHSS - Pic's\Fire Inspection Pic Database\Inspection Pic's\Smyth Hall\P1010022.JPG"/>
          <p:cNvPicPr>
            <a:picLocks noChangeAspect="1" noChangeArrowheads="1"/>
          </p:cNvPicPr>
          <p:nvPr/>
        </p:nvPicPr>
        <p:blipFill>
          <a:blip r:embed="rId5">
            <a:lum bright="-30000" contrast="-60000"/>
            <a:extLst>
              <a:ext uri="{28A0092B-C50C-407E-A947-70E740481C1C}">
                <a14:useLocalDpi xmlns:a14="http://schemas.microsoft.com/office/drawing/2010/main" val="0"/>
              </a:ext>
            </a:extLst>
          </a:blip>
          <a:srcRect/>
          <a:stretch>
            <a:fillRect/>
          </a:stretch>
        </p:blipFill>
        <p:spPr bwMode="auto">
          <a:xfrm>
            <a:off x="128384" y="1162843"/>
            <a:ext cx="8863216" cy="4964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447800" y="2027238"/>
            <a:ext cx="7219027" cy="3235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36688" lvl="1" indent="-647700" fontAlgn="auto">
              <a:spcAft>
                <a:spcPts val="0"/>
              </a:spcAft>
              <a:buFontTx/>
              <a:buNone/>
              <a:tabLst>
                <a:tab pos="622300" algn="l"/>
              </a:tabLst>
            </a:pPr>
            <a:r>
              <a:rPr lang="en-US" sz="2400" b="1" dirty="0" err="1" smtClean="0">
                <a:solidFill>
                  <a:schemeClr val="bg1"/>
                </a:solidFill>
                <a:latin typeface="Arial" pitchFamily="34" charset="0"/>
                <a:cs typeface="Arial" pitchFamily="34" charset="0"/>
              </a:rPr>
              <a:t>Prinsip</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Identifikasi</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Bahaya</a:t>
            </a:r>
            <a:r>
              <a:rPr lang="en-US" sz="2400" b="1" dirty="0" smtClean="0">
                <a:solidFill>
                  <a:schemeClr val="bg1"/>
                </a:solidFill>
                <a:latin typeface="Arial" pitchFamily="34" charset="0"/>
                <a:cs typeface="Arial" pitchFamily="34" charset="0"/>
              </a:rPr>
              <a:t> KIMIA,  </a:t>
            </a:r>
            <a:r>
              <a:rPr lang="en-US" sz="2400" b="1" dirty="0" err="1" smtClean="0">
                <a:latin typeface="Arial" pitchFamily="34" charset="0"/>
                <a:cs typeface="Arial" pitchFamily="34" charset="0"/>
              </a:rPr>
              <a:t>adalah</a:t>
            </a:r>
            <a:endParaRPr lang="en-US" sz="2400" b="1" dirty="0" smtClean="0">
              <a:latin typeface="Arial" pitchFamily="34" charset="0"/>
              <a:cs typeface="Arial" pitchFamily="34" charset="0"/>
            </a:endParaRPr>
          </a:p>
          <a:p>
            <a:pPr marL="1436688" indent="-465138" fontAlgn="auto">
              <a:spcAft>
                <a:spcPts val="0"/>
              </a:spcAft>
              <a:buFontTx/>
              <a:buChar char="o"/>
              <a:tabLst>
                <a:tab pos="1428750" algn="l"/>
              </a:tabLst>
            </a:pPr>
            <a:r>
              <a:rPr lang="en-US" sz="1800" dirty="0" err="1" smtClean="0">
                <a:solidFill>
                  <a:schemeClr val="bg1"/>
                </a:solidFill>
                <a:latin typeface="Arial" pitchFamily="34" charset="0"/>
                <a:cs typeface="Arial" pitchFamily="34" charset="0"/>
              </a:rPr>
              <a:t>untuk</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mengetahui</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bahan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kimia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apa</a:t>
            </a:r>
            <a:r>
              <a:rPr lang="en-US" sz="1800" dirty="0" smtClean="0">
                <a:solidFill>
                  <a:schemeClr val="bg1"/>
                </a:solidFill>
                <a:latin typeface="Arial" pitchFamily="34" charset="0"/>
                <a:cs typeface="Arial" pitchFamily="34" charset="0"/>
              </a:rPr>
              <a:t> yang </a:t>
            </a:r>
            <a:r>
              <a:rPr lang="en-US" sz="1800" dirty="0" err="1" smtClean="0">
                <a:solidFill>
                  <a:schemeClr val="bg1"/>
                </a:solidFill>
                <a:latin typeface="Arial" pitchFamily="34" charset="0"/>
                <a:cs typeface="Arial" pitchFamily="34" charset="0"/>
              </a:rPr>
              <a:t>dipakai</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atau</a:t>
            </a:r>
            <a:r>
              <a:rPr lang="en-US" sz="1800" dirty="0" smtClean="0">
                <a:solidFill>
                  <a:schemeClr val="bg1"/>
                </a:solidFill>
                <a:latin typeface="Arial" pitchFamily="34" charset="0"/>
                <a:cs typeface="Arial" pitchFamily="34" charset="0"/>
              </a:rPr>
              <a:t> di-</a:t>
            </a:r>
            <a:r>
              <a:rPr lang="en-US" sz="1800" dirty="0" err="1" smtClean="0">
                <a:solidFill>
                  <a:schemeClr val="bg1"/>
                </a:solidFill>
                <a:latin typeface="Arial" pitchFamily="34" charset="0"/>
                <a:cs typeface="Arial" pitchFamily="34" charset="0"/>
              </a:rPr>
              <a:t>produksi</a:t>
            </a:r>
            <a:r>
              <a:rPr lang="en-US" sz="1800" dirty="0" smtClean="0">
                <a:solidFill>
                  <a:schemeClr val="bg1"/>
                </a:solidFill>
                <a:latin typeface="Arial" pitchFamily="34" charset="0"/>
                <a:cs typeface="Arial" pitchFamily="34" charset="0"/>
              </a:rPr>
              <a:t>, </a:t>
            </a:r>
          </a:p>
          <a:p>
            <a:pPr marL="1436688" indent="-465138" fontAlgn="auto">
              <a:spcAft>
                <a:spcPts val="0"/>
              </a:spcAft>
              <a:buFontTx/>
              <a:buChar char="o"/>
              <a:tabLst>
                <a:tab pos="1428750" algn="l"/>
              </a:tabLst>
            </a:pPr>
            <a:endParaRPr lang="en-US" sz="1800" dirty="0" smtClean="0">
              <a:solidFill>
                <a:schemeClr val="bg1"/>
              </a:solidFill>
              <a:latin typeface="Arial" pitchFamily="34" charset="0"/>
              <a:cs typeface="Arial" pitchFamily="34" charset="0"/>
            </a:endParaRPr>
          </a:p>
          <a:p>
            <a:pPr marL="1436688" lvl="1" indent="-465138" fontAlgn="auto">
              <a:spcAft>
                <a:spcPts val="0"/>
              </a:spcAft>
              <a:buFontTx/>
              <a:buChar char="o"/>
              <a:tabLst>
                <a:tab pos="1428750" algn="l"/>
              </a:tabLst>
            </a:pPr>
            <a:r>
              <a:rPr lang="en-US" sz="1800" dirty="0" err="1" smtClean="0">
                <a:solidFill>
                  <a:schemeClr val="bg1"/>
                </a:solidFill>
                <a:latin typeface="Arial" pitchFamily="34" charset="0"/>
                <a:cs typeface="Arial" pitchFamily="34" charset="0"/>
              </a:rPr>
              <a:t>bagaimana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cara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bahan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kimia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ini</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dapat</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dapat</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kontak</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dengan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tubuh</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meyebabkan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penyakit</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atau</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cedera</a:t>
            </a:r>
            <a:r>
              <a:rPr lang="en-US" sz="1800" dirty="0" smtClean="0">
                <a:solidFill>
                  <a:schemeClr val="bg1"/>
                </a:solidFill>
                <a:latin typeface="Arial" pitchFamily="34" charset="0"/>
                <a:cs typeface="Arial" pitchFamily="34" charset="0"/>
              </a:rPr>
              <a:t>.</a:t>
            </a:r>
          </a:p>
          <a:p>
            <a:pPr marL="1436688" lvl="1" indent="-465138" fontAlgn="auto">
              <a:spcAft>
                <a:spcPts val="0"/>
              </a:spcAft>
              <a:buFontTx/>
              <a:buChar char="o"/>
              <a:tabLst>
                <a:tab pos="1428750" algn="l"/>
              </a:tabLst>
            </a:pPr>
            <a:endParaRPr lang="en-US" sz="1800" dirty="0" smtClean="0">
              <a:solidFill>
                <a:schemeClr val="bg1"/>
              </a:solidFill>
              <a:latin typeface="Arial" pitchFamily="34" charset="0"/>
              <a:cs typeface="Arial" pitchFamily="34" charset="0"/>
            </a:endParaRPr>
          </a:p>
          <a:p>
            <a:pPr marL="1436688" lvl="1" indent="-465138" fontAlgn="auto">
              <a:spcAft>
                <a:spcPts val="0"/>
              </a:spcAft>
              <a:buFontTx/>
              <a:buChar char="o"/>
              <a:tabLst>
                <a:tab pos="1428750" algn="l"/>
              </a:tabLst>
            </a:pPr>
            <a:r>
              <a:rPr lang="en-US" sz="1800" dirty="0" err="1" smtClean="0">
                <a:solidFill>
                  <a:schemeClr val="bg1"/>
                </a:solidFill>
                <a:latin typeface="Arial" pitchFamily="34" charset="0"/>
                <a:cs typeface="Arial" pitchFamily="34" charset="0"/>
              </a:rPr>
              <a:t>Bagaimana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meyebabkan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kebakaran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ledakan</a:t>
            </a:r>
            <a:r>
              <a:rPr lang="en-US" sz="1800" dirty="0" smtClean="0">
                <a:solidFill>
                  <a:schemeClr val="bg1"/>
                </a:solidFill>
                <a:latin typeface="Arial" pitchFamily="34" charset="0"/>
                <a:cs typeface="Arial" pitchFamily="34" charset="0"/>
              </a:rPr>
              <a:t> di </a:t>
            </a:r>
            <a:r>
              <a:rPr lang="en-US" sz="1800" dirty="0" err="1" smtClean="0">
                <a:solidFill>
                  <a:schemeClr val="bg1"/>
                </a:solidFill>
                <a:latin typeface="Arial" pitchFamily="34" charset="0"/>
                <a:cs typeface="Arial" pitchFamily="34" charset="0"/>
              </a:rPr>
              <a:t>tempat</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kerja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atau</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bagaimana</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suatu</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tumpahan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danbocoran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dap</a:t>
            </a:r>
            <a:r>
              <a:rPr lang="en-US" sz="2000" dirty="0" err="1" smtClean="0">
                <a:solidFill>
                  <a:schemeClr val="bg1"/>
                </a:solidFill>
                <a:latin typeface="Arial" pitchFamily="34" charset="0"/>
                <a:cs typeface="Arial" pitchFamily="34" charset="0"/>
              </a:rPr>
              <a:t>at</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merusak</a:t>
            </a:r>
            <a:r>
              <a:rPr lang="en-US" sz="2000" dirty="0" smtClean="0">
                <a:solidFill>
                  <a:schemeClr val="bg1"/>
                </a:solidFill>
                <a:latin typeface="Arial" pitchFamily="34" charset="0"/>
                <a:cs typeface="Arial" pitchFamily="34" charset="0"/>
              </a:rPr>
              <a:t> </a:t>
            </a:r>
            <a:r>
              <a:rPr lang="en-US" sz="2000" dirty="0" err="1" smtClean="0">
                <a:solidFill>
                  <a:schemeClr val="bg1"/>
                </a:solidFill>
                <a:latin typeface="Arial" pitchFamily="34" charset="0"/>
                <a:cs typeface="Arial" pitchFamily="34" charset="0"/>
              </a:rPr>
              <a:t>lingkungan</a:t>
            </a:r>
            <a:endParaRPr lang="en-US"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4549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Prevention Strategy</a:t>
            </a:r>
          </a:p>
        </p:txBody>
      </p:sp>
      <p:sp>
        <p:nvSpPr>
          <p:cNvPr id="17411" name="Rectangle 3"/>
          <p:cNvSpPr>
            <a:spLocks noGrp="1" noChangeArrowheads="1"/>
          </p:cNvSpPr>
          <p:nvPr>
            <p:ph type="body" idx="1"/>
          </p:nvPr>
        </p:nvSpPr>
        <p:spPr>
          <a:xfrm>
            <a:off x="685800" y="1981200"/>
            <a:ext cx="7010400" cy="4114800"/>
          </a:xfrm>
        </p:spPr>
        <p:txBody>
          <a:bodyPr/>
          <a:lstStyle/>
          <a:p>
            <a:r>
              <a:rPr lang="en-US"/>
              <a:t>Fire Protection Systems</a:t>
            </a:r>
          </a:p>
          <a:p>
            <a:pPr lvl="1"/>
            <a:r>
              <a:rPr lang="en-US"/>
              <a:t>Not all buildings on campus are equipped with building fire alarms.  A list of buildings with alarms can be found on our website.</a:t>
            </a:r>
          </a:p>
          <a:p>
            <a:pPr lvl="2"/>
            <a:r>
              <a:rPr lang="en-US">
                <a:hlinkClick r:id="rId3"/>
              </a:rPr>
              <a:t>www.ehss.vt.edu/OSD/Programs/FireAndLife/fire_and_life_safety.htm</a:t>
            </a:r>
            <a:endParaRPr lang="en-US"/>
          </a:p>
          <a:p>
            <a:pPr lvl="2"/>
            <a:endParaRPr lang="en-US"/>
          </a:p>
        </p:txBody>
      </p:sp>
      <p:pic>
        <p:nvPicPr>
          <p:cNvPr id="17412" name="Picture 4" descr="E:\clipart\MEGAVOL1\FIRE\ARO_ALM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2209800"/>
            <a:ext cx="1000125"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Prevention Strategy</a:t>
            </a:r>
          </a:p>
        </p:txBody>
      </p:sp>
      <p:sp>
        <p:nvSpPr>
          <p:cNvPr id="98307" name="Rectangle 3"/>
          <p:cNvSpPr>
            <a:spLocks noGrp="1" noChangeArrowheads="1"/>
          </p:cNvSpPr>
          <p:nvPr>
            <p:ph type="body" idx="1"/>
          </p:nvPr>
        </p:nvSpPr>
        <p:spPr>
          <a:xfrm>
            <a:off x="685800" y="1981200"/>
            <a:ext cx="8001000" cy="4114800"/>
          </a:xfrm>
        </p:spPr>
        <p:txBody>
          <a:bodyPr/>
          <a:lstStyle/>
          <a:p>
            <a:r>
              <a:rPr lang="en-US"/>
              <a:t>Fire Protection Systems</a:t>
            </a:r>
          </a:p>
          <a:p>
            <a:pPr lvl="1"/>
            <a:r>
              <a:rPr lang="en-US"/>
              <a:t>If your building is not equipped with a fire alarm system, occupants will need to communicate to others in the building by yelling “FIRE” as they exit the building, or by other means as defined in the building’s Emergency Action Plan.</a:t>
            </a:r>
          </a:p>
        </p:txBody>
      </p:sp>
      <p:pic>
        <p:nvPicPr>
          <p:cNvPr id="98309" name="Picture 5" descr="E:\Program Files\Microsoft Office\Clipart\standard\stddir4\pe028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800600"/>
            <a:ext cx="2590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Prevention Strategy</a:t>
            </a:r>
          </a:p>
        </p:txBody>
      </p:sp>
      <p:sp>
        <p:nvSpPr>
          <p:cNvPr id="100355" name="Rectangle 3"/>
          <p:cNvSpPr>
            <a:spLocks noGrp="1" noChangeArrowheads="1"/>
          </p:cNvSpPr>
          <p:nvPr>
            <p:ph type="body" idx="1"/>
          </p:nvPr>
        </p:nvSpPr>
        <p:spPr>
          <a:xfrm>
            <a:off x="685800" y="1981200"/>
            <a:ext cx="8001000" cy="4495800"/>
          </a:xfrm>
        </p:spPr>
        <p:txBody>
          <a:bodyPr/>
          <a:lstStyle/>
          <a:p>
            <a:pPr>
              <a:lnSpc>
                <a:spcPct val="90000"/>
              </a:lnSpc>
            </a:pPr>
            <a:r>
              <a:rPr lang="en-US"/>
              <a:t>Fire Protection Systems</a:t>
            </a:r>
          </a:p>
          <a:p>
            <a:pPr lvl="1">
              <a:lnSpc>
                <a:spcPct val="90000"/>
              </a:lnSpc>
            </a:pPr>
            <a:r>
              <a:rPr lang="en-US"/>
              <a:t>Automatic fire alarm systems are installed to facilitate notification of building occupants of a fire emergency.</a:t>
            </a:r>
          </a:p>
          <a:p>
            <a:pPr lvl="1">
              <a:lnSpc>
                <a:spcPct val="90000"/>
              </a:lnSpc>
            </a:pPr>
            <a:r>
              <a:rPr lang="en-US"/>
              <a:t>Various types of smoke and heat detectors, along with manual pull stations, are linked to the alarm system.</a:t>
            </a:r>
          </a:p>
          <a:p>
            <a:pPr lvl="2">
              <a:lnSpc>
                <a:spcPct val="90000"/>
              </a:lnSpc>
            </a:pPr>
            <a:r>
              <a:rPr lang="en-US"/>
              <a:t>When activated, the fire alarm system sends a signal to Virginia Tech Police Dispatch and sounds an audible and/or visual alarm in the building.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Prevention Strategy</a:t>
            </a:r>
          </a:p>
        </p:txBody>
      </p:sp>
      <p:sp>
        <p:nvSpPr>
          <p:cNvPr id="102403" name="Rectangle 3"/>
          <p:cNvSpPr>
            <a:spLocks noGrp="1" noChangeArrowheads="1"/>
          </p:cNvSpPr>
          <p:nvPr>
            <p:ph type="body" idx="1"/>
          </p:nvPr>
        </p:nvSpPr>
        <p:spPr>
          <a:xfrm>
            <a:off x="685800" y="1981200"/>
            <a:ext cx="5257800" cy="4495800"/>
          </a:xfrm>
        </p:spPr>
        <p:txBody>
          <a:bodyPr/>
          <a:lstStyle/>
          <a:p>
            <a:r>
              <a:rPr lang="en-US"/>
              <a:t>Fire Protection Systems</a:t>
            </a:r>
          </a:p>
          <a:p>
            <a:pPr lvl="1"/>
            <a:r>
              <a:rPr lang="en-US"/>
              <a:t>Manually activated pull stations are located along building exit routes.</a:t>
            </a:r>
          </a:p>
          <a:p>
            <a:pPr lvl="1"/>
            <a:r>
              <a:rPr lang="en-US"/>
              <a:t>All buildings equipped with fire alarms will have manual pull stations (i.e. red boxes).</a:t>
            </a:r>
          </a:p>
        </p:txBody>
      </p:sp>
      <p:pic>
        <p:nvPicPr>
          <p:cNvPr id="102406" name="Picture 6" descr="E:\clipart\MEGAVOL1\FIRE\ALARM_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438400"/>
            <a:ext cx="2549525"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Prevention Strategy</a:t>
            </a:r>
          </a:p>
        </p:txBody>
      </p:sp>
      <p:sp>
        <p:nvSpPr>
          <p:cNvPr id="104451" name="Rectangle 3"/>
          <p:cNvSpPr>
            <a:spLocks noGrp="1" noChangeArrowheads="1"/>
          </p:cNvSpPr>
          <p:nvPr>
            <p:ph type="body" idx="1"/>
          </p:nvPr>
        </p:nvSpPr>
        <p:spPr>
          <a:xfrm>
            <a:off x="685800" y="1981200"/>
            <a:ext cx="8001000" cy="4495800"/>
          </a:xfrm>
        </p:spPr>
        <p:txBody>
          <a:bodyPr/>
          <a:lstStyle/>
          <a:p>
            <a:r>
              <a:rPr lang="en-US"/>
              <a:t>Fire Protection Systems</a:t>
            </a:r>
          </a:p>
          <a:p>
            <a:pPr lvl="1"/>
            <a:r>
              <a:rPr lang="en-US"/>
              <a:t>Fire suppression systems are more commonly known as “sprinkler systems”.</a:t>
            </a:r>
          </a:p>
          <a:p>
            <a:pPr lvl="1"/>
            <a:r>
              <a:rPr lang="en-US"/>
              <a:t>Several types are present in campus buildings.</a:t>
            </a:r>
          </a:p>
          <a:p>
            <a:pPr lvl="2"/>
            <a:r>
              <a:rPr lang="en-US"/>
              <a:t>The most common type uses water and is designed to extinguish small fires and/or reduce the spread of fire to provide building occupants time to evacuate.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Prevention Strategy</a:t>
            </a:r>
          </a:p>
        </p:txBody>
      </p:sp>
      <p:sp>
        <p:nvSpPr>
          <p:cNvPr id="106499" name="Rectangle 3"/>
          <p:cNvSpPr>
            <a:spLocks noGrp="1" noChangeArrowheads="1"/>
          </p:cNvSpPr>
          <p:nvPr>
            <p:ph type="body" idx="1"/>
          </p:nvPr>
        </p:nvSpPr>
        <p:spPr>
          <a:xfrm>
            <a:off x="685800" y="1981200"/>
            <a:ext cx="8001000" cy="4495800"/>
          </a:xfrm>
        </p:spPr>
        <p:txBody>
          <a:bodyPr/>
          <a:lstStyle/>
          <a:p>
            <a:pPr>
              <a:lnSpc>
                <a:spcPct val="90000"/>
              </a:lnSpc>
            </a:pPr>
            <a:r>
              <a:rPr lang="en-US"/>
              <a:t>Fire Protection Systems</a:t>
            </a:r>
          </a:p>
          <a:p>
            <a:pPr lvl="1">
              <a:lnSpc>
                <a:spcPct val="90000"/>
              </a:lnSpc>
            </a:pPr>
            <a:r>
              <a:rPr lang="en-US"/>
              <a:t>Fire suppression systems are interconnected to the building fire alarm.</a:t>
            </a:r>
          </a:p>
          <a:p>
            <a:pPr lvl="1">
              <a:lnSpc>
                <a:spcPct val="90000"/>
              </a:lnSpc>
            </a:pPr>
            <a:r>
              <a:rPr lang="en-US"/>
              <a:t>When a sprinkler head is activated, it automatically activates the building fire alarm.</a:t>
            </a:r>
          </a:p>
          <a:p>
            <a:pPr lvl="1">
              <a:lnSpc>
                <a:spcPct val="90000"/>
              </a:lnSpc>
            </a:pPr>
            <a:r>
              <a:rPr lang="en-US"/>
              <a:t>The building fire alarm can also be activated by smoke detectors or manually without the sprinklers going off.  This is how a fire drill is conducted.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Prevention Strategy</a:t>
            </a:r>
          </a:p>
        </p:txBody>
      </p:sp>
      <p:sp>
        <p:nvSpPr>
          <p:cNvPr id="108547" name="Rectangle 3"/>
          <p:cNvSpPr>
            <a:spLocks noGrp="1" noChangeArrowheads="1"/>
          </p:cNvSpPr>
          <p:nvPr>
            <p:ph type="body" idx="1"/>
          </p:nvPr>
        </p:nvSpPr>
        <p:spPr>
          <a:xfrm>
            <a:off x="685800" y="1981200"/>
            <a:ext cx="7848600" cy="4495800"/>
          </a:xfrm>
        </p:spPr>
        <p:txBody>
          <a:bodyPr/>
          <a:lstStyle/>
          <a:p>
            <a:r>
              <a:rPr lang="en-US"/>
              <a:t>Fire Protection Systems</a:t>
            </a:r>
          </a:p>
          <a:p>
            <a:pPr lvl="1"/>
            <a:r>
              <a:rPr lang="en-US"/>
              <a:t>Other types of fire suppression systems include dry pipe water and wet chemical systems.</a:t>
            </a:r>
          </a:p>
          <a:p>
            <a:pPr lvl="1"/>
            <a:r>
              <a:rPr lang="en-US"/>
              <a:t>These systems are found:</a:t>
            </a:r>
          </a:p>
          <a:p>
            <a:pPr lvl="2"/>
            <a:r>
              <a:rPr lang="en-US"/>
              <a:t>where hazardous materials are located, </a:t>
            </a:r>
          </a:p>
          <a:p>
            <a:pPr lvl="2"/>
            <a:r>
              <a:rPr lang="en-US"/>
              <a:t>in commercial kitchen hood exhaust systems,</a:t>
            </a:r>
          </a:p>
          <a:p>
            <a:pPr lvl="2"/>
            <a:r>
              <a:rPr lang="en-US"/>
              <a:t>in areas where freezing is a concern.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Prevention Strategy</a:t>
            </a:r>
          </a:p>
        </p:txBody>
      </p:sp>
      <p:sp>
        <p:nvSpPr>
          <p:cNvPr id="110595" name="Rectangle 3"/>
          <p:cNvSpPr>
            <a:spLocks noGrp="1" noChangeArrowheads="1"/>
          </p:cNvSpPr>
          <p:nvPr>
            <p:ph type="body" idx="1"/>
          </p:nvPr>
        </p:nvSpPr>
        <p:spPr>
          <a:xfrm>
            <a:off x="381000" y="1905000"/>
            <a:ext cx="8229600" cy="4495800"/>
          </a:xfrm>
        </p:spPr>
        <p:txBody>
          <a:bodyPr/>
          <a:lstStyle/>
          <a:p>
            <a:r>
              <a:rPr lang="en-US"/>
              <a:t>Fire Protection Systems</a:t>
            </a:r>
          </a:p>
          <a:p>
            <a:pPr lvl="1"/>
            <a:r>
              <a:rPr lang="en-US"/>
              <a:t>Each existing commercial cooking appliance, such as a grill, deep fryer, or any other appliance that produces grease-laden vapors, is required to have an approved commercial kitchen exhaust hood and duct system that is protected with an automatic fire suppression system.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Prevention Strategy</a:t>
            </a:r>
          </a:p>
        </p:txBody>
      </p:sp>
      <p:sp>
        <p:nvSpPr>
          <p:cNvPr id="112643" name="Rectangle 3"/>
          <p:cNvSpPr>
            <a:spLocks noGrp="1" noChangeArrowheads="1"/>
          </p:cNvSpPr>
          <p:nvPr>
            <p:ph type="body" idx="1"/>
          </p:nvPr>
        </p:nvSpPr>
        <p:spPr>
          <a:xfrm>
            <a:off x="685800" y="1981200"/>
            <a:ext cx="7848600" cy="4495800"/>
          </a:xfrm>
        </p:spPr>
        <p:txBody>
          <a:bodyPr/>
          <a:lstStyle/>
          <a:p>
            <a:r>
              <a:rPr lang="en-US"/>
              <a:t>Fire Protection Systems</a:t>
            </a:r>
          </a:p>
          <a:p>
            <a:pPr lvl="1"/>
            <a:r>
              <a:rPr lang="en-US"/>
              <a:t>These commercial kitchen systems must be appropriate for the hazard.</a:t>
            </a:r>
          </a:p>
          <a:p>
            <a:pPr lvl="1"/>
            <a:r>
              <a:rPr lang="en-US"/>
              <a:t>The sprinkler heads within the hoods require regular maintenance and cleaning to remove deposits of residue and grease from the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Prevention Strategy</a:t>
            </a:r>
          </a:p>
        </p:txBody>
      </p:sp>
      <p:sp>
        <p:nvSpPr>
          <p:cNvPr id="114691" name="Rectangle 3"/>
          <p:cNvSpPr>
            <a:spLocks noGrp="1" noChangeArrowheads="1"/>
          </p:cNvSpPr>
          <p:nvPr>
            <p:ph type="body" idx="1"/>
          </p:nvPr>
        </p:nvSpPr>
        <p:spPr>
          <a:xfrm>
            <a:off x="685800" y="1905000"/>
            <a:ext cx="7848600" cy="4572000"/>
          </a:xfrm>
        </p:spPr>
        <p:txBody>
          <a:bodyPr/>
          <a:lstStyle/>
          <a:p>
            <a:pPr>
              <a:lnSpc>
                <a:spcPct val="90000"/>
              </a:lnSpc>
            </a:pPr>
            <a:r>
              <a:rPr lang="en-US"/>
              <a:t>Fire Protection Systems</a:t>
            </a:r>
          </a:p>
          <a:p>
            <a:pPr lvl="1">
              <a:lnSpc>
                <a:spcPct val="90000"/>
              </a:lnSpc>
            </a:pPr>
            <a:r>
              <a:rPr lang="en-US"/>
              <a:t>Fire extinguishers can play an important role in the fire protection program.  How successfully they can function, however, depends upon the following conditions having been met:</a:t>
            </a:r>
          </a:p>
          <a:p>
            <a:pPr lvl="2">
              <a:lnSpc>
                <a:spcPct val="90000"/>
              </a:lnSpc>
            </a:pPr>
            <a:r>
              <a:rPr lang="en-US"/>
              <a:t>Extinguisher is properly located, is the proper type for the fire, and is in working order.</a:t>
            </a:r>
          </a:p>
          <a:p>
            <a:pPr lvl="2">
              <a:lnSpc>
                <a:spcPct val="90000"/>
              </a:lnSpc>
            </a:pPr>
            <a:r>
              <a:rPr lang="en-US"/>
              <a:t>The fire is discovered while still small enough to be extinguished, and someone is ready, willing, and able to use the extinguisher.</a:t>
            </a:r>
          </a:p>
        </p:txBody>
      </p:sp>
      <p:pic>
        <p:nvPicPr>
          <p:cNvPr id="114692" name="Picture 4" descr="E:\Program Files\Microsoft Office\Clipart\standard\stddir3\in00383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419600"/>
            <a:ext cx="1547813" cy="2166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533400" y="1295400"/>
            <a:ext cx="8149003" cy="2057400"/>
          </a:xfrm>
        </p:spPr>
        <p:txBody>
          <a:bodyPr>
            <a:normAutofit fontScale="90000"/>
          </a:bodyPr>
          <a:lstStyle/>
          <a:p>
            <a:pPr eaLnBrk="1" hangingPunct="1"/>
            <a:r>
              <a:rPr lang="en-US" sz="1600" dirty="0" smtClean="0"/>
              <a:t/>
            </a:r>
            <a:br>
              <a:rPr lang="en-US" sz="1600" dirty="0" smtClean="0"/>
            </a:br>
            <a:r>
              <a:rPr lang="en-US" sz="1600" dirty="0" smtClean="0"/>
              <a:t>     </a:t>
            </a:r>
            <a:br>
              <a:rPr lang="en-US" sz="1600" dirty="0" smtClean="0"/>
            </a:br>
            <a:r>
              <a:rPr lang="en-US" sz="1800" b="1" dirty="0" smtClean="0">
                <a:solidFill>
                  <a:srgbClr val="0070C0"/>
                </a:solidFill>
              </a:rPr>
              <a:t>       </a:t>
            </a:r>
            <a:r>
              <a:rPr lang="en-US" sz="1400" b="1" dirty="0" smtClean="0">
                <a:solidFill>
                  <a:srgbClr val="0070C0"/>
                </a:solidFill>
              </a:rPr>
              <a:t>MENURUT KEPMENNAKER NO.KEP.187/MEN/1999, BAB II PSL-4, IDENTIFIKASI BAHAN KIMIA</a:t>
            </a:r>
            <a:br>
              <a:rPr lang="en-US" sz="1400" b="1" dirty="0" smtClean="0">
                <a:solidFill>
                  <a:srgbClr val="0070C0"/>
                </a:solidFill>
              </a:rPr>
            </a:br>
            <a:r>
              <a:rPr lang="en-US" sz="1400" b="1" dirty="0" smtClean="0">
                <a:solidFill>
                  <a:srgbClr val="0070C0"/>
                </a:solidFill>
              </a:rPr>
              <a:t>         BERBAHAYA  DITEMPAT KERJA DILAKUKAN DG CARA SBB :</a:t>
            </a:r>
            <a:br>
              <a:rPr lang="en-US" sz="1400" b="1" dirty="0" smtClean="0">
                <a:solidFill>
                  <a:srgbClr val="0070C0"/>
                </a:solidFill>
              </a:rPr>
            </a:br>
            <a:r>
              <a:rPr lang="en-US" sz="1800" b="1" dirty="0" smtClean="0">
                <a:solidFill>
                  <a:srgbClr val="0070C0"/>
                </a:solidFill>
              </a:rPr>
              <a:t/>
            </a:r>
            <a:br>
              <a:rPr lang="en-US" sz="1800" b="1" dirty="0" smtClean="0">
                <a:solidFill>
                  <a:srgbClr val="0070C0"/>
                </a:solidFill>
              </a:rPr>
            </a:br>
            <a:r>
              <a:rPr lang="en-US" sz="1600" dirty="0" smtClean="0"/>
              <a:t>     Drum , </a:t>
            </a:r>
            <a:r>
              <a:rPr lang="en-US" sz="1600" dirty="0" err="1" smtClean="0"/>
              <a:t>karung</a:t>
            </a:r>
            <a:r>
              <a:rPr lang="en-US" sz="1600" dirty="0" smtClean="0"/>
              <a:t> &amp; </a:t>
            </a:r>
            <a:r>
              <a:rPr lang="en-US" sz="1600" dirty="0" err="1" smtClean="0"/>
              <a:t>kontainer</a:t>
            </a:r>
            <a:r>
              <a:rPr lang="en-US" sz="1600" dirty="0" smtClean="0"/>
              <a:t> lain </a:t>
            </a:r>
            <a:r>
              <a:rPr lang="en-US" sz="1600" dirty="0" err="1" smtClean="0"/>
              <a:t>berisi</a:t>
            </a:r>
            <a:r>
              <a:rPr lang="en-US" sz="1600" dirty="0" smtClean="0"/>
              <a:t> </a:t>
            </a:r>
            <a:r>
              <a:rPr lang="en-US" sz="1600" dirty="0" err="1" smtClean="0"/>
              <a:t>bahan</a:t>
            </a:r>
            <a:r>
              <a:rPr lang="en-US" sz="1600" dirty="0" smtClean="0"/>
              <a:t> </a:t>
            </a:r>
            <a:r>
              <a:rPr lang="en-US" sz="1600" dirty="0" err="1" smtClean="0"/>
              <a:t>kimia</a:t>
            </a:r>
            <a:r>
              <a:rPr lang="en-US" sz="1600" dirty="0" smtClean="0"/>
              <a:t> </a:t>
            </a:r>
            <a:r>
              <a:rPr lang="en-US" sz="1600" dirty="0" err="1" smtClean="0"/>
              <a:t>harus</a:t>
            </a:r>
            <a:r>
              <a:rPr lang="en-US" sz="1600" dirty="0" smtClean="0"/>
              <a:t> </a:t>
            </a:r>
            <a:r>
              <a:rPr lang="en-US" sz="1600" dirty="0" err="1" smtClean="0"/>
              <a:t>sering</a:t>
            </a:r>
            <a:r>
              <a:rPr lang="en-US" sz="1600" dirty="0" smtClean="0"/>
              <a:t> </a:t>
            </a:r>
            <a:r>
              <a:rPr lang="en-US" sz="1600" dirty="0" err="1" smtClean="0"/>
              <a:t>diperiksa</a:t>
            </a:r>
            <a:r>
              <a:rPr lang="en-US" sz="1600" dirty="0" smtClean="0"/>
              <a:t> </a:t>
            </a:r>
            <a:r>
              <a:rPr lang="en-US" sz="1600" dirty="0" err="1" smtClean="0"/>
              <a:t>kebenaran</a:t>
            </a:r>
            <a:r>
              <a:rPr lang="en-US" sz="1600" dirty="0" smtClean="0"/>
              <a:t> </a:t>
            </a:r>
            <a:br>
              <a:rPr lang="en-US" sz="1600" dirty="0" smtClean="0"/>
            </a:br>
            <a:r>
              <a:rPr lang="en-US" sz="1600" dirty="0" smtClean="0"/>
              <a:t>     </a:t>
            </a:r>
            <a:r>
              <a:rPr lang="en-US" sz="1600" dirty="0" err="1" smtClean="0"/>
              <a:t>pemasangan</a:t>
            </a:r>
            <a:r>
              <a:rPr lang="en-US" sz="1600" dirty="0" smtClean="0"/>
              <a:t> </a:t>
            </a:r>
            <a:r>
              <a:rPr lang="en-US" sz="1600" dirty="0" err="1" smtClean="0"/>
              <a:t>labelnya</a:t>
            </a:r>
            <a:r>
              <a:rPr lang="en-US" sz="1600" dirty="0" smtClean="0"/>
              <a:t>, </a:t>
            </a:r>
            <a:r>
              <a:rPr lang="en-US" sz="2200" b="1" i="1" dirty="0" err="1" smtClean="0">
                <a:solidFill>
                  <a:srgbClr val="0070C0"/>
                </a:solidFill>
              </a:rPr>
              <a:t>tujuannya</a:t>
            </a:r>
            <a:r>
              <a:rPr lang="en-US" sz="2200" b="1" i="1" dirty="0" smtClean="0">
                <a:solidFill>
                  <a:srgbClr val="0070C0"/>
                </a:solidFill>
              </a:rPr>
              <a:t> </a:t>
            </a:r>
            <a:r>
              <a:rPr lang="en-US" sz="2200" b="1" i="1" dirty="0" err="1" smtClean="0">
                <a:solidFill>
                  <a:srgbClr val="0070C0"/>
                </a:solidFill>
              </a:rPr>
              <a:t>adalah</a:t>
            </a:r>
            <a:r>
              <a:rPr lang="en-US" sz="2200" b="1" i="1" dirty="0" smtClean="0">
                <a:solidFill>
                  <a:srgbClr val="0070C0"/>
                </a:solidFill>
              </a:rPr>
              <a:t> </a:t>
            </a:r>
            <a:r>
              <a:rPr lang="en-US" sz="2200" b="1" i="1" dirty="0" err="1" smtClean="0">
                <a:solidFill>
                  <a:srgbClr val="0070C0"/>
                </a:solidFill>
              </a:rPr>
              <a:t>untuk</a:t>
            </a:r>
            <a:r>
              <a:rPr lang="en-US" sz="2200" b="1" i="1" dirty="0" smtClean="0">
                <a:solidFill>
                  <a:srgbClr val="0070C0"/>
                </a:solidFill>
              </a:rPr>
              <a:t> </a:t>
            </a:r>
            <a:r>
              <a:rPr lang="en-US" sz="2200" b="1" i="1" dirty="0" err="1" smtClean="0">
                <a:solidFill>
                  <a:srgbClr val="0070C0"/>
                </a:solidFill>
              </a:rPr>
              <a:t>mengingatkan</a:t>
            </a:r>
            <a:r>
              <a:rPr lang="en-US" sz="2200" b="1" i="1" dirty="0" smtClean="0">
                <a:solidFill>
                  <a:srgbClr val="0070C0"/>
                </a:solidFill>
              </a:rPr>
              <a:t> </a:t>
            </a:r>
            <a:r>
              <a:rPr lang="en-US" sz="2200" b="1" i="1" dirty="0" err="1" smtClean="0">
                <a:solidFill>
                  <a:srgbClr val="0070C0"/>
                </a:solidFill>
              </a:rPr>
              <a:t>pekerja</a:t>
            </a:r>
            <a:r>
              <a:rPr lang="en-US" sz="2200" b="1" i="1" dirty="0" smtClean="0">
                <a:solidFill>
                  <a:srgbClr val="0070C0"/>
                </a:solidFill>
              </a:rPr>
              <a:t> </a:t>
            </a:r>
            <a:r>
              <a:rPr lang="en-US" sz="2200" b="1" i="1" dirty="0" err="1" smtClean="0">
                <a:solidFill>
                  <a:srgbClr val="0070C0"/>
                </a:solidFill>
              </a:rPr>
              <a:t>mengenai</a:t>
            </a:r>
            <a:r>
              <a:rPr lang="en-US" sz="2200" b="1" i="1" dirty="0" smtClean="0">
                <a:solidFill>
                  <a:srgbClr val="0070C0"/>
                </a:solidFill>
              </a:rPr>
              <a:t> </a:t>
            </a:r>
            <a:br>
              <a:rPr lang="en-US" sz="2200" b="1" i="1" dirty="0" smtClean="0">
                <a:solidFill>
                  <a:srgbClr val="0070C0"/>
                </a:solidFill>
              </a:rPr>
            </a:br>
            <a:r>
              <a:rPr lang="en-US" sz="2200" b="1" i="1" dirty="0" smtClean="0">
                <a:solidFill>
                  <a:srgbClr val="0070C0"/>
                </a:solidFill>
              </a:rPr>
              <a:t>     </a:t>
            </a:r>
            <a:r>
              <a:rPr lang="en-US" sz="2200" b="1" i="1" dirty="0" err="1" smtClean="0">
                <a:solidFill>
                  <a:srgbClr val="0070C0"/>
                </a:solidFill>
              </a:rPr>
              <a:t>bahaya</a:t>
            </a:r>
            <a:r>
              <a:rPr lang="en-US" sz="2200" b="1" i="1" dirty="0" smtClean="0">
                <a:solidFill>
                  <a:srgbClr val="0070C0"/>
                </a:solidFill>
              </a:rPr>
              <a:t> </a:t>
            </a:r>
            <a:r>
              <a:rPr lang="en-US" sz="2200" b="1" i="1" dirty="0" err="1" smtClean="0">
                <a:solidFill>
                  <a:srgbClr val="0070C0"/>
                </a:solidFill>
              </a:rPr>
              <a:t>potensial</a:t>
            </a:r>
            <a:r>
              <a:rPr lang="en-US" sz="2200" b="1" i="1" dirty="0" smtClean="0">
                <a:solidFill>
                  <a:srgbClr val="0070C0"/>
                </a:solidFill>
              </a:rPr>
              <a:t> </a:t>
            </a:r>
            <a:r>
              <a:rPr lang="en-US" sz="2200" b="1" i="1" dirty="0" err="1" smtClean="0">
                <a:solidFill>
                  <a:srgbClr val="0070C0"/>
                </a:solidFill>
              </a:rPr>
              <a:t>bahan</a:t>
            </a:r>
            <a:r>
              <a:rPr lang="en-US" sz="2200" b="1" i="1" dirty="0" smtClean="0">
                <a:solidFill>
                  <a:srgbClr val="0070C0"/>
                </a:solidFill>
              </a:rPr>
              <a:t> </a:t>
            </a:r>
            <a:r>
              <a:rPr lang="en-US" sz="2200" b="1" i="1" dirty="0" err="1" smtClean="0">
                <a:solidFill>
                  <a:srgbClr val="0070C0"/>
                </a:solidFill>
              </a:rPr>
              <a:t>kimia</a:t>
            </a:r>
            <a:r>
              <a:rPr lang="en-US" sz="2200" b="1" i="1" dirty="0" smtClean="0">
                <a:solidFill>
                  <a:srgbClr val="0070C0"/>
                </a:solidFill>
              </a:rPr>
              <a:t/>
            </a:r>
            <a:br>
              <a:rPr lang="en-US" sz="2200" b="1" i="1" dirty="0" smtClean="0">
                <a:solidFill>
                  <a:srgbClr val="0070C0"/>
                </a:solidFill>
              </a:rPr>
            </a:br>
            <a:endParaRPr lang="en-US" sz="2200" b="1" i="1" dirty="0" smtClean="0">
              <a:solidFill>
                <a:srgbClr val="0070C0"/>
              </a:solidFill>
            </a:endParaRPr>
          </a:p>
        </p:txBody>
      </p:sp>
      <p:sp>
        <p:nvSpPr>
          <p:cNvPr id="850947" name="Rectangle 3"/>
          <p:cNvSpPr>
            <a:spLocks noGrp="1" noChangeArrowheads="1"/>
          </p:cNvSpPr>
          <p:nvPr>
            <p:ph type="body" sz="half" idx="1"/>
          </p:nvPr>
        </p:nvSpPr>
        <p:spPr>
          <a:xfrm>
            <a:off x="381000" y="3657600"/>
            <a:ext cx="7467600" cy="3019425"/>
          </a:xfrm>
        </p:spPr>
        <p:txBody>
          <a:bodyPr>
            <a:normAutofit/>
          </a:bodyPr>
          <a:lstStyle/>
          <a:p>
            <a:pPr marL="723900" lvl="1" indent="-457200" eaLnBrk="1" hangingPunct="1">
              <a:buClr>
                <a:srgbClr val="A50021"/>
              </a:buClr>
              <a:buFont typeface="Wingdings" pitchFamily="2" charset="2"/>
              <a:buNone/>
              <a:defRPr/>
            </a:pPr>
            <a:r>
              <a:rPr lang="en-US" sz="2400" dirty="0" smtClean="0">
                <a:solidFill>
                  <a:srgbClr val="0070C0"/>
                </a:solidFill>
                <a:latin typeface="Arial" pitchFamily="34" charset="0"/>
                <a:cs typeface="Arial" pitchFamily="34" charset="0"/>
              </a:rPr>
              <a:t>Label </a:t>
            </a:r>
            <a:r>
              <a:rPr lang="en-US" sz="2400" dirty="0" err="1" smtClean="0">
                <a:solidFill>
                  <a:srgbClr val="0070C0"/>
                </a:solidFill>
                <a:latin typeface="Arial" pitchFamily="34" charset="0"/>
                <a:cs typeface="Arial" pitchFamily="34" charset="0"/>
              </a:rPr>
              <a:t>pada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kemasan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akan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mencantumkan</a:t>
            </a:r>
            <a:r>
              <a:rPr lang="en-US" sz="2400" dirty="0" smtClean="0">
                <a:solidFill>
                  <a:srgbClr val="0070C0"/>
                </a:solidFill>
                <a:latin typeface="Arial" pitchFamily="34" charset="0"/>
                <a:cs typeface="Arial" pitchFamily="34" charset="0"/>
              </a:rPr>
              <a:t> </a:t>
            </a:r>
            <a:r>
              <a:rPr lang="en-US" sz="1600" dirty="0" smtClean="0">
                <a:effectLst>
                  <a:outerShdw blurRad="38100" dist="38100" dir="2700000" algn="tl">
                    <a:srgbClr val="808080"/>
                  </a:outerShdw>
                </a:effectLst>
              </a:rPr>
              <a:t>:</a:t>
            </a:r>
          </a:p>
          <a:p>
            <a:pPr marL="1714500" lvl="1" indent="-514350" eaLnBrk="1" hangingPunct="1">
              <a:buClr>
                <a:schemeClr val="accent1"/>
              </a:buClr>
              <a:buFont typeface="Wingdings" pitchFamily="2" charset="2"/>
              <a:buChar char="v"/>
              <a:defRPr/>
            </a:pPr>
            <a:r>
              <a:rPr lang="en-US" sz="1600" dirty="0" err="1" smtClean="0"/>
              <a:t>Nama</a:t>
            </a:r>
            <a:r>
              <a:rPr lang="en-US" sz="1600" dirty="0" smtClean="0"/>
              <a:t> </a:t>
            </a:r>
            <a:r>
              <a:rPr lang="en-US" sz="1600" dirty="0" err="1" smtClean="0"/>
              <a:t>dagang</a:t>
            </a:r>
            <a:r>
              <a:rPr lang="en-US" sz="1600" dirty="0" smtClean="0"/>
              <a:t> </a:t>
            </a:r>
            <a:r>
              <a:rPr lang="en-US" sz="1600" dirty="0" err="1" smtClean="0"/>
              <a:t>atau</a:t>
            </a:r>
            <a:r>
              <a:rPr lang="en-US" sz="1600" dirty="0" smtClean="0"/>
              <a:t> </a:t>
            </a:r>
            <a:r>
              <a:rPr lang="en-US" sz="1600" dirty="0" err="1" smtClean="0"/>
              <a:t>nama</a:t>
            </a:r>
            <a:r>
              <a:rPr lang="en-US" sz="1600" dirty="0" smtClean="0"/>
              <a:t> </a:t>
            </a:r>
            <a:r>
              <a:rPr lang="en-US" sz="1600" dirty="0" err="1" smtClean="0"/>
              <a:t>formulasi</a:t>
            </a:r>
            <a:endParaRPr lang="en-US" sz="1600" dirty="0" smtClean="0"/>
          </a:p>
          <a:p>
            <a:pPr marL="1714500" lvl="1" indent="-514350" eaLnBrk="1" hangingPunct="1">
              <a:buClr>
                <a:schemeClr val="accent1"/>
              </a:buClr>
              <a:buFont typeface="Wingdings" pitchFamily="2" charset="2"/>
              <a:buChar char="v"/>
              <a:defRPr/>
            </a:pPr>
            <a:r>
              <a:rPr lang="en-US" sz="1600" dirty="0" err="1" smtClean="0"/>
              <a:t>Identitas</a:t>
            </a:r>
            <a:r>
              <a:rPr lang="en-US" sz="1600" dirty="0" smtClean="0"/>
              <a:t> </a:t>
            </a:r>
            <a:r>
              <a:rPr lang="en-US" sz="1600" dirty="0" err="1" smtClean="0"/>
              <a:t>dari</a:t>
            </a:r>
            <a:r>
              <a:rPr lang="en-US" sz="1600" dirty="0" smtClean="0"/>
              <a:t> </a:t>
            </a:r>
            <a:r>
              <a:rPr lang="en-US" sz="1600" dirty="0" err="1" smtClean="0"/>
              <a:t>bahan</a:t>
            </a:r>
            <a:r>
              <a:rPr lang="en-US" sz="1600" dirty="0" smtClean="0"/>
              <a:t> </a:t>
            </a:r>
            <a:r>
              <a:rPr lang="en-US" sz="1600" dirty="0" err="1" smtClean="0"/>
              <a:t>kimia</a:t>
            </a:r>
            <a:endParaRPr lang="en-US" sz="1600" dirty="0" smtClean="0"/>
          </a:p>
          <a:p>
            <a:pPr marL="1714500" lvl="1" indent="-514350" eaLnBrk="1" hangingPunct="1">
              <a:buClr>
                <a:schemeClr val="accent1"/>
              </a:buClr>
              <a:buFont typeface="Wingdings" pitchFamily="2" charset="2"/>
              <a:buChar char="v"/>
              <a:defRPr/>
            </a:pPr>
            <a:r>
              <a:rPr lang="en-US" sz="1600" dirty="0" err="1" smtClean="0"/>
              <a:t>Nama</a:t>
            </a:r>
            <a:r>
              <a:rPr lang="en-US" sz="1600" dirty="0" smtClean="0"/>
              <a:t>, </a:t>
            </a:r>
            <a:r>
              <a:rPr lang="en-US" sz="1600" dirty="0" err="1" smtClean="0"/>
              <a:t>alamt</a:t>
            </a:r>
            <a:r>
              <a:rPr lang="en-US" sz="1600" dirty="0" smtClean="0"/>
              <a:t> &amp; No </a:t>
            </a:r>
            <a:r>
              <a:rPr lang="en-US" sz="1600" dirty="0" err="1" smtClean="0"/>
              <a:t>Telp</a:t>
            </a:r>
            <a:r>
              <a:rPr lang="en-US" sz="1600" dirty="0" smtClean="0"/>
              <a:t> </a:t>
            </a:r>
            <a:r>
              <a:rPr lang="en-US" sz="1600" dirty="0" err="1" smtClean="0"/>
              <a:t>dari</a:t>
            </a:r>
            <a:r>
              <a:rPr lang="en-US" sz="1600" dirty="0" smtClean="0"/>
              <a:t> </a:t>
            </a:r>
            <a:r>
              <a:rPr lang="en-US" sz="1600" dirty="0" err="1" smtClean="0"/>
              <a:t>pemasok</a:t>
            </a:r>
            <a:endParaRPr lang="en-US" sz="1600" dirty="0" smtClean="0"/>
          </a:p>
          <a:p>
            <a:pPr marL="1714500" lvl="1" indent="-514350" eaLnBrk="1" hangingPunct="1">
              <a:buClr>
                <a:schemeClr val="accent1"/>
              </a:buClr>
              <a:buFont typeface="Wingdings" pitchFamily="2" charset="2"/>
              <a:buChar char="v"/>
              <a:defRPr/>
            </a:pPr>
            <a:r>
              <a:rPr lang="en-US" sz="1600" dirty="0" err="1" smtClean="0"/>
              <a:t>Nomor</a:t>
            </a:r>
            <a:r>
              <a:rPr lang="en-US" sz="1600" dirty="0" smtClean="0"/>
              <a:t> </a:t>
            </a:r>
            <a:r>
              <a:rPr lang="en-US" sz="1600" dirty="0" err="1" smtClean="0"/>
              <a:t>izin</a:t>
            </a:r>
            <a:endParaRPr lang="en-US" sz="1600" dirty="0" smtClean="0"/>
          </a:p>
          <a:p>
            <a:pPr marL="1714500" lvl="1" indent="-514350" eaLnBrk="1" hangingPunct="1">
              <a:buClr>
                <a:schemeClr val="accent1"/>
              </a:buClr>
              <a:buFont typeface="Wingdings" pitchFamily="2" charset="2"/>
              <a:buChar char="v"/>
              <a:defRPr/>
            </a:pPr>
            <a:r>
              <a:rPr lang="en-US" sz="1600" dirty="0" err="1" smtClean="0"/>
              <a:t>Gambar</a:t>
            </a:r>
            <a:r>
              <a:rPr lang="en-US" sz="1600" dirty="0" smtClean="0"/>
              <a:t> </a:t>
            </a:r>
            <a:r>
              <a:rPr lang="en-US" sz="1600" dirty="0" err="1" smtClean="0"/>
              <a:t>simbol</a:t>
            </a:r>
            <a:r>
              <a:rPr lang="en-US" sz="1600" dirty="0" smtClean="0"/>
              <a:t> </a:t>
            </a:r>
            <a:r>
              <a:rPr lang="en-US" sz="1600" dirty="0" err="1" smtClean="0"/>
              <a:t>bahaya</a:t>
            </a:r>
            <a:endParaRPr lang="en-US" sz="1600" dirty="0" smtClean="0"/>
          </a:p>
          <a:p>
            <a:pPr marL="1714500" lvl="1" indent="-514350" eaLnBrk="1" hangingPunct="1">
              <a:buClr>
                <a:schemeClr val="accent1"/>
              </a:buClr>
              <a:buFont typeface="Wingdings" pitchFamily="2" charset="2"/>
              <a:buChar char="v"/>
              <a:defRPr/>
            </a:pPr>
            <a:r>
              <a:rPr lang="en-US" sz="1600" dirty="0" err="1" smtClean="0"/>
              <a:t>Waktu</a:t>
            </a:r>
            <a:r>
              <a:rPr lang="en-US" sz="1600" dirty="0" smtClean="0"/>
              <a:t> </a:t>
            </a:r>
            <a:r>
              <a:rPr lang="en-US" sz="1600" dirty="0" err="1" smtClean="0"/>
              <a:t>kedaluwarsa</a:t>
            </a:r>
            <a:endParaRPr lang="en-US" sz="1600" dirty="0" smtClean="0"/>
          </a:p>
          <a:p>
            <a:pPr marL="1714500" lvl="1" indent="-514350" eaLnBrk="1" hangingPunct="1">
              <a:buClr>
                <a:schemeClr val="accent1"/>
              </a:buClr>
              <a:buFont typeface="Wingdings" pitchFamily="2" charset="2"/>
              <a:buChar char="v"/>
              <a:defRPr/>
            </a:pPr>
            <a:r>
              <a:rPr lang="en-US" sz="1600" dirty="0" smtClean="0"/>
              <a:t>Cara </a:t>
            </a:r>
            <a:r>
              <a:rPr lang="en-US" sz="1600" dirty="0" err="1" smtClean="0"/>
              <a:t>penggunaan</a:t>
            </a:r>
            <a:endParaRPr lang="en-US" sz="1600" dirty="0" smtClean="0"/>
          </a:p>
          <a:p>
            <a:pPr marL="1714500" lvl="1" indent="-514350" eaLnBrk="1" hangingPunct="1">
              <a:buClr>
                <a:schemeClr val="accent1"/>
              </a:buClr>
              <a:buFont typeface="Wingdings" pitchFamily="2" charset="2"/>
              <a:buChar char="v"/>
              <a:defRPr/>
            </a:pPr>
            <a:r>
              <a:rPr lang="en-US" sz="1600" dirty="0" smtClean="0"/>
              <a:t>Cara </a:t>
            </a:r>
            <a:r>
              <a:rPr lang="en-US" sz="1600" dirty="0" err="1" smtClean="0"/>
              <a:t>pembuangan</a:t>
            </a:r>
            <a:endParaRPr lang="en-US" sz="1600" dirty="0" smtClean="0"/>
          </a:p>
        </p:txBody>
      </p:sp>
      <p:sp>
        <p:nvSpPr>
          <p:cNvPr id="2" name="Rectangle 1"/>
          <p:cNvSpPr/>
          <p:nvPr/>
        </p:nvSpPr>
        <p:spPr>
          <a:xfrm>
            <a:off x="990600" y="533399"/>
            <a:ext cx="6705600" cy="830997"/>
          </a:xfrm>
          <a:prstGeom prst="rect">
            <a:avLst/>
          </a:prstGeom>
        </p:spPr>
        <p:txBody>
          <a:bodyPr wrap="square">
            <a:spAutoFit/>
          </a:bodyPr>
          <a:lstStyle/>
          <a:p>
            <a:r>
              <a:rPr lang="en-US" b="1" dirty="0" smtClean="0">
                <a:solidFill>
                  <a:schemeClr val="folHlink"/>
                </a:solidFill>
              </a:rPr>
              <a:t>PEMASANGAN  </a:t>
            </a:r>
            <a:r>
              <a:rPr lang="en-US" b="1" dirty="0">
                <a:solidFill>
                  <a:schemeClr val="folHlink"/>
                </a:solidFill>
              </a:rPr>
              <a:t>LABEL ATAU PENANDAAN PADA KEMASAN</a:t>
            </a:r>
            <a:endParaRPr lang="en-US" dirty="0"/>
          </a:p>
        </p:txBody>
      </p:sp>
    </p:spTree>
    <p:extLst>
      <p:ext uri="{BB962C8B-B14F-4D97-AF65-F5344CB8AC3E}">
        <p14:creationId xmlns:p14="http://schemas.microsoft.com/office/powerpoint/2010/main" val="40858096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50946"/>
                                        </p:tgtEl>
                                        <p:attrNameLst>
                                          <p:attrName>style.visibility</p:attrName>
                                        </p:attrNameLst>
                                      </p:cBhvr>
                                      <p:to>
                                        <p:strVal val="visible"/>
                                      </p:to>
                                    </p:set>
                                    <p:anim calcmode="lin" valueType="num">
                                      <p:cBhvr>
                                        <p:cTn id="7" dur="2000" fill="hold"/>
                                        <p:tgtEl>
                                          <p:spTgt spid="850946"/>
                                        </p:tgtEl>
                                        <p:attrNameLst>
                                          <p:attrName>ppt_w</p:attrName>
                                        </p:attrNameLst>
                                      </p:cBhvr>
                                      <p:tavLst>
                                        <p:tav tm="0">
                                          <p:val>
                                            <p:strVal val="#ppt_w*2.5"/>
                                          </p:val>
                                        </p:tav>
                                        <p:tav tm="100000">
                                          <p:val>
                                            <p:strVal val="#ppt_w"/>
                                          </p:val>
                                        </p:tav>
                                      </p:tavLst>
                                    </p:anim>
                                    <p:anim calcmode="lin" valueType="num">
                                      <p:cBhvr>
                                        <p:cTn id="8" dur="2000" fill="hold"/>
                                        <p:tgtEl>
                                          <p:spTgt spid="850946"/>
                                        </p:tgtEl>
                                        <p:attrNameLst>
                                          <p:attrName>ppt_h</p:attrName>
                                        </p:attrNameLst>
                                      </p:cBhvr>
                                      <p:tavLst>
                                        <p:tav tm="0">
                                          <p:val>
                                            <p:strVal val="#ppt_h"/>
                                          </p:val>
                                        </p:tav>
                                        <p:tav tm="100000">
                                          <p:val>
                                            <p:strVal val="#ppt_h"/>
                                          </p:val>
                                        </p:tav>
                                      </p:tavLst>
                                    </p:anim>
                                    <p:anim calcmode="lin" valueType="num">
                                      <p:cBhvr>
                                        <p:cTn id="9" dur="2000" fill="hold"/>
                                        <p:tgtEl>
                                          <p:spTgt spid="85094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5094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509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50947">
                                            <p:txEl>
                                              <p:pRg st="0" end="0"/>
                                            </p:txEl>
                                          </p:spTgt>
                                        </p:tgtEl>
                                        <p:attrNameLst>
                                          <p:attrName>style.visibility</p:attrName>
                                        </p:attrNameLst>
                                      </p:cBhvr>
                                      <p:to>
                                        <p:strVal val="visible"/>
                                      </p:to>
                                    </p:set>
                                    <p:animEffect transition="in" filter="wipe(left)">
                                      <p:cBhvr>
                                        <p:cTn id="16" dur="500"/>
                                        <p:tgtEl>
                                          <p:spTgt spid="85094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50947">
                                            <p:txEl>
                                              <p:pRg st="1" end="1"/>
                                            </p:txEl>
                                          </p:spTgt>
                                        </p:tgtEl>
                                        <p:attrNameLst>
                                          <p:attrName>style.visibility</p:attrName>
                                        </p:attrNameLst>
                                      </p:cBhvr>
                                      <p:to>
                                        <p:strVal val="visible"/>
                                      </p:to>
                                    </p:set>
                                    <p:animEffect transition="in" filter="wipe(left)">
                                      <p:cBhvr>
                                        <p:cTn id="19" dur="500"/>
                                        <p:tgtEl>
                                          <p:spTgt spid="85094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50947">
                                            <p:txEl>
                                              <p:pRg st="2" end="2"/>
                                            </p:txEl>
                                          </p:spTgt>
                                        </p:tgtEl>
                                        <p:attrNameLst>
                                          <p:attrName>style.visibility</p:attrName>
                                        </p:attrNameLst>
                                      </p:cBhvr>
                                      <p:to>
                                        <p:strVal val="visible"/>
                                      </p:to>
                                    </p:set>
                                    <p:animEffect transition="in" filter="wipe(left)">
                                      <p:cBhvr>
                                        <p:cTn id="22" dur="500"/>
                                        <p:tgtEl>
                                          <p:spTgt spid="85094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50947">
                                            <p:txEl>
                                              <p:pRg st="3" end="3"/>
                                            </p:txEl>
                                          </p:spTgt>
                                        </p:tgtEl>
                                        <p:attrNameLst>
                                          <p:attrName>style.visibility</p:attrName>
                                        </p:attrNameLst>
                                      </p:cBhvr>
                                      <p:to>
                                        <p:strVal val="visible"/>
                                      </p:to>
                                    </p:set>
                                    <p:animEffect transition="in" filter="wipe(left)">
                                      <p:cBhvr>
                                        <p:cTn id="25" dur="500"/>
                                        <p:tgtEl>
                                          <p:spTgt spid="85094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50947">
                                            <p:txEl>
                                              <p:pRg st="4" end="4"/>
                                            </p:txEl>
                                          </p:spTgt>
                                        </p:tgtEl>
                                        <p:attrNameLst>
                                          <p:attrName>style.visibility</p:attrName>
                                        </p:attrNameLst>
                                      </p:cBhvr>
                                      <p:to>
                                        <p:strVal val="visible"/>
                                      </p:to>
                                    </p:set>
                                    <p:animEffect transition="in" filter="wipe(left)">
                                      <p:cBhvr>
                                        <p:cTn id="28" dur="500"/>
                                        <p:tgtEl>
                                          <p:spTgt spid="850947">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50947">
                                            <p:txEl>
                                              <p:pRg st="5" end="5"/>
                                            </p:txEl>
                                          </p:spTgt>
                                        </p:tgtEl>
                                        <p:attrNameLst>
                                          <p:attrName>style.visibility</p:attrName>
                                        </p:attrNameLst>
                                      </p:cBhvr>
                                      <p:to>
                                        <p:strVal val="visible"/>
                                      </p:to>
                                    </p:set>
                                    <p:animEffect transition="in" filter="wipe(left)">
                                      <p:cBhvr>
                                        <p:cTn id="31" dur="500"/>
                                        <p:tgtEl>
                                          <p:spTgt spid="850947">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50947">
                                            <p:txEl>
                                              <p:pRg st="6" end="6"/>
                                            </p:txEl>
                                          </p:spTgt>
                                        </p:tgtEl>
                                        <p:attrNameLst>
                                          <p:attrName>style.visibility</p:attrName>
                                        </p:attrNameLst>
                                      </p:cBhvr>
                                      <p:to>
                                        <p:strVal val="visible"/>
                                      </p:to>
                                    </p:set>
                                    <p:animEffect transition="in" filter="wipe(left)">
                                      <p:cBhvr>
                                        <p:cTn id="34" dur="500"/>
                                        <p:tgtEl>
                                          <p:spTgt spid="850947">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50947">
                                            <p:txEl>
                                              <p:pRg st="7" end="7"/>
                                            </p:txEl>
                                          </p:spTgt>
                                        </p:tgtEl>
                                        <p:attrNameLst>
                                          <p:attrName>style.visibility</p:attrName>
                                        </p:attrNameLst>
                                      </p:cBhvr>
                                      <p:to>
                                        <p:strVal val="visible"/>
                                      </p:to>
                                    </p:set>
                                    <p:animEffect transition="in" filter="wipe(left)">
                                      <p:cBhvr>
                                        <p:cTn id="37" dur="500"/>
                                        <p:tgtEl>
                                          <p:spTgt spid="850947">
                                            <p:txEl>
                                              <p:pRg st="7" end="7"/>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50947">
                                            <p:txEl>
                                              <p:pRg st="8" end="8"/>
                                            </p:txEl>
                                          </p:spTgt>
                                        </p:tgtEl>
                                        <p:attrNameLst>
                                          <p:attrName>style.visibility</p:attrName>
                                        </p:attrNameLst>
                                      </p:cBhvr>
                                      <p:to>
                                        <p:strVal val="visible"/>
                                      </p:to>
                                    </p:set>
                                    <p:animEffect transition="in" filter="wipe(left)">
                                      <p:cBhvr>
                                        <p:cTn id="40" dur="500"/>
                                        <p:tgtEl>
                                          <p:spTgt spid="8509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6" grpId="0"/>
      <p:bldP spid="8509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Prevention Strategy</a:t>
            </a:r>
          </a:p>
        </p:txBody>
      </p:sp>
      <p:sp>
        <p:nvSpPr>
          <p:cNvPr id="116739" name="Rectangle 3"/>
          <p:cNvSpPr>
            <a:spLocks noGrp="1" noChangeArrowheads="1"/>
          </p:cNvSpPr>
          <p:nvPr>
            <p:ph type="body" idx="1"/>
          </p:nvPr>
        </p:nvSpPr>
        <p:spPr>
          <a:xfrm>
            <a:off x="685800" y="1905000"/>
            <a:ext cx="8153400" cy="4572000"/>
          </a:xfrm>
        </p:spPr>
        <p:txBody>
          <a:bodyPr/>
          <a:lstStyle/>
          <a:p>
            <a:r>
              <a:rPr lang="en-US"/>
              <a:t>Fire Protection Systems</a:t>
            </a:r>
          </a:p>
          <a:p>
            <a:pPr lvl="1"/>
            <a:r>
              <a:rPr lang="en-US"/>
              <a:t>Consider the following factors when selecting portable fire extinguishers :</a:t>
            </a:r>
          </a:p>
          <a:p>
            <a:pPr lvl="2"/>
            <a:r>
              <a:rPr lang="en-US"/>
              <a:t>Nature of flammables and combustibles in area,</a:t>
            </a:r>
          </a:p>
          <a:p>
            <a:pPr lvl="2"/>
            <a:r>
              <a:rPr lang="en-US"/>
              <a:t>Potential severity of any resulting fire,</a:t>
            </a:r>
          </a:p>
          <a:p>
            <a:pPr lvl="2"/>
            <a:r>
              <a:rPr lang="en-US"/>
              <a:t>Effectiveness and ease of use of the extinguisher,</a:t>
            </a:r>
          </a:p>
          <a:p>
            <a:pPr lvl="2"/>
            <a:r>
              <a:rPr lang="en-US"/>
              <a:t>Personnel available to operate the extinguisher, their physical abilities and emotional reactions,</a:t>
            </a:r>
          </a:p>
          <a:p>
            <a:pPr lvl="2"/>
            <a:r>
              <a:rPr lang="en-US"/>
              <a:t>Environmental conditions,</a:t>
            </a:r>
          </a:p>
          <a:p>
            <a:pPr lvl="2"/>
            <a:r>
              <a:rPr lang="en-US"/>
              <a:t>Suitability of extinguisher for its environment.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Prevention Strategy</a:t>
            </a:r>
          </a:p>
        </p:txBody>
      </p:sp>
      <p:sp>
        <p:nvSpPr>
          <p:cNvPr id="118787" name="Rectangle 3"/>
          <p:cNvSpPr>
            <a:spLocks noGrp="1" noChangeArrowheads="1"/>
          </p:cNvSpPr>
          <p:nvPr>
            <p:ph type="body" idx="1"/>
          </p:nvPr>
        </p:nvSpPr>
        <p:spPr>
          <a:xfrm>
            <a:off x="381000" y="1752600"/>
            <a:ext cx="7010400" cy="4572000"/>
          </a:xfrm>
        </p:spPr>
        <p:txBody>
          <a:bodyPr/>
          <a:lstStyle/>
          <a:p>
            <a:r>
              <a:rPr lang="en-US"/>
              <a:t>Fire Protection Systems</a:t>
            </a:r>
          </a:p>
          <a:p>
            <a:pPr lvl="1"/>
            <a:r>
              <a:rPr lang="en-US"/>
              <a:t>Consider the following factors when selecting portable fire extinguishers: </a:t>
            </a:r>
          </a:p>
          <a:p>
            <a:pPr lvl="2"/>
            <a:r>
              <a:rPr lang="en-US"/>
              <a:t>Anticipated adverse chemical reactions between extinguishing agent and burning materials,</a:t>
            </a:r>
          </a:p>
          <a:p>
            <a:pPr lvl="2"/>
            <a:r>
              <a:rPr lang="en-US"/>
              <a:t>Health and operational concerns,</a:t>
            </a:r>
          </a:p>
          <a:p>
            <a:pPr lvl="2"/>
            <a:r>
              <a:rPr lang="en-US"/>
              <a:t>Upkeep and maintenance requirements for the extinguisher.</a:t>
            </a:r>
          </a:p>
        </p:txBody>
      </p:sp>
      <p:pic>
        <p:nvPicPr>
          <p:cNvPr id="118788" name="Picture 4" descr="E:\Program Files\Microsoft Office\Clipart\standard\stddir3\in0059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429000"/>
            <a:ext cx="2057400" cy="2827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Prevention Strategy</a:t>
            </a:r>
          </a:p>
        </p:txBody>
      </p:sp>
      <p:sp>
        <p:nvSpPr>
          <p:cNvPr id="18435" name="Rectangle 3"/>
          <p:cNvSpPr>
            <a:spLocks noGrp="1" noChangeArrowheads="1"/>
          </p:cNvSpPr>
          <p:nvPr>
            <p:ph type="body" idx="1"/>
          </p:nvPr>
        </p:nvSpPr>
        <p:spPr>
          <a:xfrm>
            <a:off x="685800" y="1981200"/>
            <a:ext cx="7772400" cy="4572000"/>
          </a:xfrm>
        </p:spPr>
        <p:txBody>
          <a:bodyPr/>
          <a:lstStyle/>
          <a:p>
            <a:pPr>
              <a:lnSpc>
                <a:spcPct val="90000"/>
              </a:lnSpc>
            </a:pPr>
            <a:r>
              <a:rPr lang="en-US"/>
              <a:t>Building and Renovation Projects</a:t>
            </a:r>
          </a:p>
          <a:p>
            <a:pPr lvl="1">
              <a:lnSpc>
                <a:spcPct val="90000"/>
              </a:lnSpc>
            </a:pPr>
            <a:r>
              <a:rPr lang="en-US"/>
              <a:t>The Commonwealth of Virginia Department of General Services, Division of Engineering and Buildings (DEB) recently instituted a new building permit policy that affects all state agencies.</a:t>
            </a:r>
          </a:p>
          <a:p>
            <a:pPr lvl="1">
              <a:lnSpc>
                <a:spcPct val="90000"/>
              </a:lnSpc>
            </a:pPr>
            <a:r>
              <a:rPr lang="en-US"/>
              <a:t>Under this policy, we are required to issue building permits for all renovations and construction projects costing less than $500,000.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Prevention Strategy</a:t>
            </a:r>
          </a:p>
        </p:txBody>
      </p:sp>
      <p:sp>
        <p:nvSpPr>
          <p:cNvPr id="121859" name="Rectangle 3"/>
          <p:cNvSpPr>
            <a:spLocks noGrp="1" noChangeArrowheads="1"/>
          </p:cNvSpPr>
          <p:nvPr>
            <p:ph type="body" idx="1"/>
          </p:nvPr>
        </p:nvSpPr>
        <p:spPr>
          <a:xfrm>
            <a:off x="685800" y="1981200"/>
            <a:ext cx="7772400" cy="4572000"/>
          </a:xfrm>
        </p:spPr>
        <p:txBody>
          <a:bodyPr/>
          <a:lstStyle/>
          <a:p>
            <a:r>
              <a:rPr lang="en-US"/>
              <a:t>Building and Renovation Projects</a:t>
            </a:r>
          </a:p>
          <a:p>
            <a:pPr lvl="1"/>
            <a:r>
              <a:rPr lang="en-US"/>
              <a:t>The Director of Physical Plant has been designated as the Agency Representative to issue permits and ensure that the university meets all legally mandated Virginia Uniform Statewide Building Code (VUSBC) requirements.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Prevention Strategy</a:t>
            </a:r>
          </a:p>
        </p:txBody>
      </p:sp>
      <p:sp>
        <p:nvSpPr>
          <p:cNvPr id="19459" name="Rectangle 3"/>
          <p:cNvSpPr>
            <a:spLocks noGrp="1" noChangeArrowheads="1"/>
          </p:cNvSpPr>
          <p:nvPr>
            <p:ph type="body" idx="1"/>
          </p:nvPr>
        </p:nvSpPr>
        <p:spPr>
          <a:xfrm>
            <a:off x="685800" y="1981200"/>
            <a:ext cx="7772400" cy="4419600"/>
          </a:xfrm>
        </p:spPr>
        <p:txBody>
          <a:bodyPr/>
          <a:lstStyle/>
          <a:p>
            <a:pPr>
              <a:lnSpc>
                <a:spcPct val="90000"/>
              </a:lnSpc>
            </a:pPr>
            <a:r>
              <a:rPr lang="en-US"/>
              <a:t>Miscellaneous Requirements</a:t>
            </a:r>
          </a:p>
          <a:p>
            <a:pPr lvl="1">
              <a:lnSpc>
                <a:spcPct val="90000"/>
              </a:lnSpc>
            </a:pPr>
            <a:r>
              <a:rPr lang="en-US"/>
              <a:t>Landscaping must not:</a:t>
            </a:r>
          </a:p>
          <a:p>
            <a:pPr lvl="2">
              <a:lnSpc>
                <a:spcPct val="90000"/>
              </a:lnSpc>
            </a:pPr>
            <a:r>
              <a:rPr lang="en-US"/>
              <a:t>Impede fire vehicle or emergency responder access to a building.</a:t>
            </a:r>
          </a:p>
          <a:p>
            <a:pPr lvl="2">
              <a:lnSpc>
                <a:spcPct val="90000"/>
              </a:lnSpc>
            </a:pPr>
            <a:r>
              <a:rPr lang="en-US"/>
              <a:t>Obstruct access to fire hydrants, fire department connections or other fire sprinkler test valves and other emergency devices.</a:t>
            </a:r>
          </a:p>
          <a:p>
            <a:pPr lvl="2">
              <a:lnSpc>
                <a:spcPct val="90000"/>
              </a:lnSpc>
            </a:pPr>
            <a:r>
              <a:rPr lang="en-US"/>
              <a:t>Obstruct or cause a tripping hazard for occupants evacuating a building.</a:t>
            </a:r>
          </a:p>
          <a:p>
            <a:pPr lvl="2">
              <a:lnSpc>
                <a:spcPct val="90000"/>
              </a:lnSpc>
            </a:pPr>
            <a:r>
              <a:rPr lang="en-US"/>
              <a:t>Obstruct exits from doors, windows, or other designated evacuation points from a building.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Prevention Strategy</a:t>
            </a:r>
          </a:p>
        </p:txBody>
      </p:sp>
      <p:sp>
        <p:nvSpPr>
          <p:cNvPr id="124931" name="Rectangle 3"/>
          <p:cNvSpPr>
            <a:spLocks noGrp="1" noChangeArrowheads="1"/>
          </p:cNvSpPr>
          <p:nvPr>
            <p:ph type="body" idx="1"/>
          </p:nvPr>
        </p:nvSpPr>
        <p:spPr>
          <a:xfrm>
            <a:off x="685800" y="1981200"/>
            <a:ext cx="7772400" cy="4419600"/>
          </a:xfrm>
        </p:spPr>
        <p:txBody>
          <a:bodyPr/>
          <a:lstStyle/>
          <a:p>
            <a:r>
              <a:rPr lang="en-US"/>
              <a:t>Miscellaneous Requirements</a:t>
            </a:r>
          </a:p>
          <a:p>
            <a:pPr lvl="1"/>
            <a:r>
              <a:rPr lang="en-US"/>
              <a:t>Unless the condition is allowed by the Virginia building code, or has been approved by the Virginia Tech Building Code Official:</a:t>
            </a:r>
          </a:p>
          <a:p>
            <a:pPr lvl="2"/>
            <a:r>
              <a:rPr lang="en-US"/>
              <a:t>Holes in fire-rated walls or smoke barriers will not be permitted.</a:t>
            </a:r>
          </a:p>
          <a:p>
            <a:pPr lvl="2"/>
            <a:r>
              <a:rPr lang="en-US"/>
              <a:t>Doors, windows, hatches, visual panels, etc. may not breach a firewall or smoke barrier.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Prevention Strategy</a:t>
            </a:r>
          </a:p>
        </p:txBody>
      </p:sp>
      <p:sp>
        <p:nvSpPr>
          <p:cNvPr id="126979" name="Rectangle 3"/>
          <p:cNvSpPr>
            <a:spLocks noGrp="1" noChangeArrowheads="1"/>
          </p:cNvSpPr>
          <p:nvPr>
            <p:ph type="body" idx="1"/>
          </p:nvPr>
        </p:nvSpPr>
        <p:spPr>
          <a:xfrm>
            <a:off x="685800" y="1981200"/>
            <a:ext cx="7772400" cy="4419600"/>
          </a:xfrm>
        </p:spPr>
        <p:txBody>
          <a:bodyPr/>
          <a:lstStyle/>
          <a:p>
            <a:r>
              <a:rPr lang="en-US"/>
              <a:t>Miscellaneous Requirements</a:t>
            </a:r>
          </a:p>
          <a:p>
            <a:pPr lvl="1"/>
            <a:r>
              <a:rPr lang="en-US"/>
              <a:t>Cables, equipment cords, etc. may not be placed in or run through any permitted opening in a rated fire wall or smoke barrier, such as through a door or within ventilation ductwork.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Prevention Strategy</a:t>
            </a:r>
          </a:p>
        </p:txBody>
      </p:sp>
      <p:sp>
        <p:nvSpPr>
          <p:cNvPr id="129027" name="Rectangle 3"/>
          <p:cNvSpPr>
            <a:spLocks noGrp="1" noChangeArrowheads="1"/>
          </p:cNvSpPr>
          <p:nvPr>
            <p:ph type="body" idx="1"/>
          </p:nvPr>
        </p:nvSpPr>
        <p:spPr>
          <a:xfrm>
            <a:off x="381000" y="1676400"/>
            <a:ext cx="7086600" cy="4800600"/>
          </a:xfrm>
        </p:spPr>
        <p:txBody>
          <a:bodyPr/>
          <a:lstStyle/>
          <a:p>
            <a:pPr>
              <a:lnSpc>
                <a:spcPct val="90000"/>
              </a:lnSpc>
            </a:pPr>
            <a:r>
              <a:rPr lang="en-US"/>
              <a:t>Miscellaneous Requirements</a:t>
            </a:r>
          </a:p>
          <a:p>
            <a:pPr lvl="1">
              <a:lnSpc>
                <a:spcPct val="90000"/>
              </a:lnSpc>
            </a:pPr>
            <a:r>
              <a:rPr lang="en-US"/>
              <a:t>All wood and metal shavings must be cleaned and removed from the building at the end of the job or the workday.</a:t>
            </a:r>
          </a:p>
          <a:p>
            <a:pPr lvl="1">
              <a:lnSpc>
                <a:spcPct val="90000"/>
              </a:lnSpc>
            </a:pPr>
            <a:r>
              <a:rPr lang="en-US"/>
              <a:t>All shops with machinery that produces hazardous shavings or dust must have an approved dust collection system.</a:t>
            </a:r>
          </a:p>
          <a:p>
            <a:pPr lvl="2">
              <a:lnSpc>
                <a:spcPct val="90000"/>
              </a:lnSpc>
            </a:pPr>
            <a:r>
              <a:rPr lang="en-US"/>
              <a:t>This system must be in operation any time the equipment is in use.</a:t>
            </a:r>
          </a:p>
        </p:txBody>
      </p:sp>
      <p:pic>
        <p:nvPicPr>
          <p:cNvPr id="129028" name="Picture 4" descr="E:\Program Files\Microsoft Office\Clipart\standard\stddir4\pe0200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1981200"/>
            <a:ext cx="17907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Prevention Strategy</a:t>
            </a:r>
          </a:p>
        </p:txBody>
      </p:sp>
      <p:sp>
        <p:nvSpPr>
          <p:cNvPr id="131075" name="Rectangle 3"/>
          <p:cNvSpPr>
            <a:spLocks noGrp="1" noChangeArrowheads="1"/>
          </p:cNvSpPr>
          <p:nvPr>
            <p:ph type="body" idx="1"/>
          </p:nvPr>
        </p:nvSpPr>
        <p:spPr>
          <a:xfrm>
            <a:off x="685800" y="1981200"/>
            <a:ext cx="7772400" cy="4419600"/>
          </a:xfrm>
        </p:spPr>
        <p:txBody>
          <a:bodyPr/>
          <a:lstStyle/>
          <a:p>
            <a:r>
              <a:rPr lang="en-US"/>
              <a:t>Miscellaneous Requirements</a:t>
            </a:r>
          </a:p>
          <a:p>
            <a:pPr lvl="1"/>
            <a:r>
              <a:rPr lang="en-US"/>
              <a:t>Lint catchers in clothes dryers should be emptied after each load.</a:t>
            </a:r>
          </a:p>
          <a:p>
            <a:pPr lvl="1"/>
            <a:r>
              <a:rPr lang="en-US"/>
              <a:t>Check the area behind the washer and dryer periodically for lint or trash buildup and clean as necessary.</a:t>
            </a:r>
          </a:p>
          <a:p>
            <a:pPr lvl="1"/>
            <a:r>
              <a:rPr lang="en-US"/>
              <a:t>Dryer vents must exhaust to the exterior of the building.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Prevention Strategy</a:t>
            </a:r>
          </a:p>
        </p:txBody>
      </p:sp>
      <p:sp>
        <p:nvSpPr>
          <p:cNvPr id="133123" name="Rectangle 3"/>
          <p:cNvSpPr>
            <a:spLocks noGrp="1" noChangeArrowheads="1"/>
          </p:cNvSpPr>
          <p:nvPr>
            <p:ph type="body" idx="1"/>
          </p:nvPr>
        </p:nvSpPr>
        <p:spPr>
          <a:xfrm>
            <a:off x="685800" y="1981200"/>
            <a:ext cx="7772400" cy="4419600"/>
          </a:xfrm>
        </p:spPr>
        <p:txBody>
          <a:bodyPr/>
          <a:lstStyle/>
          <a:p>
            <a:r>
              <a:rPr lang="en-US"/>
              <a:t>Miscellaneous Requirements</a:t>
            </a:r>
          </a:p>
          <a:p>
            <a:pPr lvl="1"/>
            <a:r>
              <a:rPr lang="en-US"/>
              <a:t>For automotive and industrial shops, at the end of the work day or as necessary:</a:t>
            </a:r>
          </a:p>
          <a:p>
            <a:pPr lvl="2"/>
            <a:r>
              <a:rPr lang="en-US"/>
              <a:t>Clean all work areas of oil to prevent buildup.</a:t>
            </a:r>
          </a:p>
          <a:p>
            <a:pPr lvl="2"/>
            <a:r>
              <a:rPr lang="en-US"/>
              <a:t>Return all oils and flammables to their proper storage cabinet/area.</a:t>
            </a:r>
          </a:p>
          <a:p>
            <a:pPr lvl="2"/>
            <a:r>
              <a:rPr lang="en-US"/>
              <a:t>Turn off all power equipment or unplug.</a:t>
            </a:r>
          </a:p>
          <a:p>
            <a:pPr lvl="2"/>
            <a:r>
              <a:rPr lang="en-US"/>
              <a:t>Turn off all fuel valves and power to such systems.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16574" y="549275"/>
            <a:ext cx="7602415" cy="647700"/>
          </a:xfrm>
        </p:spPr>
        <p:txBody>
          <a:bodyPr>
            <a:normAutofit fontScale="90000"/>
          </a:bodyPr>
          <a:lstStyle/>
          <a:p>
            <a:pPr eaLnBrk="1" hangingPunct="1"/>
            <a:r>
              <a:rPr lang="en-US" sz="2000" smtClean="0"/>
              <a:t>Contoh,  </a:t>
            </a:r>
            <a:br>
              <a:rPr lang="en-US" sz="2000" smtClean="0"/>
            </a:br>
            <a:r>
              <a:rPr lang="en-US" sz="2000" smtClean="0"/>
              <a:t>Bahan kimia di tempat kerja dalam bentuk label </a:t>
            </a:r>
          </a:p>
        </p:txBody>
      </p:sp>
      <p:pic>
        <p:nvPicPr>
          <p:cNvPr id="30723" name="Picture 4" descr="chemical handling"/>
          <p:cNvPicPr>
            <a:picLocks noChangeAspect="1" noChangeArrowheads="1"/>
          </p:cNvPicPr>
          <p:nvPr/>
        </p:nvPicPr>
        <p:blipFill>
          <a:blip r:embed="rId3"/>
          <a:srcRect/>
          <a:stretch>
            <a:fillRect/>
          </a:stretch>
        </p:blipFill>
        <p:spPr bwMode="auto">
          <a:xfrm>
            <a:off x="468923" y="3213101"/>
            <a:ext cx="2807677" cy="2087563"/>
          </a:xfrm>
          <a:prstGeom prst="rect">
            <a:avLst/>
          </a:prstGeom>
          <a:noFill/>
          <a:ln w="9525">
            <a:noFill/>
            <a:miter lim="800000"/>
            <a:headEnd/>
            <a:tailEnd/>
          </a:ln>
        </p:spPr>
      </p:pic>
      <p:pic>
        <p:nvPicPr>
          <p:cNvPr id="851974" name="Picture 6" descr="CONSR008"/>
          <p:cNvPicPr>
            <a:picLocks noChangeAspect="1" noChangeArrowheads="1"/>
          </p:cNvPicPr>
          <p:nvPr/>
        </p:nvPicPr>
        <p:blipFill>
          <a:blip r:embed="rId4"/>
          <a:srcRect/>
          <a:stretch>
            <a:fillRect/>
          </a:stretch>
        </p:blipFill>
        <p:spPr bwMode="auto">
          <a:xfrm>
            <a:off x="611066" y="2205038"/>
            <a:ext cx="2671396" cy="431800"/>
          </a:xfrm>
          <a:prstGeom prst="rect">
            <a:avLst/>
          </a:prstGeom>
          <a:noFill/>
          <a:ln w="9525">
            <a:noFill/>
            <a:miter lim="800000"/>
            <a:headEnd/>
            <a:tailEnd/>
          </a:ln>
        </p:spPr>
      </p:pic>
      <p:pic>
        <p:nvPicPr>
          <p:cNvPr id="30725" name="Picture 8" descr="fire_2_e0"/>
          <p:cNvPicPr>
            <a:picLocks noChangeAspect="1" noChangeArrowheads="1" noCrop="1"/>
          </p:cNvPicPr>
          <p:nvPr/>
        </p:nvPicPr>
        <p:blipFill>
          <a:blip r:embed="rId5"/>
          <a:srcRect/>
          <a:stretch>
            <a:fillRect/>
          </a:stretch>
        </p:blipFill>
        <p:spPr bwMode="auto">
          <a:xfrm>
            <a:off x="7883770" y="5445125"/>
            <a:ext cx="612531" cy="863600"/>
          </a:xfrm>
          <a:prstGeom prst="rect">
            <a:avLst/>
          </a:prstGeom>
          <a:noFill/>
          <a:ln w="9525">
            <a:noFill/>
            <a:miter lim="800000"/>
            <a:headEnd/>
            <a:tailEnd/>
          </a:ln>
        </p:spPr>
      </p:pic>
      <p:pic>
        <p:nvPicPr>
          <p:cNvPr id="30726" name="Picture 9"/>
          <p:cNvPicPr>
            <a:picLocks noChangeAspect="1" noChangeArrowheads="1"/>
          </p:cNvPicPr>
          <p:nvPr/>
        </p:nvPicPr>
        <p:blipFill>
          <a:blip r:embed="rId6"/>
          <a:srcRect/>
          <a:stretch>
            <a:fillRect/>
          </a:stretch>
        </p:blipFill>
        <p:spPr bwMode="auto">
          <a:xfrm>
            <a:off x="3348405" y="3789363"/>
            <a:ext cx="3383573" cy="2519362"/>
          </a:xfrm>
          <a:prstGeom prst="rect">
            <a:avLst/>
          </a:prstGeom>
          <a:noFill/>
          <a:ln w="9525">
            <a:noFill/>
            <a:miter lim="800000"/>
            <a:headEnd/>
            <a:tailEnd/>
          </a:ln>
        </p:spPr>
      </p:pic>
      <p:graphicFrame>
        <p:nvGraphicFramePr>
          <p:cNvPr id="851994" name="Group 26"/>
          <p:cNvGraphicFramePr>
            <a:graphicFrameLocks noGrp="1"/>
          </p:cNvGraphicFramePr>
          <p:nvPr>
            <p:ph idx="1"/>
          </p:nvPr>
        </p:nvGraphicFramePr>
        <p:xfrm>
          <a:off x="3563815" y="1916113"/>
          <a:ext cx="3166697" cy="1328928"/>
        </p:xfrm>
        <a:graphic>
          <a:graphicData uri="http://schemas.openxmlformats.org/drawingml/2006/table">
            <a:tbl>
              <a:tblPr/>
              <a:tblGrid>
                <a:gridCol w="1184031"/>
                <a:gridCol w="1982666"/>
              </a:tblGrid>
              <a:tr h="12969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id-ID" sz="3200" b="1" i="0" u="none" strike="noStrike" cap="none" normalizeH="0" baseline="0" smtClean="0">
                        <a:ln>
                          <a:noFill/>
                        </a:ln>
                        <a:solidFill>
                          <a:schemeClr val="tx1"/>
                        </a:solidFill>
                        <a:effectLst/>
                        <a:latin typeface="Tahoma" pitchFamily="34" charset="0"/>
                      </a:endParaRPr>
                    </a:p>
                  </a:txBody>
                  <a:tcPr marL="84406" marR="84406"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smtClean="0">
                          <a:ln>
                            <a:noFill/>
                          </a:ln>
                          <a:solidFill>
                            <a:schemeClr val="tx1"/>
                          </a:solidFill>
                          <a:effectLst/>
                          <a:latin typeface="Tahoma" pitchFamily="34" charset="0"/>
                        </a:rPr>
                        <a:t>Potassium Cynide</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smtClean="0">
                          <a:ln>
                            <a:noFill/>
                          </a:ln>
                          <a:solidFill>
                            <a:schemeClr val="tx1"/>
                          </a:solidFill>
                          <a:effectLst/>
                          <a:latin typeface="Tahoma" pitchFamily="34" charset="0"/>
                        </a:rPr>
                        <a:t>KCN</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smtClean="0">
                          <a:ln>
                            <a:noFill/>
                          </a:ln>
                          <a:solidFill>
                            <a:schemeClr val="tx1"/>
                          </a:solidFill>
                          <a:effectLst/>
                          <a:latin typeface="Tahoma" pitchFamily="34" charset="0"/>
                        </a:rPr>
                        <a:t>Cas –No.(151-50-8)</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smtClean="0">
                          <a:ln>
                            <a:noFill/>
                          </a:ln>
                          <a:solidFill>
                            <a:schemeClr val="tx1"/>
                          </a:solidFill>
                          <a:effectLst/>
                          <a:latin typeface="Tahoma" pitchFamily="34" charset="0"/>
                        </a:rPr>
                        <a:t>Bahan sangat beracun </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400" b="0" i="0" u="none" strike="noStrike" cap="none" normalizeH="0" baseline="0" smtClean="0">
                          <a:ln>
                            <a:noFill/>
                          </a:ln>
                          <a:solidFill>
                            <a:schemeClr val="tx1"/>
                          </a:solidFill>
                          <a:effectLst/>
                          <a:latin typeface="Tahoma" pitchFamily="34" charset="0"/>
                        </a:rPr>
                        <a:t>Larut dalam air</a:t>
                      </a:r>
                    </a:p>
                  </a:txBody>
                  <a:tcPr marL="84406" marR="84406"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r>
            </a:tbl>
          </a:graphicData>
        </a:graphic>
      </p:graphicFrame>
      <p:pic>
        <p:nvPicPr>
          <p:cNvPr id="30735" name="Picture 24" descr="M0614"/>
          <p:cNvPicPr>
            <a:picLocks noChangeAspect="1" noChangeArrowheads="1"/>
          </p:cNvPicPr>
          <p:nvPr/>
        </p:nvPicPr>
        <p:blipFill>
          <a:blip r:embed="rId7"/>
          <a:srcRect/>
          <a:stretch>
            <a:fillRect/>
          </a:stretch>
        </p:blipFill>
        <p:spPr bwMode="auto">
          <a:xfrm>
            <a:off x="3708889" y="1916114"/>
            <a:ext cx="996462" cy="1152525"/>
          </a:xfrm>
          <a:prstGeom prst="rect">
            <a:avLst/>
          </a:prstGeom>
          <a:noFill/>
          <a:ln w="9525">
            <a:noFill/>
            <a:miter lim="800000"/>
            <a:headEnd/>
            <a:tailEnd/>
          </a:ln>
        </p:spPr>
      </p:pic>
      <p:pic>
        <p:nvPicPr>
          <p:cNvPr id="30736" name="Picture 25" descr="M0581"/>
          <p:cNvPicPr>
            <a:picLocks noChangeAspect="1" noChangeArrowheads="1"/>
          </p:cNvPicPr>
          <p:nvPr/>
        </p:nvPicPr>
        <p:blipFill>
          <a:blip r:embed="rId8"/>
          <a:srcRect/>
          <a:stretch>
            <a:fillRect/>
          </a:stretch>
        </p:blipFill>
        <p:spPr bwMode="auto">
          <a:xfrm>
            <a:off x="7136423" y="3644900"/>
            <a:ext cx="1396512" cy="1944688"/>
          </a:xfrm>
          <a:prstGeom prst="rect">
            <a:avLst/>
          </a:prstGeom>
          <a:noFill/>
          <a:ln w="9525">
            <a:noFill/>
            <a:miter lim="800000"/>
            <a:headEnd/>
            <a:tailEnd/>
          </a:ln>
        </p:spPr>
      </p:pic>
    </p:spTree>
    <p:extLst>
      <p:ext uri="{BB962C8B-B14F-4D97-AF65-F5344CB8AC3E}">
        <p14:creationId xmlns:p14="http://schemas.microsoft.com/office/powerpoint/2010/main" val="32621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851974"/>
                                        </p:tgtEl>
                                        <p:attrNameLst>
                                          <p:attrName>style.visibility</p:attrName>
                                        </p:attrNameLst>
                                      </p:cBhvr>
                                      <p:to>
                                        <p:strVal val="visible"/>
                                      </p:to>
                                    </p:set>
                                    <p:anim calcmode="lin" valueType="num">
                                      <p:cBhvr>
                                        <p:cTn id="7" dur="500" fill="hold"/>
                                        <p:tgtEl>
                                          <p:spTgt spid="851974"/>
                                        </p:tgtEl>
                                        <p:attrNameLst>
                                          <p:attrName>ppt_w</p:attrName>
                                        </p:attrNameLst>
                                      </p:cBhvr>
                                      <p:tavLst>
                                        <p:tav tm="0">
                                          <p:val>
                                            <p:strVal val="4/3*#ppt_w"/>
                                          </p:val>
                                        </p:tav>
                                        <p:tav tm="100000">
                                          <p:val>
                                            <p:strVal val="#ppt_w"/>
                                          </p:val>
                                        </p:tav>
                                      </p:tavLst>
                                    </p:anim>
                                    <p:anim calcmode="lin" valueType="num">
                                      <p:cBhvr>
                                        <p:cTn id="8" dur="500" fill="hold"/>
                                        <p:tgtEl>
                                          <p:spTgt spid="8519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Prevention Strategy</a:t>
            </a:r>
          </a:p>
        </p:txBody>
      </p:sp>
      <p:sp>
        <p:nvSpPr>
          <p:cNvPr id="135171" name="Rectangle 3"/>
          <p:cNvSpPr>
            <a:spLocks noGrp="1" noChangeArrowheads="1"/>
          </p:cNvSpPr>
          <p:nvPr>
            <p:ph type="body" idx="1"/>
          </p:nvPr>
        </p:nvSpPr>
        <p:spPr>
          <a:xfrm>
            <a:off x="685800" y="1981200"/>
            <a:ext cx="7772400" cy="4419600"/>
          </a:xfrm>
        </p:spPr>
        <p:txBody>
          <a:bodyPr/>
          <a:lstStyle/>
          <a:p>
            <a:r>
              <a:rPr lang="en-US"/>
              <a:t>Miscellaneous Requirements</a:t>
            </a:r>
          </a:p>
          <a:p>
            <a:pPr lvl="1"/>
            <a:r>
              <a:rPr lang="en-US"/>
              <a:t>Parts washers may use flammable solvents.  Check the MSDS for the product and follow guidelines, or find a less hazardous substitute.</a:t>
            </a:r>
          </a:p>
          <a:p>
            <a:pPr lvl="1"/>
            <a:r>
              <a:rPr lang="en-US"/>
              <a:t>Spray finishing with flammable materials is only allowed in approved paint booths, or with procedure approval by the EHSS Fire Safety Engineer.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Prevention Strategy</a:t>
            </a:r>
          </a:p>
        </p:txBody>
      </p:sp>
      <p:sp>
        <p:nvSpPr>
          <p:cNvPr id="137219" name="Rectangle 3"/>
          <p:cNvSpPr>
            <a:spLocks noGrp="1" noChangeArrowheads="1"/>
          </p:cNvSpPr>
          <p:nvPr>
            <p:ph type="body" idx="1"/>
          </p:nvPr>
        </p:nvSpPr>
        <p:spPr>
          <a:xfrm>
            <a:off x="533400" y="1981200"/>
            <a:ext cx="8229600" cy="4419600"/>
          </a:xfrm>
        </p:spPr>
        <p:txBody>
          <a:bodyPr/>
          <a:lstStyle/>
          <a:p>
            <a:r>
              <a:rPr lang="en-US"/>
              <a:t>Miscellaneous Requirements</a:t>
            </a:r>
          </a:p>
          <a:p>
            <a:pPr lvl="1"/>
            <a:r>
              <a:rPr lang="en-US"/>
              <a:t>For Art Departments:</a:t>
            </a:r>
          </a:p>
          <a:p>
            <a:pPr lvl="2"/>
            <a:r>
              <a:rPr lang="en-US"/>
              <a:t>Flammable liquids used to create, or in the display of artwork, may only be used with written approval from EHSS Fire Safety Engineer.</a:t>
            </a:r>
          </a:p>
          <a:p>
            <a:pPr lvl="2"/>
            <a:r>
              <a:rPr lang="en-US"/>
              <a:t>Electrical wiring and devices used in art creations or displays must meet National Electric Code requirements for temporary wiring.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Fire Emergency Training</a:t>
            </a:r>
          </a:p>
        </p:txBody>
      </p:sp>
      <p:sp>
        <p:nvSpPr>
          <p:cNvPr id="7171" name="Rectangle 3"/>
          <p:cNvSpPr>
            <a:spLocks noGrp="1" noChangeArrowheads="1"/>
          </p:cNvSpPr>
          <p:nvPr>
            <p:ph type="body" idx="1"/>
          </p:nvPr>
        </p:nvSpPr>
        <p:spPr/>
        <p:txBody>
          <a:bodyPr/>
          <a:lstStyle/>
          <a:p>
            <a:r>
              <a:rPr lang="en-US"/>
              <a:t>Inform employees of the following:</a:t>
            </a:r>
          </a:p>
          <a:p>
            <a:pPr lvl="1"/>
            <a:r>
              <a:rPr lang="en-US"/>
              <a:t>Fire hazards in their work area.</a:t>
            </a:r>
          </a:p>
          <a:p>
            <a:pPr lvl="1"/>
            <a:r>
              <a:rPr lang="en-US"/>
              <a:t>Protection measures specific to them.</a:t>
            </a:r>
          </a:p>
          <a:p>
            <a:pPr lvl="1"/>
            <a:r>
              <a:rPr lang="en-US"/>
              <a:t>Fire Prevention Plan requirements.</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Related Training</a:t>
            </a:r>
          </a:p>
        </p:txBody>
      </p:sp>
      <p:sp>
        <p:nvSpPr>
          <p:cNvPr id="11267" name="Rectangle 3"/>
          <p:cNvSpPr>
            <a:spLocks noGrp="1" noChangeArrowheads="1"/>
          </p:cNvSpPr>
          <p:nvPr>
            <p:ph type="body" idx="1"/>
          </p:nvPr>
        </p:nvSpPr>
        <p:spPr/>
        <p:txBody>
          <a:bodyPr/>
          <a:lstStyle/>
          <a:p>
            <a:r>
              <a:rPr lang="en-US"/>
              <a:t>Portable Fire Extinguisher Training</a:t>
            </a:r>
          </a:p>
          <a:p>
            <a:r>
              <a:rPr lang="en-US"/>
              <a:t>Public Assembly Attendee Emergency Procedures Training</a:t>
            </a:r>
          </a:p>
          <a:p>
            <a:r>
              <a:rPr lang="en-US"/>
              <a:t>Compressed Gas Cylinder Awareness</a:t>
            </a:r>
          </a:p>
          <a:p>
            <a:r>
              <a:rPr lang="en-US"/>
              <a:t>Electrical Safety</a:t>
            </a:r>
          </a:p>
        </p:txBody>
      </p:sp>
      <p:sp>
        <p:nvSpPr>
          <p:cNvPr id="11268" name="Text Box 4"/>
          <p:cNvSpPr txBox="1">
            <a:spLocks noChangeArrowheads="1"/>
          </p:cNvSpPr>
          <p:nvPr/>
        </p:nvSpPr>
        <p:spPr bwMode="auto">
          <a:xfrm>
            <a:off x="4724400" y="4876800"/>
            <a:ext cx="3733800" cy="8223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Contact EHSS at 231-2341 to schedule these classes.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404813"/>
            <a:ext cx="8382000" cy="1008062"/>
          </a:xfrm>
        </p:spPr>
        <p:txBody>
          <a:bodyPr>
            <a:normAutofit/>
          </a:bodyPr>
          <a:lstStyle/>
          <a:p>
            <a:pPr marL="685800" indent="-685800" eaLnBrk="1" hangingPunct="1">
              <a:buFontTx/>
              <a:buAutoNum type="arabicPeriod" startAt="3"/>
            </a:pPr>
            <a:r>
              <a:rPr lang="en-US" sz="2200" dirty="0" err="1" smtClean="0">
                <a:latin typeface="Swis721 BdOul BT" pitchFamily="82" charset="0"/>
              </a:rPr>
              <a:t>Lembar</a:t>
            </a:r>
            <a:r>
              <a:rPr lang="en-US" sz="2200" dirty="0" smtClean="0">
                <a:latin typeface="Swis721 BdOul BT" pitchFamily="82" charset="0"/>
              </a:rPr>
              <a:t> Data </a:t>
            </a:r>
            <a:r>
              <a:rPr lang="en-US" sz="2200" dirty="0" err="1" smtClean="0">
                <a:latin typeface="Swis721 BdOul BT" pitchFamily="82" charset="0"/>
              </a:rPr>
              <a:t>Keselamatan</a:t>
            </a:r>
            <a:r>
              <a:rPr lang="en-US" sz="2200" dirty="0" smtClean="0">
                <a:latin typeface="Swis721 BdOul BT" pitchFamily="82" charset="0"/>
              </a:rPr>
              <a:t> </a:t>
            </a:r>
            <a:r>
              <a:rPr lang="en-US" sz="2200" dirty="0" err="1" smtClean="0">
                <a:latin typeface="Swis721 BdOul BT" pitchFamily="82" charset="0"/>
              </a:rPr>
              <a:t>Bahan</a:t>
            </a:r>
            <a:r>
              <a:rPr lang="en-US" sz="2200" dirty="0" smtClean="0">
                <a:latin typeface="Swis721 BdOul BT" pitchFamily="82" charset="0"/>
              </a:rPr>
              <a:t> (material Safety Data Sheet = MSDS</a:t>
            </a:r>
            <a:r>
              <a:rPr lang="en-US" sz="1800" dirty="0" smtClean="0">
                <a:solidFill>
                  <a:schemeClr val="folHlink"/>
                </a:solidFill>
              </a:rPr>
              <a:t>)</a:t>
            </a:r>
            <a:r>
              <a:rPr lang="en-US" sz="1800" dirty="0" smtClean="0"/>
              <a:t/>
            </a:r>
            <a:br>
              <a:rPr lang="en-US" sz="1800" dirty="0" smtClean="0"/>
            </a:br>
            <a:r>
              <a:rPr lang="en-US" sz="1400" dirty="0" smtClean="0"/>
              <a:t>MENURUT KEPMENNAKER NO.KEP.187/MEN/1999, BAB II PSL-4 </a:t>
            </a:r>
            <a:r>
              <a:rPr lang="en-US" sz="1400" dirty="0" err="1" smtClean="0"/>
              <a:t>ayat</a:t>
            </a:r>
            <a:r>
              <a:rPr lang="en-US" sz="1400" dirty="0" smtClean="0"/>
              <a:t> (1), </a:t>
            </a:r>
            <a:br>
              <a:rPr lang="en-US" sz="1400" dirty="0" smtClean="0"/>
            </a:br>
            <a:r>
              <a:rPr lang="en-US" sz="1400" dirty="0" smtClean="0"/>
              <a:t>LEMBAR DATA KESELAMATAN BAHAN SBB  ;</a:t>
            </a:r>
          </a:p>
        </p:txBody>
      </p:sp>
      <p:sp>
        <p:nvSpPr>
          <p:cNvPr id="31747" name="Rectangle 5"/>
          <p:cNvSpPr>
            <a:spLocks noGrp="1" noChangeArrowheads="1"/>
          </p:cNvSpPr>
          <p:nvPr>
            <p:ph idx="1"/>
          </p:nvPr>
        </p:nvSpPr>
        <p:spPr>
          <a:xfrm>
            <a:off x="1182085" y="1556793"/>
            <a:ext cx="7340111" cy="4752975"/>
          </a:xfrm>
        </p:spPr>
        <p:txBody>
          <a:bodyPr/>
          <a:lstStyle/>
          <a:p>
            <a:pPr marL="609600" indent="-609600" eaLnBrk="1" hangingPunct="1">
              <a:buFontTx/>
              <a:buAutoNum type="arabicParenR"/>
            </a:pPr>
            <a:r>
              <a:rPr lang="en-US" sz="1800" dirty="0" err="1" smtClean="0"/>
              <a:t>Identifikasi</a:t>
            </a:r>
            <a:r>
              <a:rPr lang="en-US" sz="1800" dirty="0" smtClean="0"/>
              <a:t> </a:t>
            </a:r>
            <a:r>
              <a:rPr lang="en-US" sz="1800" dirty="0" err="1" smtClean="0"/>
              <a:t>bahan</a:t>
            </a:r>
            <a:r>
              <a:rPr lang="en-US" sz="1800" dirty="0" smtClean="0"/>
              <a:t> </a:t>
            </a:r>
            <a:r>
              <a:rPr lang="en-US" sz="1800" dirty="0" err="1" smtClean="0"/>
              <a:t>dan</a:t>
            </a:r>
            <a:r>
              <a:rPr lang="en-US" sz="1800" dirty="0" smtClean="0"/>
              <a:t> </a:t>
            </a:r>
            <a:r>
              <a:rPr lang="en-US" sz="1800" dirty="0" err="1" smtClean="0"/>
              <a:t>perusahaan</a:t>
            </a:r>
            <a:endParaRPr lang="en-US" sz="1800" dirty="0" smtClean="0"/>
          </a:p>
          <a:p>
            <a:pPr marL="609600" indent="-609600" eaLnBrk="1" hangingPunct="1">
              <a:buFontTx/>
              <a:buAutoNum type="arabicParenR"/>
            </a:pPr>
            <a:r>
              <a:rPr lang="en-US" sz="1800" dirty="0" err="1" smtClean="0"/>
              <a:t>Komposisi</a:t>
            </a:r>
            <a:r>
              <a:rPr lang="en-US" sz="1800" dirty="0" smtClean="0"/>
              <a:t> </a:t>
            </a:r>
            <a:r>
              <a:rPr lang="en-US" sz="1800" dirty="0" err="1" smtClean="0"/>
              <a:t>bahan</a:t>
            </a:r>
            <a:endParaRPr lang="en-US" sz="1800" dirty="0" smtClean="0"/>
          </a:p>
          <a:p>
            <a:pPr marL="609600" indent="-609600" eaLnBrk="1" hangingPunct="1">
              <a:buFontTx/>
              <a:buAutoNum type="arabicParenR"/>
            </a:pPr>
            <a:r>
              <a:rPr lang="en-US" sz="1800" dirty="0" err="1" smtClean="0"/>
              <a:t>Identifikasi</a:t>
            </a:r>
            <a:r>
              <a:rPr lang="en-US" sz="1800" dirty="0" smtClean="0"/>
              <a:t> </a:t>
            </a:r>
            <a:r>
              <a:rPr lang="en-US" sz="1800" dirty="0" err="1" smtClean="0"/>
              <a:t>bahaya</a:t>
            </a:r>
            <a:endParaRPr lang="en-US" sz="1800" dirty="0" smtClean="0"/>
          </a:p>
          <a:p>
            <a:pPr marL="609600" indent="-609600" eaLnBrk="1" hangingPunct="1">
              <a:buFontTx/>
              <a:buAutoNum type="arabicParenR"/>
            </a:pPr>
            <a:r>
              <a:rPr lang="en-US" sz="1800" dirty="0" err="1" smtClean="0"/>
              <a:t>Tindakan</a:t>
            </a:r>
            <a:r>
              <a:rPr lang="en-US" sz="1800" dirty="0" smtClean="0"/>
              <a:t> </a:t>
            </a:r>
            <a:r>
              <a:rPr lang="en-US" sz="1800" dirty="0" err="1" smtClean="0"/>
              <a:t>pertolongan</a:t>
            </a:r>
            <a:r>
              <a:rPr lang="en-US" sz="1800" dirty="0" smtClean="0"/>
              <a:t> </a:t>
            </a:r>
            <a:r>
              <a:rPr lang="en-US" sz="1800" dirty="0" err="1" smtClean="0"/>
              <a:t>pertama</a:t>
            </a:r>
            <a:r>
              <a:rPr lang="en-US" sz="1800" dirty="0" smtClean="0"/>
              <a:t> </a:t>
            </a:r>
            <a:r>
              <a:rPr lang="en-US" sz="1800" dirty="0" err="1" smtClean="0"/>
              <a:t>pada</a:t>
            </a:r>
            <a:r>
              <a:rPr lang="en-US" sz="1800" dirty="0" smtClean="0"/>
              <a:t> </a:t>
            </a:r>
            <a:r>
              <a:rPr lang="en-US" sz="1800" dirty="0" err="1" smtClean="0"/>
              <a:t>kecelakaan</a:t>
            </a:r>
            <a:r>
              <a:rPr lang="en-US" sz="1800" dirty="0" smtClean="0"/>
              <a:t> (P3K)</a:t>
            </a:r>
          </a:p>
          <a:p>
            <a:pPr marL="609600" indent="-609600" eaLnBrk="1" hangingPunct="1">
              <a:buFontTx/>
              <a:buAutoNum type="arabicParenR"/>
            </a:pPr>
            <a:r>
              <a:rPr lang="en-US" sz="1800" dirty="0" err="1" smtClean="0"/>
              <a:t>Tindakan</a:t>
            </a:r>
            <a:r>
              <a:rPr lang="en-US" sz="1800" dirty="0" smtClean="0"/>
              <a:t> </a:t>
            </a:r>
            <a:r>
              <a:rPr lang="en-US" sz="1800" dirty="0" err="1" smtClean="0"/>
              <a:t>penanggulangan</a:t>
            </a:r>
            <a:r>
              <a:rPr lang="en-US" sz="1800" dirty="0" smtClean="0"/>
              <a:t> </a:t>
            </a:r>
            <a:r>
              <a:rPr lang="en-US" sz="1800" dirty="0" err="1" smtClean="0"/>
              <a:t>kebakaran</a:t>
            </a:r>
            <a:endParaRPr lang="en-US" sz="1800" dirty="0" smtClean="0"/>
          </a:p>
          <a:p>
            <a:pPr marL="609600" indent="-609600" eaLnBrk="1" hangingPunct="1">
              <a:buFontTx/>
              <a:buAutoNum type="arabicParenR"/>
            </a:pPr>
            <a:r>
              <a:rPr lang="en-US" sz="1800" dirty="0" err="1" smtClean="0"/>
              <a:t>Tindakan</a:t>
            </a:r>
            <a:r>
              <a:rPr lang="en-US" sz="1800" dirty="0" smtClean="0"/>
              <a:t> </a:t>
            </a:r>
            <a:r>
              <a:rPr lang="en-US" sz="1800" dirty="0" err="1" smtClean="0"/>
              <a:t>mengatasi</a:t>
            </a:r>
            <a:r>
              <a:rPr lang="en-US" sz="1800" dirty="0" smtClean="0"/>
              <a:t> </a:t>
            </a:r>
            <a:r>
              <a:rPr lang="en-US" sz="1800" dirty="0" err="1" smtClean="0"/>
              <a:t>kebocoran</a:t>
            </a:r>
            <a:r>
              <a:rPr lang="en-US" sz="1800" dirty="0" smtClean="0"/>
              <a:t> </a:t>
            </a:r>
            <a:r>
              <a:rPr lang="en-US" sz="1800" dirty="0" err="1" smtClean="0"/>
              <a:t>dan</a:t>
            </a:r>
            <a:r>
              <a:rPr lang="en-US" sz="1800" dirty="0" smtClean="0"/>
              <a:t> </a:t>
            </a:r>
            <a:r>
              <a:rPr lang="en-US" sz="1800" dirty="0" err="1" smtClean="0"/>
              <a:t>tumpahan</a:t>
            </a:r>
            <a:endParaRPr lang="en-US" sz="1800" dirty="0" smtClean="0"/>
          </a:p>
          <a:p>
            <a:pPr marL="609600" indent="-609600" eaLnBrk="1" hangingPunct="1">
              <a:buFontTx/>
              <a:buAutoNum type="arabicParenR"/>
            </a:pPr>
            <a:r>
              <a:rPr lang="en-US" sz="1800" dirty="0" smtClean="0"/>
              <a:t> </a:t>
            </a:r>
            <a:r>
              <a:rPr lang="en-US" sz="1800" dirty="0" err="1" smtClean="0"/>
              <a:t>penyimpanan</a:t>
            </a:r>
            <a:r>
              <a:rPr lang="en-US" sz="1800" dirty="0" smtClean="0"/>
              <a:t> </a:t>
            </a:r>
            <a:r>
              <a:rPr lang="en-US" sz="1800" dirty="0" err="1" smtClean="0"/>
              <a:t>dan</a:t>
            </a:r>
            <a:r>
              <a:rPr lang="en-US" sz="1800" dirty="0" smtClean="0"/>
              <a:t> </a:t>
            </a:r>
            <a:r>
              <a:rPr lang="en-US" sz="1800" dirty="0" err="1" smtClean="0"/>
              <a:t>penanganan</a:t>
            </a:r>
            <a:r>
              <a:rPr lang="en-US" sz="1800" dirty="0" smtClean="0"/>
              <a:t> </a:t>
            </a:r>
            <a:r>
              <a:rPr lang="en-US" sz="1800" dirty="0" err="1" smtClean="0"/>
              <a:t>bahan</a:t>
            </a:r>
            <a:endParaRPr lang="en-US" sz="1800" dirty="0" smtClean="0"/>
          </a:p>
          <a:p>
            <a:pPr marL="609600" indent="-609600" eaLnBrk="1" hangingPunct="1">
              <a:buFontTx/>
              <a:buAutoNum type="arabicParenR"/>
            </a:pPr>
            <a:r>
              <a:rPr lang="en-US" sz="1800" dirty="0" err="1" smtClean="0"/>
              <a:t>Pengendalian</a:t>
            </a:r>
            <a:r>
              <a:rPr lang="en-US" sz="1800" dirty="0" smtClean="0"/>
              <a:t> </a:t>
            </a:r>
            <a:r>
              <a:rPr lang="en-US" sz="1800" dirty="0" err="1" smtClean="0"/>
              <a:t>pemajaman</a:t>
            </a:r>
            <a:r>
              <a:rPr lang="en-US" sz="1800" dirty="0" smtClean="0"/>
              <a:t> </a:t>
            </a:r>
            <a:r>
              <a:rPr lang="en-US" sz="1800" dirty="0" err="1" smtClean="0"/>
              <a:t>dan</a:t>
            </a:r>
            <a:r>
              <a:rPr lang="en-US" sz="1800" dirty="0" smtClean="0"/>
              <a:t> </a:t>
            </a:r>
            <a:r>
              <a:rPr lang="en-US" sz="1800" dirty="0" err="1" smtClean="0"/>
              <a:t>alat</a:t>
            </a:r>
            <a:r>
              <a:rPr lang="en-US" sz="1800" dirty="0" smtClean="0"/>
              <a:t> </a:t>
            </a:r>
            <a:r>
              <a:rPr lang="en-US" sz="1800" dirty="0" err="1" smtClean="0"/>
              <a:t>pelindung</a:t>
            </a:r>
            <a:r>
              <a:rPr lang="en-US" sz="1800" dirty="0" smtClean="0"/>
              <a:t> </a:t>
            </a:r>
            <a:r>
              <a:rPr lang="en-US" sz="1800" dirty="0" err="1" smtClean="0"/>
              <a:t>diri</a:t>
            </a:r>
            <a:endParaRPr lang="en-US" sz="1800" dirty="0" smtClean="0"/>
          </a:p>
          <a:p>
            <a:pPr marL="609600" indent="-609600" eaLnBrk="1" hangingPunct="1">
              <a:buFontTx/>
              <a:buAutoNum type="arabicParenR"/>
            </a:pPr>
            <a:r>
              <a:rPr lang="en-US" sz="1800" dirty="0" err="1" smtClean="0"/>
              <a:t>Sifat</a:t>
            </a:r>
            <a:r>
              <a:rPr lang="en-US" sz="1800" dirty="0" smtClean="0"/>
              <a:t>  </a:t>
            </a:r>
            <a:r>
              <a:rPr lang="en-US" sz="1800" dirty="0" err="1" smtClean="0"/>
              <a:t>fisika</a:t>
            </a:r>
            <a:r>
              <a:rPr lang="en-US" sz="1800" dirty="0" smtClean="0"/>
              <a:t> </a:t>
            </a:r>
            <a:r>
              <a:rPr lang="en-US" sz="1800" dirty="0" err="1" smtClean="0"/>
              <a:t>dan</a:t>
            </a:r>
            <a:r>
              <a:rPr lang="en-US" sz="1800" dirty="0" smtClean="0"/>
              <a:t> </a:t>
            </a:r>
            <a:r>
              <a:rPr lang="en-US" sz="1800" dirty="0" err="1" smtClean="0"/>
              <a:t>kimia</a:t>
            </a:r>
            <a:endParaRPr lang="en-US" sz="1800" dirty="0" smtClean="0"/>
          </a:p>
          <a:p>
            <a:pPr marL="609600" indent="-609600" eaLnBrk="1" hangingPunct="1">
              <a:buFontTx/>
              <a:buAutoNum type="arabicParenR"/>
            </a:pPr>
            <a:r>
              <a:rPr lang="en-US" sz="1800" dirty="0" err="1" smtClean="0"/>
              <a:t>Stabilitas</a:t>
            </a:r>
            <a:r>
              <a:rPr lang="en-US" sz="1800" dirty="0" smtClean="0"/>
              <a:t> </a:t>
            </a:r>
            <a:r>
              <a:rPr lang="en-US" sz="1800" dirty="0" err="1" smtClean="0"/>
              <a:t>dan</a:t>
            </a:r>
            <a:r>
              <a:rPr lang="en-US" sz="1800" dirty="0" smtClean="0"/>
              <a:t> </a:t>
            </a:r>
            <a:r>
              <a:rPr lang="en-US" sz="1800" dirty="0" err="1" smtClean="0"/>
              <a:t>reaktifitas</a:t>
            </a:r>
            <a:r>
              <a:rPr lang="en-US" sz="1800" dirty="0" smtClean="0"/>
              <a:t> </a:t>
            </a:r>
            <a:r>
              <a:rPr lang="en-US" sz="1800" dirty="0" err="1" smtClean="0"/>
              <a:t>bahan</a:t>
            </a:r>
            <a:endParaRPr lang="en-US" sz="1800" dirty="0" smtClean="0"/>
          </a:p>
          <a:p>
            <a:pPr marL="609600" indent="-609600" eaLnBrk="1" hangingPunct="1">
              <a:buFontTx/>
              <a:buAutoNum type="arabicParenR"/>
            </a:pPr>
            <a:r>
              <a:rPr lang="en-US" sz="1800" dirty="0" err="1" smtClean="0"/>
              <a:t>Informasi</a:t>
            </a:r>
            <a:r>
              <a:rPr lang="en-US" sz="1800" dirty="0" smtClean="0"/>
              <a:t> </a:t>
            </a:r>
            <a:r>
              <a:rPr lang="en-US" sz="1800" dirty="0" err="1" smtClean="0"/>
              <a:t>toksikologi</a:t>
            </a:r>
            <a:endParaRPr lang="en-US" sz="1800" dirty="0" smtClean="0"/>
          </a:p>
          <a:p>
            <a:pPr marL="609600" indent="-609600" eaLnBrk="1" hangingPunct="1">
              <a:buFontTx/>
              <a:buAutoNum type="arabicParenR"/>
            </a:pPr>
            <a:r>
              <a:rPr lang="en-US" sz="1800" dirty="0" err="1" smtClean="0"/>
              <a:t>Informasi</a:t>
            </a:r>
            <a:r>
              <a:rPr lang="en-US" sz="1800" dirty="0" smtClean="0"/>
              <a:t>  </a:t>
            </a:r>
            <a:r>
              <a:rPr lang="en-US" sz="1800" dirty="0" err="1" smtClean="0"/>
              <a:t>ekologi</a:t>
            </a:r>
            <a:endParaRPr lang="en-US" sz="1800" dirty="0" smtClean="0"/>
          </a:p>
          <a:p>
            <a:pPr marL="609600" indent="-609600" eaLnBrk="1" hangingPunct="1">
              <a:buFontTx/>
              <a:buAutoNum type="arabicParenR"/>
            </a:pPr>
            <a:r>
              <a:rPr lang="en-US" sz="1800" dirty="0" err="1" smtClean="0"/>
              <a:t>Pembuanagan</a:t>
            </a:r>
            <a:r>
              <a:rPr lang="en-US" sz="1800" dirty="0" smtClean="0"/>
              <a:t> </a:t>
            </a:r>
            <a:r>
              <a:rPr lang="en-US" sz="1800" dirty="0" err="1" smtClean="0"/>
              <a:t>limbah</a:t>
            </a:r>
            <a:endParaRPr lang="en-US" sz="1800" dirty="0" smtClean="0"/>
          </a:p>
          <a:p>
            <a:pPr marL="609600" indent="-609600" eaLnBrk="1" hangingPunct="1">
              <a:buFontTx/>
              <a:buAutoNum type="arabicParenR"/>
            </a:pPr>
            <a:r>
              <a:rPr lang="en-US" sz="1800" dirty="0" err="1" smtClean="0"/>
              <a:t>Pengankutan</a:t>
            </a:r>
            <a:r>
              <a:rPr lang="en-US" sz="1800" dirty="0" smtClean="0"/>
              <a:t> </a:t>
            </a:r>
            <a:r>
              <a:rPr lang="en-US" sz="1800" dirty="0" err="1" smtClean="0"/>
              <a:t>bahan</a:t>
            </a:r>
            <a:endParaRPr lang="en-US" sz="1800" dirty="0" smtClean="0"/>
          </a:p>
          <a:p>
            <a:pPr marL="609600" indent="-609600" eaLnBrk="1" hangingPunct="1">
              <a:buFontTx/>
              <a:buAutoNum type="arabicParenR"/>
            </a:pPr>
            <a:r>
              <a:rPr lang="en-US" sz="1800" dirty="0" err="1" smtClean="0"/>
              <a:t>Informasi</a:t>
            </a:r>
            <a:r>
              <a:rPr lang="en-US" sz="1800" dirty="0" smtClean="0"/>
              <a:t> </a:t>
            </a:r>
            <a:r>
              <a:rPr lang="en-US" sz="1800" dirty="0" err="1" smtClean="0"/>
              <a:t>peratran</a:t>
            </a:r>
            <a:r>
              <a:rPr lang="en-US" sz="1800" dirty="0" smtClean="0"/>
              <a:t> </a:t>
            </a:r>
            <a:r>
              <a:rPr lang="en-US" sz="1800" dirty="0" err="1" smtClean="0"/>
              <a:t>perundang</a:t>
            </a:r>
            <a:r>
              <a:rPr lang="en-US" sz="1800" dirty="0" smtClean="0"/>
              <a:t>- </a:t>
            </a:r>
            <a:r>
              <a:rPr lang="en-US" sz="1800" dirty="0" err="1" smtClean="0"/>
              <a:t>undangan</a:t>
            </a:r>
            <a:r>
              <a:rPr lang="en-US" sz="1800" dirty="0" smtClean="0"/>
              <a:t> yang </a:t>
            </a:r>
            <a:r>
              <a:rPr lang="en-US" sz="1800" dirty="0" err="1" smtClean="0"/>
              <a:t>berlaku</a:t>
            </a:r>
            <a:endParaRPr lang="en-US" sz="1800" dirty="0" smtClean="0"/>
          </a:p>
          <a:p>
            <a:pPr marL="609600" indent="-609600" eaLnBrk="1" hangingPunct="1">
              <a:buFontTx/>
              <a:buAutoNum type="arabicParenR"/>
            </a:pPr>
            <a:r>
              <a:rPr lang="en-US" sz="1800" dirty="0" err="1" smtClean="0"/>
              <a:t>Informasi</a:t>
            </a:r>
            <a:r>
              <a:rPr lang="en-US" sz="1800" dirty="0" smtClean="0"/>
              <a:t> lain yang </a:t>
            </a:r>
            <a:r>
              <a:rPr lang="en-US" sz="1800" dirty="0" err="1" smtClean="0"/>
              <a:t>diperlukan</a:t>
            </a:r>
            <a:endParaRPr lang="en-US" sz="1800" dirty="0" smtClean="0"/>
          </a:p>
        </p:txBody>
      </p:sp>
    </p:spTree>
    <p:extLst>
      <p:ext uri="{BB962C8B-B14F-4D97-AF65-F5344CB8AC3E}">
        <p14:creationId xmlns:p14="http://schemas.microsoft.com/office/powerpoint/2010/main" val="209795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Ventilasi 4"/>
          <p:cNvPicPr>
            <a:picLocks noGrp="1" noChangeAspect="1" noChangeArrowheads="1"/>
          </p:cNvPicPr>
          <p:nvPr>
            <p:ph type="body" idx="1"/>
          </p:nvPr>
        </p:nvPicPr>
        <p:blipFill>
          <a:blip r:embed="rId3"/>
          <a:srcRect/>
          <a:stretch>
            <a:fillRect/>
          </a:stretch>
        </p:blipFill>
        <p:spPr>
          <a:xfrm>
            <a:off x="783981" y="1484313"/>
            <a:ext cx="7842738" cy="5040312"/>
          </a:xfrm>
          <a:noFill/>
        </p:spPr>
      </p:pic>
      <p:sp>
        <p:nvSpPr>
          <p:cNvPr id="32771" name="Rectangle 6"/>
          <p:cNvSpPr>
            <a:spLocks noGrp="1" noChangeArrowheads="1"/>
          </p:cNvSpPr>
          <p:nvPr>
            <p:ph type="title"/>
          </p:nvPr>
        </p:nvSpPr>
        <p:spPr>
          <a:xfrm>
            <a:off x="383931" y="404813"/>
            <a:ext cx="8001000" cy="838200"/>
          </a:xfrm>
          <a:noFill/>
        </p:spPr>
        <p:txBody>
          <a:bodyPr>
            <a:normAutofit fontScale="90000"/>
          </a:bodyPr>
          <a:lstStyle/>
          <a:p>
            <a:pPr eaLnBrk="1" hangingPunct="1"/>
            <a:r>
              <a:rPr lang="en-US" sz="2000" smtClean="0"/>
              <a:t>Contoh,  </a:t>
            </a:r>
            <a:br>
              <a:rPr lang="en-US" sz="2000" smtClean="0"/>
            </a:br>
            <a:r>
              <a:rPr lang="en-US" sz="2000" smtClean="0"/>
              <a:t>Bahan kimia di tempat kerja dalam bentuk label &amp; MSDS/lembaran keselamatan bahan kimia</a:t>
            </a:r>
          </a:p>
        </p:txBody>
      </p:sp>
    </p:spTree>
    <p:extLst>
      <p:ext uri="{BB962C8B-B14F-4D97-AF65-F5344CB8AC3E}">
        <p14:creationId xmlns:p14="http://schemas.microsoft.com/office/powerpoint/2010/main" val="27001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09600" y="1066800"/>
            <a:ext cx="7772400" cy="400050"/>
          </a:xfrm>
        </p:spPr>
        <p:txBody>
          <a:bodyPr/>
          <a:lstStyle/>
          <a:p>
            <a:pPr eaLnBrk="1" hangingPunct="1"/>
            <a:r>
              <a:rPr lang="en-US" sz="2000" b="1" dirty="0" smtClean="0">
                <a:cs typeface="Tahoma" pitchFamily="34" charset="0"/>
              </a:rPr>
              <a:t>BAHAN KIMIA MUDAH MELEDAK ,  REAKTIF , OKSIDATOR</a:t>
            </a:r>
          </a:p>
        </p:txBody>
      </p:sp>
      <p:sp>
        <p:nvSpPr>
          <p:cNvPr id="26627" name="Rectangle 3"/>
          <p:cNvSpPr>
            <a:spLocks noGrp="1" noChangeArrowheads="1"/>
          </p:cNvSpPr>
          <p:nvPr>
            <p:ph type="subTitle" idx="1"/>
          </p:nvPr>
        </p:nvSpPr>
        <p:spPr>
          <a:xfrm>
            <a:off x="1447800" y="1676400"/>
            <a:ext cx="7244862" cy="4967288"/>
          </a:xfrm>
        </p:spPr>
        <p:txBody>
          <a:bodyPr/>
          <a:lstStyle/>
          <a:p>
            <a:pPr marL="623888" indent="-623888" algn="l" defTabSz="577850" eaLnBrk="1" hangingPunct="1"/>
            <a:r>
              <a:rPr lang="en-US" sz="2400" b="1" dirty="0" smtClean="0">
                <a:solidFill>
                  <a:schemeClr val="tx1"/>
                </a:solidFill>
                <a:cs typeface="Tahoma" pitchFamily="34" charset="0"/>
              </a:rPr>
              <a:t>KRITERIA MUDAH MELEDAK  :</a:t>
            </a:r>
          </a:p>
          <a:p>
            <a:pPr marL="623888" indent="-623888" algn="l" defTabSz="577850" eaLnBrk="1" hangingPunct="1">
              <a:buFontTx/>
              <a:buChar char="o"/>
            </a:pPr>
            <a:r>
              <a:rPr lang="en-US" sz="2000" b="1" dirty="0" err="1" smtClean="0">
                <a:solidFill>
                  <a:schemeClr val="tx1"/>
                </a:solidFill>
                <a:cs typeface="Tahoma" pitchFamily="34" charset="0"/>
              </a:rPr>
              <a:t>Bila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bereaksi</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menghasilkan</a:t>
            </a:r>
            <a:r>
              <a:rPr lang="en-US" sz="2000" b="1" dirty="0" smtClean="0">
                <a:solidFill>
                  <a:schemeClr val="tx1"/>
                </a:solidFill>
                <a:cs typeface="Tahoma" pitchFamily="34" charset="0"/>
              </a:rPr>
              <a:t> gas </a:t>
            </a:r>
            <a:r>
              <a:rPr lang="en-US" sz="2000" b="1" dirty="0" err="1" smtClean="0">
                <a:solidFill>
                  <a:schemeClr val="tx1"/>
                </a:solidFill>
                <a:cs typeface="Tahoma" pitchFamily="34" charset="0"/>
              </a:rPr>
              <a:t>dlm</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jumlah</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besar</a:t>
            </a:r>
            <a:endParaRPr lang="en-US" sz="2000" b="1" dirty="0" smtClean="0">
              <a:solidFill>
                <a:schemeClr val="tx1"/>
              </a:solidFill>
              <a:cs typeface="Tahoma" pitchFamily="34" charset="0"/>
            </a:endParaRPr>
          </a:p>
          <a:p>
            <a:pPr marL="623888" indent="-623888" algn="l" defTabSz="577850" eaLnBrk="1" hangingPunct="1">
              <a:buFontTx/>
              <a:buChar char="o"/>
            </a:pPr>
            <a:r>
              <a:rPr lang="en-US" sz="2000" b="1" dirty="0" err="1" smtClean="0">
                <a:solidFill>
                  <a:schemeClr val="tx1"/>
                </a:solidFill>
                <a:cs typeface="Tahoma" pitchFamily="34" charset="0"/>
              </a:rPr>
              <a:t>Tekanan</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dan</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suhu</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meningkat</a:t>
            </a:r>
            <a:r>
              <a:rPr lang="en-US" sz="2000" b="1" dirty="0" smtClean="0">
                <a:solidFill>
                  <a:schemeClr val="tx1"/>
                </a:solidFill>
                <a:cs typeface="Tahoma" pitchFamily="34" charset="0"/>
              </a:rPr>
              <a:t> dg </a:t>
            </a:r>
            <a:r>
              <a:rPr lang="en-US" sz="2000" b="1" dirty="0" err="1" smtClean="0">
                <a:solidFill>
                  <a:schemeClr val="tx1"/>
                </a:solidFill>
                <a:cs typeface="Tahoma" pitchFamily="34" charset="0"/>
              </a:rPr>
              <a:t>cepat</a:t>
            </a:r>
            <a:endParaRPr lang="en-US" sz="2000" b="1" dirty="0" smtClean="0">
              <a:solidFill>
                <a:schemeClr val="tx1"/>
              </a:solidFill>
              <a:cs typeface="Tahoma" pitchFamily="34" charset="0"/>
            </a:endParaRPr>
          </a:p>
          <a:p>
            <a:pPr marL="623888" indent="-623888" algn="l" defTabSz="577850" eaLnBrk="1" hangingPunct="1">
              <a:buFontTx/>
              <a:buChar char="o"/>
            </a:pPr>
            <a:r>
              <a:rPr lang="en-US" sz="2000" b="1" dirty="0" err="1" smtClean="0">
                <a:solidFill>
                  <a:schemeClr val="tx1"/>
                </a:solidFill>
                <a:cs typeface="Tahoma" pitchFamily="34" charset="0"/>
              </a:rPr>
              <a:t>Bejana</a:t>
            </a:r>
            <a:r>
              <a:rPr lang="en-US" sz="2000" b="1" dirty="0" smtClean="0">
                <a:solidFill>
                  <a:schemeClr val="tx1"/>
                </a:solidFill>
                <a:cs typeface="Tahoma" pitchFamily="34" charset="0"/>
              </a:rPr>
              <a:t> / </a:t>
            </a:r>
            <a:r>
              <a:rPr lang="en-US" sz="2000" b="1" dirty="0" err="1" smtClean="0">
                <a:solidFill>
                  <a:schemeClr val="tx1"/>
                </a:solidFill>
                <a:cs typeface="Tahoma" pitchFamily="34" charset="0"/>
              </a:rPr>
              <a:t>wadah</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akan</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pecah</a:t>
            </a:r>
            <a:endParaRPr lang="en-US" sz="2000" b="1" dirty="0" smtClean="0">
              <a:solidFill>
                <a:schemeClr val="tx1"/>
              </a:solidFill>
              <a:cs typeface="Tahoma" pitchFamily="34" charset="0"/>
            </a:endParaRPr>
          </a:p>
          <a:p>
            <a:pPr marL="623888" indent="-623888" algn="l" defTabSz="577850" eaLnBrk="1" hangingPunct="1">
              <a:lnSpc>
                <a:spcPct val="50000"/>
              </a:lnSpc>
            </a:pPr>
            <a:endParaRPr lang="en-US" sz="2000" b="1" dirty="0" smtClean="0">
              <a:solidFill>
                <a:schemeClr val="tx1"/>
              </a:solidFill>
              <a:cs typeface="Tahoma" pitchFamily="34" charset="0"/>
            </a:endParaRPr>
          </a:p>
          <a:p>
            <a:pPr marL="623888" indent="-623888" algn="l" defTabSz="577850" eaLnBrk="1" hangingPunct="1"/>
            <a:r>
              <a:rPr lang="en-US" sz="2400" b="1" dirty="0" smtClean="0">
                <a:solidFill>
                  <a:schemeClr val="tx1"/>
                </a:solidFill>
                <a:cs typeface="Tahoma" pitchFamily="34" charset="0"/>
              </a:rPr>
              <a:t>KRITERIA REAKTIF  :</a:t>
            </a:r>
          </a:p>
          <a:p>
            <a:pPr marL="623888" indent="-623888" algn="l" defTabSz="577850" eaLnBrk="1" hangingPunct="1">
              <a:buFontTx/>
              <a:buChar char="o"/>
            </a:pPr>
            <a:r>
              <a:rPr lang="en-US" sz="2000" b="1" dirty="0" err="1" smtClean="0">
                <a:solidFill>
                  <a:schemeClr val="tx1"/>
                </a:solidFill>
                <a:cs typeface="Tahoma" pitchFamily="34" charset="0"/>
              </a:rPr>
              <a:t>Bila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terkena</a:t>
            </a:r>
            <a:r>
              <a:rPr lang="en-US" sz="2000" b="1" dirty="0" smtClean="0">
                <a:solidFill>
                  <a:schemeClr val="tx1"/>
                </a:solidFill>
                <a:cs typeface="Tahoma" pitchFamily="34" charset="0"/>
              </a:rPr>
              <a:t> air, </a:t>
            </a:r>
            <a:r>
              <a:rPr lang="en-US" sz="2000" b="1" dirty="0" err="1" smtClean="0">
                <a:solidFill>
                  <a:schemeClr val="tx1"/>
                </a:solidFill>
                <a:cs typeface="Tahoma" pitchFamily="34" charset="0"/>
              </a:rPr>
              <a:t>timbul</a:t>
            </a:r>
            <a:r>
              <a:rPr lang="en-US" sz="2000" b="1" dirty="0" smtClean="0">
                <a:solidFill>
                  <a:schemeClr val="tx1"/>
                </a:solidFill>
                <a:cs typeface="Tahoma" pitchFamily="34" charset="0"/>
              </a:rPr>
              <a:t> gas </a:t>
            </a:r>
            <a:r>
              <a:rPr lang="en-US" sz="2000" b="1" dirty="0" err="1" smtClean="0">
                <a:solidFill>
                  <a:schemeClr val="tx1"/>
                </a:solidFill>
                <a:cs typeface="Tahoma" pitchFamily="34" charset="0"/>
              </a:rPr>
              <a:t>panas</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mudah</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terbakar</a:t>
            </a:r>
            <a:r>
              <a:rPr lang="en-US" sz="2000" b="1" dirty="0" smtClean="0">
                <a:solidFill>
                  <a:schemeClr val="tx1"/>
                </a:solidFill>
                <a:cs typeface="Tahoma" pitchFamily="34" charset="0"/>
              </a:rPr>
              <a:t> </a:t>
            </a:r>
          </a:p>
          <a:p>
            <a:pPr marL="623888" indent="-623888" algn="l" defTabSz="577850" eaLnBrk="1" hangingPunct="1">
              <a:buFontTx/>
              <a:buChar char="o"/>
            </a:pPr>
            <a:r>
              <a:rPr lang="en-US" sz="2000" b="1" dirty="0" err="1" smtClean="0">
                <a:solidFill>
                  <a:schemeClr val="tx1"/>
                </a:solidFill>
                <a:cs typeface="Tahoma" pitchFamily="34" charset="0"/>
              </a:rPr>
              <a:t>Bila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tercampur</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senyawa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asam</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timbul</a:t>
            </a:r>
            <a:r>
              <a:rPr lang="en-US" sz="2000" b="1" dirty="0" smtClean="0">
                <a:solidFill>
                  <a:schemeClr val="tx1"/>
                </a:solidFill>
                <a:cs typeface="Tahoma" pitchFamily="34" charset="0"/>
              </a:rPr>
              <a:t> gas </a:t>
            </a:r>
            <a:r>
              <a:rPr lang="en-US" sz="2000" b="1" dirty="0" err="1" smtClean="0">
                <a:solidFill>
                  <a:schemeClr val="tx1"/>
                </a:solidFill>
                <a:cs typeface="Tahoma" pitchFamily="34" charset="0"/>
              </a:rPr>
              <a:t>panas</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yg</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mudah</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terbakar</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atau</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beracun</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atau</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korrosif</a:t>
            </a:r>
            <a:r>
              <a:rPr lang="en-US" sz="2400" b="1" dirty="0" smtClean="0">
                <a:solidFill>
                  <a:schemeClr val="tx1"/>
                </a:solidFill>
                <a:cs typeface="Tahoma" pitchFamily="34" charset="0"/>
              </a:rPr>
              <a:t> </a:t>
            </a:r>
          </a:p>
          <a:p>
            <a:pPr marL="623888" indent="-623888" algn="l" defTabSz="577850" eaLnBrk="1" hangingPunct="1">
              <a:lnSpc>
                <a:spcPct val="50000"/>
              </a:lnSpc>
            </a:pPr>
            <a:endParaRPr lang="en-US" sz="2400" b="1" dirty="0" smtClean="0">
              <a:solidFill>
                <a:schemeClr val="tx1"/>
              </a:solidFill>
              <a:cs typeface="Tahoma" pitchFamily="34" charset="0"/>
            </a:endParaRPr>
          </a:p>
          <a:p>
            <a:pPr marL="623888" indent="-623888" algn="l" defTabSz="577850" eaLnBrk="1" hangingPunct="1"/>
            <a:r>
              <a:rPr lang="en-US" sz="2400" b="1" dirty="0" smtClean="0">
                <a:solidFill>
                  <a:schemeClr val="tx1"/>
                </a:solidFill>
                <a:cs typeface="Tahoma" pitchFamily="34" charset="0"/>
              </a:rPr>
              <a:t>KRITERIA OKSIDATOR  :</a:t>
            </a:r>
          </a:p>
          <a:p>
            <a:pPr marL="623888" indent="-623888" algn="l" defTabSz="577850" eaLnBrk="1" hangingPunct="1">
              <a:buFontTx/>
              <a:buChar char="o"/>
            </a:pPr>
            <a:r>
              <a:rPr lang="en-US" sz="2000" b="1" dirty="0" err="1" smtClean="0">
                <a:solidFill>
                  <a:schemeClr val="tx1"/>
                </a:solidFill>
                <a:cs typeface="Tahoma" pitchFamily="34" charset="0"/>
              </a:rPr>
              <a:t>Bila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terjadi</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reaksi</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kimia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atau</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penguraiannya</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akan</a:t>
            </a:r>
            <a:r>
              <a:rPr lang="en-US" sz="2000" b="1" dirty="0" smtClean="0">
                <a:solidFill>
                  <a:schemeClr val="tx1"/>
                </a:solidFill>
                <a:cs typeface="Tahoma" pitchFamily="34" charset="0"/>
              </a:rPr>
              <a:t> 	  </a:t>
            </a:r>
            <a:r>
              <a:rPr lang="en-US" sz="2000" b="1" dirty="0" err="1" smtClean="0">
                <a:solidFill>
                  <a:schemeClr val="tx1"/>
                </a:solidFill>
                <a:cs typeface="Tahoma" pitchFamily="34" charset="0"/>
              </a:rPr>
              <a:t>menghasilkan</a:t>
            </a:r>
            <a:r>
              <a:rPr lang="en-US" sz="2000" b="1" dirty="0" smtClean="0">
                <a:solidFill>
                  <a:schemeClr val="tx1"/>
                </a:solidFill>
                <a:cs typeface="Tahoma" pitchFamily="34" charset="0"/>
              </a:rPr>
              <a:t> gas O</a:t>
            </a:r>
            <a:r>
              <a:rPr lang="en-US" sz="2000" b="1" baseline="-25000" dirty="0" smtClean="0">
                <a:solidFill>
                  <a:schemeClr val="tx1"/>
                </a:solidFill>
                <a:cs typeface="Tahoma" pitchFamily="34" charset="0"/>
              </a:rPr>
              <a:t>2  </a:t>
            </a:r>
            <a:endParaRPr lang="en-US" sz="2000" b="1" dirty="0" smtClean="0">
              <a:solidFill>
                <a:schemeClr val="tx1"/>
              </a:solidFill>
              <a:cs typeface="Tahoma" pitchFamily="34" charset="0"/>
            </a:endParaRPr>
          </a:p>
          <a:p>
            <a:pPr marL="623888" indent="-623888" algn="l" defTabSz="577850" eaLnBrk="1" hangingPunct="1">
              <a:lnSpc>
                <a:spcPct val="50000"/>
              </a:lnSpc>
            </a:pPr>
            <a:endParaRPr lang="en-US" sz="2000" b="1" dirty="0" smtClean="0">
              <a:solidFill>
                <a:schemeClr val="tx1"/>
              </a:solidFill>
              <a:cs typeface="Tahoma" pitchFamily="34" charset="0"/>
            </a:endParaRPr>
          </a:p>
          <a:p>
            <a:pPr marL="623888" indent="-623888" algn="l" defTabSz="577850" eaLnBrk="1" hangingPunct="1"/>
            <a:endParaRPr lang="en-US" sz="2400" b="1" dirty="0" smtClean="0">
              <a:solidFill>
                <a:schemeClr val="tx1"/>
              </a:solidFill>
              <a:cs typeface="Tahoma" pitchFamily="34" charset="0"/>
            </a:endParaRPr>
          </a:p>
          <a:p>
            <a:pPr marL="623888" indent="-623888" algn="l" defTabSz="577850" eaLnBrk="1" hangingPunct="1"/>
            <a:endParaRPr lang="en-US" sz="2400" b="1" dirty="0" smtClean="0">
              <a:solidFill>
                <a:schemeClr val="tx1"/>
              </a:solidFill>
              <a:cs typeface="Tahoma" pitchFamily="34" charset="0"/>
            </a:endParaRPr>
          </a:p>
        </p:txBody>
      </p:sp>
    </p:spTree>
    <p:extLst>
      <p:ext uri="{BB962C8B-B14F-4D97-AF65-F5344CB8AC3E}">
        <p14:creationId xmlns:p14="http://schemas.microsoft.com/office/powerpoint/2010/main" val="1521590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Prevention Strategy</a:t>
            </a:r>
          </a:p>
        </p:txBody>
      </p:sp>
      <p:sp>
        <p:nvSpPr>
          <p:cNvPr id="15363" name="Rectangle 3"/>
          <p:cNvSpPr>
            <a:spLocks noGrp="1" noChangeArrowheads="1"/>
          </p:cNvSpPr>
          <p:nvPr>
            <p:ph type="body" idx="1"/>
          </p:nvPr>
        </p:nvSpPr>
        <p:spPr>
          <a:xfrm>
            <a:off x="381000" y="1905000"/>
            <a:ext cx="4267200" cy="4724400"/>
          </a:xfrm>
        </p:spPr>
        <p:txBody>
          <a:bodyPr/>
          <a:lstStyle/>
          <a:p>
            <a:r>
              <a:rPr lang="en-US"/>
              <a:t>Flammable and Combustible Materials</a:t>
            </a:r>
          </a:p>
          <a:p>
            <a:pPr lvl="1"/>
            <a:r>
              <a:rPr lang="en-US"/>
              <a:t>Where possible, substitute flammable materials with safer, less/non flammable, non-toxic materials.</a:t>
            </a:r>
          </a:p>
        </p:txBody>
      </p:sp>
      <p:pic>
        <p:nvPicPr>
          <p:cNvPr id="15364" name="Picture 4" descr="G:\Occupational Safety Division\Fire Safety\EHSS - Pic's\Fire Inspection Pic Database\Inspection Pic's\Smyth Hall\P1010048.JPG"/>
          <p:cNvPicPr>
            <a:picLocks noChangeAspect="1" noChangeArrowheads="1"/>
          </p:cNvPicPr>
          <p:nvPr/>
        </p:nvPicPr>
        <p:blipFill>
          <a:blip r:embed="rId3">
            <a:extLst>
              <a:ext uri="{28A0092B-C50C-407E-A947-70E740481C1C}">
                <a14:useLocalDpi xmlns:a14="http://schemas.microsoft.com/office/drawing/2010/main" val="0"/>
              </a:ext>
            </a:extLst>
          </a:blip>
          <a:srcRect r="3000"/>
          <a:stretch>
            <a:fillRect/>
          </a:stretch>
        </p:blipFill>
        <p:spPr bwMode="auto">
          <a:xfrm>
            <a:off x="4724400" y="2133600"/>
            <a:ext cx="4129088" cy="432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Prevention Strategy</a:t>
            </a:r>
          </a:p>
        </p:txBody>
      </p:sp>
      <p:sp>
        <p:nvSpPr>
          <p:cNvPr id="75779" name="Rectangle 3"/>
          <p:cNvSpPr>
            <a:spLocks noGrp="1" noChangeArrowheads="1"/>
          </p:cNvSpPr>
          <p:nvPr>
            <p:ph type="body" idx="1"/>
          </p:nvPr>
        </p:nvSpPr>
        <p:spPr>
          <a:xfrm>
            <a:off x="457200" y="1676400"/>
            <a:ext cx="5943600" cy="4572000"/>
          </a:xfrm>
        </p:spPr>
        <p:txBody>
          <a:bodyPr/>
          <a:lstStyle/>
          <a:p>
            <a:r>
              <a:rPr lang="en-US" dirty="0"/>
              <a:t>Flammable and Combustible Materials</a:t>
            </a:r>
          </a:p>
          <a:p>
            <a:pPr lvl="1"/>
            <a:r>
              <a:rPr lang="en-US" dirty="0"/>
              <a:t>Quantities of flammable and combustible liquids located outside of storage cabinets should be restricted to one day’s supply, or to what can be used during a single shift.</a:t>
            </a:r>
          </a:p>
        </p:txBody>
      </p:sp>
      <p:pic>
        <p:nvPicPr>
          <p:cNvPr id="75780" name="Picture 4" descr="G:\Occupational Safety Division\Fire Safety\EHSS - Pic's\Fire Inspection Pic Database\Inspection Pic's\Smyth Hall\P1010043.JPG"/>
          <p:cNvPicPr>
            <a:picLocks noChangeAspect="1" noChangeArrowheads="1"/>
          </p:cNvPicPr>
          <p:nvPr/>
        </p:nvPicPr>
        <p:blipFill>
          <a:blip r:embed="rId3">
            <a:extLst>
              <a:ext uri="{28A0092B-C50C-407E-A947-70E740481C1C}">
                <a14:useLocalDpi xmlns:a14="http://schemas.microsoft.com/office/drawing/2010/main" val="0"/>
              </a:ext>
            </a:extLst>
          </a:blip>
          <a:srcRect l="33757" r="29201" b="2667"/>
          <a:stretch>
            <a:fillRect/>
          </a:stretch>
        </p:blipFill>
        <p:spPr bwMode="auto">
          <a:xfrm>
            <a:off x="6248400" y="1600200"/>
            <a:ext cx="2516188" cy="4951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TotalTime>
  <Words>2208</Words>
  <Application>Microsoft Office PowerPoint</Application>
  <PresentationFormat>On-screen Show (4:3)</PresentationFormat>
  <Paragraphs>311</Paragraphs>
  <Slides>43</Slides>
  <Notes>41</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Design</vt:lpstr>
      <vt:lpstr>Office Theme</vt:lpstr>
      <vt:lpstr>IDENTIFIKASI  DAN STRATEGI BAHAYA KIMIA AKIBAT KEBAKARAN</vt:lpstr>
      <vt:lpstr>PowerPoint Presentation</vt:lpstr>
      <vt:lpstr>              MENURUT KEPMENNAKER NO.KEP.187/MEN/1999, BAB II PSL-4, IDENTIFIKASI BAHAN KIMIA          BERBAHAYA  DITEMPAT KERJA DILAKUKAN DG CARA SBB :       Drum , karung &amp; kontainer lain berisi bahan kimia harus sering diperiksa kebenaran       pemasangan labelnya, tujuannya adalah untuk mengingatkan pekerja mengenai       bahaya potensial bahan kimia </vt:lpstr>
      <vt:lpstr>Contoh,   Bahan kimia di tempat kerja dalam bentuk label </vt:lpstr>
      <vt:lpstr>Lembar Data Keselamatan Bahan (material Safety Data Sheet = MSDS) MENURUT KEPMENNAKER NO.KEP.187/MEN/1999, BAB II PSL-4 ayat (1),  LEMBAR DATA KESELAMATAN BAHAN SBB  ;</vt:lpstr>
      <vt:lpstr>Contoh,   Bahan kimia di tempat kerja dalam bentuk label &amp; MSDS/lembaran keselamatan bahan kimia</vt:lpstr>
      <vt:lpstr>BAHAN KIMIA MUDAH MELEDAK ,  REAKTIF , OKSIDATOR</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Prevention Strategy</vt:lpstr>
      <vt:lpstr>Fire Emergency Training</vt:lpstr>
      <vt:lpstr>Related Training</vt:lpstr>
    </vt:vector>
  </TitlesOfParts>
  <Company>VA Tech - EHSS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Prevention Planning</dc:title>
  <dc:creator>rmiller</dc:creator>
  <cp:lastModifiedBy>May</cp:lastModifiedBy>
  <cp:revision>24</cp:revision>
  <dcterms:created xsi:type="dcterms:W3CDTF">2003-05-14T14:36:35Z</dcterms:created>
  <dcterms:modified xsi:type="dcterms:W3CDTF">2015-03-07T07:22:04Z</dcterms:modified>
</cp:coreProperties>
</file>