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3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0" r:id="rId18"/>
    <p:sldId id="270" r:id="rId19"/>
    <p:sldId id="271" r:id="rId20"/>
    <p:sldId id="289" r:id="rId21"/>
    <p:sldId id="272" r:id="rId22"/>
    <p:sldId id="273" r:id="rId23"/>
    <p:sldId id="274" r:id="rId24"/>
    <p:sldId id="27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91" r:id="rId35"/>
    <p:sldId id="29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A2"/>
    <a:srgbClr val="B8E6D9"/>
    <a:srgbClr val="3333FF"/>
    <a:srgbClr val="3399FF"/>
    <a:srgbClr val="FF5050"/>
    <a:srgbClr val="FF6699"/>
    <a:srgbClr val="DEF3F4"/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38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9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9E1508-687B-44E3-82D9-04FAD68A1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A5762D-1DEB-477D-AB73-3E40350F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2E71-439B-4743-B79F-3D8DAE737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B39C-95EF-4291-992D-3313160F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0B6A-C19E-4D11-9576-8C5EC0635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6ED7-1BC8-42CC-82E2-1B1D8E55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0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DA2B-62DB-404F-BB02-1013DAB1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2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570D-B678-4227-ABB9-353705CC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CC77-EA6C-47D7-B268-50B86838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880D-EB0D-470B-95C7-FC8B8F767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59AC-CF19-4B9B-A8F4-42764BA94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4E8A-0922-4460-AC60-535CE55C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9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2A3B-CDC6-4541-9948-A3E49EA9B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A3E2-FE05-400D-8A52-B71C6F83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218C-A5EF-47E1-981D-9D1C1C2FF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5058-AEE2-491E-BB00-048B383DC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0F1EB0-FD97-4EDB-86CC-D17B7646F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0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74307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PEMADAMAN KEBAKARAN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CFAA2"/>
              </a:gs>
              <a:gs pos="100000">
                <a:srgbClr val="E0DF90"/>
              </a:gs>
            </a:gsLst>
            <a:path path="rect">
              <a:fillToRect r="100000" b="10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u="sng" smtClean="0"/>
              <a:t>KELEBIHAN DAN KEKURANGAN PEMADAMAN TRADISIONAL DAN MODERN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b="1" u="sng" smtClean="0"/>
          </a:p>
          <a:p>
            <a:pPr algn="ctr" eaLnBrk="1" hangingPunct="1">
              <a:buFontTx/>
              <a:buNone/>
            </a:pPr>
            <a:r>
              <a:rPr lang="en-US" sz="2400" b="1" u="sng" smtClean="0">
                <a:solidFill>
                  <a:srgbClr val="FF66FF"/>
                </a:solidFill>
              </a:rPr>
              <a:t>CARA TRADISIONAL</a:t>
            </a:r>
          </a:p>
          <a:p>
            <a:pPr algn="ctr" eaLnBrk="1" hangingPunct="1">
              <a:buFontTx/>
              <a:buNone/>
            </a:pPr>
            <a:endParaRPr lang="en-US" sz="2400" b="1" u="sng" smtClean="0"/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Harus mencari media pemadaman dulu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Tidak bisa untuk kebakaran besar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Harus dekat dengan sumber api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Lebih murah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Ramah lingkungan</a:t>
            </a:r>
          </a:p>
          <a:p>
            <a:pPr eaLnBrk="1" hangingPunct="1">
              <a:buFont typeface="Symbol" pitchFamily="18" charset="2"/>
              <a:buChar char="·"/>
            </a:pPr>
            <a:endParaRPr lang="en-US" sz="2000" smtClean="0">
              <a:sym typeface="Symbol" pitchFamily="18" charset="2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b="1" u="sng" smtClean="0"/>
          </a:p>
          <a:p>
            <a:pPr algn="ctr" eaLnBrk="1" hangingPunct="1">
              <a:buFontTx/>
              <a:buNone/>
            </a:pPr>
            <a:r>
              <a:rPr lang="en-US" sz="2400" b="1" u="sng" smtClean="0">
                <a:solidFill>
                  <a:srgbClr val="FF66FF"/>
                </a:solidFill>
              </a:rPr>
              <a:t>CARA MODERN</a:t>
            </a:r>
          </a:p>
          <a:p>
            <a:pPr algn="ctr" eaLnBrk="1" hangingPunct="1">
              <a:buFontTx/>
              <a:buNone/>
            </a:pPr>
            <a:endParaRPr lang="en-US" sz="2400" b="1" u="sng" smtClean="0"/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Mudah dijangkau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Bisa untuk kebakaran besar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Lebih efektif dan cepat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Mempengaruhi kesehatan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Biaya perawatan alat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US" sz="2000" smtClean="0">
                <a:sym typeface="Symbol" pitchFamily="18" charset="2"/>
              </a:rPr>
              <a:t>Investasi untuk peralatan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Backgroun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0"/>
            <a:ext cx="7559675" cy="659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2" descr="Large grid"/>
          <p:cNvSpPr>
            <a:spLocks noGrp="1" noChangeArrowheads="1"/>
          </p:cNvSpPr>
          <p:nvPr>
            <p:ph type="title"/>
          </p:nvPr>
        </p:nvSpPr>
        <p:spPr>
          <a:pattFill prst="lgGrid">
            <a:fgClr>
              <a:schemeClr val="accent1"/>
            </a:fgClr>
            <a:bgClr>
              <a:srgbClr val="FCFAA2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u="sng" smtClean="0"/>
              <a:t>MEDIA PEMADAMAN MODERN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</a:t>
            </a:r>
            <a:r>
              <a:rPr lang="en-US" u="sng" smtClean="0"/>
              <a:t>A.P.A.R ( Alat Pemadam Api Ringan 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Portable Fire Extinguisher ( alat pemadam api jinjing ringan ).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Digunakan untuk pemadaman awal terjadinya kebakaran.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Dimulai dari pangkal api yang paling tipis,yaitu di belakang arah angin atau samping kiri/kanan api.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	1.1. </a:t>
            </a:r>
            <a:r>
              <a:rPr lang="en-US" sz="2000" u="sng" smtClean="0"/>
              <a:t>JENIS A.P.A.R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a.Dry Chemical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b.Gas CO2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c.Foam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d.Gas Hallon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1.1.1 </a:t>
            </a:r>
            <a:r>
              <a:rPr lang="en-US" sz="2400" u="sng" smtClean="0"/>
              <a:t>Dry Chemical</a:t>
            </a:r>
            <a:r>
              <a:rPr lang="en-US" sz="2400" smtClean="0"/>
              <a:t>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272338" cy="4425950"/>
          </a:xfrm>
        </p:spPr>
        <p:txBody>
          <a:bodyPr/>
          <a:lstStyle/>
          <a:p>
            <a:pPr eaLnBrk="1" hangingPunct="1"/>
            <a:r>
              <a:rPr lang="en-US" sz="2000" smtClean="0"/>
              <a:t>Dapat digunakan memadamkan api untuk class A,B dan C</a:t>
            </a:r>
          </a:p>
          <a:p>
            <a:pPr eaLnBrk="1" hangingPunct="1"/>
            <a:r>
              <a:rPr lang="en-US" sz="2000" smtClean="0"/>
              <a:t>Berisi serbuk kimia yang dapat menyerap panas,tidak menghantarkan listrik,mempunyai daya lekat yang baik,dan menghalangi terjadinya oksidasi pada bahan bakar.</a:t>
            </a:r>
          </a:p>
          <a:p>
            <a:pPr eaLnBrk="1" hangingPunct="1"/>
            <a:r>
              <a:rPr lang="en-US" sz="2000" smtClean="0"/>
              <a:t>Dapat disimpan selama 2 tahun</a:t>
            </a:r>
          </a:p>
          <a:p>
            <a:pPr eaLnBrk="1" hangingPunct="1"/>
            <a:r>
              <a:rPr lang="en-US" sz="2000" smtClean="0"/>
              <a:t>Tidak boleh digunakan dalam ruang sempit dan tertutup,karena bila terhirup akan mempengaruhi sistem pernafasan.</a:t>
            </a:r>
          </a:p>
          <a:p>
            <a:pPr eaLnBrk="1" hangingPunct="1"/>
            <a:r>
              <a:rPr lang="en-US" sz="2000" smtClean="0"/>
              <a:t>Tindakan pertolongan bila terhirup adalah dengan meminumkan susu panas pada korban.</a:t>
            </a:r>
          </a:p>
        </p:txBody>
      </p:sp>
      <p:pic>
        <p:nvPicPr>
          <p:cNvPr id="17419" name="Picture 11" descr="Dry chem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3357563"/>
            <a:ext cx="1268412" cy="294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4538" y="2205038"/>
            <a:ext cx="1654175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1.1.2  </a:t>
            </a:r>
            <a:r>
              <a:rPr lang="en-US" sz="2400" u="sng" smtClean="0"/>
              <a:t>Gas CO2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00200"/>
            <a:ext cx="7199312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Dapat digunakan memadamkan api untuk class A,B dan C</a:t>
            </a:r>
          </a:p>
          <a:p>
            <a:pPr eaLnBrk="1" hangingPunct="1"/>
            <a:r>
              <a:rPr lang="en-US" sz="2000" smtClean="0"/>
              <a:t>Berisi gas CO2 bertekanan 1000-1200 psi (</a:t>
            </a:r>
            <a:r>
              <a:rPr lang="en-US" sz="2000" smtClean="0">
                <a:cs typeface="Arial" charset="0"/>
              </a:rPr>
              <a:t>± 80 atm)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Berfungsi mendinginkan dan memutus hubungan O2 (menyelimuti)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Dapat disimpan selama 4-5 tahun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Sangat efektif digunakan pada ruangan sempit dan tertutup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Tidak menimbulkan efek samping pada kesehatan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Umumnya memiliki ukuran tabung yang besar dan berat</a:t>
            </a:r>
          </a:p>
          <a:p>
            <a:pPr eaLnBrk="1" hangingPunct="1"/>
            <a:endParaRPr lang="en-US" sz="2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2400" smtClean="0"/>
              <a:t>1.1.3  </a:t>
            </a:r>
            <a:r>
              <a:rPr lang="en-US" sz="2400" u="sng" smtClean="0"/>
              <a:t>FOAM ( Busa 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10425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Dapat digunakan memadamkan api untuk class A dan B, namun sangat efektif untuk pemadaman kebakaran class B</a:t>
            </a:r>
          </a:p>
          <a:p>
            <a:pPr eaLnBrk="1" hangingPunct="1"/>
            <a:r>
              <a:rPr lang="en-US" sz="2000" smtClean="0"/>
              <a:t>Sangat tidak dianjurkan untuk dipakai pada pemadaman kebakaran class C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Berfungsi mendinginkan dan memutus hubungan (menyelimuti) antara udara dan minyak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Dapat disimpan selama maksimal 1 tahun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Untuk jenis kulit tertentu dapat menimbulkan efek gatal </a:t>
            </a: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dan dapat ditanggulangi dengan mencuci menggunakan </a:t>
            </a: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air dan sabun</a:t>
            </a:r>
            <a:endParaRPr lang="en-US" sz="2000" smtClean="0"/>
          </a:p>
        </p:txBody>
      </p:sp>
      <p:pic>
        <p:nvPicPr>
          <p:cNvPr id="22533" name="Picture 5" descr="Fo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6338" y="2565400"/>
            <a:ext cx="1438275" cy="320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1.1.4  </a:t>
            </a:r>
            <a:r>
              <a:rPr lang="en-US" sz="2400" u="sng">
                <a:solidFill>
                  <a:schemeClr val="tx2"/>
                </a:solidFill>
              </a:rPr>
              <a:t>Gas Hallon ( Cairan mudah menguap )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971550" y="1628775"/>
            <a:ext cx="655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Dapat digunakan memadamkan api untuk class A,B dan 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Mengandung gas chlor (COCl2) yang beracun dan dampak karat pada benda logam yang terkena cairannya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Berfungsi mendesak udara dan memutus hubungan dengan benda dan panas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Dapat disimpan selama 4-6 tahun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Umumnya beroperasi secara otomatis dengan adanya sensor pada tabung pemadam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charset="0"/>
              </a:rPr>
              <a:t>Tindakan pertolongan adalah dengan secepatnya membawa ke rumah sakit dengan fasilitas pertolongan keracunan gas chlor</a:t>
            </a:r>
          </a:p>
        </p:txBody>
      </p:sp>
      <p:pic>
        <p:nvPicPr>
          <p:cNvPr id="23558" name="Picture 6" descr="Gas Hal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84313"/>
            <a:ext cx="13493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14705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2.</a:t>
            </a:r>
            <a:r>
              <a:rPr lang="en-US" u="sng" smtClean="0"/>
              <a:t> Hydrant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</a:t>
            </a:r>
            <a:r>
              <a:rPr lang="en-US" sz="2000" smtClean="0"/>
              <a:t>Adalah alat bantu supply air untuk keperluan pemadaman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Umumnya digunakan untuk memadamkan api yang telah membesar dan tidak terkendali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Dioperasikan oleh beberapa orang (regu) dan dilengkapi dengan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1.Pemancar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2.Selang yang dilengkapi kopling (couple)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3.Kunci Hydrant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4.Kepala Hydrant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5.Box Hydrant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2.1. </a:t>
            </a:r>
            <a:r>
              <a:rPr lang="en-US" sz="2000" u="sng" smtClean="0"/>
              <a:t>JENIS HYDRANT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a.Hydrant Kota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b.Hydrant Gedung, yang dibagi menjadi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smtClean="0">
                <a:sym typeface="Symbol" pitchFamily="18" charset="2"/>
              </a:rPr>
              <a:t></a:t>
            </a:r>
            <a:r>
              <a:rPr lang="en-US" sz="2000" smtClean="0"/>
              <a:t>Hydrant Luar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</a:t>
            </a:r>
            <a:r>
              <a:rPr lang="en-US" sz="2000" smtClean="0">
                <a:sym typeface="Symbol" pitchFamily="18" charset="2"/>
              </a:rPr>
              <a:t></a:t>
            </a:r>
            <a:r>
              <a:rPr lang="en-US" sz="2000" smtClean="0"/>
              <a:t>Hydrant Dalam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c.Hydrant Supply (Fire Bridge Connection)</a:t>
            </a:r>
            <a:endParaRPr lang="en-US" sz="2800" smtClean="0"/>
          </a:p>
        </p:txBody>
      </p:sp>
      <p:pic>
        <p:nvPicPr>
          <p:cNvPr id="24588" name="Picture 12" descr="Kepala hydr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7838" y="3141663"/>
            <a:ext cx="1776412" cy="257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4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ox hydra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3644900"/>
            <a:ext cx="1624012" cy="215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7" descr="Peman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71538"/>
            <a:ext cx="28082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Kunci hydr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0050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Sel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3475" y="4076700"/>
            <a:ext cx="1835150" cy="153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3" descr="Kepala hydra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3213100"/>
            <a:ext cx="17351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075612" cy="2449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	2.2.  </a:t>
            </a:r>
            <a:r>
              <a:rPr lang="en-US" sz="2000" u="sng" smtClean="0"/>
              <a:t>PERLENGKAPAN HYDRANT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2.2.1. Box Hydrant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2.2.2. Kepala Hydrant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2.2.3. Selang + kopling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2.2.4. Pemancar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2.2.5. Kunci Hydrant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6300788" y="14128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Pemancar</a:t>
            </a:r>
          </a:p>
        </p:txBody>
      </p:sp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6372225" y="2701925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Kunci Hydrant</a:t>
            </a:r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6443663" y="579913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Box Hydrant</a:t>
            </a:r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3419475" y="580548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Selang + kopling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827088" y="58054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Kepala Hydrant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ydrant ko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2781300"/>
            <a:ext cx="1860550" cy="370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2400" smtClean="0"/>
              <a:t>2.1.1  </a:t>
            </a:r>
            <a:r>
              <a:rPr lang="en-US" sz="2400" u="sng" smtClean="0"/>
              <a:t>Hydrant Kota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Hydrant yang disiapkan untuk mendapatkan supply air bagi mobil unit pada lokasi yang terdekat dengan area kebakaran</a:t>
            </a:r>
          </a:p>
          <a:p>
            <a:pPr eaLnBrk="1" hangingPunct="1"/>
            <a:r>
              <a:rPr lang="en-US" sz="2000" smtClean="0"/>
              <a:t>Hydrant ini disiapkan oleh pemda setempat atau pengelola kawasan</a:t>
            </a:r>
          </a:p>
          <a:p>
            <a:pPr eaLnBrk="1" hangingPunct="1"/>
            <a:r>
              <a:rPr lang="en-US" sz="2000" smtClean="0"/>
              <a:t>Hydrant ini hanya boleh dioperasikan oleh orang yang berpengalaman atau regu pemadam kebakaran</a:t>
            </a:r>
          </a:p>
          <a:p>
            <a:pPr eaLnBrk="1" hangingPunct="1"/>
            <a:r>
              <a:rPr lang="en-US" sz="2000" smtClean="0"/>
              <a:t>Ukuran selang adalah 2</a:t>
            </a:r>
            <a:r>
              <a:rPr lang="en-US" sz="2000" smtClean="0">
                <a:cs typeface="Arial" charset="0"/>
              </a:rPr>
              <a:t>½ inchi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Tekanan minimal adalah 4,4 kg/cm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smtClean="0">
                <a:cs typeface="Arial" charset="0"/>
              </a:rPr>
              <a:t> (65 psi)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Debet air 1900 liter/menit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Pemakaian minimal 30 menit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Panjang selang maksimal 30 meter (100 feet)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4318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2.1.2  </a:t>
            </a:r>
            <a:r>
              <a:rPr lang="en-US" sz="2400" u="sng" smtClean="0"/>
              <a:t>Hydrant Gedung</a:t>
            </a:r>
            <a:br>
              <a:rPr lang="en-US" sz="2400" u="sng" smtClean="0"/>
            </a:br>
            <a:endParaRPr lang="en-US" sz="2400" u="sng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/>
            <a:r>
              <a:rPr lang="en-US" sz="2000" smtClean="0"/>
              <a:t>Hydrant yang disiapkan oleh pemilik gedung untuk mengatasi kebakaran pada area dalam lingkungan gedung tersebut</a:t>
            </a:r>
          </a:p>
          <a:p>
            <a:pPr eaLnBrk="1" hangingPunct="1"/>
            <a:r>
              <a:rPr lang="en-US" sz="2000" smtClean="0"/>
              <a:t>Hydrant Gedung dibagi menjadi 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sym typeface="Symbol" pitchFamily="18" charset="2"/>
              </a:rPr>
              <a:t>Hydrant Luar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Hydrant Dalam</a:t>
            </a:r>
          </a:p>
          <a:p>
            <a:pPr eaLnBrk="1" hangingPunct="1"/>
            <a:r>
              <a:rPr lang="en-US" sz="2000" smtClean="0"/>
              <a:t>Hydrant Luar mempunyai spesifikasi sama dengan Hydrant Kota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Hanya Hydrant Luar dilengkapi dengan Box Hydrant</a:t>
            </a:r>
          </a:p>
          <a:p>
            <a:pPr eaLnBrk="1" hangingPunct="1"/>
            <a:r>
              <a:rPr lang="en-US" sz="2000" smtClean="0"/>
              <a:t>Hydrant Dalam mempunyai spesifikasi 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sym typeface="Symbol" pitchFamily="18" charset="2"/>
              </a:rPr>
              <a:t>Selang langsung terhubung dengan kran air yang berhubungan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       dengan pompa hydrant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 </a:t>
            </a:r>
            <a:r>
              <a:rPr lang="en-US" sz="2000" smtClean="0">
                <a:sym typeface="Symbol" pitchFamily="18" charset="2"/>
              </a:rPr>
              <a:t>Ukuran selang 1</a:t>
            </a:r>
            <a:r>
              <a:rPr lang="en-US" sz="2000" smtClean="0">
                <a:cs typeface="Arial" charset="0"/>
                <a:sym typeface="Symbol" pitchFamily="18" charset="2"/>
              </a:rPr>
              <a:t>½ inchi</a:t>
            </a: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  <a:sym typeface="Symbol" pitchFamily="18" charset="2"/>
              </a:rPr>
              <a:t>	 Tekanan air maksimal 6,8 kg/cm</a:t>
            </a:r>
            <a:r>
              <a:rPr lang="en-US" sz="2000" baseline="30000" smtClean="0"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cs typeface="Arial" charset="0"/>
                <a:sym typeface="Symbol" pitchFamily="18" charset="2"/>
              </a:rPr>
              <a:t> dan minimal 4,4 kg/cm</a:t>
            </a:r>
            <a:r>
              <a:rPr lang="en-US" sz="2000" baseline="30000" smtClean="0">
                <a:cs typeface="Arial" charset="0"/>
                <a:sym typeface="Symbol" pitchFamily="18" charset="2"/>
              </a:rPr>
              <a:t>2</a:t>
            </a:r>
            <a:endParaRPr lang="en-US" sz="2000" smtClean="0">
              <a:cs typeface="Arial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  <a:sym typeface="Symbol" pitchFamily="18" charset="2"/>
              </a:rPr>
              <a:t>	 Debit air 380 liter/menit </a:t>
            </a:r>
          </a:p>
          <a:p>
            <a:pPr eaLnBrk="1" hangingPunct="1"/>
            <a:r>
              <a:rPr lang="en-US" sz="2000" smtClean="0"/>
              <a:t>Hydrant Dalam dapat dioperasikan oleh semua orang dengan pelatihan sebelumnya</a:t>
            </a:r>
          </a:p>
          <a:p>
            <a:pPr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mages6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54013"/>
            <a:ext cx="7993063" cy="6180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005263"/>
            <a:ext cx="7870825" cy="1655762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5050"/>
                </a:solidFill>
                <a:latin typeface="Arial Black" pitchFamily="34" charset="0"/>
              </a:rPr>
              <a:t>PENGENALAN ALAT PEMADAM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CCCC"/>
              </a:gs>
              <a:gs pos="50000">
                <a:srgbClr val="765E5E"/>
              </a:gs>
              <a:gs pos="100000">
                <a:srgbClr val="FFCCCC"/>
              </a:gs>
            </a:gsLst>
            <a:lin ang="5400000" scaled="1"/>
          </a:gradFill>
          <a:ln w="28575">
            <a:solidFill>
              <a:srgbClr val="F82704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HYDRANT GEDUNG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u="sng" smtClean="0">
                <a:latin typeface="Arial Black" pitchFamily="34" charset="0"/>
              </a:rPr>
              <a:t>HYDRANT LUAR</a:t>
            </a:r>
          </a:p>
        </p:txBody>
      </p:sp>
      <p:pic>
        <p:nvPicPr>
          <p:cNvPr id="21508" name="Picture 7" descr="Hyd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86013"/>
            <a:ext cx="4297363" cy="3203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4854575" y="1601788"/>
            <a:ext cx="4038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latin typeface="Arial Black" pitchFamily="34" charset="0"/>
              </a:rPr>
              <a:t>HYDRANT DALAM</a:t>
            </a:r>
          </a:p>
        </p:txBody>
      </p:sp>
      <p:pic>
        <p:nvPicPr>
          <p:cNvPr id="21510" name="Picture 10" descr="Hydrant dal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382838"/>
            <a:ext cx="2506663" cy="320675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2.1.3  </a:t>
            </a:r>
            <a:r>
              <a:rPr lang="en-US" sz="2400" u="sng" smtClean="0"/>
              <a:t>Hydrant Supply ( Fire Bridge Connection 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6059488" cy="4352925"/>
          </a:xfrm>
        </p:spPr>
        <p:txBody>
          <a:bodyPr/>
          <a:lstStyle/>
          <a:p>
            <a:pPr eaLnBrk="1" hangingPunct="1"/>
            <a:r>
              <a:rPr lang="en-US" sz="2000" smtClean="0"/>
              <a:t>Hydrant Supply disediakan oleh pemilik gedung untuk memudahkan mobil unit mensupply air ke dalam jaringan pipa hydrant gedung bila listrik pada saat kebakaran padam</a:t>
            </a:r>
          </a:p>
          <a:p>
            <a:pPr eaLnBrk="1" hangingPunct="1"/>
            <a:r>
              <a:rPr lang="en-US" sz="2000" smtClean="0"/>
              <a:t>Air bisa di supply oleh mobil unit atau di koneksi dengan Hydrant Kota</a:t>
            </a:r>
          </a:p>
          <a:p>
            <a:pPr eaLnBrk="1" hangingPunct="1"/>
            <a:r>
              <a:rPr lang="en-US" sz="2000" smtClean="0"/>
              <a:t>Spesifikasi Hydrant Supply sama dengan Hydrant Kota</a:t>
            </a:r>
          </a:p>
        </p:txBody>
      </p:sp>
      <p:pic>
        <p:nvPicPr>
          <p:cNvPr id="27652" name="Picture 4" descr="Hydrant supp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700213"/>
            <a:ext cx="2147888" cy="312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3.</a:t>
            </a:r>
            <a:r>
              <a:rPr lang="en-US" sz="3200" u="sng" smtClean="0"/>
              <a:t> Mobil Unit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Untuk suatu daerah tertentu Dinas Pemadam Kebakaran daerah telah mempersiapkan beberapa Mobil Unit</a:t>
            </a:r>
          </a:p>
          <a:p>
            <a:pPr eaLnBrk="1" hangingPunct="1"/>
            <a:r>
              <a:rPr lang="en-US" sz="2000" smtClean="0"/>
              <a:t>Beberapa perusahaan besar juga menyediakan mobil unit untuk membantu penanganan kebakaran area tersebut</a:t>
            </a:r>
          </a:p>
          <a:p>
            <a:pPr eaLnBrk="1" hangingPunct="1"/>
            <a:r>
              <a:rPr lang="en-US" sz="2000" smtClean="0"/>
              <a:t>Spesifikasi Mobil Unit sama dengan Hydrant Kota dan pompa digerakkan oleh motor diesel</a:t>
            </a:r>
          </a:p>
          <a:p>
            <a:pPr eaLnBrk="1" hangingPunct="1"/>
            <a:r>
              <a:rPr lang="en-US" sz="2000" smtClean="0"/>
              <a:t>Mobil Unit biasanya dibantu dengan beberapa mobil lainnya,seperti 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sym typeface="Symbol" pitchFamily="18" charset="2"/>
              </a:rPr>
              <a:t>Mobil Tangga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Ambulance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Mobil Tangki Air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Mobil Komando/Pembimbing</a:t>
            </a:r>
          </a:p>
        </p:txBody>
      </p:sp>
      <p:pic>
        <p:nvPicPr>
          <p:cNvPr id="28676" name="Picture 4" descr="images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292600"/>
            <a:ext cx="2305050" cy="200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prink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5175" y="2924175"/>
            <a:ext cx="1676400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200" smtClean="0"/>
              <a:t>4.</a:t>
            </a:r>
            <a:r>
              <a:rPr lang="en-US" sz="3200" u="sng" smtClean="0"/>
              <a:t> Sprinkle System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834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Adalah suatu system jaringan pipa di dalam gedung yang akan memancarkan air melalui sprinkle secara otomatis bila terjadi kebakaran di dalam gedung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Fungsi utama adalah mengurangi/membatasi meluasnya kebakaran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 macam type kepala sprinkle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sym typeface="Symbol" pitchFamily="18" charset="2"/>
              </a:rPr>
              <a:t>System lebur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   Menggunakan bahan logam yang bila panas akan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   meleleh dan tutup penahan tekanan air akan lepas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System Glas bulb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   Menggunakan gelas berisi cairan kimia yang bila panas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        akan memuai dan memecahkan gelas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</a:t>
            </a:r>
            <a:endParaRPr lang="en-US" sz="20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sz="3200" smtClean="0"/>
              <a:t>5.</a:t>
            </a:r>
            <a:r>
              <a:rPr lang="en-US" sz="3200" u="sng" smtClean="0"/>
              <a:t> Fire Detector ( Otomatis 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5.1 Berdasarkan cara penempatannya dibagi 2 system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</a:t>
            </a:r>
            <a:r>
              <a:rPr lang="en-US" sz="2000" smtClean="0">
                <a:sym typeface="Symbol" pitchFamily="18" charset="2"/>
              </a:rPr>
              <a:t>Line system ( sistem garis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 Spot system ( sistem titik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5.1.1 </a:t>
            </a:r>
            <a:r>
              <a:rPr lang="en-US" sz="2400" u="sng" smtClean="0"/>
              <a:t>Line system terdiri dari 2 jenis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 Line detector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Sistem lini terbuat dari 2 kabel plastik yang mudah meleleh dan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	dilapisi kertas kaca dan anyaman kelabang,bila terjadi panas 	akan terjadi hubungan singkat antar 2 kabel tersebut dan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	menyalakan alarm kebakaran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 Pipe line detector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		Menggunakan pipa kecil yang bila menerima panas tertentu 	udara dalam pipa memuai yang akan mengembangkan 	membran pada ujungpipa dan mendorong mechanical contact 	menjadi aktif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5.1.2  </a:t>
            </a:r>
            <a:r>
              <a:rPr lang="en-US" sz="2400" u="sng" smtClean="0"/>
              <a:t>Spot system terdiri dari 4 jenis 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18488" cy="352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sym typeface="Symbol" pitchFamily="18" charset="2"/>
              </a:rPr>
              <a:t>Smoke detector ( pengindera asap )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</a:t>
            </a:r>
            <a:r>
              <a:rPr lang="en-US" sz="2000" smtClean="0"/>
              <a:t>Berisi muatan radio aktif yang diberi muatan listrik sehingga 	memiliki nilai ion tertentu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Bila terjadi pengaruh terhadap ion oleh asap maka electronic 	contact akan aktif dan menyalakan alarm</a:t>
            </a:r>
          </a:p>
          <a:p>
            <a:pPr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Heat detector ( pengindera panas )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Dilengkapi dengan sensor bimetal yang bila terkena panas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tertentu maka sensor bimetal akan memuai dan mengaktifkan 	alarm</a:t>
            </a:r>
          </a:p>
        </p:txBody>
      </p:sp>
      <p:pic>
        <p:nvPicPr>
          <p:cNvPr id="26628" name="Picture 4" descr="Heat detec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0" y="4797425"/>
            <a:ext cx="1873250" cy="170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6" descr="Smoke detec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797425"/>
            <a:ext cx="1701800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563938" y="5373688"/>
            <a:ext cx="10795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Smoke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Detector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580063" y="5373688"/>
            <a:ext cx="10795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Heat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Flame detector ( pengindera nyala api )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Disiapkan untuk melindungi benda-benda yang bila terbakar 	akan menimbulkan cahaya putih kebiruan ( Ultra Violet Flame 	detector ) atau cahaya kemerahan ( Infra red Flame detector )	Cara penginderaan adalah dengan menangkap efek cahaya 	oleh kamera deteksi yang akan mengaktifkan rangkaian 	electronic contactor		</a:t>
            </a:r>
          </a:p>
          <a:p>
            <a:pPr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Radiation detector ( pengindera radiasi )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Prinsip kerjanya sama dengan smoke detector,hanya 	diberlakukan untuk indikasi zat kimia atau gas tertentu dan 	mempunyai jaringan yang sangat kompleks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6.</a:t>
            </a:r>
            <a:r>
              <a:rPr lang="en-US" sz="3200" u="sng" smtClean="0"/>
              <a:t> Fire Detector ( Manual 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Sama seperti Fire detector otomatis, Fire detector manual juga dihubungkan ke Panel Control yang akan aktif bila ada input dari detector tersebut</a:t>
            </a:r>
          </a:p>
          <a:p>
            <a:pPr eaLnBrk="1" hangingPunct="1"/>
            <a:r>
              <a:rPr lang="en-US" sz="2000" smtClean="0"/>
              <a:t>Fire detector manual ada 3 jenis 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sym typeface="Symbol" pitchFamily="18" charset="2"/>
              </a:rPr>
              <a:t> Tombol tekan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 Tombol tarik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		 Handle tarik</a:t>
            </a:r>
          </a:p>
          <a:p>
            <a:pPr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eaLnBrk="1" hangingPunct="1"/>
            <a:r>
              <a:rPr lang="en-US" sz="2000" smtClean="0"/>
              <a:t>Kelebihan alat ini adalah dapat memberikan input adanya kebakaran lebih cepat karena dioperasikan oleh manusia</a:t>
            </a:r>
          </a:p>
          <a:p>
            <a:pPr eaLnBrk="1" hangingPunct="1"/>
            <a:r>
              <a:rPr lang="en-US" sz="2000" smtClean="0"/>
              <a:t>Kelemahanya adalah bila tidak ada orang disekitar alat ini pada saat terjadi kebakaran</a:t>
            </a:r>
            <a:endParaRPr lang="en-US" sz="2000" smtClean="0">
              <a:sym typeface="Symbol" pitchFamily="18" charset="2"/>
            </a:endParaRPr>
          </a:p>
        </p:txBody>
      </p:sp>
      <p:pic>
        <p:nvPicPr>
          <p:cNvPr id="44036" name="Picture 4" descr="Box ala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87600"/>
            <a:ext cx="3317875" cy="197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ry ch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90663"/>
            <a:ext cx="1741488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Dry 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779588"/>
            <a:ext cx="1812925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Dry ch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835150"/>
            <a:ext cx="16398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Dry che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00238"/>
            <a:ext cx="142716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50900"/>
          </a:xfrm>
          <a:gradFill rotWithShape="1">
            <a:gsLst>
              <a:gs pos="0">
                <a:srgbClr val="9C1608"/>
              </a:gs>
              <a:gs pos="50000">
                <a:srgbClr val="F6220C"/>
              </a:gs>
              <a:gs pos="100000">
                <a:srgbClr val="9C1608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Dry Chemical Fire Extinguisher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185863" y="5589588"/>
            <a:ext cx="93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3.5 kg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3128963" y="5589588"/>
            <a:ext cx="93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4.5 kg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5219700" y="5589588"/>
            <a:ext cx="93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3.5 kg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7308850" y="5589588"/>
            <a:ext cx="93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9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166813" y="490538"/>
            <a:ext cx="7005637" cy="850900"/>
          </a:xfrm>
          <a:prstGeom prst="rect">
            <a:avLst/>
          </a:prstGeom>
          <a:gradFill rotWithShape="1">
            <a:gsLst>
              <a:gs pos="0">
                <a:srgbClr val="92B6AC"/>
              </a:gs>
              <a:gs pos="50000">
                <a:srgbClr val="B8E6D9"/>
              </a:gs>
              <a:gs pos="100000">
                <a:srgbClr val="92B6A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/>
              <a:t>CO2 Gas Fire Extinguisher</a:t>
            </a:r>
          </a:p>
        </p:txBody>
      </p:sp>
      <p:pic>
        <p:nvPicPr>
          <p:cNvPr id="30723" name="Picture 6" descr="CO2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412875"/>
            <a:ext cx="2159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555750"/>
            <a:ext cx="214153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038225"/>
          </a:xfrm>
        </p:spPr>
        <p:txBody>
          <a:bodyPr/>
          <a:lstStyle/>
          <a:p>
            <a:pPr eaLnBrk="1" hangingPunct="1"/>
            <a:r>
              <a:rPr lang="en-US" u="sng" smtClean="0"/>
              <a:t>SEGITIGA API</a:t>
            </a:r>
            <a:br>
              <a:rPr lang="en-US" u="sng" smtClean="0"/>
            </a:br>
            <a:r>
              <a:rPr lang="en-US" sz="1600" b="1" smtClean="0"/>
              <a:t>FIRE TRIANGLE of COMBUSTION</a:t>
            </a:r>
            <a:endParaRPr lang="en-US" b="1" smtClean="0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573338" y="2276475"/>
            <a:ext cx="3743325" cy="3097213"/>
          </a:xfrm>
          <a:prstGeom prst="triangle">
            <a:avLst>
              <a:gd name="adj" fmla="val 50000"/>
            </a:avLst>
          </a:prstGeom>
          <a:solidFill>
            <a:srgbClr val="F622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78275" y="1868488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3399FF"/>
                </a:solidFill>
              </a:rPr>
              <a:t>PANAS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300788" y="5195888"/>
            <a:ext cx="2592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3399FF"/>
                </a:solidFill>
              </a:rPr>
              <a:t>BENDA / BAHAN BAKAR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116013" y="5195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3399FF"/>
                </a:solidFill>
              </a:rPr>
              <a:t>UDARA / O2</a:t>
            </a:r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4716463" y="2276475"/>
            <a:ext cx="1800225" cy="2808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 flipH="1">
            <a:off x="2411413" y="2276475"/>
            <a:ext cx="1727200" cy="2881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 flipH="1">
            <a:off x="2628900" y="5661025"/>
            <a:ext cx="3671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Foa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79538"/>
            <a:ext cx="25273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127875" cy="865187"/>
          </a:xfrm>
          <a:gradFill rotWithShape="1">
            <a:gsLst>
              <a:gs pos="0">
                <a:srgbClr val="E0DF90"/>
              </a:gs>
              <a:gs pos="50000">
                <a:srgbClr val="FCFAA2"/>
              </a:gs>
              <a:gs pos="100000">
                <a:srgbClr val="E0DF9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/>
              <a:t>Liquid Foam Fire Extinguisher</a:t>
            </a:r>
          </a:p>
        </p:txBody>
      </p:sp>
      <p:pic>
        <p:nvPicPr>
          <p:cNvPr id="31748" name="Picture 7" descr="Fo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20161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A6ABAF"/>
              </a:gs>
              <a:gs pos="50000">
                <a:srgbClr val="C9D0D5"/>
              </a:gs>
              <a:gs pos="100000">
                <a:srgbClr val="A6ABA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/>
              <a:t>Hallon Gas Fire Extinguisher</a:t>
            </a:r>
          </a:p>
        </p:txBody>
      </p:sp>
      <p:pic>
        <p:nvPicPr>
          <p:cNvPr id="32771" name="Picture 8" descr="Gas Hal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600200"/>
            <a:ext cx="1684337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mages066]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628775"/>
            <a:ext cx="2233613" cy="235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5" descr="Fire_Extinguish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8" y="1600200"/>
            <a:ext cx="3983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5000"/>
            <a:ext cx="8229600" cy="1425575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3333FF"/>
                </a:solidFill>
                <a:latin typeface="Arial Black" pitchFamily="34" charset="0"/>
              </a:rPr>
              <a:t>TEKNIK PEMADAMAN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295400"/>
          </a:xfrm>
          <a:gradFill rotWithShape="0">
            <a:gsLst>
              <a:gs pos="0">
                <a:schemeClr val="accent1"/>
              </a:gs>
              <a:gs pos="100000">
                <a:srgbClr val="FCFAA2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sz="3200" b="1" u="sng" smtClean="0"/>
              <a:t>YANG HARUS DIPERHATIKAN PADA SAAT PEMADAMAN API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642350" cy="3849688"/>
          </a:xfrm>
        </p:spPr>
        <p:txBody>
          <a:bodyPr/>
          <a:lstStyle/>
          <a:p>
            <a:pPr eaLnBrk="1" hangingPunct="1"/>
            <a:r>
              <a:rPr lang="en-US" sz="2800" smtClean="0"/>
              <a:t>Posisi pemadaman harus membelakangi arah datangnya angin</a:t>
            </a:r>
          </a:p>
          <a:p>
            <a:pPr eaLnBrk="1" hangingPunct="1"/>
            <a:r>
              <a:rPr lang="en-US" sz="2800" smtClean="0"/>
              <a:t>Pergunakan alat pelindung diri</a:t>
            </a:r>
          </a:p>
          <a:p>
            <a:pPr eaLnBrk="1" hangingPunct="1"/>
            <a:r>
              <a:rPr lang="en-US" sz="2800" smtClean="0"/>
              <a:t>Penyelamatan nyawa manusia yang paling utama</a:t>
            </a:r>
          </a:p>
          <a:p>
            <a:pPr eaLnBrk="1" hangingPunct="1"/>
            <a:r>
              <a:rPr lang="en-US" sz="2800" smtClean="0"/>
              <a:t>Pergunakan alat pemadam api yang sesuai</a:t>
            </a:r>
          </a:p>
          <a:p>
            <a:pPr eaLnBrk="1" hangingPunct="1"/>
            <a:r>
              <a:rPr lang="en-US" sz="2800" smtClean="0"/>
              <a:t>Informasikan keadaan darurat secepatnya kepada petugas pemadam kebakaran daerah/wilayah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19100"/>
            <a:ext cx="8229600" cy="633413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CARA MENGGUNAKAN A.P.A.R</a:t>
            </a:r>
          </a:p>
        </p:txBody>
      </p:sp>
      <p:pic>
        <p:nvPicPr>
          <p:cNvPr id="35843" name="Picture 16" descr="images12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888" y="1196975"/>
            <a:ext cx="1263650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13" descr="APAR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835400"/>
            <a:ext cx="1638300" cy="2185988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14" descr="APAR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8825" y="3833813"/>
            <a:ext cx="1639888" cy="2187575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3419475" y="1268413"/>
            <a:ext cx="56165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1.Perhatikan media yang terbakar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2.Pastikan jenis APAR yang akan digunakan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   sesuai dengan media yang terbakar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3.Perhatikan arah datangnya angin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1476375" y="3933825"/>
            <a:ext cx="5543550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4.Lepaskan segel pengaman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5.Lakukan pemadaman dengan memulai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   penyemprotan dari titk api yang paling tipis</a:t>
            </a:r>
          </a:p>
        </p:txBody>
      </p:sp>
      <p:pic>
        <p:nvPicPr>
          <p:cNvPr id="35848" name="Picture 24" descr="CAURSLE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2233612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928100" cy="1143000"/>
          </a:xfrm>
          <a:gradFill rotWithShape="1">
            <a:gsLst>
              <a:gs pos="0">
                <a:schemeClr val="accent1">
                  <a:gamma/>
                  <a:shade val="8235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u="sng" smtClean="0"/>
              <a:t>PEMILIHAN A.P.A.R DISESUAIKAN DENGAN KLASIFIKASI KEBAKARAN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589088"/>
            <a:ext cx="1374775" cy="4525962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smtClean="0"/>
              <a:t>KLASIFIKASI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rgbClr val="FF5050"/>
                </a:solidFill>
              </a:rPr>
              <a:t>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solidFill>
                <a:srgbClr val="FF505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rgbClr val="FF5050"/>
                </a:solidFill>
              </a:rPr>
              <a:t>B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solidFill>
                <a:srgbClr val="FF505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rgbClr val="FF5050"/>
                </a:solidFill>
              </a:rPr>
              <a:t>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solidFill>
                <a:srgbClr val="FF505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rgbClr val="FF5050"/>
                </a:solidFill>
              </a:rPr>
              <a:t>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1584325"/>
            <a:ext cx="3384550" cy="4525963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400" b="1" smtClean="0"/>
              <a:t>ASAL API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400" smtClean="0"/>
              <a:t>Api berasal dari kebakaran benda padat</a:t>
            </a:r>
          </a:p>
          <a:p>
            <a:pPr eaLnBrk="1" hangingPunct="1">
              <a:buFontTx/>
              <a:buNone/>
            </a:pPr>
            <a:r>
              <a:rPr lang="en-US" sz="1400" smtClean="0"/>
              <a:t>kecuali logam yang bila terbakar</a:t>
            </a:r>
          </a:p>
          <a:p>
            <a:pPr eaLnBrk="1" hangingPunct="1">
              <a:buFontTx/>
              <a:buNone/>
            </a:pPr>
            <a:r>
              <a:rPr lang="en-US" sz="1400" smtClean="0"/>
              <a:t>meningglkan arang dan abu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400" smtClean="0"/>
              <a:t>Api berasal dari bahan cair atau gas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400" smtClean="0"/>
              <a:t>Api berasal dari kebakaran akibat listrik</a:t>
            </a:r>
          </a:p>
          <a:p>
            <a:pPr eaLnBrk="1" hangingPunct="1">
              <a:buFontTx/>
              <a:buNone/>
            </a:pPr>
            <a:r>
              <a:rPr lang="en-US" sz="1400" smtClean="0"/>
              <a:t>atau listrik “hidup” terlibat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400" smtClean="0"/>
              <a:t>Api berasal dari kebakaran benda logam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092950" y="1579563"/>
            <a:ext cx="1944688" cy="4525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00" b="1"/>
              <a:t>JENIS A.P.A.R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Dry Chemical/powder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CO2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Dry Chemical/powder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Foam liquid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Dry Chemical/powder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CO2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Dry Chemical/powder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Gas Hallon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5005388" y="1582738"/>
            <a:ext cx="2014537" cy="4525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00" b="1"/>
              <a:t>CONTOH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Kertas, meja kayu,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carton box, ban bekas,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kantong material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Ca t / thinner, Tabung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LPG, Oli bekas, Ink,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Kompor minyak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Kabel listrik, panel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listrik, heater/oven</a:t>
            </a:r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endParaRPr lang="en-US" sz="1400"/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Material panas sisa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welding, mesin EDM,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/>
              <a:t>Logam cair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07950" y="6237288"/>
            <a:ext cx="8928100" cy="365125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Berdasarkan Peraturan Menteri Tenaga Kerja dan Transmigrasi : PER-04/MEN/1980 ( 14 April 1980 )</a:t>
            </a:r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133350" y="1989138"/>
            <a:ext cx="886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3" name="Line 14"/>
          <p:cNvSpPr>
            <a:spLocks noChangeShapeType="1"/>
          </p:cNvSpPr>
          <p:nvPr/>
        </p:nvSpPr>
        <p:spPr bwMode="auto">
          <a:xfrm>
            <a:off x="107950" y="1989138"/>
            <a:ext cx="892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4" name="Line 15"/>
          <p:cNvSpPr>
            <a:spLocks noChangeShapeType="1"/>
          </p:cNvSpPr>
          <p:nvPr/>
        </p:nvSpPr>
        <p:spPr bwMode="auto">
          <a:xfrm>
            <a:off x="100013" y="1568450"/>
            <a:ext cx="886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>
            <a:off x="107950" y="6121400"/>
            <a:ext cx="886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>
            <a:off x="107950" y="2997200"/>
            <a:ext cx="892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>
            <a:off x="107950" y="4016375"/>
            <a:ext cx="892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8" name="Line 19"/>
          <p:cNvSpPr>
            <a:spLocks noChangeShapeType="1"/>
          </p:cNvSpPr>
          <p:nvPr/>
        </p:nvSpPr>
        <p:spPr bwMode="auto">
          <a:xfrm>
            <a:off x="107950" y="5073650"/>
            <a:ext cx="892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s0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836613"/>
            <a:ext cx="1584325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/>
              <a:t>SUMBER PANAS YANG DAPAT MENIMBULKAN API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700213"/>
            <a:ext cx="7345363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Api terbuka ( open flame )</a:t>
            </a:r>
          </a:p>
          <a:p>
            <a:pPr eaLnBrk="1" hangingPunct="1"/>
            <a:r>
              <a:rPr lang="en-US" sz="2800" smtClean="0"/>
              <a:t>Sinar Matahari</a:t>
            </a:r>
          </a:p>
          <a:p>
            <a:pPr eaLnBrk="1" hangingPunct="1"/>
            <a:r>
              <a:rPr lang="en-US" sz="2800" smtClean="0"/>
              <a:t>Energi Mekanik  </a:t>
            </a:r>
            <a:r>
              <a:rPr lang="en-US" sz="2800" smtClean="0">
                <a:sym typeface="Symbol" pitchFamily="18" charset="2"/>
              </a:rPr>
              <a:t>Gesekan (friction)</a:t>
            </a:r>
          </a:p>
          <a:p>
            <a:pPr eaLnBrk="1" hangingPunct="1"/>
            <a:r>
              <a:rPr lang="en-US" sz="2800" smtClean="0"/>
              <a:t>                           </a:t>
            </a:r>
            <a:r>
              <a:rPr lang="en-US" sz="2800" smtClean="0">
                <a:sym typeface="Symbol" pitchFamily="18" charset="2"/>
              </a:rPr>
              <a:t>Benturan (impact)</a:t>
            </a:r>
          </a:p>
          <a:p>
            <a:pPr eaLnBrk="1" hangingPunct="1"/>
            <a:r>
              <a:rPr lang="en-US" sz="2800" smtClean="0"/>
              <a:t>Pemampatan ( Compression )</a:t>
            </a:r>
          </a:p>
          <a:p>
            <a:pPr eaLnBrk="1" hangingPunct="1"/>
            <a:r>
              <a:rPr lang="en-US" sz="2800" smtClean="0"/>
              <a:t>Listrik ( Electrical )</a:t>
            </a:r>
          </a:p>
          <a:p>
            <a:pPr eaLnBrk="1" hangingPunct="1"/>
            <a:r>
              <a:rPr lang="en-US" sz="2800" smtClean="0"/>
              <a:t>Proses Kimia ( Chemical reaction )</a:t>
            </a:r>
          </a:p>
          <a:p>
            <a:pPr eaLnBrk="1" hangingPunct="1">
              <a:buFontTx/>
              <a:buNone/>
            </a:pPr>
            <a:endParaRPr lang="en-US" sz="28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1476375" y="378936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ckground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CARA PANAS BERPINDAH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chemeClr val="accent2"/>
                </a:solidFill>
              </a:rPr>
              <a:t>RADIASI (radiation)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Panas berpindah dengan cara memancar melalui udara keseluruh arah</a:t>
            </a:r>
          </a:p>
          <a:p>
            <a:pPr eaLnBrk="1" hangingPunct="1"/>
            <a:r>
              <a:rPr lang="en-US" sz="2000" u="sng" smtClean="0">
                <a:solidFill>
                  <a:schemeClr val="accent2"/>
                </a:solidFill>
              </a:rPr>
              <a:t>KONDUKSI (conduction)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Panas berpindah dengan cara menjalar melalui benda logam kesemua arah</a:t>
            </a:r>
          </a:p>
          <a:p>
            <a:pPr eaLnBrk="1" hangingPunct="1"/>
            <a:r>
              <a:rPr lang="en-US" sz="2000" u="sng" smtClean="0">
                <a:solidFill>
                  <a:schemeClr val="accent2"/>
                </a:solidFill>
              </a:rPr>
              <a:t>KONVEKSI (convection)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Panas berpindah dengan cara mengalir melalui/pada udara atau cairan</a:t>
            </a:r>
          </a:p>
          <a:p>
            <a:pPr eaLnBrk="1" hangingPunct="1"/>
            <a:r>
              <a:rPr lang="en-US" sz="2000" u="sng" smtClean="0">
                <a:solidFill>
                  <a:schemeClr val="accent2"/>
                </a:solidFill>
              </a:rPr>
              <a:t>DIRECT BURNING (direct flame contact)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Panas berpindah dengan cara langsung dari dari lidah api atau lompatan api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KLASIFIKASI KEBAKARAN N.F.P.A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/>
              <a:t>( National Fire Protection Association )</a:t>
            </a:r>
            <a:endParaRPr lang="en-US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1522413" cy="3457575"/>
          </a:xfrm>
        </p:spPr>
        <p:txBody>
          <a:bodyPr/>
          <a:lstStyle/>
          <a:p>
            <a:pPr eaLnBrk="1" hangingPunct="1"/>
            <a:r>
              <a:rPr lang="en-US" sz="2000" smtClean="0"/>
              <a:t>Class A</a:t>
            </a:r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Class B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Class C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Class D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1916113"/>
            <a:ext cx="6562725" cy="403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Api berasal dari kebakaran benda padat kecuali logam</a:t>
            </a:r>
          </a:p>
          <a:p>
            <a:pPr eaLnBrk="1" hangingPunct="1">
              <a:buFontTx/>
              <a:buNone/>
            </a:pPr>
            <a:r>
              <a:rPr lang="en-US" sz="2000" smtClean="0"/>
              <a:t>yang bila terbakar meninggalkan arang dan abu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Api berasal dari kebakaran bahan cair atau gas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Api berasal dari kebakaran akibat listrik atau dimana</a:t>
            </a:r>
          </a:p>
          <a:p>
            <a:pPr eaLnBrk="1" hangingPunct="1">
              <a:buFontTx/>
              <a:buNone/>
            </a:pPr>
            <a:r>
              <a:rPr lang="en-US" sz="2000" smtClean="0"/>
              <a:t>listrik “hidup” terlibat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Api berasal dari kebakaran benda logam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856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Berdasarkan Peraturan Menteri Tenaga Kerja dan Transmigrasi : PER-04/MEN/1980 tanggal 14 April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/>
              <a:t>TEKNIK / SISTEM PEMADAMAN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519362"/>
          </a:xfrm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rgbClr val="0000FF"/>
                </a:solidFill>
              </a:rPr>
              <a:t>SMOTHERING</a:t>
            </a:r>
            <a:r>
              <a:rPr lang="en-US" sz="2400" u="sng" smtClean="0"/>
              <a:t> ( menutupi/menyelimuti)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Memutuskan hubungan udara luar dengan fluida yang terbakar agar perbandingan udara berkurang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contoh : Menutupi dengan menggunakan karung basah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             Menutupi dengan menggunakan pasir,lumpur atau tanah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             Pemadaman dengan menggunakan </a:t>
            </a:r>
            <a:r>
              <a:rPr lang="en-US" sz="2000" smtClean="0">
                <a:solidFill>
                  <a:srgbClr val="F6220C"/>
                </a:solidFill>
              </a:rPr>
              <a:t>APAR</a:t>
            </a:r>
            <a:r>
              <a:rPr lang="en-US" sz="2000" smtClean="0"/>
              <a:t> jenis </a:t>
            </a:r>
            <a:r>
              <a:rPr lang="en-US" sz="2000" smtClean="0">
                <a:solidFill>
                  <a:srgbClr val="F6220C"/>
                </a:solidFill>
              </a:rPr>
              <a:t>Foam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457200" y="3933825"/>
            <a:ext cx="822960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u="sng">
                <a:solidFill>
                  <a:srgbClr val="0000FF"/>
                </a:solidFill>
              </a:rPr>
              <a:t>COOLING</a:t>
            </a:r>
            <a:r>
              <a:rPr lang="en-US" sz="2400" u="sng"/>
              <a:t> ( Pendinginan 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	Menurunkan panas benda sampai mencapai suhu dibawah titik nyala ( flash point 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	contoh : Disiram dengan air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	              Ditimbun dengan pohon yang mengandung air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	              Dipadamkan dengan </a:t>
            </a:r>
            <a:r>
              <a:rPr lang="en-US" sz="2000">
                <a:solidFill>
                  <a:srgbClr val="F6220C"/>
                </a:solidFill>
              </a:rPr>
              <a:t>APAR</a:t>
            </a:r>
            <a:r>
              <a:rPr lang="en-US" sz="2000"/>
              <a:t> jenis </a:t>
            </a:r>
            <a:r>
              <a:rPr lang="en-US" sz="2000">
                <a:solidFill>
                  <a:srgbClr val="F6220C"/>
                </a:solidFill>
              </a:rPr>
              <a:t>CO2</a:t>
            </a:r>
            <a:endParaRPr lang="en-US" sz="2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0000FF"/>
                </a:solidFill>
              </a:rPr>
              <a:t>STARVATION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Mengurangi/mengambil bahan yang terbakar atau menutup aliran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cairan atau gas yang terbakar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contoh : Memisahkan benda yang terbakar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              Menjauhkan benda yang belum terbakar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              Menutup kran instalasi minyak/gas yang terbakar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u="sng" smtClean="0"/>
          </a:p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0000FF"/>
                </a:solidFill>
              </a:rPr>
              <a:t>MEMUTUS RANTAI REAKSI PEMBAKARAN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Pemadaman menggunakan APAR ( alat pemadam api ringan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0000FF"/>
                </a:solidFill>
              </a:rPr>
              <a:t>EMULSIFICATION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Pemadaman kebakaran plastik dengan air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0000FF"/>
                </a:solidFill>
              </a:rPr>
              <a:t>PELARUTAN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Pemadaman kebakaran alkohol dengan menggunakan air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24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gradFill rotWithShape="1">
            <a:gsLst>
              <a:gs pos="0">
                <a:srgbClr val="C3B392"/>
              </a:gs>
              <a:gs pos="100000">
                <a:srgbClr val="EDD9B1"/>
              </a:gs>
            </a:gsLst>
            <a:lin ang="18900000" scaled="1"/>
          </a:gra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u="sng" smtClean="0">
                <a:latin typeface="Impact" pitchFamily="34" charset="0"/>
              </a:rPr>
              <a:t>KATAGORI PEMADAMAN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u="sng" smtClean="0">
                <a:solidFill>
                  <a:srgbClr val="00FF00"/>
                </a:solidFill>
              </a:rPr>
              <a:t>PEMADAMAN TRADISIONAL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</a:t>
            </a:r>
            <a:r>
              <a:rPr lang="en-US" sz="2000" smtClean="0"/>
              <a:t>Menggunakan media yang tersedia langsung dari alam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contoh : Menggunakan daun pisang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              Menggunakan karung yang dibasahi air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              Menggunakan pasir atau tanah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u="sng" smtClean="0">
                <a:solidFill>
                  <a:srgbClr val="00FF00"/>
                </a:solidFill>
              </a:rPr>
              <a:t>PEMADAMAN MODERN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</a:t>
            </a:r>
            <a:r>
              <a:rPr lang="en-US" sz="2000" smtClean="0"/>
              <a:t>Menggunakan media atau alat yang dibuat khusus untuk penanganan kebakaran</a:t>
            </a:r>
            <a:endParaRPr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contoh : Menggunakan A.P.A.R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              Menggunakan Hydrant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              Menggunakan mobil unit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      Menggunakan sprinkle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      Dibantu oleh Fire detector dan Alarm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988</Words>
  <Application>Microsoft Office PowerPoint</Application>
  <PresentationFormat>On-screen Show (4:3)</PresentationFormat>
  <Paragraphs>336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PEMADAMAN KEBAKARAN</vt:lpstr>
      <vt:lpstr>PENGENALAN ALAT PEMADAM API</vt:lpstr>
      <vt:lpstr>SEGITIGA API FIRE TRIANGLE of COMBUSTION</vt:lpstr>
      <vt:lpstr>SUMBER PANAS YANG DAPAT MENIMBULKAN API</vt:lpstr>
      <vt:lpstr>CARA PANAS BERPINDAH</vt:lpstr>
      <vt:lpstr>KLASIFIKASI KEBAKARAN N.F.P.A ( National Fire Protection Association )</vt:lpstr>
      <vt:lpstr>TEKNIK / SISTEM PEMADAMAN</vt:lpstr>
      <vt:lpstr>PowerPoint Presentation</vt:lpstr>
      <vt:lpstr>KATAGORI PEMADAMAN</vt:lpstr>
      <vt:lpstr>KELEBIHAN DAN KEKURANGAN PEMADAMAN TRADISIONAL DAN MODERN</vt:lpstr>
      <vt:lpstr>MEDIA PEMADAMAN MODERN</vt:lpstr>
      <vt:lpstr>1.1.1 Dry Chemical </vt:lpstr>
      <vt:lpstr>1.1.2  Gas CO2</vt:lpstr>
      <vt:lpstr>1.1.3  FOAM ( Busa )</vt:lpstr>
      <vt:lpstr>PowerPoint Presentation</vt:lpstr>
      <vt:lpstr>PowerPoint Presentation</vt:lpstr>
      <vt:lpstr>PowerPoint Presentation</vt:lpstr>
      <vt:lpstr>2.1.1  Hydrant Kota</vt:lpstr>
      <vt:lpstr>2.1.2  Hydrant Gedung </vt:lpstr>
      <vt:lpstr>HYDRANT GEDUNG</vt:lpstr>
      <vt:lpstr>2.1.3  Hydrant Supply ( Fire Bridge Connection )</vt:lpstr>
      <vt:lpstr>3. Mobil Unit</vt:lpstr>
      <vt:lpstr>4. Sprinkle System</vt:lpstr>
      <vt:lpstr>5. Fire Detector ( Otomatis )</vt:lpstr>
      <vt:lpstr>5.1.2  Spot system terdiri dari 4 jenis :</vt:lpstr>
      <vt:lpstr>PowerPoint Presentation</vt:lpstr>
      <vt:lpstr>6. Fire Detector ( Manual )</vt:lpstr>
      <vt:lpstr>Dry Chemical Fire Extinguisher</vt:lpstr>
      <vt:lpstr>PowerPoint Presentation</vt:lpstr>
      <vt:lpstr>Liquid Foam Fire Extinguisher</vt:lpstr>
      <vt:lpstr>Hallon Gas Fire Extinguisher</vt:lpstr>
      <vt:lpstr>TEKNIK PEMADAMAN API</vt:lpstr>
      <vt:lpstr>YANG HARUS DIPERHATIKAN PADA SAAT PEMADAMAN API</vt:lpstr>
      <vt:lpstr>CARA MENGGUNAKAN A.P.A.R</vt:lpstr>
      <vt:lpstr>PEMILIHAN A.P.A.R DISESUAIKAN DENGAN KLASIFIKASI KEBAKARAN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SEGITIGA API</dc:title>
  <dc:creator>User</dc:creator>
  <cp:lastModifiedBy>May</cp:lastModifiedBy>
  <cp:revision>125</cp:revision>
  <dcterms:created xsi:type="dcterms:W3CDTF">2005-12-27T03:13:31Z</dcterms:created>
  <dcterms:modified xsi:type="dcterms:W3CDTF">2015-03-07T07:24:03Z</dcterms:modified>
</cp:coreProperties>
</file>