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66" r:id="rId2"/>
    <p:sldMasterId id="2147483779" r:id="rId3"/>
  </p:sldMasterIdLst>
  <p:notesMasterIdLst>
    <p:notesMasterId r:id="rId32"/>
  </p:notesMasterIdLst>
  <p:sldIdLst>
    <p:sldId id="256" r:id="rId4"/>
    <p:sldId id="294" r:id="rId5"/>
    <p:sldId id="257" r:id="rId6"/>
    <p:sldId id="287" r:id="rId7"/>
    <p:sldId id="258" r:id="rId8"/>
    <p:sldId id="259" r:id="rId9"/>
    <p:sldId id="260" r:id="rId10"/>
    <p:sldId id="261" r:id="rId11"/>
    <p:sldId id="262" r:id="rId12"/>
    <p:sldId id="271" r:id="rId13"/>
    <p:sldId id="272" r:id="rId14"/>
    <p:sldId id="273" r:id="rId15"/>
    <p:sldId id="274" r:id="rId16"/>
    <p:sldId id="263" r:id="rId17"/>
    <p:sldId id="264" r:id="rId18"/>
    <p:sldId id="265" r:id="rId19"/>
    <p:sldId id="266" r:id="rId20"/>
    <p:sldId id="267" r:id="rId21"/>
    <p:sldId id="268" r:id="rId22"/>
    <p:sldId id="269" r:id="rId23"/>
    <p:sldId id="280" r:id="rId24"/>
    <p:sldId id="289" r:id="rId25"/>
    <p:sldId id="276" r:id="rId26"/>
    <p:sldId id="277" r:id="rId27"/>
    <p:sldId id="278" r:id="rId28"/>
    <p:sldId id="279" r:id="rId29"/>
    <p:sldId id="281" r:id="rId30"/>
    <p:sldId id="291"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3366FF"/>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22" autoAdjust="0"/>
  </p:normalViewPr>
  <p:slideViewPr>
    <p:cSldViewPr>
      <p:cViewPr>
        <p:scale>
          <a:sx n="66" d="100"/>
          <a:sy n="66" d="100"/>
        </p:scale>
        <p:origin x="42" y="12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62"/>
    </p:cViewPr>
  </p:sorterViewPr>
  <p:notesViewPr>
    <p:cSldViewPr>
      <p:cViewPr>
        <p:scale>
          <a:sx n="100" d="100"/>
          <a:sy n="100" d="100"/>
        </p:scale>
        <p:origin x="-528"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US"/>
          </a:p>
        </p:txBody>
      </p:sp>
      <p:sp>
        <p:nvSpPr>
          <p:cNvPr id="358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58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US"/>
          </a:p>
        </p:txBody>
      </p:sp>
      <p:sp>
        <p:nvSpPr>
          <p:cNvPr id="358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1C93C175-A061-42CE-BA1C-6EC4C8A2145C}" type="slidenum">
              <a:rPr lang="en-US"/>
              <a:pPr>
                <a:defRPr/>
              </a:pPr>
              <a:t>‹#›</a:t>
            </a:fld>
            <a:endParaRPr lang="en-US"/>
          </a:p>
        </p:txBody>
      </p:sp>
    </p:spTree>
    <p:extLst>
      <p:ext uri="{BB962C8B-B14F-4D97-AF65-F5344CB8AC3E}">
        <p14:creationId xmlns:p14="http://schemas.microsoft.com/office/powerpoint/2010/main" val="33561976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742F798-CB3F-4630-AAB3-B6A05C05248B}" type="slidenum">
              <a:rPr lang="en-US" smtClean="0"/>
              <a:pPr eaLnBrk="1" hangingPunct="1"/>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r>
              <a:rPr lang="en-US" smtClean="0"/>
              <a:t>Tanggap darurat medik di perusahaan merupakan bagian tak terpisahkan dari tanggap darurat secara umum dalam menghadapi kebakaran dan ledakan. Dengan demikian tanggap darurat medik harus diintegrasikan dengan tanggap darurat umum.</a:t>
            </a:r>
          </a:p>
          <a:p>
            <a:pPr eaLnBrk="1" hangingPunct="1"/>
            <a:endParaRPr lang="en-US" smtClean="0"/>
          </a:p>
          <a:p>
            <a:pPr eaLnBrk="1" hangingPunct="1"/>
            <a:r>
              <a:rPr lang="en-US" smtClean="0"/>
              <a:t>Pemahaman ini lebih banyak dari negara Eropah ketimbang Amerika.</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6977FBB-47C6-4047-948F-799DF35FDF45}" type="slidenum">
              <a:rPr lang="en-US" smtClean="0"/>
              <a:pPr eaLnBrk="1" hangingPunct="1"/>
              <a:t>11</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t>Korban akibat disetrom listrik harus dikirimkan ke RS yang punya defibrilator. Bukan itu saja harus ada dokter atau perawat yang mampu melakukan defibrilasi. Alatnya juga harus terpelihara secara baik. Sering alat tersedia tetapi tidak di charge sehingga ketika lampu padam alat tidak bisa dipergunakan.</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9EFC7A6-1A6F-46DB-A6A3-D39EF378C824}" type="slidenum">
              <a:rPr lang="en-US" smtClean="0"/>
              <a:pPr eaLnBrk="1" hangingPunct="1"/>
              <a:t>12</a:t>
            </a:fld>
            <a:endParaRPr lang="en-US" smtClean="0"/>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r>
              <a:rPr lang="en-US" smtClean="0"/>
              <a:t>Dokumentasi sangat kritis. Dokter sering malas menulis apa yang sudah dilakukan. Upayakan tidak banyak menulis, misalnya dengan menggambar atau membuat singkatan. Singkatan harus standar internasional, agar mudah diterjemahkan.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44E4ADA-6EBA-4093-A1CF-669140C2242E}" type="slidenum">
              <a:rPr lang="en-US" smtClean="0"/>
              <a:pPr eaLnBrk="1" hangingPunct="1"/>
              <a:t>13</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t>Spesialis perlu dimintai pendapat, namun agak sukar karena sering terjadi perebutan pasien. Misalnya fraktur tulang belakang, sering menjadi ajang rebutan dokter saraf dan dokter bedah tulang. Batasnya kelabu.</a:t>
            </a:r>
          </a:p>
          <a:p>
            <a:pPr eaLnBrk="1" hangingPunct="1"/>
            <a:r>
              <a:rPr lang="en-US" smtClean="0"/>
              <a:t>Dokter perusahaan harus mampu menyaring informasi dari spesialis ini sebelum dilaporkan ke manajemen perusahaan. Jangan sampai mereka jadi bingung dan kehilangan pegangan.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B239D30-46DB-4128-BAD5-BA2098561B4E}" type="slidenum">
              <a:rPr lang="en-US" smtClean="0"/>
              <a:pPr eaLnBrk="1" hangingPunct="1"/>
              <a:t>14</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r>
              <a:rPr lang="en-US" smtClean="0"/>
              <a:t>Ada kompetensi penolong pertama. Di Indonesia kompetensi ini diatur dalam UU No 13/2003 di mana Badan Nasional Sertifikasi Profesi yang bernaung di bawah Presiden yang bertanggung jawab dalam hal ini.</a:t>
            </a:r>
          </a:p>
          <a:p>
            <a:pPr eaLnBrk="1" hangingPunct="1"/>
            <a:r>
              <a:rPr lang="en-US" smtClean="0"/>
              <a:t>Badan ini memberikan akreditasi kepada Lembaga yang berhak memberikan sertifikasi komptensi dan memberikan akreditasi kepada Lembaga Pelatihan yang berhak memberikan pelatihan kompetensi.</a:t>
            </a:r>
          </a:p>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1447EB87-3439-45B4-98E2-366A23E9A78A}" type="slidenum">
              <a:rPr lang="en-US" smtClean="0"/>
              <a:pPr eaLnBrk="1" hangingPunct="1"/>
              <a:t>15</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Kompetensi ada mempunyai tahapan. Ini disebut juga dengan kualifikasi, ada yang disebut Pratama, Madya dan Utama.</a:t>
            </a:r>
          </a:p>
          <a:p>
            <a:pPr eaLnBrk="1" hangingPunct="1"/>
            <a:r>
              <a:rPr lang="en-US" smtClean="0"/>
              <a:t>Masing-masing mempunyai kriteria tertentu.</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9CFED49F-D9F9-48D1-AB6A-8AB2CFB4EFD3}" type="slidenum">
              <a:rPr lang="en-US" smtClean="0"/>
              <a:pPr eaLnBrk="1" hangingPunct="1"/>
              <a:t>16</a:t>
            </a:fld>
            <a:endParaRPr lang="en-US" smtClean="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t>Ada standar waktu, ada standar ketrampilan dan ada standar pengetahuan.</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A7BAEE1-15A0-4025-91A9-08EE72D9C240}" type="slidenum">
              <a:rPr lang="en-US" smtClean="0"/>
              <a:pPr eaLnBrk="1" hangingPunct="1"/>
              <a:t>17</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Dokumentasi adalah bagian penting. Kerjakan apa yang anda tulis dan tulis apa yang ada lakukan.</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A5BFE35-2CDE-43C9-8612-E5A170E6B041}" type="slidenum">
              <a:rPr lang="en-US" smtClean="0"/>
              <a:pPr eaLnBrk="1" hangingPunct="1"/>
              <a:t>18</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Risiko harus diperhitungkan secara cermat’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C742201-913E-4BD0-A5C1-1A4669919989}" type="slidenum">
              <a:rPr lang="en-US" smtClean="0"/>
              <a:pPr eaLnBrk="1" hangingPunct="1"/>
              <a:t>19</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1898E84-ED7E-45A2-8175-78BC51D456CE}" type="slidenum">
              <a:rPr lang="en-US" smtClean="0"/>
              <a:pPr eaLnBrk="1" hangingPunct="1"/>
              <a:t>20</a:t>
            </a:fld>
            <a:endParaRPr lang="en-US" smtClean="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B86465-4629-4AFE-AF08-4544721A240F}" type="slidenum">
              <a:rPr lang="en-US" smtClean="0"/>
              <a:pPr eaLnBrk="1" hangingPunct="1"/>
              <a:t>3</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B8444CC-2A30-4C2F-856B-EF9CD9395C93}" type="slidenum">
              <a:rPr lang="en-US" smtClean="0"/>
              <a:pPr eaLnBrk="1" hangingPunct="1"/>
              <a:t>21</a:t>
            </a:fld>
            <a:endParaRPr lang="en-US" smtClean="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BBF56C3-6D9B-4468-9DC6-B5B379D869B7}" type="slidenum">
              <a:rPr lang="en-US" smtClean="0"/>
              <a:pPr eaLnBrk="1" hangingPunct="1"/>
              <a:t>22</a:t>
            </a:fld>
            <a:endParaRPr lang="en-US" smtClean="0"/>
          </a:p>
        </p:txBody>
      </p:sp>
      <p:sp>
        <p:nvSpPr>
          <p:cNvPr id="65539" name="Rectangle 2"/>
          <p:cNvSpPr>
            <a:spLocks noGrp="1" noChangeArrowheads="1"/>
          </p:cNvSpPr>
          <p:nvPr>
            <p:ph type="body" idx="1"/>
          </p:nvPr>
        </p:nvSpPr>
        <p:spPr>
          <a:xfrm>
            <a:off x="912813" y="4356100"/>
            <a:ext cx="5030787" cy="4132263"/>
          </a:xfrm>
          <a:noFill/>
          <a:extLst>
            <a:ext uri="{91240B29-F687-4F45-9708-019B960494DF}">
              <a14:hiddenLine xmlns:a14="http://schemas.microsoft.com/office/drawing/2010/main" w="12700">
                <a:solidFill>
                  <a:schemeClr val="tx1"/>
                </a:solidFill>
                <a:miter lim="800000"/>
                <a:headEnd/>
                <a:tailEnd/>
              </a14:hiddenLine>
            </a:ext>
          </a:extLst>
        </p:spPr>
        <p:txBody>
          <a:bodyPr lIns="119062" tIns="58738" rIns="119062" bIns="58738"/>
          <a:lstStyle/>
          <a:p>
            <a:pPr defTabSz="1177925" eaLnBrk="1" hangingPunct="1"/>
            <a:endParaRPr lang="id-ID" smtClean="0"/>
          </a:p>
        </p:txBody>
      </p:sp>
      <p:sp>
        <p:nvSpPr>
          <p:cNvPr id="65540" name="Rectangle 3"/>
          <p:cNvSpPr>
            <a:spLocks noGrp="1" noRot="1" noChangeAspect="1" noChangeArrowheads="1" noTextEdit="1"/>
          </p:cNvSpPr>
          <p:nvPr>
            <p:ph type="sldImg"/>
          </p:nvPr>
        </p:nvSpPr>
        <p:spPr>
          <a:xfrm>
            <a:off x="1152525" y="692150"/>
            <a:ext cx="4559300" cy="3419475"/>
          </a:xfrm>
          <a:ln w="12700" cap="flat">
            <a:solidFill>
              <a:schemeClr val="tx1"/>
            </a:solidFill>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C3B705B-C5F3-40A3-8F3C-A78258DF99D3}" type="slidenum">
              <a:rPr lang="en-US" smtClean="0"/>
              <a:pPr eaLnBrk="1" hangingPunct="1"/>
              <a:t>23</a:t>
            </a:fld>
            <a:endParaRPr lang="en-US" smtClean="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pPr eaLnBrk="1" hangingPunct="1"/>
            <a:r>
              <a:rPr lang="en-US" smtClean="0"/>
              <a:t>Alat transpor harus jelas apakah kendaraan biasa bisa dipakai atau apakah mobil ambulance yang berperalatan lengkap?</a:t>
            </a:r>
          </a:p>
          <a:p>
            <a:pPr eaLnBrk="1" hangingPunct="1"/>
            <a:endParaRPr lang="en-US" smtClean="0"/>
          </a:p>
          <a:p>
            <a:pPr eaLnBrk="1" hangingPunct="1"/>
            <a:r>
              <a:rPr lang="en-US" smtClean="0"/>
              <a:t>Indikasi dan kontraindikasi pengangkutan dengan pesawat terbang perlu diperhatikan.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6B1BDCE-BB12-464B-BAFA-1FC8B0305D36}" type="slidenum">
              <a:rPr lang="en-US" smtClean="0"/>
              <a:pPr eaLnBrk="1" hangingPunct="1"/>
              <a:t>24</a:t>
            </a:fld>
            <a:endParaRPr lang="en-US" smtClean="0"/>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smtClean="0"/>
              <a:t>Dokumentasi bisa dilakukan dengan mencatat, memotret atau merekam dengan video kamera.</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4F10BAC7-5C3D-4C71-AA73-CED3C6894760}" type="slidenum">
              <a:rPr lang="en-US" smtClean="0"/>
              <a:pPr eaLnBrk="1" hangingPunct="1"/>
              <a:t>25</a:t>
            </a:fld>
            <a:endParaRPr lang="en-US" smtClean="0"/>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p:spPr>
        <p:txBody>
          <a:bodyPr/>
          <a:lstStyle/>
          <a:p>
            <a:pPr eaLnBrk="1" hangingPunct="1"/>
            <a:r>
              <a:rPr lang="en-US" smtClean="0"/>
              <a:t>Pemantauan:</a:t>
            </a:r>
          </a:p>
          <a:p>
            <a:pPr eaLnBrk="1" hangingPunct="1"/>
            <a:endParaRPr lang="en-US" smtClean="0"/>
          </a:p>
          <a:p>
            <a:pPr eaLnBrk="1" hangingPunct="1"/>
            <a:r>
              <a:rPr lang="en-US" smtClean="0"/>
              <a:t>Kotak P3K harus tersedia secara memadai, sesuai dengan tingkat bahaya yang akan dihadapi dan sesuai dengan jumlah orang yang bekerja. Ada SNI mengenai kotak P3K ini.</a:t>
            </a:r>
          </a:p>
          <a:p>
            <a:pPr eaLnBrk="1" hangingPunct="1"/>
            <a:r>
              <a:rPr lang="en-US" smtClean="0"/>
              <a:t>Isinya ada berbagai macam, namun sebaiknya disesuaikan dengan kemajuan jaman. Jika dalam standar ada jodium tinctur, maka sebaiknya diganti dengan betadine, begitu juga dengan rivanol.</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4B0D86A-CBC8-4A2D-9BAD-C64114A56931}" type="slidenum">
              <a:rPr lang="en-US" smtClean="0"/>
              <a:pPr eaLnBrk="1" hangingPunct="1"/>
              <a:t>26</a:t>
            </a:fld>
            <a:endParaRPr lang="en-US" smtClean="0"/>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noFill/>
        </p:spPr>
        <p:txBody>
          <a:bodyPr/>
          <a:lstStyle/>
          <a:p>
            <a:pPr eaLnBrk="1" hangingPunct="1"/>
            <a:r>
              <a:rPr lang="en-US" smtClean="0"/>
              <a:t>Penyelidikan kecelakaan kerja:</a:t>
            </a:r>
          </a:p>
          <a:p>
            <a:pPr eaLnBrk="1" hangingPunct="1"/>
            <a:endParaRPr lang="en-US" smtClean="0"/>
          </a:p>
          <a:p>
            <a:pPr eaLnBrk="1" hangingPunct="1"/>
            <a:r>
              <a:rPr lang="en-US" smtClean="0"/>
              <a:t>Team biasanya terdiri atas tiga kelompok: Kelompok Man (terkait dengan manusia: psikolog, dokter, perawat, pendidik dll), Kelompok Machine (peralatan, mesin, dll) dan Kelompok Media (banjir, bencana alam dll);</a:t>
            </a:r>
          </a:p>
          <a:p>
            <a:pPr eaLnBrk="1" hangingPunct="1"/>
            <a:endParaRPr lang="en-US" smtClean="0"/>
          </a:p>
          <a:p>
            <a:pPr eaLnBrk="1" hangingPunct="1"/>
            <a:r>
              <a:rPr lang="en-US" smtClean="0"/>
              <a:t>Perlu dipahami patologi cedera misalnya fraktur fibula pada kaki kanan karena tungkai mengerem mobil.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E20962D-5CE5-4223-8F91-D659E444F80A}" type="slidenum">
              <a:rPr lang="en-US" smtClean="0"/>
              <a:pPr eaLnBrk="1" hangingPunct="1"/>
              <a:t>27</a:t>
            </a:fld>
            <a:endParaRPr lang="en-US" smtClean="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r>
              <a:rPr lang="en-US" smtClean="0"/>
              <a:t>Medical Emergency Response Plan harus diperbaiki paling sedikit setahun sekali. Mungkin ada perubahan kemajuan dalam teknologi pertolongan (First Aid misalnya dengan ERC 2005), perubahan dalam fasilitas rumah sakit (baru dibeli alat AED) dll.</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77A83840-D02B-4860-87A7-D414EB1157CD}" type="slidenum">
              <a:rPr lang="en-US" smtClean="0"/>
              <a:pPr eaLnBrk="1" hangingPunct="1"/>
              <a:t>4</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id-ID" smtClean="0"/>
          </a:p>
        </p:txBody>
      </p:sp>
      <p:sp>
        <p:nvSpPr>
          <p:cNvPr id="69636" name="Rectangle 4"/>
          <p:cNvSpPr>
            <a:spLocks noChangeArrowheads="1"/>
          </p:cNvSpPr>
          <p:nvPr/>
        </p:nvSpPr>
        <p:spPr bwMode="auto">
          <a:xfrm>
            <a:off x="1268413" y="1547813"/>
            <a:ext cx="4248150" cy="2130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kumimoji="1" lang="en-US" sz="1400" b="1">
                <a:effectLst>
                  <a:outerShdw blurRad="38100" dist="38100" dir="2700000" algn="tl">
                    <a:srgbClr val="C0C0C0"/>
                  </a:outerShdw>
                </a:effectLst>
              </a:rPr>
              <a:t>Provide the following services to the workforce:</a:t>
            </a:r>
          </a:p>
          <a:p>
            <a:pPr>
              <a:buFontTx/>
              <a:buChar char="•"/>
              <a:defRPr/>
            </a:pPr>
            <a:endParaRPr kumimoji="1" lang="en-US" sz="1200" b="1">
              <a:effectLst>
                <a:outerShdw blurRad="38100" dist="38100" dir="2700000" algn="tl">
                  <a:srgbClr val="C0C0C0"/>
                </a:outerShdw>
              </a:effectLst>
            </a:endParaRPr>
          </a:p>
          <a:p>
            <a:pPr>
              <a:buFontTx/>
              <a:buChar char="•"/>
              <a:defRPr/>
            </a:pPr>
            <a:r>
              <a:rPr kumimoji="1" lang="en-US" sz="1200" b="1">
                <a:effectLst>
                  <a:outerShdw blurRad="38100" dist="38100" dir="2700000" algn="tl">
                    <a:srgbClr val="C0C0C0"/>
                  </a:outerShdw>
                </a:effectLst>
              </a:rPr>
              <a:t>Emergency Response and Preparedness </a:t>
            </a:r>
          </a:p>
          <a:p>
            <a:pPr>
              <a:buFontTx/>
              <a:buChar char="•"/>
              <a:defRPr/>
            </a:pPr>
            <a:r>
              <a:rPr kumimoji="1" lang="en-US" sz="1200" b="1">
                <a:effectLst>
                  <a:outerShdw blurRad="38100" dist="38100" dir="2700000" algn="tl">
                    <a:srgbClr val="C0C0C0"/>
                  </a:outerShdw>
                </a:effectLst>
              </a:rPr>
              <a:t>Emergency Medical Care</a:t>
            </a:r>
          </a:p>
          <a:p>
            <a:pPr>
              <a:buFontTx/>
              <a:buChar char="•"/>
              <a:defRPr/>
            </a:pPr>
            <a:r>
              <a:rPr kumimoji="1" lang="en-US" sz="1200" b="1">
                <a:effectLst>
                  <a:outerShdw blurRad="38100" dist="38100" dir="2700000" algn="tl">
                    <a:srgbClr val="C0C0C0"/>
                  </a:outerShdw>
                </a:effectLst>
              </a:rPr>
              <a:t>Out-patient consultations services</a:t>
            </a:r>
          </a:p>
          <a:p>
            <a:pPr>
              <a:buFontTx/>
              <a:buChar char="•"/>
              <a:defRPr/>
            </a:pPr>
            <a:r>
              <a:rPr kumimoji="1" lang="en-US" sz="1200" b="1">
                <a:effectLst>
                  <a:outerShdw blurRad="38100" dist="38100" dir="2700000" algn="tl">
                    <a:srgbClr val="C0C0C0"/>
                  </a:outerShdw>
                </a:effectLst>
              </a:rPr>
              <a:t>Preventive or primary health care to the workforce </a:t>
            </a:r>
          </a:p>
          <a:p>
            <a:pPr>
              <a:buFontTx/>
              <a:buChar char="•"/>
              <a:defRPr/>
            </a:pPr>
            <a:r>
              <a:rPr kumimoji="1" lang="en-US" sz="1200" b="1">
                <a:effectLst>
                  <a:outerShdw blurRad="38100" dist="38100" dir="2700000" algn="tl">
                    <a:srgbClr val="C0C0C0"/>
                  </a:outerShdw>
                </a:effectLst>
              </a:rPr>
              <a:t>Screening and monitoring programs </a:t>
            </a:r>
          </a:p>
          <a:p>
            <a:pPr>
              <a:buFontTx/>
              <a:buChar char="•"/>
              <a:defRPr/>
            </a:pPr>
            <a:r>
              <a:rPr kumimoji="1" lang="en-US" sz="1200" b="1">
                <a:effectLst>
                  <a:outerShdw blurRad="38100" dist="38100" dir="2700000" algn="tl">
                    <a:srgbClr val="C0C0C0"/>
                  </a:outerShdw>
                </a:effectLst>
              </a:rPr>
              <a:t>Cure and Rehabilitative services</a:t>
            </a:r>
          </a:p>
          <a:p>
            <a:pPr>
              <a:buFontTx/>
              <a:buChar char="•"/>
              <a:defRPr/>
            </a:pPr>
            <a:r>
              <a:rPr kumimoji="1" lang="en-US" sz="1200" b="1">
                <a:solidFill>
                  <a:schemeClr val="tx2"/>
                </a:solidFill>
                <a:effectLst>
                  <a:outerShdw blurRad="38100" dist="38100" dir="2700000" algn="tl">
                    <a:srgbClr val="C0C0C0"/>
                  </a:outerShdw>
                </a:effectLst>
              </a:rPr>
              <a:t>Occupational health/medicine services</a:t>
            </a:r>
          </a:p>
          <a:p>
            <a:pPr>
              <a:buFontTx/>
              <a:buChar char="•"/>
              <a:defRPr/>
            </a:pPr>
            <a:r>
              <a:rPr kumimoji="1" lang="en-US" sz="1200" b="1">
                <a:solidFill>
                  <a:srgbClr val="00FF00"/>
                </a:solidFill>
                <a:effectLst>
                  <a:outerShdw blurRad="38100" dist="38100" dir="2700000" algn="tl">
                    <a:srgbClr val="C0C0C0"/>
                  </a:outerShdw>
                </a:effectLst>
              </a:rPr>
              <a:t>Community Health Services</a:t>
            </a:r>
          </a:p>
          <a:p>
            <a:pPr>
              <a:buFontTx/>
              <a:buChar char="•"/>
              <a:defRPr/>
            </a:pPr>
            <a:r>
              <a:rPr kumimoji="1" lang="en-US" sz="1200" b="1">
                <a:solidFill>
                  <a:srgbClr val="00FF00"/>
                </a:solidFill>
                <a:effectLst>
                  <a:outerShdw blurRad="38100" dist="38100" dir="2700000" algn="tl">
                    <a:srgbClr val="C0C0C0"/>
                  </a:outerShdw>
                </a:effectLst>
              </a:rPr>
              <a:t>Work Life Services Administration and Coordination</a:t>
            </a:r>
          </a:p>
        </p:txBody>
      </p:sp>
      <p:sp>
        <p:nvSpPr>
          <p:cNvPr id="69637" name="Rectangle 5"/>
          <p:cNvSpPr>
            <a:spLocks noChangeArrowheads="1"/>
          </p:cNvSpPr>
          <p:nvPr/>
        </p:nvSpPr>
        <p:spPr bwMode="auto">
          <a:xfrm>
            <a:off x="1773238" y="827088"/>
            <a:ext cx="30162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kumimoji="1" lang="en-US" b="1">
                <a:solidFill>
                  <a:srgbClr val="FFFF00"/>
                </a:solidFill>
                <a:effectLst>
                  <a:outerShdw blurRad="38100" dist="38100" dir="2700000" algn="tl">
                    <a:srgbClr val="C0C0C0"/>
                  </a:outerShdw>
                </a:effectLst>
              </a:rPr>
              <a:t>Health &amp; Medical Services</a:t>
            </a:r>
            <a:br>
              <a:rPr kumimoji="1" lang="en-US" b="1">
                <a:solidFill>
                  <a:srgbClr val="FFFF00"/>
                </a:solidFill>
                <a:effectLst>
                  <a:outerShdw blurRad="38100" dist="38100" dir="2700000" algn="tl">
                    <a:srgbClr val="C0C0C0"/>
                  </a:outerShdw>
                </a:effectLst>
              </a:rPr>
            </a:br>
            <a:r>
              <a:rPr kumimoji="1" lang="en-US" b="1">
                <a:solidFill>
                  <a:srgbClr val="FFFF00"/>
                </a:solidFill>
                <a:effectLst>
                  <a:outerShdw blurRad="38100" dist="38100" dir="2700000" algn="tl">
                    <a:srgbClr val="C0C0C0"/>
                  </a:outerShdw>
                </a:effectLst>
              </a:rPr>
              <a:t>Key Functions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3987D70-3462-4D2B-A43D-DBC0F14470B3}" type="slidenum">
              <a:rPr lang="en-US" smtClean="0"/>
              <a:pPr eaLnBrk="1" hangingPunct="1"/>
              <a:t>5</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r>
              <a:rPr lang="en-US" smtClean="0"/>
              <a:t>Dokter perusahaan wajib mampu membuat rencana gawat darurat medik.</a:t>
            </a:r>
          </a:p>
          <a:p>
            <a:pPr eaLnBrk="1" hangingPunct="1"/>
            <a:r>
              <a:rPr lang="en-US" smtClean="0"/>
              <a:t>Mulai dari penyediaan kotak P3K;</a:t>
            </a:r>
          </a:p>
          <a:p>
            <a:pPr eaLnBrk="1" hangingPunct="1"/>
            <a:r>
              <a:rPr lang="en-US" smtClean="0"/>
              <a:t>Melatih First Aider;</a:t>
            </a:r>
          </a:p>
          <a:p>
            <a:pPr eaLnBrk="1" hangingPunct="1"/>
            <a:r>
              <a:rPr lang="en-US" smtClean="0"/>
              <a:t>Menyiapkan tandu;</a:t>
            </a:r>
          </a:p>
          <a:p>
            <a:pPr eaLnBrk="1" hangingPunct="1"/>
            <a:r>
              <a:rPr lang="en-US" smtClean="0"/>
              <a:t>Menyiapkan alat bantu darurat di Klinik (Ambu, Spine board, Triage Tag, Guedel dll);</a:t>
            </a:r>
          </a:p>
          <a:p>
            <a:pPr eaLnBrk="1" hangingPunct="1"/>
            <a:r>
              <a:rPr lang="en-US" smtClean="0"/>
              <a:t>Menyiapkan latihan drill;</a:t>
            </a:r>
          </a:p>
          <a:p>
            <a:pPr eaLnBrk="1" hangingPunct="1"/>
            <a:r>
              <a:rPr lang="en-US" smtClean="0"/>
              <a:t>Mengevaluasi drill;</a:t>
            </a:r>
          </a:p>
          <a:p>
            <a:pPr eaLnBrk="1" hangingPunct="1"/>
            <a:r>
              <a:rPr lang="en-US" smtClean="0"/>
              <a:t>Menyiapkan rumah sakit rujukan yang sesuai;</a:t>
            </a:r>
          </a:p>
          <a:p>
            <a:pPr eaLnBrk="1" hangingPunct="1"/>
            <a:r>
              <a:rPr lang="en-US" smtClean="0"/>
              <a:t>Dll.</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AC9F916-B347-4BAE-8F33-12F866F9EAA8}" type="slidenum">
              <a:rPr lang="en-US" smtClean="0"/>
              <a:pPr eaLnBrk="1" hangingPunct="1"/>
              <a:t>6</a:t>
            </a:fld>
            <a:endParaRPr lang="en-US"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r>
              <a:rPr lang="en-US" smtClean="0"/>
              <a:t>Dokter harus terlatih MERP, misalnya bisa melakutan START (Simple Triage and Rapid Treatment);</a:t>
            </a:r>
          </a:p>
          <a:p>
            <a:pPr eaLnBrk="1" hangingPunct="1"/>
            <a:r>
              <a:rPr lang="en-US" smtClean="0"/>
              <a:t>Mampu ATLS;</a:t>
            </a:r>
          </a:p>
          <a:p>
            <a:pPr eaLnBrk="1" hangingPunct="1"/>
            <a:r>
              <a:rPr lang="en-US" smtClean="0"/>
              <a:t>Mampu ACLS;</a:t>
            </a:r>
          </a:p>
          <a:p>
            <a:pPr eaLnBrk="1" hangingPunct="1"/>
            <a:r>
              <a:rPr lang="en-US" smtClean="0"/>
              <a:t>Mampu melakukan evakuasi (paham akan indikasi dan kontraindikasi pasien yang boleh naik pesawat terbang seperti penyelam yang tidak boleh langsung naik pesawat terbang beberapa saat sesudah menyelam);</a:t>
            </a:r>
          </a:p>
          <a:p>
            <a:pPr eaLnBrk="1" hangingPunct="1"/>
            <a:r>
              <a:rPr lang="en-US" smtClean="0"/>
              <a:t>Jika korban sudah stabil, lalu dilakukan transportasi apakah dalam perjalanan bisa diawasi. Dengan kata lain Dokter Perusahaan harus mampu menyediakan peralatan dan tenaga untuk memelihara status korban dalam perjalanan dengan ambulance;</a:t>
            </a:r>
          </a:p>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C62F0541-8CFF-4D4A-9B09-FD8CC5953F81}" type="slidenum">
              <a:rPr lang="en-US" smtClean="0"/>
              <a:pPr eaLnBrk="1" hangingPunct="1"/>
              <a:t>7</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r>
              <a:rPr lang="en-US" smtClean="0"/>
              <a:t>Selain kemampuan teknis pertolongan, Dokter Perusahaan dituntut untuk mampu melakukan manajerial atau komunikasi.</a:t>
            </a:r>
          </a:p>
          <a:p>
            <a:pPr eaLnBrk="1" hangingPunct="1"/>
            <a:r>
              <a:rPr lang="en-US" smtClean="0"/>
              <a:t>Bagaimana harus melaporkan korban ke pada Pimpinan Perusahaan (apa siapa dimana bilamana bagaimana dan mengapa merupakan pertanyaan yang harus dijawab sebelum melapor ke Pimpinan Puncak);</a:t>
            </a:r>
          </a:p>
          <a:p>
            <a:pPr eaLnBrk="1" hangingPunct="1"/>
            <a:r>
              <a:rPr lang="en-US" smtClean="0"/>
              <a:t>Dokter Perusahaan harus mampu mengantisipasi apa yang selanjutnya bakal terjadi (misalnya luka bakar 80%, bagaimana prognosis korban ini? )</a:t>
            </a:r>
          </a:p>
          <a:p>
            <a:pPr eaLnBrk="1" hangingPunct="1"/>
            <a:endParaRPr lang="en-US" smtClean="0"/>
          </a:p>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779AA2A-04AE-47E4-9BBB-A22A22D13D60}" type="slidenum">
              <a:rPr lang="en-US" smtClean="0"/>
              <a:pPr eaLnBrk="1" hangingPunct="1"/>
              <a:t>8</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r>
              <a:rPr lang="en-US" smtClean="0"/>
              <a:t>Penyiapan sarana dalam perusahaan masih dalam kendali Dokter Perusahaan dan Manajemen Perusahaan. Lain halnya dengan Rumah Sakit dan masyarakat umum yang berada di luar perusahaan. Hubungan dengan Pihak Ketiga dan Pemerintah harus baik.</a:t>
            </a:r>
          </a:p>
          <a:p>
            <a:pPr eaLnBrk="1" hangingPunct="1"/>
            <a:endParaRPr lang="en-US" smtClean="0"/>
          </a:p>
          <a:p>
            <a:pPr eaLnBrk="1" hangingPunct="1"/>
            <a:r>
              <a:rPr lang="en-US" smtClean="0"/>
              <a:t>Kecelakaan dan penyakit selain bisa mengenai pekerja perusahaan yang menjadi tanggung jawab manajemen perusahaan, bisa juga mengenai masyarakat umum yang  menjadi tanggung jawab pemerintah.</a:t>
            </a:r>
          </a:p>
          <a:p>
            <a:pPr eaLnBrk="1" hangingPunct="1"/>
            <a:endParaRPr lang="en-US" smtClean="0"/>
          </a:p>
          <a:p>
            <a:pPr eaLnBrk="1" hangingPunct="1"/>
            <a:r>
              <a:rPr lang="en-US" smtClean="0"/>
              <a:t>Maksudnya sekali waktu harus dilakukan dril bersama antara pekerja dan masyarakat umum dan antara Manajemen Perusahaan dan Pemerintah.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C5CAA66-DB06-4C5E-AE9E-C8F55338D9EF}" type="slidenum">
              <a:rPr lang="en-US" smtClean="0"/>
              <a:pPr eaLnBrk="1" hangingPunct="1"/>
              <a:t>9</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r>
              <a:rPr lang="en-US" smtClean="0"/>
              <a:t>Dokter Perusahaan bertanggung jawab terhadap semua operasi perusahaan termasuk pekerja yang dalam perjalanan misalnya mengantarkan bahan jadi ke klien.</a:t>
            </a:r>
          </a:p>
          <a:p>
            <a:pPr eaLnBrk="1" hangingPunct="1"/>
            <a:r>
              <a:rPr lang="en-US" smtClean="0"/>
              <a:t>Rencana evakuasinya harus juga sudah disiapkan oleh Dokter Perusahaan;</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27C44296-A26A-4459-83F6-0745B00CFF3C}" type="slidenum">
              <a:rPr lang="en-US" smtClean="0"/>
              <a:pPr eaLnBrk="1" hangingPunct="1"/>
              <a:t>10</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r>
              <a:rPr lang="en-US" smtClean="0"/>
              <a:t>Waktu yang tersedia sangat kritis. Ini perlu dicermati selama dilakukan drill.</a:t>
            </a:r>
          </a:p>
          <a:p>
            <a:pPr eaLnBrk="1" hangingPunct="1"/>
            <a:endParaRPr lang="en-US" smtClean="0"/>
          </a:p>
          <a:p>
            <a:pPr eaLnBrk="1" hangingPunct="1"/>
            <a:r>
              <a:rPr lang="en-US" smtClean="0"/>
              <a:t>MSDS harus ada tersedia di klinik. Bukan ada saja tapi juga mudah dicari. Ada daftar menurut abjad, daftar menurut lokasi kerja dan menurut kelompok bahan kimia.</a:t>
            </a:r>
          </a:p>
          <a:p>
            <a:pPr eaLnBrk="1" hangingPunct="1"/>
            <a:r>
              <a:rPr lang="en-US" smtClean="0"/>
              <a:t>Triage tag harus tersedia dan harus dipasang di dada. Jika perlu dibungkus platik agar tidak terciprat darah.</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876F9EC1-AEB4-4AE8-BCE6-6AA4DE3959D3}"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939964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7F35D16-93F2-431F-97F6-32103C585781}"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149316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E5040F88-E37B-4C6D-8EBC-CC54842F316B}"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3714131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7F293C0C-47A4-466C-B2F1-9F1F018D8178}" type="slidenum">
              <a:rPr lang="en-US"/>
              <a:pPr>
                <a:defRPr/>
              </a:pPr>
              <a:t>‹#›</a:t>
            </a:fld>
            <a:endParaRPr lang="en-US"/>
          </a:p>
        </p:txBody>
      </p:sp>
    </p:spTree>
    <p:extLst>
      <p:ext uri="{BB962C8B-B14F-4D97-AF65-F5344CB8AC3E}">
        <p14:creationId xmlns:p14="http://schemas.microsoft.com/office/powerpoint/2010/main" val="10260071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4"/>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Arial" pitchFamily="34" charset="0"/>
                </a:rPr>
                <a:t></a:t>
              </a:r>
            </a:p>
          </p:txBody>
        </p:sp>
        <p:cxnSp>
          <p:nvCxnSpPr>
            <p:cNvPr id="7" name="Straight Connector 6"/>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endParaRPr lang="en-US"/>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E2CFB1BF-A6F1-4B5A-B214-DF62BC6200B1}" type="slidenum">
              <a:rPr lang="en-US"/>
              <a:pPr>
                <a:defRPr/>
              </a:pPr>
              <a:t>‹#›</a:t>
            </a:fld>
            <a:endParaRPr lang="en-US"/>
          </a:p>
        </p:txBody>
      </p:sp>
    </p:spTree>
    <p:extLst>
      <p:ext uri="{BB962C8B-B14F-4D97-AF65-F5344CB8AC3E}">
        <p14:creationId xmlns:p14="http://schemas.microsoft.com/office/powerpoint/2010/main" val="3137664601"/>
      </p:ext>
    </p:extLst>
  </p:cSld>
  <p:clrMapOvr>
    <a:overrideClrMapping bg1="dk1" tx1="lt1" bg2="dk2" tx2="lt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41D2FF6F-BC70-4CE8-8B49-521A37CB6D9B}" type="slidenum">
              <a:rPr lang="en-US"/>
              <a:pPr>
                <a:defRPr/>
              </a:pPr>
              <a:t>‹#›</a:t>
            </a:fld>
            <a:endParaRPr lang="en-US"/>
          </a:p>
        </p:txBody>
      </p:sp>
    </p:spTree>
    <p:extLst>
      <p:ext uri="{BB962C8B-B14F-4D97-AF65-F5344CB8AC3E}">
        <p14:creationId xmlns:p14="http://schemas.microsoft.com/office/powerpoint/2010/main" val="268757933"/>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4" name="Picture 7" descr="CoverOverlay.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4FF05F9C-DEC2-45B8-A5E1-88C22828BC9B}" type="slidenum">
              <a:rPr lang="en-US"/>
              <a:pPr>
                <a:defRPr/>
              </a:pPr>
              <a:t>‹#›</a:t>
            </a:fld>
            <a:endParaRPr lang="en-US"/>
          </a:p>
        </p:txBody>
      </p:sp>
    </p:spTree>
    <p:extLst>
      <p:ext uri="{BB962C8B-B14F-4D97-AF65-F5344CB8AC3E}">
        <p14:creationId xmlns:p14="http://schemas.microsoft.com/office/powerpoint/2010/main" val="2240556360"/>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7"/>
          <p:cNvGrpSpPr>
            <a:grpSpLocks/>
          </p:cNvGrpSpPr>
          <p:nvPr/>
        </p:nvGrpSpPr>
        <p:grpSpPr bwMode="auto">
          <a:xfrm>
            <a:off x="1173163" y="1392238"/>
            <a:ext cx="6778625" cy="923925"/>
            <a:chOff x="1172584" y="1381459"/>
            <a:chExt cx="6779110" cy="923330"/>
          </a:xfrm>
        </p:grpSpPr>
        <p:sp>
          <p:nvSpPr>
            <p:cNvPr id="6" name="TextBox 5"/>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7" name="Straight Connector 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4"/>
          <p:cNvSpPr>
            <a:spLocks noGrp="1"/>
          </p:cNvSpPr>
          <p:nvPr>
            <p:ph type="dt" sz="half" idx="15"/>
          </p:nvPr>
        </p:nvSpPr>
        <p:spPr/>
        <p:txBody>
          <a:bodyPr/>
          <a:lstStyle>
            <a:lvl1pPr>
              <a:defRPr/>
            </a:lvl1pPr>
          </a:lstStyle>
          <a:p>
            <a:pPr>
              <a:defRPr/>
            </a:pPr>
            <a:endParaRPr lang="en-US"/>
          </a:p>
        </p:txBody>
      </p:sp>
      <p:sp>
        <p:nvSpPr>
          <p:cNvPr id="13" name="Footer Placeholder 5"/>
          <p:cNvSpPr>
            <a:spLocks noGrp="1"/>
          </p:cNvSpPr>
          <p:nvPr>
            <p:ph type="ftr" sz="quarter" idx="16"/>
          </p:nvPr>
        </p:nvSpPr>
        <p:spPr/>
        <p:txBody>
          <a:bodyPr/>
          <a:lstStyle>
            <a:lvl1pPr>
              <a:defRPr/>
            </a:lvl1pPr>
          </a:lstStyle>
          <a:p>
            <a:pPr>
              <a:defRPr/>
            </a:pPr>
            <a:endParaRPr lang="en-US"/>
          </a:p>
        </p:txBody>
      </p:sp>
      <p:sp>
        <p:nvSpPr>
          <p:cNvPr id="14" name="Slide Number Placeholder 6"/>
          <p:cNvSpPr>
            <a:spLocks noGrp="1"/>
          </p:cNvSpPr>
          <p:nvPr>
            <p:ph type="sldNum" sz="quarter" idx="17"/>
          </p:nvPr>
        </p:nvSpPr>
        <p:spPr/>
        <p:txBody>
          <a:bodyPr/>
          <a:lstStyle>
            <a:lvl1pPr>
              <a:defRPr/>
            </a:lvl1pPr>
          </a:lstStyle>
          <a:p>
            <a:pPr>
              <a:defRPr/>
            </a:pPr>
            <a:fld id="{1B1BEAD0-8632-4F60-B140-3541736FE092}" type="slidenum">
              <a:rPr lang="en-US"/>
              <a:pPr>
                <a:defRPr/>
              </a:pPr>
              <a:t>‹#›</a:t>
            </a:fld>
            <a:endParaRPr lang="en-US"/>
          </a:p>
        </p:txBody>
      </p:sp>
    </p:spTree>
    <p:extLst>
      <p:ext uri="{BB962C8B-B14F-4D97-AF65-F5344CB8AC3E}">
        <p14:creationId xmlns:p14="http://schemas.microsoft.com/office/powerpoint/2010/main" val="19759167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7"/>
          <p:cNvGrpSpPr>
            <a:grpSpLocks/>
          </p:cNvGrpSpPr>
          <p:nvPr/>
        </p:nvGrpSpPr>
        <p:grpSpPr bwMode="auto">
          <a:xfrm>
            <a:off x="1173163" y="1392238"/>
            <a:ext cx="6778625" cy="923925"/>
            <a:chOff x="1172584" y="1381459"/>
            <a:chExt cx="6779110" cy="923330"/>
          </a:xfrm>
        </p:grpSpPr>
        <p:sp>
          <p:nvSpPr>
            <p:cNvPr id="8" name="TextBox 7"/>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9" name="Straight Connector 8"/>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p:txBody>
          <a:bodyPr/>
          <a:lstStyle>
            <a:lvl1pPr>
              <a:defRPr/>
            </a:lvl1pPr>
          </a:lstStyle>
          <a:p>
            <a:pPr>
              <a:defRPr/>
            </a:pPr>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pPr>
              <a:defRPr/>
            </a:pPr>
            <a:fld id="{0B5995E8-76FB-4246-BA51-B5444192C3ED}" type="slidenum">
              <a:rPr lang="en-US"/>
              <a:pPr>
                <a:defRPr/>
              </a:pPr>
              <a:t>‹#›</a:t>
            </a:fld>
            <a:endParaRPr lang="en-US"/>
          </a:p>
        </p:txBody>
      </p:sp>
    </p:spTree>
    <p:extLst>
      <p:ext uri="{BB962C8B-B14F-4D97-AF65-F5344CB8AC3E}">
        <p14:creationId xmlns:p14="http://schemas.microsoft.com/office/powerpoint/2010/main" val="4161396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7"/>
          <p:cNvGrpSpPr>
            <a:grpSpLocks/>
          </p:cNvGrpSpPr>
          <p:nvPr/>
        </p:nvGrpSpPr>
        <p:grpSpPr bwMode="auto">
          <a:xfrm>
            <a:off x="1173163" y="1392238"/>
            <a:ext cx="6778625" cy="923925"/>
            <a:chOff x="1172584" y="1381459"/>
            <a:chExt cx="6779110" cy="923330"/>
          </a:xfrm>
        </p:grpSpPr>
        <p:sp>
          <p:nvSpPr>
            <p:cNvPr id="4" name="TextBox 3"/>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5" name="Straight Connector 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lvl1pPr>
              <a:defRPr/>
            </a:lvl1pPr>
          </a:lstStyle>
          <a:p>
            <a:pPr>
              <a:defRPr/>
            </a:pPr>
            <a:endParaRPr lang="en-US"/>
          </a:p>
        </p:txBody>
      </p:sp>
      <p:sp>
        <p:nvSpPr>
          <p:cNvPr id="8" name="Footer Placeholder 3"/>
          <p:cNvSpPr>
            <a:spLocks noGrp="1"/>
          </p:cNvSpPr>
          <p:nvPr>
            <p:ph type="ftr" sz="quarter" idx="11"/>
          </p:nvPr>
        </p:nvSpPr>
        <p:spPr/>
        <p:txBody>
          <a:bodyPr/>
          <a:lstStyle>
            <a:lvl1pPr>
              <a:defRPr/>
            </a:lvl1pPr>
          </a:lstStyle>
          <a:p>
            <a:pPr>
              <a:defRPr/>
            </a:pPr>
            <a:endParaRPr lang="en-US"/>
          </a:p>
        </p:txBody>
      </p:sp>
      <p:sp>
        <p:nvSpPr>
          <p:cNvPr id="9" name="Slide Number Placeholder 4"/>
          <p:cNvSpPr>
            <a:spLocks noGrp="1"/>
          </p:cNvSpPr>
          <p:nvPr>
            <p:ph type="sldNum" sz="quarter" idx="12"/>
          </p:nvPr>
        </p:nvSpPr>
        <p:spPr/>
        <p:txBody>
          <a:bodyPr/>
          <a:lstStyle>
            <a:lvl1pPr>
              <a:defRPr/>
            </a:lvl1pPr>
          </a:lstStyle>
          <a:p>
            <a:pPr>
              <a:defRPr/>
            </a:pPr>
            <a:fld id="{45C91DA9-921D-4CB3-9ED8-84586940A6BE}" type="slidenum">
              <a:rPr lang="en-US"/>
              <a:pPr>
                <a:defRPr/>
              </a:pPr>
              <a:t>‹#›</a:t>
            </a:fld>
            <a:endParaRPr lang="en-US"/>
          </a:p>
        </p:txBody>
      </p:sp>
    </p:spTree>
    <p:extLst>
      <p:ext uri="{BB962C8B-B14F-4D97-AF65-F5344CB8AC3E}">
        <p14:creationId xmlns:p14="http://schemas.microsoft.com/office/powerpoint/2010/main" val="3002452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378FFBA-ABBB-4054-9DF8-233C040F5DC0}" type="slidenum">
              <a:rPr lang="en-US"/>
              <a:pPr>
                <a:defRPr/>
              </a:pPr>
              <a:t>‹#›</a:t>
            </a:fld>
            <a:endParaRPr lang="en-US"/>
          </a:p>
        </p:txBody>
      </p:sp>
    </p:spTree>
    <p:extLst>
      <p:ext uri="{BB962C8B-B14F-4D97-AF65-F5344CB8AC3E}">
        <p14:creationId xmlns:p14="http://schemas.microsoft.com/office/powerpoint/2010/main" val="895961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a:ln/>
        </p:spPr>
        <p:txBody>
          <a:bodyPr/>
          <a:lstStyle>
            <a:lvl1pPr>
              <a:defRPr/>
            </a:lvl1pPr>
          </a:lstStyle>
          <a:p>
            <a:pPr>
              <a:defRPr/>
            </a:pPr>
            <a:fld id="{706A7CF7-DF41-49F7-B90A-530BD0613FEE}"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7198305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F025247-429D-4C81-9DB4-C87AB7A783E1}" type="slidenum">
              <a:rPr lang="en-US"/>
              <a:pPr>
                <a:defRPr/>
              </a:pPr>
              <a:t>‹#›</a:t>
            </a:fld>
            <a:endParaRPr lang="en-US"/>
          </a:p>
        </p:txBody>
      </p:sp>
    </p:spTree>
    <p:extLst>
      <p:ext uri="{BB962C8B-B14F-4D97-AF65-F5344CB8AC3E}">
        <p14:creationId xmlns:p14="http://schemas.microsoft.com/office/powerpoint/2010/main" val="1654776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CCBEEE-BAB6-4FD3-8683-B36BE4C1ECA8}" type="slidenum">
              <a:rPr lang="en-US"/>
              <a:pPr>
                <a:defRPr/>
              </a:pPr>
              <a:t>‹#›</a:t>
            </a:fld>
            <a:endParaRPr lang="en-US"/>
          </a:p>
        </p:txBody>
      </p:sp>
    </p:spTree>
    <p:extLst>
      <p:ext uri="{BB962C8B-B14F-4D97-AF65-F5344CB8AC3E}">
        <p14:creationId xmlns:p14="http://schemas.microsoft.com/office/powerpoint/2010/main" val="14094154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7"/>
          <p:cNvGrpSpPr>
            <a:grpSpLocks/>
          </p:cNvGrpSpPr>
          <p:nvPr/>
        </p:nvGrpSpPr>
        <p:grpSpPr bwMode="auto">
          <a:xfrm>
            <a:off x="1173163" y="1392238"/>
            <a:ext cx="6778625" cy="923925"/>
            <a:chOff x="1172584" y="1381459"/>
            <a:chExt cx="6779110" cy="923330"/>
          </a:xfrm>
        </p:grpSpPr>
        <p:sp>
          <p:nvSpPr>
            <p:cNvPr id="5" name="TextBox 4"/>
            <p:cNvSpPr txBox="1">
              <a:spLocks noChangeArrowheads="1"/>
            </p:cNvSpPr>
            <p:nvPr/>
          </p:nvSpPr>
          <p:spPr bwMode="auto">
            <a:xfrm>
              <a:off x="4147772" y="1381459"/>
              <a:ext cx="87636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6" name="Straight Connector 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751FD1CA-01C3-47F8-B9E3-15277B0A0BB5}" type="slidenum">
              <a:rPr lang="en-US"/>
              <a:pPr>
                <a:defRPr/>
              </a:pPr>
              <a:t>‹#›</a:t>
            </a:fld>
            <a:endParaRPr lang="en-US"/>
          </a:p>
        </p:txBody>
      </p:sp>
    </p:spTree>
    <p:extLst>
      <p:ext uri="{BB962C8B-B14F-4D97-AF65-F5344CB8AC3E}">
        <p14:creationId xmlns:p14="http://schemas.microsoft.com/office/powerpoint/2010/main" val="3230012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7"/>
          <p:cNvGrpSpPr>
            <a:grpSpLocks/>
          </p:cNvGrpSpPr>
          <p:nvPr/>
        </p:nvGrpSpPr>
        <p:grpSpPr bwMode="auto">
          <a:xfrm rot="5400000">
            <a:off x="3908425" y="2881313"/>
            <a:ext cx="5481637" cy="922338"/>
            <a:chOff x="1815339" y="1381459"/>
            <a:chExt cx="5480154" cy="923330"/>
          </a:xfrm>
        </p:grpSpPr>
        <p:sp>
          <p:nvSpPr>
            <p:cNvPr id="5" name="TextBox 4"/>
            <p:cNvSpPr txBox="1">
              <a:spLocks noChangeArrowheads="1"/>
            </p:cNvSpPr>
            <p:nvPr/>
          </p:nvSpPr>
          <p:spPr bwMode="auto">
            <a:xfrm>
              <a:off x="4146745" y="1381458"/>
              <a:ext cx="8776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5400" smtClean="0">
                  <a:solidFill>
                    <a:srgbClr val="DBA455"/>
                  </a:solidFill>
                  <a:latin typeface="Wingdings" pitchFamily="2" charset="2"/>
                </a:rPr>
                <a:t></a:t>
              </a:r>
            </a:p>
          </p:txBody>
        </p:sp>
        <p:cxnSp>
          <p:nvCxnSpPr>
            <p:cNvPr id="6" name="Straight Connector 5"/>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3A37828-7810-45D1-B64B-18323F90C33D}" type="slidenum">
              <a:rPr lang="en-US"/>
              <a:pPr>
                <a:defRPr/>
              </a:pPr>
              <a:t>‹#›</a:t>
            </a:fld>
            <a:endParaRPr lang="en-US"/>
          </a:p>
        </p:txBody>
      </p:sp>
    </p:spTree>
    <p:extLst>
      <p:ext uri="{BB962C8B-B14F-4D97-AF65-F5344CB8AC3E}">
        <p14:creationId xmlns:p14="http://schemas.microsoft.com/office/powerpoint/2010/main" val="5508136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rtlCol="0">
            <a:normAutofit/>
          </a:bodyPr>
          <a:lstStyle/>
          <a:p>
            <a:pPr lvl="0"/>
            <a:endParaRPr lang="en-US" noProof="0" smtClean="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3EE91D11-38D7-44DE-AAFD-F0D929B7E042}" type="slidenum">
              <a:rPr lang="en-US"/>
              <a:pPr>
                <a:defRPr/>
              </a:pPr>
              <a:t>‹#›</a:t>
            </a:fld>
            <a:endParaRPr lang="en-US"/>
          </a:p>
        </p:txBody>
      </p:sp>
    </p:spTree>
    <p:extLst>
      <p:ext uri="{BB962C8B-B14F-4D97-AF65-F5344CB8AC3E}">
        <p14:creationId xmlns:p14="http://schemas.microsoft.com/office/powerpoint/2010/main" val="4752774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4FC60C-1F6D-4BEC-B139-CFFE1BD6E64C}" type="slidenum">
              <a:rPr lang="en-US"/>
              <a:pPr>
                <a:defRPr/>
              </a:pPr>
              <a:t>‹#›</a:t>
            </a:fld>
            <a:endParaRPr lang="en-US"/>
          </a:p>
        </p:txBody>
      </p:sp>
    </p:spTree>
    <p:extLst>
      <p:ext uri="{BB962C8B-B14F-4D97-AF65-F5344CB8AC3E}">
        <p14:creationId xmlns:p14="http://schemas.microsoft.com/office/powerpoint/2010/main" val="39822469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B9D59B-75D7-4E9E-86FB-775D2D055FC1}" type="slidenum">
              <a:rPr lang="en-US"/>
              <a:pPr>
                <a:defRPr/>
              </a:pPr>
              <a:t>‹#›</a:t>
            </a:fld>
            <a:endParaRPr lang="en-US"/>
          </a:p>
        </p:txBody>
      </p:sp>
    </p:spTree>
    <p:extLst>
      <p:ext uri="{BB962C8B-B14F-4D97-AF65-F5344CB8AC3E}">
        <p14:creationId xmlns:p14="http://schemas.microsoft.com/office/powerpoint/2010/main" val="33920520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E349715-FACD-4ABF-8C19-A2A92984B9CF}" type="slidenum">
              <a:rPr lang="en-US"/>
              <a:pPr>
                <a:defRPr/>
              </a:pPr>
              <a:t>‹#›</a:t>
            </a:fld>
            <a:endParaRPr lang="en-US"/>
          </a:p>
        </p:txBody>
      </p:sp>
    </p:spTree>
    <p:extLst>
      <p:ext uri="{BB962C8B-B14F-4D97-AF65-F5344CB8AC3E}">
        <p14:creationId xmlns:p14="http://schemas.microsoft.com/office/powerpoint/2010/main" val="2604527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5CCAF70-F41B-490E-9710-3909DA6F074F}" type="slidenum">
              <a:rPr lang="en-US"/>
              <a:pPr>
                <a:defRPr/>
              </a:pPr>
              <a:t>‹#›</a:t>
            </a:fld>
            <a:endParaRPr lang="en-US"/>
          </a:p>
        </p:txBody>
      </p:sp>
    </p:spTree>
    <p:extLst>
      <p:ext uri="{BB962C8B-B14F-4D97-AF65-F5344CB8AC3E}">
        <p14:creationId xmlns:p14="http://schemas.microsoft.com/office/powerpoint/2010/main" val="119884168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ADCE93D-F562-4304-9FD0-B3E300722BEF}" type="slidenum">
              <a:rPr lang="en-US"/>
              <a:pPr>
                <a:defRPr/>
              </a:pPr>
              <a:t>‹#›</a:t>
            </a:fld>
            <a:endParaRPr lang="en-US"/>
          </a:p>
        </p:txBody>
      </p:sp>
    </p:spTree>
    <p:extLst>
      <p:ext uri="{BB962C8B-B14F-4D97-AF65-F5344CB8AC3E}">
        <p14:creationId xmlns:p14="http://schemas.microsoft.com/office/powerpoint/2010/main" val="405598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C91719D9-E311-4C7B-8412-F070CF1594FC}" type="slidenum">
              <a:rPr lang="en-US"/>
              <a:pPr>
                <a:defRPr/>
              </a:pPr>
              <a:t>‹#›</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1941144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6991422-6374-412E-B26E-9336B778EFFF}" type="slidenum">
              <a:rPr lang="en-US"/>
              <a:pPr>
                <a:defRPr/>
              </a:pPr>
              <a:t>‹#›</a:t>
            </a:fld>
            <a:endParaRPr lang="en-US"/>
          </a:p>
        </p:txBody>
      </p:sp>
    </p:spTree>
    <p:extLst>
      <p:ext uri="{BB962C8B-B14F-4D97-AF65-F5344CB8AC3E}">
        <p14:creationId xmlns:p14="http://schemas.microsoft.com/office/powerpoint/2010/main" val="344334856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A050A35-5F84-4F8E-9D1E-107FC495D9F4}" type="slidenum">
              <a:rPr lang="en-US"/>
              <a:pPr>
                <a:defRPr/>
              </a:pPr>
              <a:t>‹#›</a:t>
            </a:fld>
            <a:endParaRPr lang="en-US"/>
          </a:p>
        </p:txBody>
      </p:sp>
    </p:spTree>
    <p:extLst>
      <p:ext uri="{BB962C8B-B14F-4D97-AF65-F5344CB8AC3E}">
        <p14:creationId xmlns:p14="http://schemas.microsoft.com/office/powerpoint/2010/main" val="13845053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ABFAA7C-B53B-46B2-AC11-DE6F5055A32B}" type="slidenum">
              <a:rPr lang="en-US"/>
              <a:pPr>
                <a:defRPr/>
              </a:pPr>
              <a:t>‹#›</a:t>
            </a:fld>
            <a:endParaRPr lang="en-US"/>
          </a:p>
        </p:txBody>
      </p:sp>
    </p:spTree>
    <p:extLst>
      <p:ext uri="{BB962C8B-B14F-4D97-AF65-F5344CB8AC3E}">
        <p14:creationId xmlns:p14="http://schemas.microsoft.com/office/powerpoint/2010/main" val="367117986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AC0845E-AC28-4286-9149-9DB8220F7632}" type="slidenum">
              <a:rPr lang="en-US"/>
              <a:pPr>
                <a:defRPr/>
              </a:pPr>
              <a:t>‹#›</a:t>
            </a:fld>
            <a:endParaRPr lang="en-US"/>
          </a:p>
        </p:txBody>
      </p:sp>
    </p:spTree>
    <p:extLst>
      <p:ext uri="{BB962C8B-B14F-4D97-AF65-F5344CB8AC3E}">
        <p14:creationId xmlns:p14="http://schemas.microsoft.com/office/powerpoint/2010/main" val="3961845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B489515-6226-460C-B472-266A1F6387B4}" type="slidenum">
              <a:rPr lang="en-US"/>
              <a:pPr>
                <a:defRPr/>
              </a:pPr>
              <a:t>‹#›</a:t>
            </a:fld>
            <a:endParaRPr lang="en-US"/>
          </a:p>
        </p:txBody>
      </p:sp>
    </p:spTree>
    <p:extLst>
      <p:ext uri="{BB962C8B-B14F-4D97-AF65-F5344CB8AC3E}">
        <p14:creationId xmlns:p14="http://schemas.microsoft.com/office/powerpoint/2010/main" val="223710432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552DEE-55A9-4087-B65F-8C41200C43EE}" type="slidenum">
              <a:rPr lang="en-US"/>
              <a:pPr>
                <a:defRPr/>
              </a:pPr>
              <a:t>‹#›</a:t>
            </a:fld>
            <a:endParaRPr lang="en-US"/>
          </a:p>
        </p:txBody>
      </p:sp>
    </p:spTree>
    <p:extLst>
      <p:ext uri="{BB962C8B-B14F-4D97-AF65-F5344CB8AC3E}">
        <p14:creationId xmlns:p14="http://schemas.microsoft.com/office/powerpoint/2010/main" val="422652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30AC0281-E6E1-4FEA-A324-0477D773D832}"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49211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a:ln/>
        </p:spPr>
        <p:txBody>
          <a:bodyPr/>
          <a:lstStyle>
            <a:lvl1pPr>
              <a:defRPr/>
            </a:lvl1pPr>
          </a:lstStyle>
          <a:p>
            <a:pPr>
              <a:defRPr/>
            </a:pPr>
            <a:fld id="{80394996-095B-4113-A8DD-37EE032D9E8C}" type="slidenum">
              <a:rPr lang="en-US"/>
              <a:pPr>
                <a:defRPr/>
              </a:pPr>
              <a:t>‹#›</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386116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a:ln/>
        </p:spPr>
        <p:txBody>
          <a:bodyPr/>
          <a:lstStyle>
            <a:lvl1pPr>
              <a:defRPr/>
            </a:lvl1pPr>
          </a:lstStyle>
          <a:p>
            <a:pPr>
              <a:defRPr/>
            </a:pPr>
            <a:fld id="{00DB5D05-2638-4E60-90E5-6EAA3C437B7F}"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2739079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A5879A39-9F58-4220-A97B-A7270489EA86}" type="slidenum">
              <a:rPr lang="en-US"/>
              <a:pPr>
                <a:defRPr/>
              </a:pPr>
              <a:t>‹#›</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49947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4"/>
          </p:nvPr>
        </p:nvSpPr>
        <p:spPr>
          <a:ln/>
        </p:spPr>
        <p:txBody>
          <a:bodyPr/>
          <a:lstStyle>
            <a:lvl1pPr>
              <a:defRPr/>
            </a:lvl1pPr>
          </a:lstStyle>
          <a:p>
            <a:pPr>
              <a:defRPr/>
            </a:pPr>
            <a:fld id="{A620EB08-8C40-4BD6-98E7-47F30C8D1D85}" type="slidenum">
              <a:rPr lang="en-US"/>
              <a:pPr>
                <a:defRPr/>
              </a:pPr>
              <a:t>‹#›</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Date Placeholder 3"/>
          <p:cNvSpPr>
            <a:spLocks noGrp="1"/>
          </p:cNvSpPr>
          <p:nvPr>
            <p:ph type="dt" sz="half" idx="16"/>
          </p:nvPr>
        </p:nvSpPr>
        <p:spPr/>
        <p:txBody>
          <a:bodyPr/>
          <a:lstStyle>
            <a:lvl1pPr>
              <a:defRPr/>
            </a:lvl1pPr>
          </a:lstStyle>
          <a:p>
            <a:pPr>
              <a:defRPr/>
            </a:pPr>
            <a:endParaRPr lang="en-US"/>
          </a:p>
        </p:txBody>
      </p:sp>
    </p:spTree>
    <p:extLst>
      <p:ext uri="{BB962C8B-B14F-4D97-AF65-F5344CB8AC3E}">
        <p14:creationId xmlns:p14="http://schemas.microsoft.com/office/powerpoint/2010/main" val="2923175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3F1B0CD5-E48C-4AF3-BBCE-04FFB19001D5}" type="slidenum">
              <a:rPr lang="en-US"/>
              <a:pPr>
                <a:defRPr/>
              </a:pPr>
              <a:t>‹#›</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Date Placeholder 3"/>
          <p:cNvSpPr>
            <a:spLocks noGrp="1"/>
          </p:cNvSpPr>
          <p:nvPr>
            <p:ph type="dt" sz="half" idx="12"/>
          </p:nvPr>
        </p:nvSpPr>
        <p:spPr/>
        <p:txBody>
          <a:bodyPr/>
          <a:lstStyle>
            <a:lvl1pPr>
              <a:defRPr/>
            </a:lvl1pPr>
          </a:lstStyle>
          <a:p>
            <a:pPr>
              <a:defRPr/>
            </a:pPr>
            <a:endParaRPr lang="en-US"/>
          </a:p>
        </p:txBody>
      </p:sp>
    </p:spTree>
    <p:extLst>
      <p:ext uri="{BB962C8B-B14F-4D97-AF65-F5344CB8AC3E}">
        <p14:creationId xmlns:p14="http://schemas.microsoft.com/office/powerpoint/2010/main" val="3215924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latin typeface="Arial" pitchFamily="34" charset="0"/>
                <a:cs typeface="Arial" pitchFamily="34" charset="0"/>
              </a:defRPr>
            </a:lvl1pPr>
          </a:lstStyle>
          <a:p>
            <a:pPr>
              <a:defRPr/>
            </a:pPr>
            <a:fld id="{3494AA9B-A1D6-4E06-A351-DD7AFFE8F9B1}" type="slidenum">
              <a:rPr lang="en-US"/>
              <a:pPr>
                <a:defRPr/>
              </a:pPr>
              <a:t>‹#›</a:t>
            </a:fld>
            <a:endParaRPr lang="en-US"/>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lIns="91440" tIns="45720" rIns="91440" bIns="45720" rtlCol="0" anchor="ctr"/>
          <a:lstStyle>
            <a:lvl1pPr algn="r">
              <a:defRPr sz="1200">
                <a:solidFill>
                  <a:schemeClr val="bg2"/>
                </a:solidFill>
                <a:latin typeface="Arial" pitchFamily="34" charset="0"/>
                <a:cs typeface="Arial" pitchFamily="34" charset="0"/>
              </a:defRPr>
            </a:lvl1pPr>
          </a:lstStyle>
          <a:p>
            <a:pPr>
              <a:defRPr/>
            </a:pPr>
            <a:endParaRPr lang="en-US"/>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a:defRPr sz="1200">
                <a:solidFill>
                  <a:schemeClr val="bg2"/>
                </a:solidFill>
                <a:latin typeface="Arial" pitchFamily="34" charset="0"/>
                <a:cs typeface="Arial" pitchFamily="34"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46" r:id="rId1"/>
    <p:sldLayoutId id="2147483847" r:id="rId2"/>
    <p:sldLayoutId id="2147483848" r:id="rId3"/>
    <p:sldLayoutId id="2147483849" r:id="rId4"/>
    <p:sldLayoutId id="2147483850" r:id="rId5"/>
    <p:sldLayoutId id="2147483851" r:id="rId6"/>
    <p:sldLayoutId id="2147483852" r:id="rId7"/>
    <p:sldLayoutId id="2147483853" r:id="rId8"/>
    <p:sldLayoutId id="2147483854" r:id="rId9"/>
    <p:sldLayoutId id="2147483855" r:id="rId10"/>
    <p:sldLayoutId id="2147483856" r:id="rId11"/>
    <p:sldLayoutId id="2147483871" r:id="rId12"/>
  </p:sldLayoutIdLst>
  <p:txStyles>
    <p:titleStyle>
      <a:lvl1pPr algn="l" rtl="0" eaLnBrk="0" fontAlgn="base" hangingPunct="0">
        <a:spcBef>
          <a:spcPct val="0"/>
        </a:spcBef>
        <a:spcAft>
          <a:spcPct val="0"/>
        </a:spcAft>
        <a:defRPr sz="4600" kern="1200" spc="-100">
          <a:solidFill>
            <a:schemeClr val="tx2"/>
          </a:solidFill>
          <a:latin typeface="+mj-lt"/>
          <a:ea typeface="+mj-ea"/>
          <a:cs typeface="+mj-cs"/>
        </a:defRPr>
      </a:lvl1pPr>
      <a:lvl2pPr algn="l" rtl="0" eaLnBrk="0" fontAlgn="base" hangingPunct="0">
        <a:spcBef>
          <a:spcPct val="0"/>
        </a:spcBef>
        <a:spcAft>
          <a:spcPct val="0"/>
        </a:spcAft>
        <a:defRPr sz="4600">
          <a:solidFill>
            <a:schemeClr val="tx2"/>
          </a:solidFill>
          <a:latin typeface="Cambria" pitchFamily="18" charset="0"/>
        </a:defRPr>
      </a:lvl2pPr>
      <a:lvl3pPr algn="l" rtl="0" eaLnBrk="0" fontAlgn="base" hangingPunct="0">
        <a:spcBef>
          <a:spcPct val="0"/>
        </a:spcBef>
        <a:spcAft>
          <a:spcPct val="0"/>
        </a:spcAft>
        <a:defRPr sz="4600">
          <a:solidFill>
            <a:schemeClr val="tx2"/>
          </a:solidFill>
          <a:latin typeface="Cambria" pitchFamily="18" charset="0"/>
        </a:defRPr>
      </a:lvl3pPr>
      <a:lvl4pPr algn="l" rtl="0" eaLnBrk="0" fontAlgn="base" hangingPunct="0">
        <a:spcBef>
          <a:spcPct val="0"/>
        </a:spcBef>
        <a:spcAft>
          <a:spcPct val="0"/>
        </a:spcAft>
        <a:defRPr sz="4600">
          <a:solidFill>
            <a:schemeClr val="tx2"/>
          </a:solidFill>
          <a:latin typeface="Cambria" pitchFamily="18" charset="0"/>
        </a:defRPr>
      </a:lvl4pPr>
      <a:lvl5pPr algn="l" rtl="0" eaLnBrk="0" fontAlgn="base" hangingPunct="0">
        <a:spcBef>
          <a:spcPct val="0"/>
        </a:spcBef>
        <a:spcAft>
          <a:spcPct val="0"/>
        </a:spcAft>
        <a:defRPr sz="4600">
          <a:solidFill>
            <a:schemeClr val="tx2"/>
          </a:solidFill>
          <a:latin typeface="Cambria" pitchFamily="18" charset="0"/>
        </a:defRPr>
      </a:lvl5pPr>
      <a:lvl6pPr marL="457200" algn="l" rtl="0" fontAlgn="base">
        <a:spcBef>
          <a:spcPct val="0"/>
        </a:spcBef>
        <a:spcAft>
          <a:spcPct val="0"/>
        </a:spcAft>
        <a:defRPr sz="4600">
          <a:solidFill>
            <a:schemeClr val="tx2"/>
          </a:solidFill>
          <a:latin typeface="Cambria" pitchFamily="18" charset="0"/>
        </a:defRPr>
      </a:lvl6pPr>
      <a:lvl7pPr marL="914400" algn="l" rtl="0" fontAlgn="base">
        <a:spcBef>
          <a:spcPct val="0"/>
        </a:spcBef>
        <a:spcAft>
          <a:spcPct val="0"/>
        </a:spcAft>
        <a:defRPr sz="4600">
          <a:solidFill>
            <a:schemeClr val="tx2"/>
          </a:solidFill>
          <a:latin typeface="Cambria" pitchFamily="18" charset="0"/>
        </a:defRPr>
      </a:lvl7pPr>
      <a:lvl8pPr marL="1371600" algn="l" rtl="0" fontAlgn="base">
        <a:spcBef>
          <a:spcPct val="0"/>
        </a:spcBef>
        <a:spcAft>
          <a:spcPct val="0"/>
        </a:spcAft>
        <a:defRPr sz="4600">
          <a:solidFill>
            <a:schemeClr val="tx2"/>
          </a:solidFill>
          <a:latin typeface="Cambria" pitchFamily="18" charset="0"/>
        </a:defRPr>
      </a:lvl8pPr>
      <a:lvl9pPr marL="1828800" algn="l" rtl="0" fontAlgn="base">
        <a:spcBef>
          <a:spcPct val="0"/>
        </a:spcBef>
        <a:spcAft>
          <a:spcPct val="0"/>
        </a:spcAft>
        <a:defRPr sz="4600">
          <a:solidFill>
            <a:schemeClr val="tx2"/>
          </a:solidFill>
          <a:latin typeface="Cambria" pitchFamily="18" charset="0"/>
        </a:defRPr>
      </a:lvl9pPr>
    </p:titleStyle>
    <p:bodyStyle>
      <a:lvl1pPr marL="342900" indent="-228600" algn="l" rtl="0" eaLnBrk="0" fontAlgn="base" hangingPunct="0">
        <a:spcBef>
          <a:spcPct val="20000"/>
        </a:spcBef>
        <a:spcAft>
          <a:spcPct val="0"/>
        </a:spcAft>
        <a:buClr>
          <a:schemeClr val="accent1"/>
        </a:buClr>
        <a:buFont typeface="Arial" charset="0"/>
        <a:buChar char="•"/>
        <a:defRPr sz="2200" kern="1200">
          <a:solidFill>
            <a:schemeClr val="tx1"/>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charset="0"/>
        <a:buChar char="•"/>
        <a:defRPr sz="2000" kern="1200">
          <a:solidFill>
            <a:schemeClr val="tx1"/>
          </a:solidFill>
          <a:latin typeface="+mn-lt"/>
          <a:ea typeface="+mn-ea"/>
          <a:cs typeface="+mn-cs"/>
        </a:defRPr>
      </a:lvl2pPr>
      <a:lvl3pPr marL="1004888" indent="-228600" algn="l" rtl="0" eaLnBrk="0" fontAlgn="base" hangingPunct="0">
        <a:spcBef>
          <a:spcPct val="20000"/>
        </a:spcBef>
        <a:spcAft>
          <a:spcPct val="0"/>
        </a:spcAft>
        <a:buClr>
          <a:srgbClr val="D2CB6C"/>
        </a:buClr>
        <a:buFont typeface="Arial" charset="0"/>
        <a:buChar char="•"/>
        <a:defRPr kern="1200">
          <a:solidFill>
            <a:schemeClr val="tx1"/>
          </a:solidFill>
          <a:latin typeface="+mn-lt"/>
          <a:ea typeface="+mn-ea"/>
          <a:cs typeface="+mn-cs"/>
        </a:defRPr>
      </a:lvl3pPr>
      <a:lvl4pPr marL="1279525" indent="-228600" algn="l" rtl="0" eaLnBrk="0" fontAlgn="base" hangingPunct="0">
        <a:spcBef>
          <a:spcPct val="20000"/>
        </a:spcBef>
        <a:spcAft>
          <a:spcPct val="0"/>
        </a:spcAft>
        <a:buClr>
          <a:srgbClr val="95A39D"/>
        </a:buClr>
        <a:buFont typeface="Arial" charset="0"/>
        <a:buChar char="•"/>
        <a:defRPr sz="1600" kern="1200">
          <a:solidFill>
            <a:schemeClr val="tx1"/>
          </a:solidFill>
          <a:latin typeface="+mn-lt"/>
          <a:ea typeface="+mn-ea"/>
          <a:cs typeface="+mn-cs"/>
        </a:defRPr>
      </a:lvl4pPr>
      <a:lvl5pPr marL="1554163" indent="-228600" algn="l" rtl="0" eaLnBrk="0" fontAlgn="base" hangingPunct="0">
        <a:spcBef>
          <a:spcPct val="20000"/>
        </a:spcBef>
        <a:spcAft>
          <a:spcPct val="0"/>
        </a:spcAft>
        <a:buClr>
          <a:srgbClr val="C89F5D"/>
        </a:buClr>
        <a:buFont typeface="Arial" charset="0"/>
        <a:buChar char="•"/>
        <a:defRPr sz="1400" kern="120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53" name="Title Placeholder 1"/>
          <p:cNvSpPr>
            <a:spLocks noGrp="1"/>
          </p:cNvSpPr>
          <p:nvPr>
            <p:ph type="title"/>
          </p:nvPr>
        </p:nvSpPr>
        <p:spPr bwMode="auto">
          <a:xfrm>
            <a:off x="688975" y="569913"/>
            <a:ext cx="7756525" cy="105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4" name="Text Placeholder 2"/>
          <p:cNvSpPr>
            <a:spLocks noGrp="1"/>
          </p:cNvSpPr>
          <p:nvPr>
            <p:ph type="body" idx="1"/>
          </p:nvPr>
        </p:nvSpPr>
        <p:spPr bwMode="auto">
          <a:xfrm>
            <a:off x="698500" y="2247900"/>
            <a:ext cx="7747000" cy="3878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a:defRPr sz="1200">
                <a:solidFill>
                  <a:schemeClr val="tx2"/>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a:defRPr sz="1200">
                <a:solidFill>
                  <a:schemeClr val="tx2"/>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a:defRPr sz="1200">
                <a:solidFill>
                  <a:schemeClr val="tx2"/>
                </a:solidFill>
                <a:latin typeface="Arial" pitchFamily="34" charset="0"/>
                <a:cs typeface="Arial" pitchFamily="34" charset="0"/>
              </a:defRPr>
            </a:lvl1pPr>
          </a:lstStyle>
          <a:p>
            <a:pPr>
              <a:defRPr/>
            </a:pPr>
            <a:fld id="{A39FD77C-9137-4A0C-BF91-3B11E483AEC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2" r:id="rId1"/>
    <p:sldLayoutId id="2147483873" r:id="rId2"/>
    <p:sldLayoutId id="2147483874" r:id="rId3"/>
    <p:sldLayoutId id="2147483875" r:id="rId4"/>
    <p:sldLayoutId id="2147483876" r:id="rId5"/>
    <p:sldLayoutId id="2147483877" r:id="rId6"/>
    <p:sldLayoutId id="2147483857" r:id="rId7"/>
    <p:sldLayoutId id="2147483858" r:id="rId8"/>
    <p:sldLayoutId id="2147483859" r:id="rId9"/>
    <p:sldLayoutId id="2147483878" r:id="rId10"/>
    <p:sldLayoutId id="2147483879" r:id="rId11"/>
    <p:sldLayoutId id="2147483880" r:id="rId12"/>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Book Antiqua" pitchFamily="18" charset="0"/>
        </a:defRPr>
      </a:lvl2pPr>
      <a:lvl3pPr algn="ctr" rtl="0" eaLnBrk="0" fontAlgn="base" hangingPunct="0">
        <a:spcBef>
          <a:spcPct val="0"/>
        </a:spcBef>
        <a:spcAft>
          <a:spcPct val="0"/>
        </a:spcAft>
        <a:defRPr sz="5400">
          <a:solidFill>
            <a:schemeClr val="tx2"/>
          </a:solidFill>
          <a:latin typeface="Book Antiqua" pitchFamily="18" charset="0"/>
        </a:defRPr>
      </a:lvl3pPr>
      <a:lvl4pPr algn="ctr" rtl="0" eaLnBrk="0" fontAlgn="base" hangingPunct="0">
        <a:spcBef>
          <a:spcPct val="0"/>
        </a:spcBef>
        <a:spcAft>
          <a:spcPct val="0"/>
        </a:spcAft>
        <a:defRPr sz="5400">
          <a:solidFill>
            <a:schemeClr val="tx2"/>
          </a:solidFill>
          <a:latin typeface="Book Antiqua" pitchFamily="18" charset="0"/>
        </a:defRPr>
      </a:lvl4pPr>
      <a:lvl5pPr algn="ctr" rtl="0" eaLnBrk="0" fontAlgn="base" hangingPunct="0">
        <a:spcBef>
          <a:spcPct val="0"/>
        </a:spcBef>
        <a:spcAft>
          <a:spcPct val="0"/>
        </a:spcAft>
        <a:defRPr sz="5400">
          <a:solidFill>
            <a:schemeClr val="tx2"/>
          </a:solidFill>
          <a:latin typeface="Book Antiqua"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pitchFamily="34" charset="0"/>
                <a:cs typeface="Arial" pitchFamily="34" charset="0"/>
              </a:defRPr>
            </a:lvl1pPr>
          </a:lstStyle>
          <a:p>
            <a:pPr>
              <a:defRPr/>
            </a:pPr>
            <a:fld id="{6C4BBA0C-8294-424B-8B5A-91EC81B9FD0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1.xml"/><Relationship Id="rId1" Type="http://schemas.openxmlformats.org/officeDocument/2006/relationships/vmlDrawing" Target="../drawings/vmlDrawing1.vml"/><Relationship Id="rId5" Type="http://schemas.openxmlformats.org/officeDocument/2006/relationships/image" Target="../media/image6.wmf"/><Relationship Id="rId4" Type="http://schemas.openxmlformats.org/officeDocument/2006/relationships/oleObject" Target="../embeddings/oleObject1.bin"/></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650" y="1125538"/>
            <a:ext cx="7702550" cy="2474912"/>
          </a:xfrm>
        </p:spPr>
        <p:txBody>
          <a:bodyPr/>
          <a:lstStyle/>
          <a:p>
            <a:pPr eaLnBrk="1" fontAlgn="auto" hangingPunct="1">
              <a:spcAft>
                <a:spcPts val="0"/>
              </a:spcAft>
              <a:defRPr/>
            </a:pPr>
            <a:r>
              <a:rPr lang="en-US" sz="4000" smtClean="0"/>
              <a:t>PEDOMAN</a:t>
            </a:r>
            <a:br>
              <a:rPr lang="en-US" sz="4000" smtClean="0"/>
            </a:br>
            <a:r>
              <a:rPr lang="en-US" sz="4000" smtClean="0"/>
              <a:t>TANGGAP GAWAT DARURAT MEDIK DI PERUSAHAAN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35150" y="260350"/>
            <a:ext cx="6049963" cy="504825"/>
          </a:xfrm>
        </p:spPr>
        <p:txBody>
          <a:bodyPr/>
          <a:lstStyle/>
          <a:p>
            <a:pPr eaLnBrk="1" hangingPunct="1"/>
            <a:r>
              <a:rPr lang="en-US" sz="1800" smtClean="0">
                <a:solidFill>
                  <a:srgbClr val="FF0000"/>
                </a:solidFill>
              </a:rPr>
              <a:t>1. ORGANISASI DAN TAHAPAN TDM</a:t>
            </a:r>
          </a:p>
        </p:txBody>
      </p:sp>
      <p:graphicFrame>
        <p:nvGraphicFramePr>
          <p:cNvPr id="17487" name="Group 79"/>
          <p:cNvGraphicFramePr>
            <a:graphicFrameLocks noGrp="1"/>
          </p:cNvGraphicFramePr>
          <p:nvPr>
            <p:ph type="tbl" idx="1"/>
            <p:extLst>
              <p:ext uri="{D42A27DB-BD31-4B8C-83A1-F6EECF244321}">
                <p14:modId xmlns:p14="http://schemas.microsoft.com/office/powerpoint/2010/main" val="669175057"/>
              </p:ext>
            </p:extLst>
          </p:nvPr>
        </p:nvGraphicFramePr>
        <p:xfrm>
          <a:off x="250825" y="981075"/>
          <a:ext cx="8642350" cy="4733591"/>
        </p:xfrm>
        <a:graphic>
          <a:graphicData uri="http://schemas.openxmlformats.org/drawingml/2006/table">
            <a:tbl>
              <a:tblPr/>
              <a:tblGrid>
                <a:gridCol w="3241055"/>
                <a:gridCol w="2304256"/>
                <a:gridCol w="3097039"/>
              </a:tblGrid>
              <a:tr h="12957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dirty="0" smtClean="0">
                        <a:ln>
                          <a:noFill/>
                        </a:ln>
                        <a:solidFill>
                          <a:schemeClr val="bg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cs typeface="Arial" charset="0"/>
                        </a:rPr>
                        <a:t>Keselamatan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pasien</a:t>
                      </a: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id-ID" sz="1800" b="1" i="0" u="none" strike="noStrike" cap="none" normalizeH="0" baseline="0" dirty="0" smtClean="0">
                        <a:ln>
                          <a:noFill/>
                        </a:ln>
                        <a:solidFill>
                          <a:schemeClr val="bg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cs typeface="Arial" charset="0"/>
                        </a:rPr>
                        <a:t>Penolong</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Pertama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4 </a:t>
                      </a:r>
                      <a:r>
                        <a:rPr kumimoji="0" lang="en-US" sz="1800" b="1" i="0" u="none" strike="noStrike" cap="none" normalizeH="0" baseline="0" dirty="0" err="1" smtClean="0">
                          <a:ln>
                            <a:noFill/>
                          </a:ln>
                          <a:solidFill>
                            <a:schemeClr val="bg1"/>
                          </a:solidFill>
                          <a:effectLst/>
                          <a:latin typeface="Arial" charset="0"/>
                          <a:cs typeface="Arial" charset="0"/>
                        </a:rPr>
                        <a:t>menit</a:t>
                      </a:r>
                      <a:endParaRPr kumimoji="0" lang="en-US" sz="1800" b="1" i="0" u="none" strike="noStrike" cap="none" normalizeH="0" baseline="0" dirty="0" smtClean="0">
                        <a:ln>
                          <a:noFill/>
                        </a:ln>
                        <a:solidFill>
                          <a:schemeClr val="bg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a:t>
                      </a:r>
                      <a:r>
                        <a:rPr kumimoji="0" lang="en-US" sz="1800" b="1" i="0" u="none" strike="noStrike" cap="none" normalizeH="0" baseline="0" dirty="0" err="1" smtClean="0">
                          <a:ln>
                            <a:noFill/>
                          </a:ln>
                          <a:solidFill>
                            <a:schemeClr val="bg1"/>
                          </a:solidFill>
                          <a:effectLst/>
                          <a:latin typeface="Arial" charset="0"/>
                          <a:cs typeface="Arial" charset="0"/>
                        </a:rPr>
                        <a:t>aktivasi</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tanggap</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darurat</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jika</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korban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banyak</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keracunan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kebakaran</a:t>
                      </a:r>
                      <a:r>
                        <a:rPr kumimoji="0" lang="en-US" sz="1800" b="1" i="0" u="none" strike="noStrike" cap="none" normalizeH="0" baseline="0" dirty="0" smtClean="0">
                          <a:ln>
                            <a:noFill/>
                          </a:ln>
                          <a:solidFill>
                            <a:schemeClr val="bg1"/>
                          </a:solidFill>
                          <a:effectLst/>
                          <a:latin typeface="Arial" charset="0"/>
                          <a:cs typeface="Arial" charset="0"/>
                        </a:rPr>
                        <a:t>)</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9143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BLS (CPR, </a:t>
                      </a:r>
                      <a:r>
                        <a:rPr kumimoji="0" lang="en-US" sz="1800" b="1" i="0" u="none" strike="noStrike" cap="none" normalizeH="0" baseline="0" dirty="0" err="1" smtClean="0">
                          <a:ln>
                            <a:noFill/>
                          </a:ln>
                          <a:solidFill>
                            <a:schemeClr val="bg1"/>
                          </a:solidFill>
                          <a:effectLst/>
                          <a:latin typeface="Arial" charset="0"/>
                          <a:cs typeface="Arial" charset="0"/>
                        </a:rPr>
                        <a:t>perdarahan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kesadaran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napas</a:t>
                      </a:r>
                      <a:r>
                        <a:rPr kumimoji="0" lang="en-US" sz="1800" b="1" i="0" u="none" strike="noStrike" cap="none" normalizeH="0" baseline="0" dirty="0" smtClean="0">
                          <a:ln>
                            <a:noFill/>
                          </a:ln>
                          <a:solidFill>
                            <a:schemeClr val="bg1"/>
                          </a:solidFill>
                          <a:effectLst/>
                          <a:latin typeface="Arial" charset="0"/>
                          <a:cs typeface="Arial" charset="0"/>
                        </a:rPr>
                        <a:t> triage </a:t>
                      </a:r>
                      <a:r>
                        <a:rPr kumimoji="0" lang="en-US" sz="1800" b="1" i="0" u="none" strike="noStrike" cap="none" normalizeH="0" baseline="0" dirty="0" err="1" smtClean="0">
                          <a:ln>
                            <a:noFill/>
                          </a:ln>
                          <a:solidFill>
                            <a:schemeClr val="bg1"/>
                          </a:solidFill>
                          <a:effectLst/>
                          <a:latin typeface="Arial" charset="0"/>
                          <a:cs typeface="Arial" charset="0"/>
                        </a:rPr>
                        <a:t>dll</a:t>
                      </a:r>
                      <a:r>
                        <a:rPr kumimoji="0" lang="en-US" sz="1800" b="1" i="0" u="none" strike="noStrike" cap="none" normalizeH="0" baseline="0" dirty="0" smtClean="0">
                          <a:ln>
                            <a:noFill/>
                          </a:ln>
                          <a:solidFill>
                            <a:schemeClr val="bg1"/>
                          </a:solidFill>
                          <a:effectLst/>
                          <a:latin typeface="Arial" charset="0"/>
                          <a:cs typeface="Arial" charset="0"/>
                        </a:rPr>
                        <a:t>)</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cs typeface="Arial" charset="0"/>
                        </a:rPr>
                        <a:t>Alat</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pertolongan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pertama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75560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cs typeface="Arial" charset="0"/>
                        </a:rPr>
                        <a:t>Khas pekerjaan: kimia, panas,cedera mata,gas</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bg1"/>
                          </a:solidFill>
                          <a:effectLst/>
                          <a:latin typeface="Arial" charset="0"/>
                          <a:cs typeface="Arial" charset="0"/>
                        </a:rPr>
                        <a:t>MSDS </a:t>
                      </a:r>
                      <a:r>
                        <a:rPr kumimoji="0" lang="en-US" sz="1800" b="1" i="0" u="none" strike="noStrike" cap="none" normalizeH="0" baseline="0" dirty="0" err="1" smtClean="0">
                          <a:ln>
                            <a:noFill/>
                          </a:ln>
                          <a:solidFill>
                            <a:schemeClr val="bg1"/>
                          </a:solidFill>
                          <a:effectLst/>
                          <a:latin typeface="Arial" charset="0"/>
                          <a:cs typeface="Arial" charset="0"/>
                        </a:rPr>
                        <a:t>bahan</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kimia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3462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cs typeface="Arial" charset="0"/>
                        </a:rPr>
                        <a:t>Akses ke tahap 2</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55652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cs typeface="Arial" charset="0"/>
                        </a:rPr>
                        <a:t>Komunikasi dengan petugas tahap 2</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1" i="0" u="none" strike="noStrike" cap="none" normalizeH="0" baseline="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7619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bg1"/>
                          </a:solidFill>
                          <a:effectLst/>
                          <a:latin typeface="Arial" charset="0"/>
                          <a:cs typeface="Arial" charset="0"/>
                        </a:rPr>
                        <a:t>Inisiatif untuk menelpon jika perlu</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cs typeface="Arial" charset="0"/>
                        </a:rPr>
                        <a:t>Penyelia</a:t>
                      </a:r>
                      <a:r>
                        <a:rPr kumimoji="0" lang="en-US" sz="1800" b="1" i="0" u="none" strike="noStrike" cap="none" normalizeH="0" baseline="0" dirty="0" smtClean="0">
                          <a:ln>
                            <a:noFill/>
                          </a:ln>
                          <a:solidFill>
                            <a:schemeClr val="bg1"/>
                          </a:solidFill>
                          <a:effectLst/>
                          <a:latin typeface="Arial" charset="0"/>
                          <a:cs typeface="Arial" charset="0"/>
                        </a:rPr>
                        <a:t> </a:t>
                      </a:r>
                      <a:r>
                        <a:rPr kumimoji="0" lang="en-US" sz="1800" b="1" i="0" u="none" strike="noStrike" cap="none" normalizeH="0" baseline="0" dirty="0" err="1" smtClean="0">
                          <a:ln>
                            <a:noFill/>
                          </a:ln>
                          <a:solidFill>
                            <a:schemeClr val="bg1"/>
                          </a:solidFill>
                          <a:effectLst/>
                          <a:latin typeface="Arial" charset="0"/>
                          <a:cs typeface="Arial" charset="0"/>
                        </a:rPr>
                        <a:t>atau</a:t>
                      </a:r>
                      <a:r>
                        <a:rPr kumimoji="0" lang="en-US" sz="1800" b="1" i="0" u="none" strike="noStrike" cap="none" normalizeH="0" baseline="0" dirty="0" smtClean="0">
                          <a:ln>
                            <a:noFill/>
                          </a:ln>
                          <a:solidFill>
                            <a:schemeClr val="bg1"/>
                          </a:solidFill>
                          <a:effectLst/>
                          <a:latin typeface="Arial" charset="0"/>
                          <a:cs typeface="Arial" charset="0"/>
                        </a:rPr>
                        <a:t> orang lain</a:t>
                      </a: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err="1" smtClean="0">
                          <a:ln>
                            <a:noFill/>
                          </a:ln>
                          <a:solidFill>
                            <a:schemeClr val="bg1"/>
                          </a:solidFill>
                          <a:effectLst/>
                          <a:latin typeface="Arial" charset="0"/>
                          <a:cs typeface="Arial" charset="0"/>
                        </a:rPr>
                        <a:t>Segera</a:t>
                      </a:r>
                      <a:endParaRPr kumimoji="0" lang="en-US" sz="1800" b="1" i="0" u="none" strike="noStrike" cap="none" normalizeH="0" baseline="0" dirty="0" smtClean="0">
                        <a:ln>
                          <a:noFill/>
                        </a:ln>
                        <a:solidFill>
                          <a:schemeClr val="bg1"/>
                        </a:solidFill>
                        <a:effectLst/>
                        <a:latin typeface="Arial" charset="0"/>
                        <a:cs typeface="Arial" charset="0"/>
                      </a:endParaRPr>
                    </a:p>
                  </a:txBody>
                  <a:tcPr marT="45718" marB="45718"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5843588" cy="561975"/>
          </a:xfrm>
        </p:spPr>
        <p:txBody>
          <a:bodyPr/>
          <a:lstStyle/>
          <a:p>
            <a:pPr eaLnBrk="1" hangingPunct="1"/>
            <a:r>
              <a:rPr lang="en-US" sz="2000" smtClean="0">
                <a:solidFill>
                  <a:srgbClr val="FF0000"/>
                </a:solidFill>
              </a:rPr>
              <a:t>2. ORGANISASI DAN TAHAPAN TDM</a:t>
            </a:r>
          </a:p>
        </p:txBody>
      </p:sp>
      <p:graphicFrame>
        <p:nvGraphicFramePr>
          <p:cNvPr id="18489" name="Group 57"/>
          <p:cNvGraphicFramePr>
            <a:graphicFrameLocks noGrp="1"/>
          </p:cNvGraphicFramePr>
          <p:nvPr>
            <p:ph type="tbl" idx="1"/>
          </p:nvPr>
        </p:nvGraphicFramePr>
        <p:xfrm>
          <a:off x="395288" y="1412875"/>
          <a:ext cx="8229600" cy="4883190"/>
        </p:xfrm>
        <a:graphic>
          <a:graphicData uri="http://schemas.openxmlformats.org/drawingml/2006/table">
            <a:tbl>
              <a:tblPr/>
              <a:tblGrid>
                <a:gridCol w="3096344"/>
                <a:gridCol w="3672408"/>
                <a:gridCol w="1460848"/>
              </a:tblGrid>
              <a:tr h="10058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Evaluasi</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cedera</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apa</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perlu</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evakuasi</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Paramedik, medik (RN), perawat, dokter lapangan, dokter penasehat</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bg1"/>
                          </a:solidFill>
                          <a:effectLst/>
                          <a:latin typeface="Arial" charset="0"/>
                          <a:cs typeface="Arial" charset="0"/>
                        </a:rPr>
                        <a:t>½ - 1 jam</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61540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Lakukan</a:t>
                      </a:r>
                      <a:r>
                        <a:rPr kumimoji="0" lang="en-US" sz="2000" b="1" i="0" u="none" strike="noStrike" cap="none" normalizeH="0" baseline="0" dirty="0" smtClean="0">
                          <a:ln>
                            <a:noFill/>
                          </a:ln>
                          <a:solidFill>
                            <a:schemeClr val="bg1"/>
                          </a:solidFill>
                          <a:effectLst/>
                          <a:latin typeface="Arial" charset="0"/>
                          <a:cs typeface="Arial" charset="0"/>
                        </a:rPr>
                        <a:t> ALS </a:t>
                      </a:r>
                      <a:r>
                        <a:rPr kumimoji="0" lang="en-US" sz="2000" b="1" i="0" u="none" strike="noStrike" cap="none" normalizeH="0" baseline="0" dirty="0" err="1" smtClean="0">
                          <a:ln>
                            <a:noFill/>
                          </a:ln>
                          <a:solidFill>
                            <a:schemeClr val="bg1"/>
                          </a:solidFill>
                          <a:effectLst/>
                          <a:latin typeface="Arial" charset="0"/>
                          <a:cs typeface="Arial" charset="0"/>
                        </a:rPr>
                        <a:t>secara</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profesional</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stabilisasi</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pasien</a:t>
                      </a:r>
                      <a:r>
                        <a:rPr kumimoji="0" lang="en-US" sz="2000" b="1" i="0" u="none" strike="noStrike" cap="none" normalizeH="0" baseline="0" dirty="0" smtClean="0">
                          <a:ln>
                            <a:noFill/>
                          </a:ln>
                          <a:solidFill>
                            <a:schemeClr val="bg1"/>
                          </a:solidFill>
                          <a:effectLst/>
                          <a:latin typeface="Arial" charset="0"/>
                          <a:cs typeface="Arial" charset="0"/>
                        </a:rPr>
                        <a:t> (IV, oxygen therapy, early </a:t>
                      </a:r>
                      <a:r>
                        <a:rPr kumimoji="0" lang="en-US" sz="2000" b="1" i="0" u="none" strike="noStrike" cap="none" normalizeH="0" baseline="0" dirty="0" err="1" smtClean="0">
                          <a:ln>
                            <a:noFill/>
                          </a:ln>
                          <a:solidFill>
                            <a:schemeClr val="bg1"/>
                          </a:solidFill>
                          <a:effectLst/>
                          <a:latin typeface="Arial" charset="0"/>
                          <a:cs typeface="Arial" charset="0"/>
                        </a:rPr>
                        <a:t>defibrilator</a:t>
                      </a:r>
                      <a:r>
                        <a:rPr kumimoji="0" lang="en-US" sz="2000" b="1" i="0" u="none" strike="noStrike" cap="none" normalizeH="0" baseline="0" dirty="0" smtClean="0">
                          <a:ln>
                            <a:noFill/>
                          </a:ln>
                          <a:solidFill>
                            <a:schemeClr val="bg1"/>
                          </a:solidFill>
                          <a:effectLst/>
                          <a:latin typeface="Arial" charset="0"/>
                          <a:cs typeface="Arial" charset="0"/>
                        </a:rPr>
                        <a:t>)</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Resusitasi</a:t>
                      </a:r>
                      <a:r>
                        <a:rPr kumimoji="0" lang="en-US" sz="2000" b="1" i="0" u="none" strike="noStrike" cap="none" normalizeH="0" baseline="0" dirty="0" smtClean="0">
                          <a:ln>
                            <a:noFill/>
                          </a:ln>
                          <a:solidFill>
                            <a:schemeClr val="bg1"/>
                          </a:solidFill>
                          <a:effectLst/>
                          <a:latin typeface="Arial" charset="0"/>
                          <a:cs typeface="Arial" charset="0"/>
                        </a:rPr>
                        <a:t>/trauma tag </a:t>
                      </a:r>
                      <a:r>
                        <a:rPr kumimoji="0" lang="en-US" sz="2000" b="1" i="0" u="none" strike="noStrike" cap="none" normalizeH="0" baseline="0" dirty="0" err="1" smtClean="0">
                          <a:ln>
                            <a:noFill/>
                          </a:ln>
                          <a:solidFill>
                            <a:schemeClr val="bg1"/>
                          </a:solidFill>
                          <a:effectLst/>
                          <a:latin typeface="Arial" charset="0"/>
                          <a:cs typeface="Arial" charset="0"/>
                        </a:rPr>
                        <a:t>Kamar</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pertolongan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pertama</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ambulans</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tandu</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defibrilator</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13017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Pelihara hubungan komunikasi dengan Dokter Perusahaan</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13176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Rencanakan medevac jika diperlukan</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Manajemen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Dokter</a:t>
                      </a:r>
                      <a:r>
                        <a:rPr kumimoji="0" lang="en-US" sz="2000" b="1" i="0" u="none" strike="noStrike" cap="none" normalizeH="0" baseline="0" dirty="0" smtClean="0">
                          <a:ln>
                            <a:noFill/>
                          </a:ln>
                          <a:solidFill>
                            <a:schemeClr val="bg1"/>
                          </a:solidFill>
                          <a:effectLst/>
                          <a:latin typeface="Arial" charset="0"/>
                          <a:cs typeface="Arial" charset="0"/>
                        </a:rPr>
                        <a:t> Perusahaan </a:t>
                      </a:r>
                      <a:r>
                        <a:rPr kumimoji="0" lang="en-US" sz="2000" b="1" i="0" u="none" strike="noStrike" cap="none" normalizeH="0" baseline="0" dirty="0" err="1" smtClean="0">
                          <a:ln>
                            <a:noFill/>
                          </a:ln>
                          <a:solidFill>
                            <a:schemeClr val="bg1"/>
                          </a:solidFill>
                          <a:effectLst/>
                          <a:latin typeface="Arial" charset="0"/>
                          <a:cs typeface="Arial" charset="0"/>
                        </a:rPr>
                        <a:t>Perusahaan</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92275" y="549275"/>
            <a:ext cx="6418263" cy="503238"/>
          </a:xfrm>
        </p:spPr>
        <p:txBody>
          <a:bodyPr/>
          <a:lstStyle/>
          <a:p>
            <a:pPr eaLnBrk="1" hangingPunct="1"/>
            <a:r>
              <a:rPr lang="en-US" sz="2400" smtClean="0">
                <a:solidFill>
                  <a:srgbClr val="FF0000"/>
                </a:solidFill>
              </a:rPr>
              <a:t>3. ORGANISASI DAN TAHAPAN TDM</a:t>
            </a:r>
          </a:p>
        </p:txBody>
      </p:sp>
      <p:graphicFrame>
        <p:nvGraphicFramePr>
          <p:cNvPr id="19506" name="Group 50"/>
          <p:cNvGraphicFramePr>
            <a:graphicFrameLocks noGrp="1"/>
          </p:cNvGraphicFramePr>
          <p:nvPr>
            <p:ph type="tbl" idx="1"/>
          </p:nvPr>
        </p:nvGraphicFramePr>
        <p:xfrm>
          <a:off x="395288" y="1268413"/>
          <a:ext cx="8229600" cy="3702050"/>
        </p:xfrm>
        <a:graphic>
          <a:graphicData uri="http://schemas.openxmlformats.org/drawingml/2006/table">
            <a:tbl>
              <a:tblPr/>
              <a:tblGrid>
                <a:gridCol w="3456384"/>
                <a:gridCol w="2808312"/>
                <a:gridCol w="1964904"/>
              </a:tblGrid>
              <a:tr h="72009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Penerimaan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pasien</a:t>
                      </a:r>
                      <a:r>
                        <a:rPr kumimoji="0" lang="en-US" sz="2000" b="1" i="0" u="none" strike="noStrike" cap="none" normalizeH="0" baseline="0" dirty="0" smtClean="0">
                          <a:ln>
                            <a:noFill/>
                          </a:ln>
                          <a:solidFill>
                            <a:schemeClr val="bg1"/>
                          </a:solidFill>
                          <a:effectLst/>
                          <a:latin typeface="Arial" charset="0"/>
                          <a:cs typeface="Arial" charset="0"/>
                        </a:rPr>
                        <a:t> di </a:t>
                      </a:r>
                      <a:r>
                        <a:rPr kumimoji="0" lang="en-US" sz="2000" b="1" i="0" u="none" strike="noStrike" cap="none" normalizeH="0" baseline="0" dirty="0" err="1" smtClean="0">
                          <a:ln>
                            <a:noFill/>
                          </a:ln>
                          <a:solidFill>
                            <a:schemeClr val="bg1"/>
                          </a:solidFill>
                          <a:effectLst/>
                          <a:latin typeface="Arial" charset="0"/>
                          <a:cs typeface="Arial" charset="0"/>
                        </a:rPr>
                        <a:t>Rumah</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Sakit</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setempat</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Spesialis Medik atau Bedah</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bg1"/>
                          </a:solidFill>
                          <a:effectLst/>
                          <a:latin typeface="Arial" charset="0"/>
                          <a:cs typeface="Arial" charset="0"/>
                        </a:rPr>
                        <a:t>4 jam</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71211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Evaluasi</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kondisi</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Rumah</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sakit</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setempat</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00813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Cari</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profesional</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setempat</a:t>
                      </a:r>
                      <a:r>
                        <a:rPr kumimoji="0" lang="en-US" sz="2000" b="1" i="0" u="none" strike="noStrike" cap="none" normalizeH="0" baseline="0" dirty="0" smtClean="0">
                          <a:ln>
                            <a:noFill/>
                          </a:ln>
                          <a:solidFill>
                            <a:schemeClr val="bg1"/>
                          </a:solidFill>
                          <a:effectLst/>
                          <a:latin typeface="Arial" charset="0"/>
                          <a:cs typeface="Arial" charset="0"/>
                        </a:rPr>
                        <a:t> yang </a:t>
                      </a:r>
                      <a:r>
                        <a:rPr kumimoji="0" lang="en-US" sz="2000" b="1" i="0" u="none" strike="noStrike" cap="none" normalizeH="0" baseline="0" dirty="0" err="1" smtClean="0">
                          <a:ln>
                            <a:noFill/>
                          </a:ln>
                          <a:solidFill>
                            <a:schemeClr val="bg1"/>
                          </a:solidFill>
                          <a:effectLst/>
                          <a:latin typeface="Arial" charset="0"/>
                          <a:cs typeface="Arial" charset="0"/>
                        </a:rPr>
                        <a:t>terbaik</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26169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Pantau</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kemajuan</a:t>
                      </a:r>
                      <a:endParaRPr kumimoji="0" lang="en-US" sz="2000" b="1" i="0" u="none" strike="noStrike" cap="none" normalizeH="0" baseline="0" dirty="0" smtClean="0">
                        <a:ln>
                          <a:noFill/>
                        </a:ln>
                        <a:solidFill>
                          <a:schemeClr val="bg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Dokumentasikan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tindak</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lanjut</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Dokter</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Penasehat</a:t>
                      </a:r>
                      <a:r>
                        <a:rPr kumimoji="0" lang="en-US" sz="2000" b="1" i="0" u="none" strike="noStrike" cap="none" normalizeH="0" baseline="0" dirty="0" smtClean="0">
                          <a:ln>
                            <a:noFill/>
                          </a:ln>
                          <a:solidFill>
                            <a:schemeClr val="bg1"/>
                          </a:solidFill>
                          <a:effectLst/>
                          <a:latin typeface="Arial" charset="0"/>
                          <a:cs typeface="Arial" charset="0"/>
                        </a:rPr>
                        <a:t> Perusahaan</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042988" y="765175"/>
            <a:ext cx="5988050" cy="417513"/>
          </a:xfrm>
        </p:spPr>
        <p:txBody>
          <a:bodyPr/>
          <a:lstStyle/>
          <a:p>
            <a:pPr eaLnBrk="1" hangingPunct="1"/>
            <a:r>
              <a:rPr lang="en-US" sz="2000" b="1" smtClean="0">
                <a:solidFill>
                  <a:srgbClr val="FF0000"/>
                </a:solidFill>
              </a:rPr>
              <a:t>4. ORGANISASI DAN TAHAPAN TDM</a:t>
            </a:r>
          </a:p>
        </p:txBody>
      </p:sp>
      <p:graphicFrame>
        <p:nvGraphicFramePr>
          <p:cNvPr id="20509" name="Group 29"/>
          <p:cNvGraphicFramePr>
            <a:graphicFrameLocks noGrp="1"/>
          </p:cNvGraphicFramePr>
          <p:nvPr>
            <p:ph type="tbl" idx="1"/>
          </p:nvPr>
        </p:nvGraphicFramePr>
        <p:xfrm>
          <a:off x="468313" y="1557338"/>
          <a:ext cx="8229600" cy="3230856"/>
        </p:xfrm>
        <a:graphic>
          <a:graphicData uri="http://schemas.openxmlformats.org/drawingml/2006/table">
            <a:tbl>
              <a:tblPr/>
              <a:tblGrid>
                <a:gridCol w="3167583"/>
                <a:gridCol w="2736304"/>
                <a:gridCol w="2325713"/>
              </a:tblGrid>
              <a:tr h="192005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Pelayanan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spesialis</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medik</a:t>
                      </a:r>
                      <a:r>
                        <a:rPr kumimoji="0" lang="en-US" sz="2000" b="1" i="0" u="none" strike="noStrike" cap="none" normalizeH="0" baseline="0" dirty="0" smtClean="0">
                          <a:ln>
                            <a:noFill/>
                          </a:ln>
                          <a:solidFill>
                            <a:schemeClr val="bg1"/>
                          </a:solidFill>
                          <a:effectLst/>
                          <a:latin typeface="Arial" charset="0"/>
                          <a:cs typeface="Arial" charset="0"/>
                        </a:rPr>
                        <a:t> yang </a:t>
                      </a:r>
                      <a:r>
                        <a:rPr kumimoji="0" lang="en-US" sz="2000" b="1" i="0" u="none" strike="noStrike" cap="none" normalizeH="0" baseline="0" dirty="0" err="1" smtClean="0">
                          <a:ln>
                            <a:noFill/>
                          </a:ln>
                          <a:solidFill>
                            <a:schemeClr val="bg1"/>
                          </a:solidFill>
                          <a:effectLst/>
                          <a:latin typeface="Arial" charset="0"/>
                          <a:cs typeface="Arial" charset="0"/>
                        </a:rPr>
                        <a:t>sesuai</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diperlukan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untuk</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tindakan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lebih</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jauh</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menyangkut</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penyakit</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cedera</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Rumah</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sakit</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spesialis</a:t>
                      </a:r>
                      <a:r>
                        <a:rPr kumimoji="0" lang="en-US" sz="2000" b="1" i="0" u="none" strike="noStrike" cap="none" normalizeH="0" baseline="0" dirty="0" smtClean="0">
                          <a:ln>
                            <a:noFill/>
                          </a:ln>
                          <a:solidFill>
                            <a:schemeClr val="bg1"/>
                          </a:solidFill>
                          <a:effectLst/>
                          <a:latin typeface="Arial" charset="0"/>
                          <a:cs typeface="Arial" charset="0"/>
                        </a:rPr>
                        <a:t> di </a:t>
                      </a:r>
                      <a:r>
                        <a:rPr kumimoji="0" lang="en-US" sz="2000" b="1" i="0" u="none" strike="noStrike" cap="none" normalizeH="0" baseline="0" dirty="0" err="1" smtClean="0">
                          <a:ln>
                            <a:noFill/>
                          </a:ln>
                          <a:solidFill>
                            <a:schemeClr val="bg1"/>
                          </a:solidFill>
                          <a:effectLst/>
                          <a:latin typeface="Arial" charset="0"/>
                          <a:cs typeface="Arial" charset="0"/>
                        </a:rPr>
                        <a:t>negara</a:t>
                      </a:r>
                      <a:r>
                        <a:rPr kumimoji="0" lang="en-US" sz="2000" b="1" i="0" u="none" strike="noStrike" cap="none" normalizeH="0" baseline="0" dirty="0" smtClean="0">
                          <a:ln>
                            <a:noFill/>
                          </a:ln>
                          <a:solidFill>
                            <a:schemeClr val="bg1"/>
                          </a:solidFill>
                          <a:effectLst/>
                          <a:latin typeface="Arial" charset="0"/>
                          <a:cs typeface="Arial" charset="0"/>
                        </a:rPr>
                        <a:t> yang </a:t>
                      </a:r>
                      <a:r>
                        <a:rPr kumimoji="0" lang="en-US" sz="2000" b="1" i="0" u="none" strike="noStrike" cap="none" normalizeH="0" baseline="0" dirty="0" err="1" smtClean="0">
                          <a:ln>
                            <a:noFill/>
                          </a:ln>
                          <a:solidFill>
                            <a:schemeClr val="bg1"/>
                          </a:solidFill>
                          <a:effectLst/>
                          <a:latin typeface="Arial" charset="0"/>
                          <a:cs typeface="Arial" charset="0"/>
                        </a:rPr>
                        <a:t>bersangkutan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atau</a:t>
                      </a:r>
                      <a:r>
                        <a:rPr kumimoji="0" lang="en-US" sz="2000" b="1" i="0" u="none" strike="noStrike" cap="none" normalizeH="0" baseline="0" dirty="0" smtClean="0">
                          <a:ln>
                            <a:noFill/>
                          </a:ln>
                          <a:solidFill>
                            <a:schemeClr val="bg1"/>
                          </a:solidFill>
                          <a:effectLst/>
                          <a:latin typeface="Arial" charset="0"/>
                          <a:cs typeface="Arial" charset="0"/>
                        </a:rPr>
                        <a:t> di </a:t>
                      </a:r>
                      <a:r>
                        <a:rPr kumimoji="0" lang="en-US" sz="2000" b="1" i="0" u="none" strike="noStrike" cap="none" normalizeH="0" baseline="0" dirty="0" err="1" smtClean="0">
                          <a:ln>
                            <a:noFill/>
                          </a:ln>
                          <a:solidFill>
                            <a:schemeClr val="bg1"/>
                          </a:solidFill>
                          <a:effectLst/>
                          <a:latin typeface="Arial" charset="0"/>
                          <a:cs typeface="Arial" charset="0"/>
                        </a:rPr>
                        <a:t>luar</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negeri</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bg1"/>
                          </a:solidFill>
                          <a:effectLst/>
                          <a:latin typeface="Arial" charset="0"/>
                          <a:cs typeface="Arial" charset="0"/>
                        </a:rPr>
                        <a:t>Tergantung kasus</a:t>
                      </a: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r h="131051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err="1" smtClean="0">
                          <a:ln>
                            <a:noFill/>
                          </a:ln>
                          <a:solidFill>
                            <a:schemeClr val="bg1"/>
                          </a:solidFill>
                          <a:effectLst/>
                          <a:latin typeface="Arial" charset="0"/>
                          <a:cs typeface="Arial" charset="0"/>
                        </a:rPr>
                        <a:t>Spesialis</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medik</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dan</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Dokter</a:t>
                      </a:r>
                      <a:r>
                        <a:rPr kumimoji="0" lang="en-US" sz="2000" b="1" i="0" u="none" strike="noStrike" cap="none" normalizeH="0" baseline="0" dirty="0" smtClean="0">
                          <a:ln>
                            <a:noFill/>
                          </a:ln>
                          <a:solidFill>
                            <a:schemeClr val="bg1"/>
                          </a:solidFill>
                          <a:effectLst/>
                          <a:latin typeface="Arial" charset="0"/>
                          <a:cs typeface="Arial" charset="0"/>
                        </a:rPr>
                        <a:t> </a:t>
                      </a:r>
                      <a:r>
                        <a:rPr kumimoji="0" lang="en-US" sz="2000" b="1" i="0" u="none" strike="noStrike" cap="none" normalizeH="0" baseline="0" dirty="0" err="1" smtClean="0">
                          <a:ln>
                            <a:noFill/>
                          </a:ln>
                          <a:solidFill>
                            <a:schemeClr val="bg1"/>
                          </a:solidFill>
                          <a:effectLst/>
                          <a:latin typeface="Arial" charset="0"/>
                          <a:cs typeface="Arial" charset="0"/>
                        </a:rPr>
                        <a:t>Penasehat</a:t>
                      </a:r>
                      <a:r>
                        <a:rPr kumimoji="0" lang="en-US" sz="2000" b="1" i="0" u="none" strike="noStrike" cap="none" normalizeH="0" baseline="0" dirty="0" smtClean="0">
                          <a:ln>
                            <a:noFill/>
                          </a:ln>
                          <a:solidFill>
                            <a:schemeClr val="bg1"/>
                          </a:solidFill>
                          <a:effectLst/>
                          <a:latin typeface="Arial" charset="0"/>
                          <a:cs typeface="Arial" charset="0"/>
                        </a:rPr>
                        <a:t> Perusahaan/ </a:t>
                      </a:r>
                      <a:r>
                        <a:rPr kumimoji="0" lang="en-US" sz="2000" b="1" i="0" u="none" strike="noStrike" cap="none" normalizeH="0" baseline="0" dirty="0" err="1" smtClean="0">
                          <a:ln>
                            <a:noFill/>
                          </a:ln>
                          <a:solidFill>
                            <a:schemeClr val="bg1"/>
                          </a:solidFill>
                          <a:effectLst/>
                          <a:latin typeface="Arial" charset="0"/>
                          <a:cs typeface="Arial" charset="0"/>
                        </a:rPr>
                        <a:t>Manajemen</a:t>
                      </a: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bg1"/>
                        </a:solidFill>
                        <a:effectLst/>
                        <a:latin typeface="Arial" charset="0"/>
                        <a:cs typeface="Arial" charset="0"/>
                      </a:endParaRPr>
                    </a:p>
                  </a:txBody>
                  <a:tcPr marT="45714" marB="45714" horzOverflow="overflow">
                    <a:lnL w="12700" cap="flat" cmpd="sng" algn="ctr">
                      <a:solidFill>
                        <a:srgbClr val="FFCC00"/>
                      </a:solidFill>
                      <a:prstDash val="solid"/>
                      <a:round/>
                      <a:headEnd type="none" w="med" len="med"/>
                      <a:tailEnd type="none" w="med" len="med"/>
                    </a:lnL>
                    <a:lnR w="12700" cap="flat" cmpd="sng" algn="ctr">
                      <a:solidFill>
                        <a:srgbClr val="FFCC00"/>
                      </a:solidFill>
                      <a:prstDash val="solid"/>
                      <a:round/>
                      <a:headEnd type="none" w="med" len="med"/>
                      <a:tailEnd type="none" w="med" len="med"/>
                    </a:lnR>
                    <a:lnT w="12700" cap="flat" cmpd="sng" algn="ctr">
                      <a:solidFill>
                        <a:srgbClr val="FFCC00"/>
                      </a:solidFill>
                      <a:prstDash val="solid"/>
                      <a:round/>
                      <a:headEnd type="none" w="med" len="med"/>
                      <a:tailEnd type="none" w="med" len="med"/>
                    </a:lnT>
                    <a:lnB w="12700" cap="flat" cmpd="sng" algn="ctr">
                      <a:solidFill>
                        <a:srgbClr val="FFCC00"/>
                      </a:solidFill>
                      <a:prstDash val="solid"/>
                      <a:round/>
                      <a:headEnd type="none" w="med" len="med"/>
                      <a:tailEnd type="none" w="med" len="med"/>
                    </a:lnB>
                    <a:lnTlToBr>
                      <a:noFill/>
                    </a:lnTlToBr>
                    <a:lnBlToTr>
                      <a:noFill/>
                    </a:lnBlToTr>
                    <a:solidFill>
                      <a:schemeClr val="tx2">
                        <a:lumMod val="50000"/>
                      </a:schemeClr>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fontAlgn="auto" hangingPunct="1">
              <a:spcAft>
                <a:spcPts val="0"/>
              </a:spcAft>
              <a:defRPr/>
            </a:pPr>
            <a:r>
              <a:rPr lang="en-US" sz="2400" dirty="0" err="1" smtClean="0">
                <a:solidFill>
                  <a:srgbClr val="FF0000"/>
                </a:solidFill>
              </a:rPr>
              <a:t>Sistem</a:t>
            </a:r>
            <a:r>
              <a:rPr lang="en-US" sz="2400" dirty="0" smtClean="0">
                <a:solidFill>
                  <a:srgbClr val="FF0000"/>
                </a:solidFill>
              </a:rPr>
              <a:t> </a:t>
            </a:r>
            <a:r>
              <a:rPr lang="en-US" sz="2400" dirty="0" err="1" smtClean="0">
                <a:solidFill>
                  <a:srgbClr val="FF0000"/>
                </a:solidFill>
              </a:rPr>
              <a:t>Manajemen</a:t>
            </a:r>
            <a:r>
              <a:rPr lang="en-US" sz="2400" dirty="0" smtClean="0">
                <a:solidFill>
                  <a:srgbClr val="FF0000"/>
                </a:solidFill>
              </a:rPr>
              <a:t> </a:t>
            </a:r>
            <a:r>
              <a:rPr lang="en-US" sz="2400" dirty="0" err="1" smtClean="0">
                <a:solidFill>
                  <a:srgbClr val="FF0000"/>
                </a:solidFill>
              </a:rPr>
              <a:t>Gawat</a:t>
            </a:r>
            <a:r>
              <a:rPr lang="en-US" sz="2400" dirty="0" smtClean="0">
                <a:solidFill>
                  <a:srgbClr val="FF0000"/>
                </a:solidFill>
              </a:rPr>
              <a:t> </a:t>
            </a:r>
            <a:r>
              <a:rPr lang="en-US" sz="2400" dirty="0" err="1" smtClean="0">
                <a:solidFill>
                  <a:srgbClr val="FF0000"/>
                </a:solidFill>
              </a:rPr>
              <a:t>Darurat</a:t>
            </a:r>
            <a:r>
              <a:rPr lang="en-US" sz="2400" dirty="0" smtClean="0">
                <a:solidFill>
                  <a:srgbClr val="FF0000"/>
                </a:solidFill>
              </a:rPr>
              <a:t> </a:t>
            </a:r>
            <a:r>
              <a:rPr lang="en-US" sz="2400" dirty="0" err="1" smtClean="0">
                <a:solidFill>
                  <a:srgbClr val="FF0000"/>
                </a:solidFill>
              </a:rPr>
              <a:t>Medik</a:t>
            </a:r>
            <a:r>
              <a:rPr lang="en-US" sz="2400" dirty="0" smtClean="0">
                <a:solidFill>
                  <a:srgbClr val="FF0000"/>
                </a:solidFill>
              </a:rPr>
              <a:t/>
            </a:r>
            <a:br>
              <a:rPr lang="en-US" sz="2400" dirty="0" smtClean="0">
                <a:solidFill>
                  <a:srgbClr val="FF0000"/>
                </a:solidFill>
              </a:rPr>
            </a:br>
            <a:r>
              <a:rPr lang="en-US" sz="2400" dirty="0" err="1" smtClean="0">
                <a:solidFill>
                  <a:srgbClr val="FF0000"/>
                </a:solidFill>
              </a:rPr>
              <a:t>Kompetensi</a:t>
            </a:r>
            <a:r>
              <a:rPr lang="en-US" sz="2400" dirty="0" smtClean="0">
                <a:solidFill>
                  <a:srgbClr val="FF0000"/>
                </a:solidFill>
              </a:rPr>
              <a:t> </a:t>
            </a:r>
            <a:r>
              <a:rPr lang="en-US" sz="2400" dirty="0" err="1" smtClean="0">
                <a:solidFill>
                  <a:srgbClr val="FF0000"/>
                </a:solidFill>
              </a:rPr>
              <a:t>dan</a:t>
            </a:r>
            <a:r>
              <a:rPr lang="en-US" sz="2400" dirty="0" smtClean="0">
                <a:solidFill>
                  <a:srgbClr val="FF0000"/>
                </a:solidFill>
              </a:rPr>
              <a:t> </a:t>
            </a:r>
            <a:r>
              <a:rPr lang="en-US" sz="2400" dirty="0" err="1" smtClean="0">
                <a:solidFill>
                  <a:srgbClr val="FF0000"/>
                </a:solidFill>
              </a:rPr>
              <a:t>Pelatihan</a:t>
            </a:r>
            <a:endParaRPr lang="en-US" sz="2400" dirty="0" smtClean="0">
              <a:solidFill>
                <a:srgbClr val="FF0000"/>
              </a:solidFill>
            </a:endParaRPr>
          </a:p>
        </p:txBody>
      </p:sp>
      <p:sp>
        <p:nvSpPr>
          <p:cNvPr id="27651" name="Rectangle 3"/>
          <p:cNvSpPr>
            <a:spLocks noGrp="1" noChangeArrowheads="1"/>
          </p:cNvSpPr>
          <p:nvPr>
            <p:ph idx="1"/>
          </p:nvPr>
        </p:nvSpPr>
        <p:spPr>
          <a:xfrm>
            <a:off x="395288" y="1700213"/>
            <a:ext cx="7620000" cy="3773487"/>
          </a:xfrm>
        </p:spPr>
        <p:txBody>
          <a:bodyPr/>
          <a:lstStyle/>
          <a:p>
            <a:pPr eaLnBrk="1" hangingPunct="1"/>
            <a:r>
              <a:rPr lang="en-US" sz="2800" smtClean="0"/>
              <a:t>Kompetensi dan pelatihan:</a:t>
            </a:r>
          </a:p>
          <a:p>
            <a:pPr lvl="1" eaLnBrk="1" hangingPunct="1"/>
            <a:r>
              <a:rPr lang="en-US" sz="2400" smtClean="0"/>
              <a:t>Tahap 0: semua pekerja dan penyelia;</a:t>
            </a:r>
          </a:p>
          <a:p>
            <a:pPr lvl="1" eaLnBrk="1" hangingPunct="1"/>
            <a:r>
              <a:rPr lang="en-US" sz="2400" smtClean="0"/>
              <a:t>Tahap 1: penolong pertama;</a:t>
            </a:r>
          </a:p>
          <a:p>
            <a:pPr lvl="1" eaLnBrk="1" hangingPunct="1"/>
            <a:r>
              <a:rPr lang="en-US" sz="2400" smtClean="0"/>
              <a:t>Tahap 2: paramedik, medik, perawat, dokter lapangan, dokter penasehat;</a:t>
            </a:r>
          </a:p>
          <a:p>
            <a:pPr lvl="1" eaLnBrk="1" hangingPunct="1"/>
            <a:r>
              <a:rPr lang="en-US" sz="2400" smtClean="0"/>
              <a:t>Tahap 3 dan 4: Spesialis medik atau bedah;</a:t>
            </a:r>
          </a:p>
          <a:p>
            <a:pPr eaLnBrk="1" hangingPunct="1"/>
            <a:r>
              <a:rPr lang="en-US" sz="2800" smtClean="0"/>
              <a:t>Kompetensi lengkap ada di lampiran 1;</a:t>
            </a:r>
          </a:p>
          <a:p>
            <a:pPr eaLnBrk="1" hangingPunct="1"/>
            <a:r>
              <a:rPr lang="en-US" sz="2800" smtClean="0"/>
              <a:t>BLS dan ALS perlu resertifikasi setiap 1-2 tahun;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5699125" cy="922337"/>
          </a:xfrm>
        </p:spPr>
        <p:txBody>
          <a:bodyPr/>
          <a:lstStyle/>
          <a:p>
            <a:pPr eaLnBrk="1" fontAlgn="auto" hangingPunct="1">
              <a:spcAft>
                <a:spcPts val="0"/>
              </a:spcAft>
              <a:defRPr/>
            </a:pPr>
            <a:r>
              <a:rPr lang="en-US" sz="2400" dirty="0" err="1" smtClean="0">
                <a:solidFill>
                  <a:srgbClr val="FF0000"/>
                </a:solidFill>
              </a:rPr>
              <a:t>Sistem</a:t>
            </a:r>
            <a:r>
              <a:rPr lang="en-US" sz="2400" dirty="0" smtClean="0">
                <a:solidFill>
                  <a:srgbClr val="FF0000"/>
                </a:solidFill>
              </a:rPr>
              <a:t> </a:t>
            </a:r>
            <a:r>
              <a:rPr lang="en-US" sz="2400" dirty="0" err="1" smtClean="0">
                <a:solidFill>
                  <a:srgbClr val="FF0000"/>
                </a:solidFill>
              </a:rPr>
              <a:t>Manajemen</a:t>
            </a:r>
            <a:r>
              <a:rPr lang="en-US" sz="2400" dirty="0" smtClean="0">
                <a:solidFill>
                  <a:srgbClr val="FF0000"/>
                </a:solidFill>
              </a:rPr>
              <a:t> </a:t>
            </a:r>
            <a:r>
              <a:rPr lang="en-US" sz="2400" dirty="0" err="1" smtClean="0">
                <a:solidFill>
                  <a:srgbClr val="FF0000"/>
                </a:solidFill>
              </a:rPr>
              <a:t>Gawat</a:t>
            </a:r>
            <a:r>
              <a:rPr lang="en-US" sz="2400" dirty="0" smtClean="0">
                <a:solidFill>
                  <a:srgbClr val="FF0000"/>
                </a:solidFill>
              </a:rPr>
              <a:t> </a:t>
            </a:r>
            <a:r>
              <a:rPr lang="en-US" sz="2400" dirty="0" err="1" smtClean="0">
                <a:solidFill>
                  <a:srgbClr val="FF0000"/>
                </a:solidFill>
              </a:rPr>
              <a:t>Darurat</a:t>
            </a:r>
            <a:r>
              <a:rPr lang="en-US" sz="2400" dirty="0" smtClean="0">
                <a:solidFill>
                  <a:srgbClr val="FF0000"/>
                </a:solidFill>
              </a:rPr>
              <a:t> </a:t>
            </a:r>
            <a:r>
              <a:rPr lang="en-US" sz="2400" dirty="0" err="1" smtClean="0">
                <a:solidFill>
                  <a:srgbClr val="FF0000"/>
                </a:solidFill>
              </a:rPr>
              <a:t>Medik</a:t>
            </a:r>
            <a:r>
              <a:rPr lang="en-US" sz="2400" dirty="0" smtClean="0">
                <a:solidFill>
                  <a:srgbClr val="FF0000"/>
                </a:solidFill>
              </a:rPr>
              <a:t/>
            </a:r>
            <a:br>
              <a:rPr lang="en-US" sz="2400" dirty="0" smtClean="0">
                <a:solidFill>
                  <a:srgbClr val="FF0000"/>
                </a:solidFill>
              </a:rPr>
            </a:br>
            <a:r>
              <a:rPr lang="en-US" sz="2400" dirty="0" err="1" smtClean="0">
                <a:solidFill>
                  <a:srgbClr val="FF0000"/>
                </a:solidFill>
              </a:rPr>
              <a:t>Sumber</a:t>
            </a:r>
            <a:r>
              <a:rPr lang="en-US" sz="2400" dirty="0" smtClean="0">
                <a:solidFill>
                  <a:srgbClr val="FF0000"/>
                </a:solidFill>
              </a:rPr>
              <a:t> </a:t>
            </a:r>
            <a:r>
              <a:rPr lang="en-US" sz="2400" dirty="0" err="1" smtClean="0">
                <a:solidFill>
                  <a:srgbClr val="FF0000"/>
                </a:solidFill>
              </a:rPr>
              <a:t>Daya</a:t>
            </a:r>
            <a:endParaRPr lang="en-US" sz="2400" dirty="0" smtClean="0">
              <a:solidFill>
                <a:srgbClr val="FF0000"/>
              </a:solidFill>
            </a:endParaRPr>
          </a:p>
        </p:txBody>
      </p:sp>
      <p:sp>
        <p:nvSpPr>
          <p:cNvPr id="28675" name="Rectangle 3"/>
          <p:cNvSpPr>
            <a:spLocks noGrp="1" noChangeArrowheads="1"/>
          </p:cNvSpPr>
          <p:nvPr>
            <p:ph idx="1"/>
          </p:nvPr>
        </p:nvSpPr>
        <p:spPr/>
        <p:txBody>
          <a:bodyPr/>
          <a:lstStyle/>
          <a:p>
            <a:pPr eaLnBrk="1" hangingPunct="1">
              <a:lnSpc>
                <a:spcPct val="90000"/>
              </a:lnSpc>
            </a:pPr>
            <a:r>
              <a:rPr lang="en-US" sz="2400" smtClean="0"/>
              <a:t>Personil tahap 1 adalah karyawan Perusahaan biasa yang berdedikasi;</a:t>
            </a:r>
          </a:p>
          <a:p>
            <a:pPr eaLnBrk="1" hangingPunct="1">
              <a:lnSpc>
                <a:spcPct val="90000"/>
              </a:lnSpc>
            </a:pPr>
            <a:r>
              <a:rPr lang="en-US" sz="2400" smtClean="0"/>
              <a:t>Personil tahap 2 adalah karyawan Perusahaan atau kontraktor atau pihak luar bergantung pada infrastruktur setempat;</a:t>
            </a:r>
          </a:p>
          <a:p>
            <a:pPr eaLnBrk="1" hangingPunct="1">
              <a:lnSpc>
                <a:spcPct val="90000"/>
              </a:lnSpc>
            </a:pPr>
            <a:r>
              <a:rPr lang="en-US" sz="2400" smtClean="0"/>
              <a:t>Tahap 3 dilakukan oleh pihak luar Perusahaan, kecuali tersedia klinik dan RS;</a:t>
            </a:r>
          </a:p>
          <a:p>
            <a:pPr eaLnBrk="1" hangingPunct="1">
              <a:lnSpc>
                <a:spcPct val="90000"/>
              </a:lnSpc>
            </a:pPr>
            <a:r>
              <a:rPr lang="en-US" sz="2400" smtClean="0"/>
              <a:t>Setiap personil harus mampu akses ke peralatan dan jumlahnya bergantung kepada batasan waktu;</a:t>
            </a:r>
          </a:p>
          <a:p>
            <a:pPr eaLnBrk="1" hangingPunct="1">
              <a:lnSpc>
                <a:spcPct val="90000"/>
              </a:lnSpc>
            </a:pPr>
            <a:r>
              <a:rPr lang="en-US" sz="2400" smtClean="0"/>
              <a:t>MSDS harus tersedia untuk personil tahap 1 dan harus menguasainya;</a:t>
            </a:r>
          </a:p>
          <a:p>
            <a:pPr eaLnBrk="1" hangingPunct="1">
              <a:lnSpc>
                <a:spcPct val="90000"/>
              </a:lnSpc>
            </a:pPr>
            <a:r>
              <a:rPr lang="en-US" sz="2400" smtClean="0"/>
              <a:t>Kerjasama dengan kawasan industri;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5267325" cy="633412"/>
          </a:xfrm>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t>
            </a:r>
            <a:r>
              <a:rPr lang="en-US" sz="2800" dirty="0" err="1" smtClean="0">
                <a:solidFill>
                  <a:srgbClr val="FF0000"/>
                </a:solidFill>
              </a:rPr>
              <a:t>Standar</a:t>
            </a:r>
            <a:endParaRPr lang="en-US" sz="2800" dirty="0" smtClean="0">
              <a:solidFill>
                <a:srgbClr val="FF0000"/>
              </a:solidFill>
            </a:endParaRPr>
          </a:p>
        </p:txBody>
      </p:sp>
      <p:sp>
        <p:nvSpPr>
          <p:cNvPr id="29699" name="Rectangle 3"/>
          <p:cNvSpPr>
            <a:spLocks noGrp="1" noChangeArrowheads="1"/>
          </p:cNvSpPr>
          <p:nvPr>
            <p:ph idx="1"/>
          </p:nvPr>
        </p:nvSpPr>
        <p:spPr>
          <a:xfrm>
            <a:off x="539750" y="1412875"/>
            <a:ext cx="7200900" cy="4176713"/>
          </a:xfrm>
        </p:spPr>
        <p:txBody>
          <a:bodyPr/>
          <a:lstStyle/>
          <a:p>
            <a:pPr eaLnBrk="1" hangingPunct="1">
              <a:lnSpc>
                <a:spcPct val="90000"/>
              </a:lnSpc>
            </a:pPr>
            <a:r>
              <a:rPr lang="en-US" sz="2400" smtClean="0"/>
              <a:t>Standar waktu pada tahap 1 mungkin mengalami hambatan, makin cepat makin baik;</a:t>
            </a:r>
          </a:p>
          <a:p>
            <a:pPr eaLnBrk="1" hangingPunct="1">
              <a:lnSpc>
                <a:spcPct val="90000"/>
              </a:lnSpc>
            </a:pPr>
            <a:r>
              <a:rPr lang="en-US" sz="2400" smtClean="0"/>
              <a:t>Standar waktu pada tahap 2 didasarkan pada waktu maksimum fungsi vital dapat dipertahankan melalui pernafasan dan penghentian perdarahan, tanpa memperburuk keadaannya;</a:t>
            </a:r>
          </a:p>
          <a:p>
            <a:pPr eaLnBrk="1" hangingPunct="1">
              <a:lnSpc>
                <a:spcPct val="90000"/>
              </a:lnSpc>
            </a:pPr>
            <a:r>
              <a:rPr lang="en-US" sz="2400" smtClean="0"/>
              <a:t>Korban dengan cedera tulang belakang tidak perlu buru2 diangkat dan diangkut (spinal board harus tersedia);</a:t>
            </a:r>
          </a:p>
          <a:p>
            <a:pPr eaLnBrk="1" hangingPunct="1">
              <a:lnSpc>
                <a:spcPct val="90000"/>
              </a:lnSpc>
            </a:pPr>
            <a:r>
              <a:rPr lang="en-US" sz="2400" smtClean="0"/>
              <a:t>Standar tahap 3 adalah perencanaan medevac, bergantung banyak pertimbangan;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Dokumentasi</a:t>
            </a:r>
            <a:endParaRPr lang="en-US" sz="2800" dirty="0" smtClean="0">
              <a:solidFill>
                <a:srgbClr val="FF0000"/>
              </a:solidFill>
            </a:endParaRPr>
          </a:p>
        </p:txBody>
      </p:sp>
      <p:sp>
        <p:nvSpPr>
          <p:cNvPr id="30723" name="Rectangle 3"/>
          <p:cNvSpPr>
            <a:spLocks noGrp="1" noChangeArrowheads="1"/>
          </p:cNvSpPr>
          <p:nvPr>
            <p:ph idx="1"/>
          </p:nvPr>
        </p:nvSpPr>
        <p:spPr/>
        <p:txBody>
          <a:bodyPr/>
          <a:lstStyle/>
          <a:p>
            <a:pPr eaLnBrk="1" hangingPunct="1">
              <a:lnSpc>
                <a:spcPct val="80000"/>
              </a:lnSpc>
            </a:pPr>
            <a:r>
              <a:rPr lang="en-US" sz="2000" smtClean="0"/>
              <a:t>TDM harus didokumentasikan secara tertulis;</a:t>
            </a:r>
          </a:p>
          <a:p>
            <a:pPr eaLnBrk="1" hangingPunct="1">
              <a:lnSpc>
                <a:spcPct val="80000"/>
              </a:lnSpc>
            </a:pPr>
            <a:r>
              <a:rPr lang="en-US" sz="2000" smtClean="0"/>
              <a:t>Dokumentasi minimum terdiri atas:</a:t>
            </a:r>
          </a:p>
          <a:p>
            <a:pPr lvl="1" eaLnBrk="1" hangingPunct="1">
              <a:lnSpc>
                <a:spcPct val="80000"/>
              </a:lnSpc>
            </a:pPr>
            <a:r>
              <a:rPr lang="en-US" sz="1800" smtClean="0"/>
              <a:t>Sumber daya (yang mana, dimana, siapa);</a:t>
            </a:r>
          </a:p>
          <a:p>
            <a:pPr lvl="1" eaLnBrk="1" hangingPunct="1">
              <a:lnSpc>
                <a:spcPct val="80000"/>
              </a:lnSpc>
            </a:pPr>
            <a:r>
              <a:rPr lang="en-US" sz="1800" smtClean="0"/>
              <a:t>Organisasi (siapa mengerjakan apa, otoritas, keputusan);</a:t>
            </a:r>
          </a:p>
          <a:p>
            <a:pPr lvl="1" eaLnBrk="1" hangingPunct="1">
              <a:lnSpc>
                <a:spcPct val="80000"/>
              </a:lnSpc>
            </a:pPr>
            <a:r>
              <a:rPr lang="en-US" sz="1800" smtClean="0"/>
              <a:t>Isi pelatihan dan jadwal;</a:t>
            </a:r>
          </a:p>
          <a:p>
            <a:pPr lvl="1" eaLnBrk="1" hangingPunct="1">
              <a:lnSpc>
                <a:spcPct val="80000"/>
              </a:lnSpc>
            </a:pPr>
            <a:r>
              <a:rPr lang="en-US" sz="1800" smtClean="0"/>
              <a:t>Telepon, radio (siapa menelepon siapa, kapan, di mana);</a:t>
            </a:r>
          </a:p>
          <a:p>
            <a:pPr lvl="1" eaLnBrk="1" hangingPunct="1">
              <a:lnSpc>
                <a:spcPct val="80000"/>
              </a:lnSpc>
            </a:pPr>
            <a:r>
              <a:rPr lang="en-US" sz="1800" smtClean="0"/>
              <a:t>Nomor telepon darurat (ditulis mudah dibaca);</a:t>
            </a:r>
          </a:p>
          <a:p>
            <a:pPr lvl="1" eaLnBrk="1" hangingPunct="1">
              <a:lnSpc>
                <a:spcPct val="80000"/>
              </a:lnSpc>
            </a:pPr>
            <a:r>
              <a:rPr lang="en-US" sz="1800" smtClean="0"/>
              <a:t>Isi dan tempat kotak P3K, tandu, cuci mata, MSDS);</a:t>
            </a:r>
          </a:p>
          <a:p>
            <a:pPr lvl="1" eaLnBrk="1" hangingPunct="1">
              <a:lnSpc>
                <a:spcPct val="80000"/>
              </a:lnSpc>
            </a:pPr>
            <a:r>
              <a:rPr lang="en-US" sz="1800" smtClean="0"/>
              <a:t>Jadwal inspeksi alat gawat darurat;</a:t>
            </a:r>
          </a:p>
          <a:p>
            <a:pPr lvl="1" eaLnBrk="1" hangingPunct="1">
              <a:lnSpc>
                <a:spcPct val="80000"/>
              </a:lnSpc>
            </a:pPr>
            <a:r>
              <a:rPr lang="en-US" sz="1800" smtClean="0"/>
              <a:t>Simulasi gawat darurat, bagaimana dan jadwal;</a:t>
            </a:r>
          </a:p>
          <a:p>
            <a:pPr lvl="1" eaLnBrk="1" hangingPunct="1">
              <a:lnSpc>
                <a:spcPct val="80000"/>
              </a:lnSpc>
            </a:pPr>
            <a:r>
              <a:rPr lang="en-US" sz="1800" smtClean="0"/>
              <a:t>Daftar pelayanan luar, kontak telepon (lokal, internasional);</a:t>
            </a:r>
          </a:p>
          <a:p>
            <a:pPr lvl="1" eaLnBrk="1" hangingPunct="1">
              <a:lnSpc>
                <a:spcPct val="80000"/>
              </a:lnSpc>
            </a:pPr>
            <a:r>
              <a:rPr lang="en-US" sz="1800" smtClean="0"/>
              <a:t>Informasi tanggungan asuransi;</a:t>
            </a:r>
          </a:p>
          <a:p>
            <a:pPr lvl="1" eaLnBrk="1" hangingPunct="1">
              <a:lnSpc>
                <a:spcPct val="80000"/>
              </a:lnSpc>
            </a:pPr>
            <a:r>
              <a:rPr lang="en-US" sz="1800" smtClean="0"/>
              <a:t>Prosedur untuk tamu, pihak ketiga jika perlu;</a:t>
            </a:r>
          </a:p>
          <a:p>
            <a:pPr lvl="1" eaLnBrk="1" hangingPunct="1">
              <a:lnSpc>
                <a:spcPct val="80000"/>
              </a:lnSpc>
            </a:pPr>
            <a:r>
              <a:rPr lang="en-US" sz="1800" smtClean="0"/>
              <a:t>Prosedur untuk pekerja yang dinas luar yang tidak tercakup fasilitas tadi;</a:t>
            </a:r>
          </a:p>
          <a:p>
            <a:pPr eaLnBrk="1" hangingPunct="1">
              <a:lnSpc>
                <a:spcPct val="80000"/>
              </a:lnSpc>
            </a:pPr>
            <a:r>
              <a:rPr lang="en-US" sz="2000" smtClean="0"/>
              <a:t>Dokumentasi harus disimpan untuk perbaikan;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71550" y="274638"/>
            <a:ext cx="7105650" cy="1143000"/>
          </a:xfrm>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Penilaian</a:t>
            </a:r>
            <a:r>
              <a:rPr lang="en-US" sz="2800" dirty="0" smtClean="0">
                <a:solidFill>
                  <a:srgbClr val="FF0000"/>
                </a:solidFill>
              </a:rPr>
              <a:t> </a:t>
            </a:r>
            <a:r>
              <a:rPr lang="en-US" sz="2800" dirty="0" err="1" smtClean="0">
                <a:solidFill>
                  <a:srgbClr val="FF0000"/>
                </a:solidFill>
              </a:rPr>
              <a:t>Risiko</a:t>
            </a:r>
            <a:endParaRPr lang="en-US" sz="2800" dirty="0" smtClean="0">
              <a:solidFill>
                <a:srgbClr val="FF0000"/>
              </a:solidFill>
            </a:endParaRPr>
          </a:p>
        </p:txBody>
      </p:sp>
      <p:sp>
        <p:nvSpPr>
          <p:cNvPr id="31747" name="Rectangle 3"/>
          <p:cNvSpPr>
            <a:spLocks noGrp="1" noChangeArrowheads="1"/>
          </p:cNvSpPr>
          <p:nvPr>
            <p:ph idx="1"/>
          </p:nvPr>
        </p:nvSpPr>
        <p:spPr>
          <a:xfrm>
            <a:off x="611188" y="1916113"/>
            <a:ext cx="7705725" cy="3341687"/>
          </a:xfrm>
        </p:spPr>
        <p:txBody>
          <a:bodyPr/>
          <a:lstStyle/>
          <a:p>
            <a:pPr eaLnBrk="1" hangingPunct="1">
              <a:lnSpc>
                <a:spcPct val="90000"/>
              </a:lnSpc>
            </a:pPr>
            <a:r>
              <a:rPr lang="en-US" sz="2800" smtClean="0"/>
              <a:t>Hitung jumlah pekerja, population at risk;</a:t>
            </a:r>
          </a:p>
          <a:p>
            <a:pPr eaLnBrk="1" hangingPunct="1">
              <a:lnSpc>
                <a:spcPct val="90000"/>
              </a:lnSpc>
            </a:pPr>
            <a:r>
              <a:rPr lang="en-US" sz="2800" smtClean="0"/>
              <a:t>Bahaya di tempat kerja, lingkungan fisik dan pengendaliannya;</a:t>
            </a:r>
          </a:p>
          <a:p>
            <a:pPr eaLnBrk="1" hangingPunct="1">
              <a:lnSpc>
                <a:spcPct val="90000"/>
              </a:lnSpc>
            </a:pPr>
            <a:r>
              <a:rPr lang="en-US" sz="2800" smtClean="0"/>
              <a:t>Keterpencilan;</a:t>
            </a:r>
          </a:p>
          <a:p>
            <a:pPr eaLnBrk="1" hangingPunct="1">
              <a:lnSpc>
                <a:spcPct val="90000"/>
              </a:lnSpc>
            </a:pPr>
            <a:r>
              <a:rPr lang="en-US" sz="2800" smtClean="0"/>
              <a:t>Kualitas dan tanggapan sistem medik setempat;</a:t>
            </a:r>
          </a:p>
          <a:p>
            <a:pPr eaLnBrk="1" hangingPunct="1">
              <a:lnSpc>
                <a:spcPct val="90000"/>
              </a:lnSpc>
            </a:pPr>
            <a:r>
              <a:rPr lang="en-US" sz="2800" smtClean="0"/>
              <a:t>Belajar dari penyelidikan insiden dan simulasi;</a:t>
            </a:r>
          </a:p>
          <a:p>
            <a:pPr eaLnBrk="1" hangingPunct="1">
              <a:lnSpc>
                <a:spcPct val="90000"/>
              </a:lnSpc>
            </a:pPr>
            <a:r>
              <a:rPr lang="en-US" sz="2800" smtClean="0"/>
              <a:t>Persyaratan etika, hukum dan peraturan lainnya;</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71550" y="692150"/>
            <a:ext cx="6562725" cy="1143000"/>
          </a:xfrm>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Perencanaan</a:t>
            </a:r>
            <a:endParaRPr lang="en-US" sz="2800" dirty="0" smtClean="0">
              <a:solidFill>
                <a:srgbClr val="FF0000"/>
              </a:solidFill>
            </a:endParaRPr>
          </a:p>
        </p:txBody>
      </p:sp>
      <p:sp>
        <p:nvSpPr>
          <p:cNvPr id="32771" name="Rectangle 3"/>
          <p:cNvSpPr>
            <a:spLocks noGrp="1" noChangeArrowheads="1"/>
          </p:cNvSpPr>
          <p:nvPr>
            <p:ph idx="1"/>
          </p:nvPr>
        </p:nvSpPr>
        <p:spPr>
          <a:xfrm>
            <a:off x="684213" y="2133600"/>
            <a:ext cx="7620000" cy="2763838"/>
          </a:xfrm>
        </p:spPr>
        <p:txBody>
          <a:bodyPr/>
          <a:lstStyle/>
          <a:p>
            <a:pPr eaLnBrk="1" hangingPunct="1">
              <a:lnSpc>
                <a:spcPct val="90000"/>
              </a:lnSpc>
            </a:pPr>
            <a:r>
              <a:rPr lang="en-US" smtClean="0"/>
              <a:t>Tahap 1 dan tahap 2 bergantung pada standar waktu yang ditentukan;</a:t>
            </a:r>
          </a:p>
          <a:p>
            <a:pPr eaLnBrk="1" hangingPunct="1">
              <a:lnSpc>
                <a:spcPct val="90000"/>
              </a:lnSpc>
            </a:pPr>
            <a:r>
              <a:rPr lang="en-US" smtClean="0"/>
              <a:t>Pekerja yang bekerja sendirian harus dilatih ketrampilan BLS;</a:t>
            </a:r>
          </a:p>
          <a:p>
            <a:pPr eaLnBrk="1" hangingPunct="1">
              <a:lnSpc>
                <a:spcPct val="90000"/>
              </a:lnSpc>
            </a:pPr>
            <a:r>
              <a:rPr lang="en-US" smtClean="0"/>
              <a:t>Kotak P3K, tandu, dan AED harus didistribusikan sesuai pedoman;</a:t>
            </a:r>
          </a:p>
          <a:p>
            <a:pPr eaLnBrk="1" hangingPunct="1">
              <a:lnSpc>
                <a:spcPct val="90000"/>
              </a:lnSpc>
            </a:pPr>
            <a:r>
              <a:rPr lang="en-US" smtClean="0"/>
              <a:t>Kamar P3K harus tersedia di setiap tempat kerja yang memerlukan personil tahap 2;</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683568" y="1554163"/>
            <a:ext cx="7614295" cy="4525962"/>
          </a:xfrm>
          <a:prstGeom prst="rect">
            <a:avLst/>
          </a:prstGeom>
          <a:ln>
            <a:noFill/>
          </a:ln>
        </p:spPr>
        <p:style>
          <a:lnRef idx="2">
            <a:schemeClr val="dk1"/>
          </a:lnRef>
          <a:fillRef idx="1">
            <a:schemeClr val="lt1"/>
          </a:fillRef>
          <a:effectRef idx="0">
            <a:schemeClr val="dk1"/>
          </a:effectRef>
          <a:fontRef idx="minor">
            <a:schemeClr val="dk1"/>
          </a:fontRef>
        </p:style>
        <p:txBody>
          <a:bodyPr>
            <a:normAutofit fontScale="62500" lnSpcReduction="20000"/>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marL="0" indent="0" fontAlgn="auto">
              <a:spcAft>
                <a:spcPts val="0"/>
              </a:spcAft>
              <a:buFont typeface="Arial" charset="0"/>
              <a:buNone/>
              <a:defRPr/>
            </a:pPr>
            <a:r>
              <a:rPr lang="id-ID" sz="4600" dirty="0" smtClean="0">
                <a:solidFill>
                  <a:srgbClr val="000066"/>
                </a:solidFill>
                <a:latin typeface="Arial Rounded MT Bold" pitchFamily="34" charset="0"/>
                <a:cs typeface="Arial" charset="0"/>
              </a:rPr>
              <a:t>D</a:t>
            </a:r>
            <a:r>
              <a:rPr lang="fi-FI" sz="4600" dirty="0" smtClean="0">
                <a:solidFill>
                  <a:srgbClr val="000066"/>
                </a:solidFill>
                <a:latin typeface="Arial Rounded MT Bold" pitchFamily="34" charset="0"/>
                <a:cs typeface="Arial" charset="0"/>
              </a:rPr>
              <a:t>asar </a:t>
            </a:r>
            <a:r>
              <a:rPr lang="id-ID" sz="4600" dirty="0" smtClean="0">
                <a:solidFill>
                  <a:srgbClr val="000066"/>
                </a:solidFill>
                <a:latin typeface="Arial Rounded MT Bold" pitchFamily="34" charset="0"/>
                <a:cs typeface="Arial" charset="0"/>
              </a:rPr>
              <a:t>H</a:t>
            </a:r>
            <a:r>
              <a:rPr lang="fi-FI" sz="4600" dirty="0" smtClean="0">
                <a:solidFill>
                  <a:srgbClr val="000066"/>
                </a:solidFill>
                <a:latin typeface="Arial Rounded MT Bold" pitchFamily="34" charset="0"/>
                <a:cs typeface="Arial" charset="0"/>
              </a:rPr>
              <a:t>ukum </a:t>
            </a:r>
            <a:r>
              <a:rPr lang="id-ID" sz="4600" dirty="0">
                <a:solidFill>
                  <a:srgbClr val="000066"/>
                </a:solidFill>
                <a:latin typeface="Arial Rounded MT Bold" pitchFamily="34" charset="0"/>
                <a:cs typeface="Arial" charset="0"/>
              </a:rPr>
              <a:t>Y</a:t>
            </a:r>
            <a:r>
              <a:rPr lang="fi-FI" sz="4600" dirty="0" smtClean="0">
                <a:solidFill>
                  <a:srgbClr val="000066"/>
                </a:solidFill>
                <a:latin typeface="Arial Rounded MT Bold" pitchFamily="34" charset="0"/>
                <a:cs typeface="Arial" charset="0"/>
              </a:rPr>
              <a:t>ang </a:t>
            </a:r>
            <a:r>
              <a:rPr lang="id-ID" sz="4600" dirty="0">
                <a:solidFill>
                  <a:srgbClr val="000066"/>
                </a:solidFill>
                <a:latin typeface="Arial Rounded MT Bold" pitchFamily="34" charset="0"/>
                <a:cs typeface="Arial" charset="0"/>
              </a:rPr>
              <a:t>T</a:t>
            </a:r>
            <a:r>
              <a:rPr lang="fi-FI" sz="4600" dirty="0" smtClean="0">
                <a:solidFill>
                  <a:srgbClr val="000066"/>
                </a:solidFill>
                <a:latin typeface="Arial Rounded MT Bold" pitchFamily="34" charset="0"/>
                <a:cs typeface="Arial" charset="0"/>
              </a:rPr>
              <a:t>erkait </a:t>
            </a:r>
            <a:r>
              <a:rPr lang="id-ID" sz="4600" dirty="0" smtClean="0">
                <a:solidFill>
                  <a:srgbClr val="000066"/>
                </a:solidFill>
                <a:latin typeface="Arial Rounded MT Bold" pitchFamily="34" charset="0"/>
                <a:cs typeface="Arial" charset="0"/>
              </a:rPr>
              <a:t>D</a:t>
            </a:r>
            <a:r>
              <a:rPr lang="fi-FI" sz="4600" dirty="0" smtClean="0">
                <a:solidFill>
                  <a:srgbClr val="000066"/>
                </a:solidFill>
                <a:latin typeface="Arial Rounded MT Bold" pitchFamily="34" charset="0"/>
                <a:cs typeface="Arial" charset="0"/>
              </a:rPr>
              <a:t>engan </a:t>
            </a:r>
            <a:r>
              <a:rPr lang="id-ID" sz="4600" dirty="0" smtClean="0">
                <a:solidFill>
                  <a:srgbClr val="000066"/>
                </a:solidFill>
                <a:latin typeface="Arial Rounded MT Bold" pitchFamily="34" charset="0"/>
                <a:cs typeface="Arial" charset="0"/>
              </a:rPr>
              <a:t>P</a:t>
            </a:r>
            <a:r>
              <a:rPr lang="fi-FI" sz="4600" dirty="0" smtClean="0">
                <a:solidFill>
                  <a:srgbClr val="000066"/>
                </a:solidFill>
                <a:latin typeface="Arial Rounded MT Bold" pitchFamily="34" charset="0"/>
                <a:cs typeface="Arial" charset="0"/>
              </a:rPr>
              <a:t>elaksanaan K3</a:t>
            </a:r>
            <a:r>
              <a:rPr lang="id-ID" sz="4600" dirty="0" smtClean="0">
                <a:solidFill>
                  <a:srgbClr val="000066"/>
                </a:solidFill>
                <a:latin typeface="Arial Rounded MT Bold" pitchFamily="34" charset="0"/>
                <a:cs typeface="Arial" charset="0"/>
              </a:rPr>
              <a:t> RS</a:t>
            </a:r>
            <a:r>
              <a:rPr lang="fi-FI" sz="4600" dirty="0" smtClean="0">
                <a:solidFill>
                  <a:srgbClr val="000066"/>
                </a:solidFill>
                <a:latin typeface="Arial Rounded MT Bold" pitchFamily="34" charset="0"/>
                <a:cs typeface="Arial" charset="0"/>
              </a:rPr>
              <a:t> </a:t>
            </a:r>
            <a:r>
              <a:rPr lang="id-ID" sz="4600" dirty="0" smtClean="0">
                <a:solidFill>
                  <a:srgbClr val="000066"/>
                </a:solidFill>
                <a:latin typeface="Arial Rounded MT Bold" pitchFamily="34" charset="0"/>
                <a:cs typeface="Arial" charset="0"/>
              </a:rPr>
              <a:t> </a:t>
            </a:r>
            <a:r>
              <a:rPr lang="id-ID" sz="2400" dirty="0" smtClean="0">
                <a:solidFill>
                  <a:srgbClr val="000066"/>
                </a:solidFill>
                <a:latin typeface="Arial" charset="0"/>
                <a:cs typeface="Arial" charset="0"/>
              </a:rPr>
              <a:t>:</a:t>
            </a:r>
          </a:p>
          <a:p>
            <a:pPr marL="0" indent="0" fontAlgn="auto">
              <a:spcAft>
                <a:spcPts val="0"/>
              </a:spcAft>
              <a:buFont typeface="Arial" charset="0"/>
              <a:buNone/>
              <a:defRPr/>
            </a:pPr>
            <a:endParaRPr lang="id-ID" sz="2400" dirty="0" smtClean="0">
              <a:solidFill>
                <a:srgbClr val="000066"/>
              </a:solidFill>
              <a:latin typeface="Arial" charset="0"/>
              <a:cs typeface="Arial" charset="0"/>
            </a:endParaRPr>
          </a:p>
          <a:p>
            <a:pPr marL="623888" indent="-623888" fontAlgn="auto">
              <a:spcAft>
                <a:spcPts val="0"/>
              </a:spcAft>
              <a:buFont typeface="Wingdings" pitchFamily="2" charset="2"/>
              <a:buChar char="Ø"/>
              <a:defRPr/>
            </a:pPr>
            <a:r>
              <a:rPr lang="fi-FI" sz="2900" dirty="0" smtClean="0">
                <a:solidFill>
                  <a:srgbClr val="000066"/>
                </a:solidFill>
                <a:latin typeface="Arial Rounded MT Bold" pitchFamily="34" charset="0"/>
                <a:cs typeface="Arial" charset="0"/>
              </a:rPr>
              <a:t>UU No.1 tahun 1970 Tentang Keselamatan </a:t>
            </a:r>
            <a:r>
              <a:rPr lang="id-ID" sz="2900" dirty="0" smtClean="0">
                <a:solidFill>
                  <a:srgbClr val="000066"/>
                </a:solidFill>
                <a:latin typeface="Arial Rounded MT Bold" pitchFamily="34" charset="0"/>
                <a:cs typeface="Arial" charset="0"/>
              </a:rPr>
              <a:t>K</a:t>
            </a:r>
            <a:r>
              <a:rPr lang="fi-FI" sz="2900" dirty="0" smtClean="0">
                <a:solidFill>
                  <a:srgbClr val="000066"/>
                </a:solidFill>
                <a:latin typeface="Arial Rounded MT Bold" pitchFamily="34" charset="0"/>
                <a:cs typeface="Arial" charset="0"/>
              </a:rPr>
              <a:t>erja</a:t>
            </a:r>
            <a:endParaRPr lang="id-ID" sz="2900" dirty="0" smtClean="0">
              <a:solidFill>
                <a:srgbClr val="000066"/>
              </a:solidFill>
              <a:latin typeface="Arial Rounded MT Bold" pitchFamily="34" charset="0"/>
              <a:cs typeface="Arial" charset="0"/>
            </a:endParaRPr>
          </a:p>
          <a:p>
            <a:pPr marL="623888" indent="-623888" fontAlgn="auto">
              <a:spcAft>
                <a:spcPts val="0"/>
              </a:spcAft>
              <a:buFont typeface="Wingdings" pitchFamily="2" charset="2"/>
              <a:buChar char="Ø"/>
              <a:defRPr/>
            </a:pPr>
            <a:r>
              <a:rPr lang="fi-FI" sz="2900" dirty="0" smtClean="0">
                <a:solidFill>
                  <a:srgbClr val="000066"/>
                </a:solidFill>
                <a:latin typeface="Arial Rounded MT Bold" pitchFamily="34" charset="0"/>
                <a:cs typeface="Arial" charset="0"/>
              </a:rPr>
              <a:t>UU No.</a:t>
            </a:r>
            <a:r>
              <a:rPr lang="id-ID" sz="2900" dirty="0" smtClean="0">
                <a:solidFill>
                  <a:srgbClr val="000066"/>
                </a:solidFill>
                <a:latin typeface="Arial Rounded MT Bold" pitchFamily="34" charset="0"/>
                <a:cs typeface="Arial" charset="0"/>
              </a:rPr>
              <a:t>36</a:t>
            </a:r>
            <a:r>
              <a:rPr lang="fi-FI" sz="2900" dirty="0" smtClean="0">
                <a:solidFill>
                  <a:srgbClr val="000066"/>
                </a:solidFill>
                <a:latin typeface="Arial Rounded MT Bold" pitchFamily="34" charset="0"/>
                <a:cs typeface="Arial" charset="0"/>
              </a:rPr>
              <a:t> tahun </a:t>
            </a:r>
            <a:r>
              <a:rPr lang="id-ID" sz="2900" dirty="0" smtClean="0">
                <a:solidFill>
                  <a:srgbClr val="000066"/>
                </a:solidFill>
                <a:latin typeface="Arial Rounded MT Bold" pitchFamily="34" charset="0"/>
                <a:cs typeface="Arial" charset="0"/>
              </a:rPr>
              <a:t>2009</a:t>
            </a:r>
            <a:r>
              <a:rPr lang="fi-FI" sz="2900" dirty="0" smtClean="0">
                <a:solidFill>
                  <a:srgbClr val="000066"/>
                </a:solidFill>
                <a:latin typeface="Arial Rounded MT Bold" pitchFamily="34" charset="0"/>
                <a:cs typeface="Arial" charset="0"/>
              </a:rPr>
              <a:t> Tentang Kesehatan</a:t>
            </a:r>
            <a:r>
              <a:rPr lang="id-ID" sz="2900" dirty="0" smtClean="0">
                <a:solidFill>
                  <a:srgbClr val="000066"/>
                </a:solidFill>
                <a:latin typeface="Arial Rounded MT Bold" pitchFamily="34" charset="0"/>
                <a:cs typeface="Arial" charset="0"/>
              </a:rPr>
              <a:t> </a:t>
            </a:r>
          </a:p>
          <a:p>
            <a:pPr marL="623888" indent="-623888" fontAlgn="auto">
              <a:spcAft>
                <a:spcPts val="0"/>
              </a:spcAft>
              <a:buFont typeface="Wingdings" pitchFamily="2" charset="2"/>
              <a:buChar char="Ø"/>
              <a:defRPr/>
            </a:pPr>
            <a:r>
              <a:rPr lang="id-ID" sz="2900" dirty="0" smtClean="0">
                <a:solidFill>
                  <a:srgbClr val="000066"/>
                </a:solidFill>
                <a:latin typeface="Arial Rounded MT Bold" pitchFamily="34" charset="0"/>
                <a:cs typeface="Arial" charset="0"/>
              </a:rPr>
              <a:t>UU No 44 tahun 2009 tentang Rumah Sakit berisi akreditasi RS dan syarat fisik RS</a:t>
            </a:r>
          </a:p>
          <a:p>
            <a:pPr marL="623888" indent="-623888" fontAlgn="auto">
              <a:spcAft>
                <a:spcPts val="0"/>
              </a:spcAft>
              <a:buFont typeface="Wingdings" pitchFamily="2" charset="2"/>
              <a:buChar char="Ø"/>
              <a:defRPr/>
            </a:pPr>
            <a:r>
              <a:rPr lang="fi-FI" sz="2900" dirty="0" smtClean="0">
                <a:solidFill>
                  <a:srgbClr val="000066"/>
                </a:solidFill>
                <a:latin typeface="Arial Rounded MT Bold" pitchFamily="34" charset="0"/>
                <a:cs typeface="Arial" charset="0"/>
              </a:rPr>
              <a:t>Undang-undang Nomor 13 Tahun 2003 tentang </a:t>
            </a:r>
            <a:r>
              <a:rPr lang="id-ID" sz="2900" dirty="0" smtClean="0">
                <a:solidFill>
                  <a:srgbClr val="000066"/>
                </a:solidFill>
                <a:latin typeface="Arial Rounded MT Bold" pitchFamily="34" charset="0"/>
                <a:cs typeface="Arial" charset="0"/>
              </a:rPr>
              <a:t>k</a:t>
            </a:r>
            <a:r>
              <a:rPr lang="fi-FI" sz="2900" dirty="0" smtClean="0">
                <a:solidFill>
                  <a:srgbClr val="000066"/>
                </a:solidFill>
                <a:latin typeface="Arial Rounded MT Bold" pitchFamily="34" charset="0"/>
                <a:cs typeface="Arial" charset="0"/>
              </a:rPr>
              <a:t>etenagakerjaan </a:t>
            </a:r>
            <a:endParaRPr lang="id-ID" sz="2900" dirty="0" smtClean="0">
              <a:solidFill>
                <a:srgbClr val="000066"/>
              </a:solidFill>
              <a:latin typeface="Arial Rounded MT Bold" pitchFamily="34" charset="0"/>
              <a:cs typeface="Arial" charset="0"/>
            </a:endParaRPr>
          </a:p>
          <a:p>
            <a:pPr marL="623888" indent="-623888" fontAlgn="auto">
              <a:spcAft>
                <a:spcPts val="0"/>
              </a:spcAft>
              <a:buFont typeface="Wingdings" pitchFamily="2" charset="2"/>
              <a:buChar char="Ø"/>
              <a:defRPr/>
            </a:pPr>
            <a:r>
              <a:rPr lang="id-ID" sz="2900" dirty="0" smtClean="0">
                <a:solidFill>
                  <a:srgbClr val="000066"/>
                </a:solidFill>
                <a:latin typeface="Arial Rounded MT Bold" pitchFamily="34" charset="0"/>
                <a:cs typeface="Arial" charset="0"/>
              </a:rPr>
              <a:t>Permenaker Nomor 5/Men/1996 tentang SMK3</a:t>
            </a:r>
          </a:p>
          <a:p>
            <a:pPr marL="623888" indent="-623888" fontAlgn="auto">
              <a:spcAft>
                <a:spcPts val="0"/>
              </a:spcAft>
              <a:buFont typeface="Wingdings" pitchFamily="2" charset="2"/>
              <a:buChar char="Ø"/>
              <a:defRPr/>
            </a:pPr>
            <a:r>
              <a:rPr lang="id-ID" sz="2900" dirty="0" smtClean="0">
                <a:solidFill>
                  <a:srgbClr val="000066"/>
                </a:solidFill>
                <a:latin typeface="Arial Rounded MT Bold" pitchFamily="34" charset="0"/>
                <a:cs typeface="Arial" charset="0"/>
              </a:rPr>
              <a:t>Permenkes Nomor 432/Menkes/ SK/IV/2007 tentang pedoman Manajemen K3 Rumah Sakit</a:t>
            </a:r>
          </a:p>
          <a:p>
            <a:pPr marL="623888" indent="-623888" fontAlgn="auto">
              <a:spcAft>
                <a:spcPts val="0"/>
              </a:spcAft>
              <a:buFont typeface="Wingdings" pitchFamily="2" charset="2"/>
              <a:buChar char="Ø"/>
              <a:defRPr/>
            </a:pPr>
            <a:r>
              <a:rPr lang="id-ID" sz="2900" dirty="0" smtClean="0">
                <a:solidFill>
                  <a:srgbClr val="000066"/>
                </a:solidFill>
                <a:latin typeface="Arial Rounded MT Bold" pitchFamily="34" charset="0"/>
                <a:cs typeface="Arial" charset="0"/>
              </a:rPr>
              <a:t>Permenkes Nomor 432/Menkes/ SK/VIII/2010 tentang Standar K3 Rumah Sakit</a:t>
            </a:r>
          </a:p>
          <a:p>
            <a:pPr fontAlgn="auto">
              <a:spcAft>
                <a:spcPts val="0"/>
              </a:spcAft>
              <a:buFont typeface="Wingdings" pitchFamily="2" charset="2"/>
              <a:buChar char="Ø"/>
              <a:defRPr/>
            </a:pPr>
            <a:endParaRPr lang="id-ID" sz="2400" dirty="0" smtClean="0">
              <a:solidFill>
                <a:srgbClr val="000066"/>
              </a:solidFill>
              <a:latin typeface="Arial" charset="0"/>
              <a:cs typeface="Arial" charset="0"/>
            </a:endParaRPr>
          </a:p>
          <a:p>
            <a:pPr fontAlgn="auto">
              <a:spcAft>
                <a:spcPts val="0"/>
              </a:spcAft>
              <a:buFont typeface="Arial" charset="0"/>
              <a:buNone/>
              <a:defRPr/>
            </a:pPr>
            <a:r>
              <a:rPr lang="fi-FI" dirty="0" smtClean="0">
                <a:solidFill>
                  <a:srgbClr val="000066"/>
                </a:solidFill>
              </a:rPr>
              <a:t/>
            </a:r>
            <a:br>
              <a:rPr lang="fi-FI" dirty="0" smtClean="0">
                <a:solidFill>
                  <a:srgbClr val="000066"/>
                </a:solidFill>
              </a:rPr>
            </a:br>
            <a:endParaRPr lang="id-ID" dirty="0" smtClean="0">
              <a:solidFill>
                <a:srgbClr val="000066"/>
              </a:solidFill>
            </a:endParaRPr>
          </a:p>
        </p:txBody>
      </p:sp>
      <p:sp>
        <p:nvSpPr>
          <p:cNvPr id="15363" name="Title 1"/>
          <p:cNvSpPr txBox="1">
            <a:spLocks/>
          </p:cNvSpPr>
          <p:nvPr/>
        </p:nvSpPr>
        <p:spPr bwMode="auto">
          <a:xfrm>
            <a:off x="982663" y="457200"/>
            <a:ext cx="5821362"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id-ID" sz="4800" b="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ambria" pitchFamily="18" charset="0"/>
              </a:rPr>
              <a:t>DASAR HUKUM</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68313" y="476250"/>
            <a:ext cx="7272337" cy="1143000"/>
          </a:xfrm>
        </p:spPr>
        <p:txBody>
          <a:bodyPr/>
          <a:lstStyle/>
          <a:p>
            <a:pPr eaLnBrk="1" fontAlgn="auto" hangingPunct="1">
              <a:spcAft>
                <a:spcPts val="0"/>
              </a:spcAft>
              <a:defRPr/>
            </a:pPr>
            <a:r>
              <a:rPr lang="en-US" sz="2800" b="1" dirty="0" err="1" smtClean="0">
                <a:solidFill>
                  <a:srgbClr val="FF0000"/>
                </a:solidFill>
              </a:rPr>
              <a:t>Sistem</a:t>
            </a:r>
            <a:r>
              <a:rPr lang="en-US" sz="2800" b="1" dirty="0" smtClean="0">
                <a:solidFill>
                  <a:srgbClr val="FF0000"/>
                </a:solidFill>
              </a:rPr>
              <a:t> </a:t>
            </a:r>
            <a:r>
              <a:rPr lang="en-US" sz="2800" b="1" dirty="0" err="1" smtClean="0">
                <a:solidFill>
                  <a:srgbClr val="FF0000"/>
                </a:solidFill>
              </a:rPr>
              <a:t>Manajemen</a:t>
            </a:r>
            <a:r>
              <a:rPr lang="en-US" sz="2800" b="1" dirty="0" smtClean="0">
                <a:solidFill>
                  <a:srgbClr val="FF0000"/>
                </a:solidFill>
              </a:rPr>
              <a:t> </a:t>
            </a:r>
            <a:r>
              <a:rPr lang="en-US" sz="2800" b="1" dirty="0" err="1" smtClean="0">
                <a:solidFill>
                  <a:srgbClr val="FF0000"/>
                </a:solidFill>
              </a:rPr>
              <a:t>Gawat</a:t>
            </a:r>
            <a:r>
              <a:rPr lang="en-US" sz="2800" b="1" dirty="0" smtClean="0">
                <a:solidFill>
                  <a:srgbClr val="FF0000"/>
                </a:solidFill>
              </a:rPr>
              <a:t> </a:t>
            </a:r>
            <a:r>
              <a:rPr lang="en-US" sz="2800" b="1" dirty="0" err="1" smtClean="0">
                <a:solidFill>
                  <a:srgbClr val="FF0000"/>
                </a:solidFill>
              </a:rPr>
              <a:t>Darurat</a:t>
            </a:r>
            <a:r>
              <a:rPr lang="en-US" sz="2800" b="1" dirty="0" smtClean="0">
                <a:solidFill>
                  <a:srgbClr val="FF0000"/>
                </a:solidFill>
              </a:rPr>
              <a:t> </a:t>
            </a:r>
            <a:r>
              <a:rPr lang="en-US" sz="2800" b="1" dirty="0" err="1" smtClean="0">
                <a:solidFill>
                  <a:srgbClr val="FF0000"/>
                </a:solidFill>
              </a:rPr>
              <a:t>Medik</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Prosedur</a:t>
            </a:r>
            <a:endParaRPr lang="en-US" sz="2800" b="1" dirty="0" smtClean="0">
              <a:solidFill>
                <a:srgbClr val="FF0000"/>
              </a:solidFill>
            </a:endParaRPr>
          </a:p>
        </p:txBody>
      </p:sp>
      <p:sp>
        <p:nvSpPr>
          <p:cNvPr id="33795" name="Rectangle 3"/>
          <p:cNvSpPr>
            <a:spLocks noGrp="1" noChangeArrowheads="1"/>
          </p:cNvSpPr>
          <p:nvPr>
            <p:ph idx="1"/>
          </p:nvPr>
        </p:nvSpPr>
        <p:spPr>
          <a:xfrm>
            <a:off x="323850" y="2205038"/>
            <a:ext cx="7858125" cy="2908300"/>
          </a:xfrm>
        </p:spPr>
        <p:txBody>
          <a:bodyPr/>
          <a:lstStyle/>
          <a:p>
            <a:pPr eaLnBrk="1" hangingPunct="1"/>
            <a:r>
              <a:rPr lang="en-US" sz="2400" smtClean="0"/>
              <a:t>Tata cara peneleponan;</a:t>
            </a:r>
          </a:p>
          <a:p>
            <a:pPr eaLnBrk="1" hangingPunct="1"/>
            <a:r>
              <a:rPr lang="en-US" sz="2400" smtClean="0"/>
              <a:t>Prosedur medevac (dari tempat kerja menuju tahap 4 rumah sakit);</a:t>
            </a:r>
          </a:p>
          <a:p>
            <a:pPr eaLnBrk="1" hangingPunct="1"/>
            <a:r>
              <a:rPr lang="en-US" sz="2400" smtClean="0"/>
              <a:t>Medevac regional/international (dari tapa 3 ke 4 rumah sakit);</a:t>
            </a:r>
          </a:p>
          <a:p>
            <a:pPr eaLnBrk="1" hangingPunct="1"/>
            <a:r>
              <a:rPr lang="en-US" sz="2400" smtClean="0"/>
              <a:t>Mengikuti skema gawat darurat dalam bagan berikut: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899592" y="74840"/>
            <a:ext cx="7175500" cy="863600"/>
          </a:xfrm>
        </p:spPr>
        <p:txBody>
          <a:bodyPr rtlCol="0">
            <a:normAutofit fontScale="90000"/>
          </a:bodyPr>
          <a:lstStyle/>
          <a:p>
            <a:pPr eaLnBrk="1" fontAlgn="auto" hangingPunct="1">
              <a:spcAft>
                <a:spcPts val="0"/>
              </a:spcAft>
              <a:defRPr/>
            </a:pPr>
            <a:r>
              <a:rPr lang="en-US" sz="2800" b="1" dirty="0" err="1" smtClean="0">
                <a:solidFill>
                  <a:srgbClr val="FF0000"/>
                </a:solidFill>
              </a:rPr>
              <a:t>Sistem</a:t>
            </a:r>
            <a:r>
              <a:rPr lang="en-US" sz="2800" b="1" dirty="0" smtClean="0">
                <a:solidFill>
                  <a:srgbClr val="FF0000"/>
                </a:solidFill>
              </a:rPr>
              <a:t> </a:t>
            </a:r>
            <a:r>
              <a:rPr lang="en-US" sz="2800" b="1" dirty="0" err="1" smtClean="0">
                <a:solidFill>
                  <a:srgbClr val="FF0000"/>
                </a:solidFill>
              </a:rPr>
              <a:t>Manajemen</a:t>
            </a:r>
            <a:r>
              <a:rPr lang="en-US" sz="2800" b="1" dirty="0" smtClean="0">
                <a:solidFill>
                  <a:srgbClr val="FF0000"/>
                </a:solidFill>
              </a:rPr>
              <a:t> </a:t>
            </a:r>
            <a:r>
              <a:rPr lang="en-US" sz="2800" b="1" dirty="0" err="1" smtClean="0">
                <a:solidFill>
                  <a:srgbClr val="FF0000"/>
                </a:solidFill>
              </a:rPr>
              <a:t>Gawat</a:t>
            </a:r>
            <a:r>
              <a:rPr lang="en-US" sz="2800" b="1" dirty="0" smtClean="0">
                <a:solidFill>
                  <a:srgbClr val="FF0000"/>
                </a:solidFill>
              </a:rPr>
              <a:t> </a:t>
            </a:r>
            <a:r>
              <a:rPr lang="en-US" sz="2800" b="1" dirty="0" err="1" smtClean="0">
                <a:solidFill>
                  <a:srgbClr val="FF0000"/>
                </a:solidFill>
              </a:rPr>
              <a:t>Darurat</a:t>
            </a:r>
            <a:r>
              <a:rPr lang="en-US" sz="2800" b="1" dirty="0" smtClean="0">
                <a:solidFill>
                  <a:srgbClr val="FF0000"/>
                </a:solidFill>
              </a:rPr>
              <a:t> </a:t>
            </a:r>
            <a:r>
              <a:rPr lang="en-US" sz="2800" b="1" dirty="0" err="1" smtClean="0">
                <a:solidFill>
                  <a:srgbClr val="FF0000"/>
                </a:solidFill>
              </a:rPr>
              <a:t>Medik</a:t>
            </a:r>
            <a:r>
              <a:rPr lang="en-US" sz="2800" b="1" dirty="0" smtClean="0">
                <a:solidFill>
                  <a:srgbClr val="FF0000"/>
                </a:solidFill>
              </a:rPr>
              <a:t/>
            </a:r>
            <a:br>
              <a:rPr lang="en-US" sz="2800" b="1" dirty="0" smtClean="0">
                <a:solidFill>
                  <a:srgbClr val="FF0000"/>
                </a:solidFill>
              </a:rPr>
            </a:br>
            <a:r>
              <a:rPr lang="en-US" sz="2800" b="1" dirty="0" err="1" smtClean="0">
                <a:solidFill>
                  <a:srgbClr val="FF0000"/>
                </a:solidFill>
              </a:rPr>
              <a:t>Komunikasi</a:t>
            </a:r>
            <a:r>
              <a:rPr lang="en-US" sz="2800" b="1" dirty="0" smtClean="0">
                <a:solidFill>
                  <a:srgbClr val="FF0000"/>
                </a:solidFill>
              </a:rPr>
              <a:t> TDM</a:t>
            </a:r>
          </a:p>
        </p:txBody>
      </p:sp>
      <p:pic>
        <p:nvPicPr>
          <p:cNvPr id="34819" name="Picture 3" descr="Pages from xMedical_Emergency_Management_system"/>
          <p:cNvPicPr>
            <a:picLocks noGrp="1" noChangeAspect="1" noChangeArrowheads="1"/>
          </p:cNvPicPr>
          <p:nvPr>
            <p:ph idx="1"/>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a:xfrm>
            <a:off x="552207" y="1412776"/>
            <a:ext cx="8124249" cy="5112568"/>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4820" name="Text Box 5"/>
          <p:cNvSpPr txBox="1">
            <a:spLocks noChangeArrowheads="1"/>
          </p:cNvSpPr>
          <p:nvPr/>
        </p:nvSpPr>
        <p:spPr bwMode="auto">
          <a:xfrm>
            <a:off x="395536" y="867683"/>
            <a:ext cx="3476625"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a:t>Triage, </a:t>
            </a:r>
            <a:r>
              <a:rPr lang="en-US" dirty="0" err="1"/>
              <a:t>stabilisasi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88900" y="0"/>
            <a:ext cx="9055100" cy="6858000"/>
          </a:xfrm>
          <a:prstGeom prst="rect">
            <a:avLst/>
          </a:prstGeom>
          <a:noFill/>
          <a:ln w="76200" cmpd="tri">
            <a:solidFill>
              <a:schemeClr val="hlink"/>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43" name="Rectangle 3"/>
          <p:cNvSpPr>
            <a:spLocks noChangeArrowheads="1"/>
          </p:cNvSpPr>
          <p:nvPr/>
        </p:nvSpPr>
        <p:spPr bwMode="auto">
          <a:xfrm>
            <a:off x="7391400" y="6710363"/>
            <a:ext cx="1598613" cy="139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1805" tIns="29356" rIns="61805" bIns="29356">
            <a:spAutoFit/>
          </a:bodyPr>
          <a:lstStyle/>
          <a:p>
            <a:pPr algn="r" defTabSz="549275" eaLnBrk="0" hangingPunct="0"/>
            <a:r>
              <a:rPr lang="en-US" sz="500" b="1" i="1" u="sng">
                <a:latin typeface="Albertus Medium" pitchFamily="34" charset="0"/>
              </a:rPr>
              <a:t>MEDIVACREV0604.PPT/WP/dr/Rev.JUNE2004</a:t>
            </a:r>
          </a:p>
        </p:txBody>
      </p:sp>
      <p:sp>
        <p:nvSpPr>
          <p:cNvPr id="35844" name="Line 4"/>
          <p:cNvSpPr>
            <a:spLocks noChangeShapeType="1"/>
          </p:cNvSpPr>
          <p:nvPr/>
        </p:nvSpPr>
        <p:spPr bwMode="auto">
          <a:xfrm>
            <a:off x="2513013" y="2058988"/>
            <a:ext cx="995362" cy="0"/>
          </a:xfrm>
          <a:prstGeom prst="line">
            <a:avLst/>
          </a:prstGeom>
          <a:noFill/>
          <a:ln w="127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45" name="Rectangle 5"/>
          <p:cNvSpPr>
            <a:spLocks noChangeArrowheads="1"/>
          </p:cNvSpPr>
          <p:nvPr/>
        </p:nvSpPr>
        <p:spPr bwMode="auto">
          <a:xfrm>
            <a:off x="539750" y="1000125"/>
            <a:ext cx="2473325"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1300" b="1" u="sng">
                <a:solidFill>
                  <a:srgbClr val="00279F"/>
                </a:solidFill>
                <a:latin typeface="Albertus Medium" pitchFamily="34" charset="0"/>
              </a:rPr>
              <a:t>NORTH AREA OPERATION</a:t>
            </a:r>
          </a:p>
        </p:txBody>
      </p:sp>
      <p:sp>
        <p:nvSpPr>
          <p:cNvPr id="35846" name="Rectangle 6"/>
          <p:cNvSpPr>
            <a:spLocks noChangeArrowheads="1"/>
          </p:cNvSpPr>
          <p:nvPr/>
        </p:nvSpPr>
        <p:spPr bwMode="auto">
          <a:xfrm>
            <a:off x="301625" y="1522413"/>
            <a:ext cx="1450975" cy="3841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47" name="Rectangle 7"/>
          <p:cNvSpPr>
            <a:spLocks noChangeArrowheads="1"/>
          </p:cNvSpPr>
          <p:nvPr/>
        </p:nvSpPr>
        <p:spPr bwMode="auto">
          <a:xfrm>
            <a:off x="301625" y="1531938"/>
            <a:ext cx="777875" cy="146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u="sng">
                <a:latin typeface="Arial Black" pitchFamily="34" charset="0"/>
              </a:rPr>
              <a:t>ATTAKA OPS </a:t>
            </a:r>
            <a:r>
              <a:rPr lang="en-US" sz="600" b="1">
                <a:latin typeface="Arial Black" pitchFamily="34" charset="0"/>
              </a:rPr>
              <a:t>    </a:t>
            </a:r>
          </a:p>
        </p:txBody>
      </p:sp>
      <p:sp>
        <p:nvSpPr>
          <p:cNvPr id="35848" name="Rectangle 8"/>
          <p:cNvSpPr>
            <a:spLocks noChangeArrowheads="1"/>
          </p:cNvSpPr>
          <p:nvPr/>
        </p:nvSpPr>
        <p:spPr bwMode="auto">
          <a:xfrm>
            <a:off x="925513" y="1503363"/>
            <a:ext cx="782637" cy="242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a:latin typeface="Arial Rounded MT Bold" pitchFamily="34" charset="0"/>
              </a:rPr>
              <a:t>8910 / 8920 / 8916</a:t>
            </a:r>
          </a:p>
          <a:p>
            <a:pPr defTabSz="288925" eaLnBrk="0" hangingPunct="0"/>
            <a:r>
              <a:rPr lang="en-US" sz="600">
                <a:latin typeface="Arial Rounded MT Bold" pitchFamily="34" charset="0"/>
              </a:rPr>
              <a:t>8919  Fax. 548166</a:t>
            </a:r>
            <a:endParaRPr lang="en-US" sz="500" b="1">
              <a:latin typeface="Arial Rounded MT Bold" pitchFamily="34" charset="0"/>
            </a:endParaRPr>
          </a:p>
        </p:txBody>
      </p:sp>
      <p:sp>
        <p:nvSpPr>
          <p:cNvPr id="35849" name="Rectangle 9"/>
          <p:cNvSpPr>
            <a:spLocks noChangeArrowheads="1"/>
          </p:cNvSpPr>
          <p:nvPr/>
        </p:nvSpPr>
        <p:spPr bwMode="auto">
          <a:xfrm>
            <a:off x="307975" y="3032125"/>
            <a:ext cx="1444625" cy="8445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50" name="Rectangle 10"/>
          <p:cNvSpPr>
            <a:spLocks noChangeArrowheads="1"/>
          </p:cNvSpPr>
          <p:nvPr/>
        </p:nvSpPr>
        <p:spPr bwMode="auto">
          <a:xfrm>
            <a:off x="301625" y="2949575"/>
            <a:ext cx="687388" cy="1038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u="sng">
              <a:latin typeface="Arial Black" pitchFamily="34" charset="0"/>
            </a:endParaRPr>
          </a:p>
          <a:p>
            <a:pPr defTabSz="288925" eaLnBrk="0" hangingPunct="0"/>
            <a:r>
              <a:rPr lang="en-US" sz="700" b="1" u="sng">
                <a:latin typeface="Arial Black" pitchFamily="34" charset="0"/>
              </a:rPr>
              <a:t>DRILLING</a:t>
            </a:r>
            <a:r>
              <a:rPr lang="en-US" sz="700" b="1">
                <a:latin typeface="Arial Black" pitchFamily="34" charset="0"/>
              </a:rPr>
              <a:t> </a:t>
            </a:r>
            <a:r>
              <a:rPr lang="en-US" sz="600" b="1">
                <a:latin typeface="Albertus Medium" pitchFamily="34" charset="0"/>
              </a:rPr>
              <a:t> </a:t>
            </a:r>
            <a:endParaRPr lang="en-US" sz="500" b="1" u="sng">
              <a:latin typeface="Arial Rounded MT Bold" pitchFamily="34" charset="0"/>
            </a:endParaRP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IDS</a:t>
            </a: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SS 1</a:t>
            </a: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WEST ALLIANCE</a:t>
            </a: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OCEAN BARONES</a:t>
            </a: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a:t>
            </a:r>
          </a:p>
        </p:txBody>
      </p:sp>
      <p:sp>
        <p:nvSpPr>
          <p:cNvPr id="35851" name="Rectangle 11"/>
          <p:cNvSpPr>
            <a:spLocks noChangeArrowheads="1"/>
          </p:cNvSpPr>
          <p:nvPr/>
        </p:nvSpPr>
        <p:spPr bwMode="auto">
          <a:xfrm>
            <a:off x="909638" y="3219450"/>
            <a:ext cx="854075"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latin typeface="Arial Rounded MT Bold" pitchFamily="34" charset="0"/>
              </a:rPr>
              <a:t>2922 / 2926 / 8251 / 3082</a:t>
            </a:r>
          </a:p>
          <a:p>
            <a:pPr defTabSz="288925" eaLnBrk="0" hangingPunct="0"/>
            <a:r>
              <a:rPr lang="en-US" sz="500">
                <a:latin typeface="Arial Rounded MT Bold" pitchFamily="34" charset="0"/>
              </a:rPr>
              <a:t>767143  Fax. 543887</a:t>
            </a:r>
          </a:p>
          <a:p>
            <a:pPr defTabSz="288925" eaLnBrk="0" hangingPunct="0"/>
            <a:r>
              <a:rPr lang="en-US" sz="500">
                <a:latin typeface="Arial Rounded MT Bold" pitchFamily="34" charset="0"/>
              </a:rPr>
              <a:t>3974 / 3976 / 3979 / 8322</a:t>
            </a:r>
          </a:p>
          <a:p>
            <a:pPr defTabSz="288925" eaLnBrk="0" hangingPunct="0"/>
            <a:r>
              <a:rPr lang="en-US" sz="500">
                <a:latin typeface="Arial Rounded MT Bold" pitchFamily="34" charset="0"/>
              </a:rPr>
              <a:t>767119  Fax. 543975 </a:t>
            </a:r>
          </a:p>
          <a:p>
            <a:pPr defTabSz="288925" eaLnBrk="0" hangingPunct="0"/>
            <a:r>
              <a:rPr lang="en-US" sz="500">
                <a:latin typeface="Arial Rounded MT Bold" pitchFamily="34" charset="0"/>
              </a:rPr>
              <a:t>3721 / 3929 / 2911-2914</a:t>
            </a:r>
          </a:p>
          <a:p>
            <a:pPr defTabSz="288925" eaLnBrk="0" hangingPunct="0"/>
            <a:r>
              <a:rPr lang="en-US" sz="500">
                <a:latin typeface="Arial Rounded MT Bold" pitchFamily="34" charset="0"/>
              </a:rPr>
              <a:t>767113  Fax. 543499</a:t>
            </a:r>
          </a:p>
          <a:p>
            <a:pPr defTabSz="288925" eaLnBrk="0" hangingPunct="0"/>
            <a:r>
              <a:rPr lang="en-US" sz="500">
                <a:latin typeface="Arial Rounded MT Bold" pitchFamily="34" charset="0"/>
              </a:rPr>
              <a:t>3760 / 2901 / 2902</a:t>
            </a:r>
          </a:p>
          <a:p>
            <a:pPr defTabSz="288925" eaLnBrk="0" hangingPunct="0"/>
            <a:r>
              <a:rPr lang="en-US" sz="500">
                <a:latin typeface="Arial Rounded MT Bold" pitchFamily="34" charset="0"/>
              </a:rPr>
              <a:t>767074   Fax. 543969</a:t>
            </a:r>
          </a:p>
        </p:txBody>
      </p:sp>
      <p:sp>
        <p:nvSpPr>
          <p:cNvPr id="35852" name="Rectangle 12"/>
          <p:cNvSpPr>
            <a:spLocks noChangeArrowheads="1"/>
          </p:cNvSpPr>
          <p:nvPr/>
        </p:nvSpPr>
        <p:spPr bwMode="auto">
          <a:xfrm>
            <a:off x="1860550" y="1522413"/>
            <a:ext cx="1247775" cy="2857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53" name="Rectangle 13"/>
          <p:cNvSpPr>
            <a:spLocks noChangeArrowheads="1"/>
          </p:cNvSpPr>
          <p:nvPr/>
        </p:nvSpPr>
        <p:spPr bwMode="auto">
          <a:xfrm>
            <a:off x="1905000" y="1543050"/>
            <a:ext cx="1219200" cy="273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700" b="1" u="sng">
                <a:latin typeface="Arial Black" pitchFamily="34" charset="0"/>
              </a:rPr>
              <a:t>RADIO OPERATION</a:t>
            </a:r>
          </a:p>
          <a:p>
            <a:pPr algn="ctr" defTabSz="288925" eaLnBrk="0" hangingPunct="0"/>
            <a:r>
              <a:rPr lang="en-US" sz="700" b="1">
                <a:latin typeface="Arial Black" pitchFamily="34" charset="0"/>
              </a:rPr>
              <a:t>     </a:t>
            </a:r>
            <a:r>
              <a:rPr lang="en-US" sz="700" b="1" u="sng">
                <a:latin typeface="Arial Black" pitchFamily="34" charset="0"/>
              </a:rPr>
              <a:t>AT LOCATION</a:t>
            </a:r>
            <a:r>
              <a:rPr lang="en-US" sz="700">
                <a:latin typeface="Arial Black" pitchFamily="34" charset="0"/>
              </a:rPr>
              <a:t>	</a:t>
            </a:r>
          </a:p>
        </p:txBody>
      </p:sp>
      <p:sp>
        <p:nvSpPr>
          <p:cNvPr id="35854" name="Rectangle 14"/>
          <p:cNvSpPr>
            <a:spLocks noChangeArrowheads="1"/>
          </p:cNvSpPr>
          <p:nvPr/>
        </p:nvSpPr>
        <p:spPr bwMode="auto">
          <a:xfrm>
            <a:off x="2573338" y="1504950"/>
            <a:ext cx="541337" cy="29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55" name="Line 15"/>
          <p:cNvSpPr>
            <a:spLocks noChangeShapeType="1"/>
          </p:cNvSpPr>
          <p:nvPr/>
        </p:nvSpPr>
        <p:spPr bwMode="auto">
          <a:xfrm>
            <a:off x="2513013" y="1811338"/>
            <a:ext cx="0" cy="623887"/>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56" name="Rectangle 16"/>
          <p:cNvSpPr>
            <a:spLocks noChangeArrowheads="1"/>
          </p:cNvSpPr>
          <p:nvPr/>
        </p:nvSpPr>
        <p:spPr bwMode="auto">
          <a:xfrm>
            <a:off x="1854200" y="2454275"/>
            <a:ext cx="1338263" cy="8112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57" name="Rectangle 17"/>
          <p:cNvSpPr>
            <a:spLocks noChangeArrowheads="1"/>
          </p:cNvSpPr>
          <p:nvPr/>
        </p:nvSpPr>
        <p:spPr bwMode="auto">
          <a:xfrm>
            <a:off x="1841500" y="2500313"/>
            <a:ext cx="1366838" cy="8350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353" tIns="23177" rIns="46353" bIns="23177">
            <a:spAutoFit/>
          </a:bodyPr>
          <a:lstStyle/>
          <a:p>
            <a:pPr defTabSz="288925" eaLnBrk="0" hangingPunct="0"/>
            <a:r>
              <a:rPr lang="en-US" sz="600" b="1">
                <a:latin typeface="Arial Black" pitchFamily="34" charset="0"/>
              </a:rPr>
              <a:t>  </a:t>
            </a:r>
            <a:r>
              <a:rPr lang="en-US" sz="600" b="1" u="sng">
                <a:latin typeface="Arial Black" pitchFamily="34" charset="0"/>
              </a:rPr>
              <a:t>RADIO OPERATION SANTAN</a:t>
            </a:r>
            <a:endParaRPr lang="en-US" sz="500" b="1" u="sng">
              <a:latin typeface="Arial Rounded MT Bold" pitchFamily="34" charset="0"/>
            </a:endParaRPr>
          </a:p>
          <a:p>
            <a:pPr defTabSz="288925" eaLnBrk="0" hangingPunct="0"/>
            <a:endParaRPr lang="en-US" sz="500" b="1">
              <a:latin typeface="Arial Black" pitchFamily="34" charset="0"/>
            </a:endParaRPr>
          </a:p>
          <a:p>
            <a:pPr defTabSz="288925" eaLnBrk="0" hangingPunct="0"/>
            <a:r>
              <a:rPr lang="en-US" sz="800" b="1" i="1">
                <a:latin typeface="Arial Black" pitchFamily="34" charset="0"/>
              </a:rPr>
              <a:t>  EMERGENCY : 8000</a:t>
            </a:r>
            <a:endParaRPr lang="en-US" sz="700" b="1">
              <a:latin typeface="CG Times" pitchFamily="18" charset="0"/>
            </a:endParaRPr>
          </a:p>
          <a:p>
            <a:pPr defTabSz="288925" eaLnBrk="0" hangingPunct="0"/>
            <a:r>
              <a:rPr lang="en-US" sz="600">
                <a:latin typeface="CG Times" pitchFamily="18" charset="0"/>
              </a:rPr>
              <a:t>  DAY EXT : 8180/8300 (06:00-18.00)</a:t>
            </a:r>
          </a:p>
          <a:p>
            <a:pPr defTabSz="288925" eaLnBrk="0" hangingPunct="0"/>
            <a:r>
              <a:rPr lang="en-US" sz="600">
                <a:latin typeface="CG Times" pitchFamily="18" charset="0"/>
              </a:rPr>
              <a:t>                       8209</a:t>
            </a:r>
          </a:p>
          <a:p>
            <a:pPr defTabSz="288925" eaLnBrk="0" hangingPunct="0"/>
            <a:r>
              <a:rPr lang="en-US" sz="600">
                <a:latin typeface="CG Times" pitchFamily="18" charset="0"/>
              </a:rPr>
              <a:t>  DISPATCH CONTROL:</a:t>
            </a:r>
          </a:p>
          <a:p>
            <a:pPr defTabSz="288925" eaLnBrk="0" hangingPunct="0"/>
            <a:r>
              <a:rPr lang="en-US" sz="600">
                <a:latin typeface="CG Times" pitchFamily="18" charset="0"/>
              </a:rPr>
              <a:t>  NIGHT : 8000/8113/8132 (18:00-06:00)</a:t>
            </a:r>
          </a:p>
          <a:p>
            <a:pPr defTabSz="288925" eaLnBrk="0" hangingPunct="0"/>
            <a:r>
              <a:rPr lang="en-US" sz="600">
                <a:latin typeface="CG Times" pitchFamily="18" charset="0"/>
              </a:rPr>
              <a:t>	</a:t>
            </a:r>
          </a:p>
        </p:txBody>
      </p:sp>
      <p:sp>
        <p:nvSpPr>
          <p:cNvPr id="35858" name="Rectangle 18"/>
          <p:cNvSpPr>
            <a:spLocks noChangeArrowheads="1"/>
          </p:cNvSpPr>
          <p:nvPr/>
        </p:nvSpPr>
        <p:spPr bwMode="auto">
          <a:xfrm>
            <a:off x="1933575" y="3521075"/>
            <a:ext cx="1219200" cy="225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353" tIns="23177" rIns="46353" bIns="23177">
            <a:spAutoFit/>
          </a:bodyPr>
          <a:lstStyle/>
          <a:p>
            <a:pPr algn="ctr" defTabSz="288925" eaLnBrk="0" hangingPunct="0"/>
            <a:r>
              <a:rPr lang="en-US" sz="600" b="1" u="sng">
                <a:latin typeface="Arial Black" pitchFamily="34" charset="0"/>
              </a:rPr>
              <a:t>MEDIVAC COORD. SANTAN</a:t>
            </a:r>
            <a:endParaRPr lang="en-US" sz="500" b="1" u="sng"/>
          </a:p>
          <a:p>
            <a:pPr algn="ctr" defTabSz="288925" hangingPunct="0"/>
            <a:endParaRPr lang="en-US" sz="500" b="1" u="sng"/>
          </a:p>
        </p:txBody>
      </p:sp>
      <p:sp>
        <p:nvSpPr>
          <p:cNvPr id="35859" name="Rectangle 19"/>
          <p:cNvSpPr>
            <a:spLocks noChangeArrowheads="1"/>
          </p:cNvSpPr>
          <p:nvPr/>
        </p:nvSpPr>
        <p:spPr bwMode="auto">
          <a:xfrm>
            <a:off x="1905000" y="3516313"/>
            <a:ext cx="1246188" cy="55086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60" name="Rectangle 20"/>
          <p:cNvSpPr>
            <a:spLocks noChangeArrowheads="1"/>
          </p:cNvSpPr>
          <p:nvPr/>
        </p:nvSpPr>
        <p:spPr bwMode="auto">
          <a:xfrm>
            <a:off x="1905000" y="3816350"/>
            <a:ext cx="957263"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DOCTOR :</a:t>
            </a:r>
          </a:p>
          <a:p>
            <a:pPr defTabSz="288925" eaLnBrk="0" hangingPunct="0"/>
            <a:r>
              <a:rPr lang="en-US" sz="500"/>
              <a:t>MEDIC     :</a:t>
            </a:r>
          </a:p>
          <a:p>
            <a:pPr defTabSz="288925" eaLnBrk="0" hangingPunct="0"/>
            <a:endParaRPr lang="en-US" sz="500"/>
          </a:p>
        </p:txBody>
      </p:sp>
      <p:sp>
        <p:nvSpPr>
          <p:cNvPr id="35861" name="Rectangle 21"/>
          <p:cNvSpPr>
            <a:spLocks noChangeArrowheads="1"/>
          </p:cNvSpPr>
          <p:nvPr/>
        </p:nvSpPr>
        <p:spPr bwMode="auto">
          <a:xfrm>
            <a:off x="2289175" y="3656013"/>
            <a:ext cx="955675"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b="1" u="sng">
                <a:latin typeface="Albertus Medium" pitchFamily="34" charset="0"/>
              </a:rPr>
              <a:t>OFFICE  </a:t>
            </a:r>
            <a:r>
              <a:rPr lang="en-US" sz="500" b="1">
                <a:latin typeface="Albertus Medium" pitchFamily="34" charset="0"/>
              </a:rPr>
              <a:t> </a:t>
            </a:r>
            <a:r>
              <a:rPr lang="en-US" sz="500">
                <a:latin typeface="Albertus Medium" pitchFamily="34" charset="0"/>
              </a:rPr>
              <a:t>        </a:t>
            </a:r>
            <a:r>
              <a:rPr lang="en-US" sz="500" b="1" u="sng">
                <a:latin typeface="Albertus Medium" pitchFamily="34" charset="0"/>
              </a:rPr>
              <a:t>HOME</a:t>
            </a:r>
            <a:endParaRPr lang="en-US" sz="500">
              <a:latin typeface="Albertus Medium" pitchFamily="34" charset="0"/>
            </a:endParaRPr>
          </a:p>
          <a:p>
            <a:pPr defTabSz="288925" eaLnBrk="0" hangingPunct="0"/>
            <a:r>
              <a:rPr lang="en-US" sz="500"/>
              <a:t>  </a:t>
            </a:r>
          </a:p>
          <a:p>
            <a:pPr defTabSz="288925" eaLnBrk="0" hangingPunct="0"/>
            <a:r>
              <a:rPr lang="en-US" sz="500"/>
              <a:t>  8222          8444 / 8447</a:t>
            </a:r>
          </a:p>
          <a:p>
            <a:pPr defTabSz="288925" eaLnBrk="0" hangingPunct="0"/>
            <a:r>
              <a:rPr lang="en-US" sz="500"/>
              <a:t>  8111          8448 / 8449</a:t>
            </a:r>
          </a:p>
          <a:p>
            <a:pPr defTabSz="288925" eaLnBrk="0" hangingPunct="0"/>
            <a:endParaRPr lang="en-US" sz="500"/>
          </a:p>
        </p:txBody>
      </p:sp>
      <p:sp>
        <p:nvSpPr>
          <p:cNvPr id="35862" name="Rectangle 22"/>
          <p:cNvSpPr>
            <a:spLocks noChangeArrowheads="1"/>
          </p:cNvSpPr>
          <p:nvPr/>
        </p:nvSpPr>
        <p:spPr bwMode="auto">
          <a:xfrm>
            <a:off x="301625" y="3986213"/>
            <a:ext cx="1374775" cy="338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600" b="1" u="sng">
                <a:latin typeface="Arial Black" pitchFamily="34" charset="0"/>
              </a:rPr>
              <a:t>SANTAN TERMINAL SUP’T</a:t>
            </a:r>
            <a:endParaRPr lang="en-US" sz="600" b="1" u="sng"/>
          </a:p>
          <a:p>
            <a:pPr algn="ctr" defTabSz="288925" eaLnBrk="0" hangingPunct="0"/>
            <a:endParaRPr lang="en-US" sz="600" b="1"/>
          </a:p>
          <a:p>
            <a:pPr algn="ctr" defTabSz="288925" hangingPunct="0"/>
            <a:endParaRPr lang="en-US" sz="600" b="1"/>
          </a:p>
        </p:txBody>
      </p:sp>
      <p:sp>
        <p:nvSpPr>
          <p:cNvPr id="35863" name="Rectangle 23"/>
          <p:cNvSpPr>
            <a:spLocks noChangeArrowheads="1"/>
          </p:cNvSpPr>
          <p:nvPr/>
        </p:nvSpPr>
        <p:spPr bwMode="auto">
          <a:xfrm>
            <a:off x="307975" y="3986213"/>
            <a:ext cx="1368425" cy="3698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64" name="Rectangle 24"/>
          <p:cNvSpPr>
            <a:spLocks noChangeArrowheads="1"/>
          </p:cNvSpPr>
          <p:nvPr/>
        </p:nvSpPr>
        <p:spPr bwMode="auto">
          <a:xfrm>
            <a:off x="415925" y="4116388"/>
            <a:ext cx="1260475"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a:t>N. WIDJI</a:t>
            </a:r>
            <a:r>
              <a:rPr lang="en-US" sz="600" b="1">
                <a:latin typeface="Arial MT Black" pitchFamily="34" charset="0"/>
              </a:rPr>
              <a:t> / FRANS SUDARTO</a:t>
            </a:r>
            <a:endParaRPr lang="en-US" sz="500">
              <a:latin typeface="Arial MT Black" pitchFamily="34" charset="0"/>
            </a:endParaRPr>
          </a:p>
          <a:p>
            <a:pPr defTabSz="288925" eaLnBrk="0" hangingPunct="0"/>
            <a:r>
              <a:rPr lang="en-US" sz="500"/>
              <a:t> </a:t>
            </a:r>
            <a:r>
              <a:rPr lang="en-US" sz="500" b="1"/>
              <a:t>DAY      8100 / 8105,  NIGHT  8500 </a:t>
            </a:r>
            <a:endParaRPr lang="en-US" sz="500"/>
          </a:p>
          <a:p>
            <a:pPr defTabSz="288925" eaLnBrk="0" hangingPunct="0"/>
            <a:endParaRPr lang="en-US" sz="500"/>
          </a:p>
          <a:p>
            <a:pPr defTabSz="288925" hangingPunct="0"/>
            <a:endParaRPr lang="en-US" sz="500"/>
          </a:p>
        </p:txBody>
      </p:sp>
      <p:sp>
        <p:nvSpPr>
          <p:cNvPr id="35865" name="Rectangle 25"/>
          <p:cNvSpPr>
            <a:spLocks noChangeArrowheads="1"/>
          </p:cNvSpPr>
          <p:nvPr/>
        </p:nvSpPr>
        <p:spPr bwMode="auto">
          <a:xfrm>
            <a:off x="769938" y="3906838"/>
            <a:ext cx="828675"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endParaRPr lang="en-US" sz="500" b="1" u="sng"/>
          </a:p>
          <a:p>
            <a:pPr defTabSz="288925" eaLnBrk="0" hangingPunct="0"/>
            <a:endParaRPr lang="en-US" sz="500"/>
          </a:p>
          <a:p>
            <a:pPr defTabSz="288925" hangingPunct="0"/>
            <a:endParaRPr lang="en-US" sz="500"/>
          </a:p>
        </p:txBody>
      </p:sp>
      <p:sp>
        <p:nvSpPr>
          <p:cNvPr id="35866" name="Rectangle 26"/>
          <p:cNvSpPr>
            <a:spLocks noChangeArrowheads="1"/>
          </p:cNvSpPr>
          <p:nvPr/>
        </p:nvSpPr>
        <p:spPr bwMode="auto">
          <a:xfrm>
            <a:off x="301625" y="4603750"/>
            <a:ext cx="1395413" cy="6540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67" name="Rectangle 27"/>
          <p:cNvSpPr>
            <a:spLocks noChangeArrowheads="1"/>
          </p:cNvSpPr>
          <p:nvPr/>
        </p:nvSpPr>
        <p:spPr bwMode="auto">
          <a:xfrm>
            <a:off x="301625" y="4659313"/>
            <a:ext cx="1400175" cy="5461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u="sng">
                <a:latin typeface="Arial Black" pitchFamily="34" charset="0"/>
              </a:rPr>
              <a:t>AIR TRANSP. LOG + SERV.</a:t>
            </a:r>
            <a:r>
              <a:rPr lang="en-US" sz="500"/>
              <a:t>	</a:t>
            </a:r>
          </a:p>
          <a:p>
            <a:pPr defTabSz="288925" eaLnBrk="0" hangingPunct="0"/>
            <a:endParaRPr lang="en-US" sz="500"/>
          </a:p>
          <a:p>
            <a:pPr defTabSz="288925" eaLnBrk="0" hangingPunct="0"/>
            <a:r>
              <a:rPr lang="en-US" sz="500"/>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a:t>
            </a:r>
            <a:endParaRPr lang="en-US" sz="500">
              <a:latin typeface="Albertus Medium" pitchFamily="34" charset="0"/>
            </a:endParaRPr>
          </a:p>
          <a:p>
            <a:pPr defTabSz="288925" eaLnBrk="0" hangingPunct="0"/>
            <a:r>
              <a:rPr lang="en-US" sz="500"/>
              <a:t>DISPATCHER   :    8240 / 8230    8555 / 8554</a:t>
            </a:r>
          </a:p>
          <a:p>
            <a:pPr defTabSz="288925" eaLnBrk="0" hangingPunct="0"/>
            <a:r>
              <a:rPr lang="en-US" sz="500"/>
              <a:t>HANGGAR        :    8161</a:t>
            </a:r>
          </a:p>
          <a:p>
            <a:pPr defTabSz="288925" eaLnBrk="0" hangingPunct="0"/>
            <a:r>
              <a:rPr lang="en-US" sz="500"/>
              <a:t>DUTIES             :    PREPARE AIR TRANS.</a:t>
            </a:r>
          </a:p>
        </p:txBody>
      </p:sp>
      <p:sp>
        <p:nvSpPr>
          <p:cNvPr id="35868" name="Line 28"/>
          <p:cNvSpPr>
            <a:spLocks noChangeShapeType="1"/>
          </p:cNvSpPr>
          <p:nvPr/>
        </p:nvSpPr>
        <p:spPr bwMode="auto">
          <a:xfrm>
            <a:off x="3146425" y="3736975"/>
            <a:ext cx="647700" cy="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69" name="Rectangle 29"/>
          <p:cNvSpPr>
            <a:spLocks noChangeArrowheads="1"/>
          </p:cNvSpPr>
          <p:nvPr/>
        </p:nvSpPr>
        <p:spPr bwMode="auto">
          <a:xfrm>
            <a:off x="1828800" y="4951413"/>
            <a:ext cx="1431925" cy="7905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0" name="Rectangle 30"/>
          <p:cNvSpPr>
            <a:spLocks noChangeArrowheads="1"/>
          </p:cNvSpPr>
          <p:nvPr/>
        </p:nvSpPr>
        <p:spPr bwMode="auto">
          <a:xfrm>
            <a:off x="1828800" y="4972050"/>
            <a:ext cx="1558925" cy="9128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b="1" dirty="0"/>
              <a:t>              </a:t>
            </a:r>
            <a:r>
              <a:rPr lang="en-US" sz="600" b="1" u="sng" dirty="0">
                <a:latin typeface="Arial Black" pitchFamily="34" charset="0"/>
              </a:rPr>
              <a:t>BONTANG HOSPITAL</a:t>
            </a:r>
          </a:p>
          <a:p>
            <a:pPr algn="ctr" defTabSz="288925" eaLnBrk="0" hangingPunct="0"/>
            <a:r>
              <a:rPr lang="en-US" sz="500" b="1" dirty="0"/>
              <a:t>(</a:t>
            </a:r>
            <a:r>
              <a:rPr lang="en-US" sz="500" b="1" i="1" dirty="0"/>
              <a:t>LNG BADAK HOSPITAL)</a:t>
            </a:r>
            <a:endParaRPr lang="en-US" sz="500" b="1" dirty="0"/>
          </a:p>
          <a:p>
            <a:pPr algn="ctr" defTabSz="288925" eaLnBrk="0" hangingPunct="0"/>
            <a:r>
              <a:rPr lang="en-US" sz="500" dirty="0"/>
              <a:t>OPERATOR: 0548.21133/27000</a:t>
            </a:r>
          </a:p>
          <a:p>
            <a:pPr algn="ctr" defTabSz="288925" eaLnBrk="0" hangingPunct="0"/>
            <a:endParaRPr lang="en-US" sz="500" b="1" u="sng" dirty="0"/>
          </a:p>
          <a:p>
            <a:pPr defTabSz="288925" eaLnBrk="0" hangingPunct="0"/>
            <a:r>
              <a:rPr lang="en-US" sz="500" dirty="0"/>
              <a:t> </a:t>
            </a:r>
            <a:r>
              <a:rPr lang="en-US" sz="500" b="1" i="1" dirty="0"/>
              <a:t>EMERGENCY :</a:t>
            </a:r>
            <a:r>
              <a:rPr lang="en-US" sz="500" dirty="0"/>
              <a:t>  Dr. ON CALL  0548. 552022 /</a:t>
            </a:r>
          </a:p>
          <a:p>
            <a:pPr defTabSz="288925" eaLnBrk="0" hangingPunct="0"/>
            <a:r>
              <a:rPr lang="en-US" sz="500" dirty="0"/>
              <a:t>                                                              552041 </a:t>
            </a:r>
          </a:p>
          <a:p>
            <a:pPr defTabSz="288925" eaLnBrk="0" hangingPunct="0"/>
            <a:r>
              <a:rPr lang="en-US" sz="500" dirty="0"/>
              <a:t>	                           	</a:t>
            </a:r>
          </a:p>
          <a:p>
            <a:pPr defTabSz="288925" eaLnBrk="0" hangingPunct="0"/>
            <a:endParaRPr lang="en-US" sz="300" dirty="0"/>
          </a:p>
          <a:p>
            <a:pPr defTabSz="288925" eaLnBrk="0" hangingPunct="0"/>
            <a:r>
              <a:rPr lang="en-US" sz="500" dirty="0"/>
              <a:t>BONTANG OPERATOR :   0548.21108</a:t>
            </a:r>
          </a:p>
          <a:p>
            <a:pPr defTabSz="288925" eaLnBrk="0" hangingPunct="0"/>
            <a:endParaRPr lang="en-US" sz="500" dirty="0"/>
          </a:p>
          <a:p>
            <a:pPr defTabSz="288925" eaLnBrk="0" hangingPunct="0"/>
            <a:r>
              <a:rPr lang="en-US" sz="500" dirty="0"/>
              <a:t>            </a:t>
            </a:r>
          </a:p>
        </p:txBody>
      </p:sp>
      <p:sp>
        <p:nvSpPr>
          <p:cNvPr id="35871" name="Line 31"/>
          <p:cNvSpPr>
            <a:spLocks noChangeShapeType="1"/>
          </p:cNvSpPr>
          <p:nvPr/>
        </p:nvSpPr>
        <p:spPr bwMode="auto">
          <a:xfrm flipH="1">
            <a:off x="838200" y="4386263"/>
            <a:ext cx="0" cy="212725"/>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2" name="Line 32"/>
          <p:cNvSpPr>
            <a:spLocks noChangeShapeType="1"/>
          </p:cNvSpPr>
          <p:nvPr/>
        </p:nvSpPr>
        <p:spPr bwMode="auto">
          <a:xfrm flipV="1">
            <a:off x="3508375" y="2822575"/>
            <a:ext cx="455613" cy="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3" name="Rectangle 33"/>
          <p:cNvSpPr>
            <a:spLocks noChangeArrowheads="1"/>
          </p:cNvSpPr>
          <p:nvPr/>
        </p:nvSpPr>
        <p:spPr bwMode="auto">
          <a:xfrm>
            <a:off x="3963988" y="2076450"/>
            <a:ext cx="1906587" cy="10287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4" name="Rectangle 34"/>
          <p:cNvSpPr>
            <a:spLocks noChangeArrowheads="1"/>
          </p:cNvSpPr>
          <p:nvPr/>
        </p:nvSpPr>
        <p:spPr bwMode="auto">
          <a:xfrm>
            <a:off x="3886200" y="2354263"/>
            <a:ext cx="2057400" cy="623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800" b="1" u="sng">
                <a:solidFill>
                  <a:srgbClr val="000099"/>
                </a:solidFill>
                <a:latin typeface="Arial Black" pitchFamily="34" charset="0"/>
              </a:rPr>
              <a:t>RADIO OPERATION PASIR RIDGE</a:t>
            </a:r>
          </a:p>
          <a:p>
            <a:pPr algn="ctr" defTabSz="288925" eaLnBrk="0" hangingPunct="0"/>
            <a:endParaRPr lang="en-US" sz="800"/>
          </a:p>
          <a:p>
            <a:pPr algn="ctr" defTabSz="288925" eaLnBrk="0" hangingPunct="0"/>
            <a:r>
              <a:rPr lang="en-US" sz="1000" b="1">
                <a:solidFill>
                  <a:srgbClr val="D22A02"/>
                </a:solidFill>
                <a:latin typeface="Arial Black" pitchFamily="34" charset="0"/>
              </a:rPr>
              <a:t>EMERGENCY : 3000</a:t>
            </a:r>
          </a:p>
          <a:p>
            <a:pPr algn="ctr" defTabSz="288925" eaLnBrk="0" hangingPunct="0"/>
            <a:r>
              <a:rPr lang="en-US" sz="1000" b="1">
                <a:solidFill>
                  <a:srgbClr val="D22A02"/>
                </a:solidFill>
                <a:latin typeface="Arial Black" pitchFamily="34" charset="0"/>
              </a:rPr>
              <a:t>(54-3000)</a:t>
            </a:r>
          </a:p>
        </p:txBody>
      </p:sp>
      <p:sp>
        <p:nvSpPr>
          <p:cNvPr id="35875" name="Rectangle 35"/>
          <p:cNvSpPr>
            <a:spLocks noChangeArrowheads="1"/>
          </p:cNvSpPr>
          <p:nvPr/>
        </p:nvSpPr>
        <p:spPr bwMode="auto">
          <a:xfrm>
            <a:off x="3636963" y="3519488"/>
            <a:ext cx="2366962" cy="400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600" b="1">
                <a:latin typeface="Arial Black" pitchFamily="34" charset="0"/>
              </a:rPr>
              <a:t>   </a:t>
            </a:r>
            <a:r>
              <a:rPr lang="en-US" sz="700" b="1" u="sng">
                <a:solidFill>
                  <a:srgbClr val="000099"/>
                </a:solidFill>
                <a:latin typeface="Arial Black" pitchFamily="34" charset="0"/>
              </a:rPr>
              <a:t>MEDIVAC COORD. PASIR RIDGE</a:t>
            </a:r>
            <a:endParaRPr lang="en-US" sz="800" b="1" u="sng">
              <a:latin typeface="Albertus Extra Bold" pitchFamily="34" charset="0"/>
            </a:endParaRPr>
          </a:p>
          <a:p>
            <a:pPr algn="ctr" defTabSz="288925" eaLnBrk="0" hangingPunct="0"/>
            <a:endParaRPr lang="en-US" sz="500"/>
          </a:p>
          <a:p>
            <a:pPr algn="ctr" defTabSz="288925" eaLnBrk="0" hangingPunct="0"/>
            <a:r>
              <a:rPr lang="en-US" sz="500"/>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a:t>
            </a:r>
            <a:r>
              <a:rPr lang="en-US" sz="500" b="1">
                <a:latin typeface="Albertus Medium" pitchFamily="34" charset="0"/>
              </a:rPr>
              <a:t>              </a:t>
            </a:r>
            <a:r>
              <a:rPr lang="en-US" sz="500" b="1" u="sng">
                <a:latin typeface="Albertus Medium" pitchFamily="34" charset="0"/>
              </a:rPr>
              <a:t>HP</a:t>
            </a:r>
            <a:r>
              <a:rPr lang="en-US" sz="500" b="1">
                <a:latin typeface="Albertus Medium" pitchFamily="34" charset="0"/>
              </a:rPr>
              <a:t>      </a:t>
            </a:r>
            <a:r>
              <a:rPr lang="en-US" sz="500" b="1" u="sng">
                <a:latin typeface="Albertus Medium" pitchFamily="34" charset="0"/>
              </a:rPr>
              <a:t>RADIO</a:t>
            </a:r>
            <a:r>
              <a:rPr lang="en-US" sz="500" b="1" u="sng"/>
              <a:t> </a:t>
            </a:r>
            <a:r>
              <a:rPr lang="en-US" sz="500" b="1"/>
              <a:t>     </a:t>
            </a:r>
            <a:endParaRPr lang="en-US" sz="500" u="sng"/>
          </a:p>
          <a:p>
            <a:pPr algn="ctr" defTabSz="288925" eaLnBrk="0" hangingPunct="0"/>
            <a:r>
              <a:rPr lang="en-US" sz="500"/>
              <a:t>                                              </a:t>
            </a:r>
          </a:p>
        </p:txBody>
      </p:sp>
      <p:sp>
        <p:nvSpPr>
          <p:cNvPr id="35876" name="Line 36"/>
          <p:cNvSpPr>
            <a:spLocks noChangeShapeType="1"/>
          </p:cNvSpPr>
          <p:nvPr/>
        </p:nvSpPr>
        <p:spPr bwMode="auto">
          <a:xfrm>
            <a:off x="5867400" y="2790825"/>
            <a:ext cx="2851150" cy="0"/>
          </a:xfrm>
          <a:prstGeom prst="line">
            <a:avLst/>
          </a:prstGeom>
          <a:noFill/>
          <a:ln w="12700">
            <a:solidFill>
              <a:srgbClr val="00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7" name="Line 37"/>
          <p:cNvSpPr>
            <a:spLocks noChangeShapeType="1"/>
          </p:cNvSpPr>
          <p:nvPr/>
        </p:nvSpPr>
        <p:spPr bwMode="auto">
          <a:xfrm>
            <a:off x="4799013" y="3121025"/>
            <a:ext cx="0" cy="384175"/>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8" name="Rectangle 38"/>
          <p:cNvSpPr>
            <a:spLocks noChangeArrowheads="1"/>
          </p:cNvSpPr>
          <p:nvPr/>
        </p:nvSpPr>
        <p:spPr bwMode="auto">
          <a:xfrm>
            <a:off x="3444875" y="4581525"/>
            <a:ext cx="1484313" cy="8207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79" name="Rectangle 39"/>
          <p:cNvSpPr>
            <a:spLocks noChangeArrowheads="1"/>
          </p:cNvSpPr>
          <p:nvPr/>
        </p:nvSpPr>
        <p:spPr bwMode="auto">
          <a:xfrm>
            <a:off x="3438525" y="4622800"/>
            <a:ext cx="1557338" cy="86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u="sng">
                <a:latin typeface="Arial Black" pitchFamily="34" charset="0"/>
              </a:rPr>
              <a:t>AIR/MARINE TRANS. LOG+SERV.</a:t>
            </a:r>
            <a:endParaRPr lang="en-US" sz="500" b="1" u="sng"/>
          </a:p>
          <a:p>
            <a:pPr defTabSz="288925" eaLnBrk="0" hangingPunct="0"/>
            <a:r>
              <a:rPr lang="en-US" sz="500"/>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 </a:t>
            </a:r>
            <a:r>
              <a:rPr lang="en-US" sz="500" b="1">
                <a:latin typeface="Albertus Medium" pitchFamily="34" charset="0"/>
              </a:rPr>
              <a:t>     </a:t>
            </a:r>
            <a:r>
              <a:rPr lang="en-US" sz="500" b="1" u="sng">
                <a:latin typeface="Albertus Medium" pitchFamily="34" charset="0"/>
              </a:rPr>
              <a:t> HP.</a:t>
            </a:r>
            <a:endParaRPr lang="en-US" sz="500" u="sng">
              <a:latin typeface="Albertus Medium" pitchFamily="34" charset="0"/>
            </a:endParaRPr>
          </a:p>
          <a:p>
            <a:pPr defTabSz="288925" eaLnBrk="0" hangingPunct="0"/>
            <a:r>
              <a:rPr lang="en-US" sz="500"/>
              <a:t>		                            0816.20</a:t>
            </a:r>
          </a:p>
          <a:p>
            <a:pPr defTabSz="288925" eaLnBrk="0" hangingPunct="0"/>
            <a:r>
              <a:rPr lang="en-US" sz="500"/>
              <a:t>NOOR SETIAWAN :   3242    765339     4161</a:t>
            </a:r>
          </a:p>
          <a:p>
            <a:pPr defTabSz="288925" eaLnBrk="0" hangingPunct="0"/>
            <a:r>
              <a:rPr lang="en-US" sz="500"/>
              <a:t>                                    RADIO :CH 2</a:t>
            </a:r>
          </a:p>
          <a:p>
            <a:pPr defTabSz="288925" eaLnBrk="0" hangingPunct="0"/>
            <a:r>
              <a:rPr lang="en-US" sz="500"/>
              <a:t>MASTERMAN K.    :   3905        -      08152001580    </a:t>
            </a:r>
          </a:p>
          <a:p>
            <a:pPr defTabSz="288925" eaLnBrk="0" hangingPunct="0"/>
            <a:r>
              <a:rPr lang="en-US" sz="500"/>
              <a:t>	                  	</a:t>
            </a:r>
          </a:p>
          <a:p>
            <a:pPr defTabSz="288925" eaLnBrk="0" hangingPunct="0"/>
            <a:r>
              <a:rPr lang="en-US" sz="500"/>
              <a:t>DUTIES : COORDINATE  AIR TRANSP.</a:t>
            </a:r>
          </a:p>
          <a:p>
            <a:pPr defTabSz="288925" eaLnBrk="0" hangingPunct="0"/>
            <a:r>
              <a:rPr lang="en-US" sz="500"/>
              <a:t>IAT (TRI MULIA D) : 64835/HP. 0811641846</a:t>
            </a:r>
          </a:p>
          <a:p>
            <a:pPr defTabSz="288925" eaLnBrk="0" hangingPunct="0"/>
            <a:r>
              <a:rPr lang="en-US" sz="500"/>
              <a:t>            </a:t>
            </a:r>
          </a:p>
        </p:txBody>
      </p:sp>
      <p:sp>
        <p:nvSpPr>
          <p:cNvPr id="35880" name="Rectangle 40"/>
          <p:cNvSpPr>
            <a:spLocks noChangeArrowheads="1"/>
          </p:cNvSpPr>
          <p:nvPr/>
        </p:nvSpPr>
        <p:spPr bwMode="auto">
          <a:xfrm>
            <a:off x="3451225" y="5481638"/>
            <a:ext cx="1274763" cy="7207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81" name="Rectangle 41"/>
          <p:cNvSpPr>
            <a:spLocks noChangeArrowheads="1"/>
          </p:cNvSpPr>
          <p:nvPr/>
        </p:nvSpPr>
        <p:spPr bwMode="auto">
          <a:xfrm>
            <a:off x="3463925" y="5624513"/>
            <a:ext cx="1271588" cy="466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u="sng">
                <a:latin typeface="Arial Black" pitchFamily="34" charset="0"/>
              </a:rPr>
              <a:t>AMBULANCE PASIR RIDGE</a:t>
            </a:r>
            <a:endParaRPr lang="en-US" sz="600"/>
          </a:p>
          <a:p>
            <a:pPr defTabSz="288925" eaLnBrk="0" hangingPunct="0"/>
            <a:endParaRPr lang="en-US" sz="500"/>
          </a:p>
          <a:p>
            <a:pPr defTabSz="288925" eaLnBrk="0" hangingPunct="0"/>
            <a:endParaRPr lang="en-US" sz="500"/>
          </a:p>
          <a:p>
            <a:pPr defTabSz="288925" eaLnBrk="0" hangingPunct="0"/>
            <a:r>
              <a:rPr lang="en-US" sz="500"/>
              <a:t>  OH     :  3001 / 3122 / 118 CLINIC</a:t>
            </a:r>
          </a:p>
          <a:p>
            <a:pPr defTabSz="288925" eaLnBrk="0" hangingPunct="0"/>
            <a:r>
              <a:rPr lang="en-US" sz="500"/>
              <a:t>  AOH   :  3248 / 118  FIRE STATION </a:t>
            </a:r>
          </a:p>
        </p:txBody>
      </p:sp>
      <p:sp>
        <p:nvSpPr>
          <p:cNvPr id="35882" name="Rectangle 42"/>
          <p:cNvSpPr>
            <a:spLocks noChangeArrowheads="1"/>
          </p:cNvSpPr>
          <p:nvPr/>
        </p:nvSpPr>
        <p:spPr bwMode="auto">
          <a:xfrm>
            <a:off x="5229225" y="5422900"/>
            <a:ext cx="1433513" cy="7969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83" name="Rectangle 43"/>
          <p:cNvSpPr>
            <a:spLocks noChangeArrowheads="1"/>
          </p:cNvSpPr>
          <p:nvPr/>
        </p:nvSpPr>
        <p:spPr bwMode="auto">
          <a:xfrm>
            <a:off x="5157788" y="5422900"/>
            <a:ext cx="1624012" cy="30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600" b="1" u="sng">
                <a:latin typeface="Arial Black" pitchFamily="34" charset="0"/>
              </a:rPr>
              <a:t>ESER</a:t>
            </a:r>
            <a:r>
              <a:rPr lang="en-US" sz="500" b="1"/>
              <a:t>                    </a:t>
            </a:r>
          </a:p>
          <a:p>
            <a:pPr algn="ctr" defTabSz="288925" eaLnBrk="0" hangingPunct="0"/>
            <a:r>
              <a:rPr lang="en-US" sz="500" b="1"/>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a:t>
            </a:r>
            <a:r>
              <a:rPr lang="en-US" sz="500" b="1">
                <a:latin typeface="Albertus Medium" pitchFamily="34" charset="0"/>
              </a:rPr>
              <a:t>       </a:t>
            </a:r>
            <a:r>
              <a:rPr lang="en-US" sz="500" b="1" u="sng">
                <a:latin typeface="Albertus Medium" pitchFamily="34" charset="0"/>
              </a:rPr>
              <a:t>HP</a:t>
            </a:r>
            <a:r>
              <a:rPr lang="en-US" sz="500" b="1"/>
              <a:t> 	                                                  		                       </a:t>
            </a:r>
            <a:r>
              <a:rPr lang="en-US" sz="500"/>
              <a:t>0816-20</a:t>
            </a:r>
          </a:p>
        </p:txBody>
      </p:sp>
      <p:sp>
        <p:nvSpPr>
          <p:cNvPr id="35884" name="Rectangle 44"/>
          <p:cNvSpPr>
            <a:spLocks noChangeArrowheads="1"/>
          </p:cNvSpPr>
          <p:nvPr/>
        </p:nvSpPr>
        <p:spPr bwMode="auto">
          <a:xfrm>
            <a:off x="5222875" y="5691188"/>
            <a:ext cx="660400"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EDDY SURYO</a:t>
            </a:r>
          </a:p>
          <a:p>
            <a:pPr defTabSz="288925" eaLnBrk="0" hangingPunct="0"/>
            <a:r>
              <a:rPr lang="en-US" sz="500"/>
              <a:t>WIJI SASONO</a:t>
            </a:r>
          </a:p>
          <a:p>
            <a:pPr defTabSz="288925" eaLnBrk="0" hangingPunct="0"/>
            <a:r>
              <a:rPr lang="en-US" sz="500"/>
              <a:t>MIRZA INDIANTO</a:t>
            </a:r>
          </a:p>
          <a:p>
            <a:pPr defTabSz="288925" eaLnBrk="0" hangingPunct="0"/>
            <a:endParaRPr lang="en-US" sz="500"/>
          </a:p>
          <a:p>
            <a:pPr defTabSz="288925" eaLnBrk="0" hangingPunct="0"/>
            <a:endParaRPr lang="en-US" sz="500"/>
          </a:p>
        </p:txBody>
      </p:sp>
      <p:sp>
        <p:nvSpPr>
          <p:cNvPr id="35885" name="Rectangle 45"/>
          <p:cNvSpPr>
            <a:spLocks noChangeArrowheads="1"/>
          </p:cNvSpPr>
          <p:nvPr/>
        </p:nvSpPr>
        <p:spPr bwMode="auto">
          <a:xfrm>
            <a:off x="5775325" y="5691188"/>
            <a:ext cx="295275" cy="3698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500"/>
              <a:t> 3151</a:t>
            </a:r>
          </a:p>
          <a:p>
            <a:pPr algn="ctr" defTabSz="288925" eaLnBrk="0" hangingPunct="0"/>
            <a:r>
              <a:rPr lang="en-US" sz="500"/>
              <a:t> 3679</a:t>
            </a:r>
          </a:p>
          <a:p>
            <a:pPr algn="ctr" defTabSz="288925" eaLnBrk="0" hangingPunct="0"/>
            <a:r>
              <a:rPr lang="en-US" sz="500"/>
              <a:t> 3505</a:t>
            </a:r>
          </a:p>
          <a:p>
            <a:pPr algn="ctr" defTabSz="288925" eaLnBrk="0" hangingPunct="0"/>
            <a:r>
              <a:rPr lang="en-US" sz="500"/>
              <a:t> </a:t>
            </a:r>
          </a:p>
        </p:txBody>
      </p:sp>
      <p:sp>
        <p:nvSpPr>
          <p:cNvPr id="35886" name="Rectangle 46"/>
          <p:cNvSpPr>
            <a:spLocks noChangeArrowheads="1"/>
          </p:cNvSpPr>
          <p:nvPr/>
        </p:nvSpPr>
        <p:spPr bwMode="auto">
          <a:xfrm>
            <a:off x="5988050" y="5688013"/>
            <a:ext cx="346075"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500"/>
              <a:t>767091</a:t>
            </a:r>
          </a:p>
          <a:p>
            <a:pPr algn="ctr" defTabSz="288925" eaLnBrk="0" hangingPunct="0"/>
            <a:r>
              <a:rPr lang="en-US" sz="500"/>
              <a:t>738037</a:t>
            </a:r>
          </a:p>
          <a:p>
            <a:pPr algn="ctr" defTabSz="288925" eaLnBrk="0" hangingPunct="0"/>
            <a:r>
              <a:rPr lang="en-US" sz="500"/>
              <a:t>760239</a:t>
            </a:r>
          </a:p>
          <a:p>
            <a:pPr algn="ctr" defTabSz="288925" eaLnBrk="0" hangingPunct="0"/>
            <a:endParaRPr lang="en-US" sz="500"/>
          </a:p>
          <a:p>
            <a:pPr algn="ctr" defTabSz="288925" hangingPunct="0"/>
            <a:endParaRPr lang="en-US" sz="500"/>
          </a:p>
        </p:txBody>
      </p:sp>
      <p:sp>
        <p:nvSpPr>
          <p:cNvPr id="35887" name="Rectangle 47"/>
          <p:cNvSpPr>
            <a:spLocks noChangeArrowheads="1"/>
          </p:cNvSpPr>
          <p:nvPr/>
        </p:nvSpPr>
        <p:spPr bwMode="auto">
          <a:xfrm>
            <a:off x="6224588" y="5684838"/>
            <a:ext cx="501650"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500"/>
              <a:t>1933</a:t>
            </a:r>
          </a:p>
          <a:p>
            <a:pPr algn="ctr" defTabSz="288925" eaLnBrk="0" hangingPunct="0"/>
            <a:r>
              <a:rPr lang="en-US" sz="500"/>
              <a:t>0811537160</a:t>
            </a:r>
          </a:p>
          <a:p>
            <a:pPr algn="ctr" defTabSz="288925" eaLnBrk="0" hangingPunct="0"/>
            <a:r>
              <a:rPr lang="en-US" sz="500"/>
              <a:t>0988</a:t>
            </a:r>
          </a:p>
          <a:p>
            <a:pPr algn="ctr" defTabSz="288925" eaLnBrk="0" hangingPunct="0"/>
            <a:r>
              <a:rPr lang="en-US" sz="500"/>
              <a:t> </a:t>
            </a:r>
          </a:p>
        </p:txBody>
      </p:sp>
      <p:sp>
        <p:nvSpPr>
          <p:cNvPr id="35888" name="Rectangle 48"/>
          <p:cNvSpPr>
            <a:spLocks noChangeArrowheads="1"/>
          </p:cNvSpPr>
          <p:nvPr/>
        </p:nvSpPr>
        <p:spPr bwMode="auto">
          <a:xfrm>
            <a:off x="3686175" y="993775"/>
            <a:ext cx="2868613"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1300" b="1" u="sng">
                <a:solidFill>
                  <a:srgbClr val="00279F"/>
                </a:solidFill>
                <a:latin typeface="Albertus Medium" pitchFamily="34" charset="0"/>
              </a:rPr>
              <a:t>MEDIVAC  PHONE NUMBERS</a:t>
            </a:r>
          </a:p>
        </p:txBody>
      </p:sp>
      <p:sp>
        <p:nvSpPr>
          <p:cNvPr id="35889" name="Rectangle 49"/>
          <p:cNvSpPr>
            <a:spLocks noChangeArrowheads="1"/>
          </p:cNvSpPr>
          <p:nvPr/>
        </p:nvSpPr>
        <p:spPr bwMode="auto">
          <a:xfrm>
            <a:off x="6704013" y="993775"/>
            <a:ext cx="2376487" cy="257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1300" b="1" u="sng">
                <a:solidFill>
                  <a:srgbClr val="00279F"/>
                </a:solidFill>
                <a:latin typeface="Albertus Medium" pitchFamily="34" charset="0"/>
              </a:rPr>
              <a:t>SOUTH AREA OPERATION</a:t>
            </a:r>
          </a:p>
        </p:txBody>
      </p:sp>
      <p:sp>
        <p:nvSpPr>
          <p:cNvPr id="35890" name="Rectangle 50"/>
          <p:cNvSpPr>
            <a:spLocks noChangeArrowheads="1"/>
          </p:cNvSpPr>
          <p:nvPr/>
        </p:nvSpPr>
        <p:spPr bwMode="auto">
          <a:xfrm>
            <a:off x="5257800" y="4624388"/>
            <a:ext cx="1446213" cy="784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a:latin typeface="Arial Black" pitchFamily="34" charset="0"/>
              </a:rPr>
              <a:t>  </a:t>
            </a:r>
            <a:r>
              <a:rPr lang="en-US" sz="600" b="1" u="sng">
                <a:latin typeface="Arial Black" pitchFamily="34" charset="0"/>
              </a:rPr>
              <a:t>PERTAMINA HOSPITAL BPP</a:t>
            </a:r>
            <a:endParaRPr lang="en-US" sz="500" b="1" u="sng"/>
          </a:p>
          <a:p>
            <a:pPr defTabSz="288925" eaLnBrk="0" hangingPunct="0"/>
            <a:r>
              <a:rPr lang="en-US" sz="500" b="1"/>
              <a:t>EMERGENCY : 422500, 9-51-7717/ 7474</a:t>
            </a:r>
          </a:p>
          <a:p>
            <a:pPr defTabSz="288925" eaLnBrk="0" hangingPunct="0"/>
            <a:r>
              <a:rPr lang="en-US" sz="500" b="1"/>
              <a:t>OPERATOR    :  734020 (Hunting)</a:t>
            </a:r>
          </a:p>
          <a:p>
            <a:pPr defTabSz="288925" eaLnBrk="0" hangingPunct="0"/>
            <a:r>
              <a:rPr lang="en-US" sz="500" b="1"/>
              <a:t>                                      </a:t>
            </a:r>
            <a:endParaRPr lang="en-US" sz="500" b="1" u="sng"/>
          </a:p>
          <a:p>
            <a:pPr defTabSz="288925" eaLnBrk="0" hangingPunct="0"/>
            <a:endParaRPr lang="en-US" sz="500"/>
          </a:p>
          <a:p>
            <a:pPr defTabSz="288925" eaLnBrk="0" hangingPunct="0"/>
            <a:r>
              <a:rPr lang="en-US" sz="500"/>
              <a:t>Dr. LUKMAN   </a:t>
            </a:r>
          </a:p>
          <a:p>
            <a:pPr defTabSz="288925" eaLnBrk="0" hangingPunct="0"/>
            <a:r>
              <a:rPr lang="en-US" sz="500"/>
              <a:t>OPERATION ROOM 	    </a:t>
            </a:r>
          </a:p>
          <a:p>
            <a:pPr defTabSz="288925" eaLnBrk="0" hangingPunct="0"/>
            <a:r>
              <a:rPr lang="en-US" sz="500"/>
              <a:t>I.C.U.	   </a:t>
            </a:r>
          </a:p>
          <a:p>
            <a:pPr defTabSz="288925" eaLnBrk="0" hangingPunct="0"/>
            <a:r>
              <a:rPr lang="en-US" sz="500"/>
              <a:t>            </a:t>
            </a:r>
          </a:p>
        </p:txBody>
      </p:sp>
      <p:sp>
        <p:nvSpPr>
          <p:cNvPr id="35891" name="Rectangle 51"/>
          <p:cNvSpPr>
            <a:spLocks noChangeArrowheads="1"/>
          </p:cNvSpPr>
          <p:nvPr/>
        </p:nvSpPr>
        <p:spPr bwMode="auto">
          <a:xfrm>
            <a:off x="5227638" y="4576763"/>
            <a:ext cx="1435100" cy="766762"/>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92" name="Rectangle 52"/>
          <p:cNvSpPr>
            <a:spLocks noChangeArrowheads="1"/>
          </p:cNvSpPr>
          <p:nvPr/>
        </p:nvSpPr>
        <p:spPr bwMode="auto">
          <a:xfrm>
            <a:off x="6473825" y="1524000"/>
            <a:ext cx="917575" cy="6873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93" name="Rectangle 53"/>
          <p:cNvSpPr>
            <a:spLocks noChangeArrowheads="1"/>
          </p:cNvSpPr>
          <p:nvPr/>
        </p:nvSpPr>
        <p:spPr bwMode="auto">
          <a:xfrm>
            <a:off x="6423025" y="1524000"/>
            <a:ext cx="1074738" cy="866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a:latin typeface="Arial Black" pitchFamily="34" charset="0"/>
              </a:rPr>
              <a:t>       </a:t>
            </a:r>
            <a:r>
              <a:rPr lang="en-US" sz="600" b="1" u="sng">
                <a:latin typeface="Arial Black" pitchFamily="34" charset="0"/>
              </a:rPr>
              <a:t>SEPINGGAN</a:t>
            </a:r>
            <a:endParaRPr lang="en-US" sz="600" b="1">
              <a:latin typeface="Arial Black" pitchFamily="34" charset="0"/>
            </a:endParaRPr>
          </a:p>
          <a:p>
            <a:pPr defTabSz="288925" eaLnBrk="0" hangingPunct="0"/>
            <a:r>
              <a:rPr lang="en-US" sz="600" b="1">
                <a:latin typeface="Arial Rounded MT Bold" pitchFamily="34" charset="0"/>
              </a:rPr>
              <a:t>            2200 / 2224</a:t>
            </a:r>
          </a:p>
          <a:p>
            <a:pPr defTabSz="288925" eaLnBrk="0" hangingPunct="0"/>
            <a:endParaRPr lang="en-US" sz="400" b="1">
              <a:latin typeface="Arial Rounded MT Bold" pitchFamily="34" charset="0"/>
            </a:endParaRPr>
          </a:p>
          <a:p>
            <a:pPr algn="ctr" defTabSz="288925" eaLnBrk="0" hangingPunct="0"/>
            <a:r>
              <a:rPr lang="en-US" sz="600" b="1">
                <a:latin typeface="Arial Rounded MT Bold" pitchFamily="34" charset="0"/>
              </a:rPr>
              <a:t>BAMBANG KRISTIONO</a:t>
            </a:r>
          </a:p>
          <a:p>
            <a:pPr algn="ctr" defTabSz="288925" eaLnBrk="0" hangingPunct="0"/>
            <a:r>
              <a:rPr lang="en-US" sz="600" b="1">
                <a:latin typeface="Arial Rounded MT Bold" pitchFamily="34" charset="0"/>
              </a:rPr>
              <a:t>/ ACHMAD AGUS M.</a:t>
            </a:r>
          </a:p>
          <a:p>
            <a:pPr algn="ctr" defTabSz="288925" eaLnBrk="0" hangingPunct="0"/>
            <a:r>
              <a:rPr lang="en-US" sz="600" b="1">
                <a:latin typeface="Arial Rounded MT Bold" pitchFamily="34" charset="0"/>
              </a:rPr>
              <a:t>2204</a:t>
            </a:r>
          </a:p>
          <a:p>
            <a:pPr algn="ctr" defTabSz="288925" eaLnBrk="0" hangingPunct="0"/>
            <a:r>
              <a:rPr lang="en-US" sz="600" b="1">
                <a:latin typeface="Arial Rounded MT Bold" pitchFamily="34" charset="0"/>
              </a:rPr>
              <a:t>0816.20.0120</a:t>
            </a:r>
          </a:p>
          <a:p>
            <a:pPr algn="ctr" defTabSz="288925" eaLnBrk="0" hangingPunct="0"/>
            <a:endParaRPr lang="en-US" sz="500" b="1">
              <a:latin typeface="Arial Rounded MT Bold" pitchFamily="34" charset="0"/>
            </a:endParaRPr>
          </a:p>
          <a:p>
            <a:pPr algn="ctr" defTabSz="288925" eaLnBrk="0" hangingPunct="0"/>
            <a:endParaRPr lang="en-US" sz="600">
              <a:latin typeface="Albertus Medium" pitchFamily="34" charset="0"/>
            </a:endParaRPr>
          </a:p>
        </p:txBody>
      </p:sp>
      <p:sp>
        <p:nvSpPr>
          <p:cNvPr id="35894" name="Line 54"/>
          <p:cNvSpPr>
            <a:spLocks noChangeShapeType="1"/>
          </p:cNvSpPr>
          <p:nvPr/>
        </p:nvSpPr>
        <p:spPr bwMode="auto">
          <a:xfrm>
            <a:off x="6938963" y="2222500"/>
            <a:ext cx="0" cy="58420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95" name="Rectangle 55"/>
          <p:cNvSpPr>
            <a:spLocks noChangeArrowheads="1"/>
          </p:cNvSpPr>
          <p:nvPr/>
        </p:nvSpPr>
        <p:spPr bwMode="auto">
          <a:xfrm>
            <a:off x="7467600" y="1524000"/>
            <a:ext cx="766763" cy="6858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96" name="Rectangle 56"/>
          <p:cNvSpPr>
            <a:spLocks noChangeArrowheads="1"/>
          </p:cNvSpPr>
          <p:nvPr/>
        </p:nvSpPr>
        <p:spPr bwMode="auto">
          <a:xfrm>
            <a:off x="7467600" y="1524000"/>
            <a:ext cx="776288" cy="6905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600" b="1" u="sng">
                <a:latin typeface="Arial Black" pitchFamily="34" charset="0"/>
              </a:rPr>
              <a:t>LAWI-LAWI</a:t>
            </a:r>
            <a:endParaRPr lang="en-US" sz="600" b="1" u="sng"/>
          </a:p>
          <a:p>
            <a:pPr algn="ctr" defTabSz="288925" eaLnBrk="0" hangingPunct="0"/>
            <a:r>
              <a:rPr lang="en-US" sz="600" b="1">
                <a:latin typeface="Arial Rounded MT Bold" pitchFamily="34" charset="0"/>
              </a:rPr>
              <a:t>5120 / 5128</a:t>
            </a:r>
          </a:p>
          <a:p>
            <a:pPr algn="ctr" defTabSz="288925" eaLnBrk="0" hangingPunct="0"/>
            <a:endParaRPr lang="en-US" sz="400" b="1">
              <a:latin typeface="Arial Rounded MT Bold" pitchFamily="34" charset="0"/>
            </a:endParaRPr>
          </a:p>
          <a:p>
            <a:pPr algn="ctr" defTabSz="288925" eaLnBrk="0" hangingPunct="0"/>
            <a:r>
              <a:rPr lang="en-US" sz="600" b="1">
                <a:latin typeface="Arial Rounded MT Bold" pitchFamily="34" charset="0"/>
              </a:rPr>
              <a:t>IMAM SARDJU /</a:t>
            </a:r>
          </a:p>
          <a:p>
            <a:pPr algn="ctr" defTabSz="288925" eaLnBrk="0" hangingPunct="0"/>
            <a:r>
              <a:rPr lang="en-US" sz="600" b="1">
                <a:latin typeface="Arial Rounded MT Bold" pitchFamily="34" charset="0"/>
              </a:rPr>
              <a:t>SANDI ZAHAB</a:t>
            </a:r>
          </a:p>
          <a:p>
            <a:pPr algn="ctr" defTabSz="288925" eaLnBrk="0" hangingPunct="0"/>
            <a:r>
              <a:rPr lang="en-US" sz="600" b="1">
                <a:latin typeface="Arial Rounded MT Bold" pitchFamily="34" charset="0"/>
              </a:rPr>
              <a:t>5100 / 3294</a:t>
            </a:r>
          </a:p>
          <a:p>
            <a:pPr algn="ctr" defTabSz="288925" eaLnBrk="0" hangingPunct="0"/>
            <a:r>
              <a:rPr lang="en-US" sz="600" b="1">
                <a:latin typeface="Arial Rounded MT Bold" pitchFamily="34" charset="0"/>
              </a:rPr>
              <a:t>0816.20.4044</a:t>
            </a:r>
          </a:p>
        </p:txBody>
      </p:sp>
      <p:sp>
        <p:nvSpPr>
          <p:cNvPr id="35897" name="Rectangle 57"/>
          <p:cNvSpPr>
            <a:spLocks noChangeArrowheads="1"/>
          </p:cNvSpPr>
          <p:nvPr/>
        </p:nvSpPr>
        <p:spPr bwMode="auto">
          <a:xfrm>
            <a:off x="8302625" y="1522413"/>
            <a:ext cx="762000" cy="687387"/>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898" name="Rectangle 58"/>
          <p:cNvSpPr>
            <a:spLocks noChangeArrowheads="1"/>
          </p:cNvSpPr>
          <p:nvPr/>
        </p:nvSpPr>
        <p:spPr bwMode="auto">
          <a:xfrm>
            <a:off x="8291513" y="1524000"/>
            <a:ext cx="852487" cy="627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u="sng">
                <a:latin typeface="Arial Black" pitchFamily="34" charset="0"/>
              </a:rPr>
              <a:t>PENAJAM BASE</a:t>
            </a:r>
            <a:endParaRPr lang="en-US" sz="600" b="1" u="sng"/>
          </a:p>
          <a:p>
            <a:pPr defTabSz="288925" eaLnBrk="0" hangingPunct="0"/>
            <a:r>
              <a:rPr lang="en-US" sz="600" b="1">
                <a:latin typeface="Arial Rounded MT Bold" pitchFamily="34" charset="0"/>
              </a:rPr>
              <a:t>              5932</a:t>
            </a:r>
          </a:p>
          <a:p>
            <a:pPr defTabSz="288925" eaLnBrk="0" hangingPunct="0"/>
            <a:endParaRPr lang="en-US" sz="600" b="1">
              <a:latin typeface="Arial Rounded MT Bold" pitchFamily="34" charset="0"/>
            </a:endParaRPr>
          </a:p>
          <a:p>
            <a:pPr algn="ctr" defTabSz="288925" eaLnBrk="0" hangingPunct="0"/>
            <a:r>
              <a:rPr lang="en-US" sz="600" b="1">
                <a:latin typeface="Albertus Extra Bold" pitchFamily="34" charset="0"/>
              </a:rPr>
              <a:t>EKO SURYO</a:t>
            </a:r>
            <a:endParaRPr lang="en-US" sz="600" b="1" u="sng">
              <a:latin typeface="Arial Rounded MT Bold" pitchFamily="34" charset="0"/>
            </a:endParaRPr>
          </a:p>
          <a:p>
            <a:pPr defTabSz="288925" eaLnBrk="0" hangingPunct="0"/>
            <a:r>
              <a:rPr lang="en-US" sz="400" b="1">
                <a:latin typeface="Arial Rounded MT Bold" pitchFamily="34" charset="0"/>
              </a:rPr>
              <a:t>                   </a:t>
            </a:r>
            <a:r>
              <a:rPr lang="en-US" sz="600" b="1">
                <a:latin typeface="Arial Rounded MT Bold" pitchFamily="34" charset="0"/>
              </a:rPr>
              <a:t>5911</a:t>
            </a:r>
          </a:p>
          <a:p>
            <a:pPr defTabSz="288925" eaLnBrk="0" hangingPunct="0"/>
            <a:r>
              <a:rPr lang="en-US" sz="600" b="1">
                <a:latin typeface="Arial Rounded MT Bold" pitchFamily="34" charset="0"/>
              </a:rPr>
              <a:t>        0816.20.3400</a:t>
            </a:r>
            <a:endParaRPr lang="en-US" sz="500" b="1" u="sng">
              <a:latin typeface="Arial Rounded MT Bold" pitchFamily="34" charset="0"/>
            </a:endParaRPr>
          </a:p>
        </p:txBody>
      </p:sp>
      <p:sp>
        <p:nvSpPr>
          <p:cNvPr id="35899" name="Rectangle 59"/>
          <p:cNvSpPr>
            <a:spLocks noChangeArrowheads="1"/>
          </p:cNvSpPr>
          <p:nvPr/>
        </p:nvSpPr>
        <p:spPr bwMode="auto">
          <a:xfrm>
            <a:off x="7566025" y="3505200"/>
            <a:ext cx="1498600" cy="7588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00" name="Rectangle 60"/>
          <p:cNvSpPr>
            <a:spLocks noChangeArrowheads="1"/>
          </p:cNvSpPr>
          <p:nvPr/>
        </p:nvSpPr>
        <p:spPr bwMode="auto">
          <a:xfrm>
            <a:off x="7553325" y="3886200"/>
            <a:ext cx="731838"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b="1">
                <a:latin typeface="Arial Rounded MT Bold" pitchFamily="34" charset="0"/>
              </a:rPr>
              <a:t>STANGOR, DAVID</a:t>
            </a:r>
          </a:p>
          <a:p>
            <a:pPr defTabSz="288925" eaLnBrk="0" hangingPunct="0"/>
            <a:r>
              <a:rPr lang="en-US" sz="500" b="1">
                <a:latin typeface="Arial Rounded MT Bold" pitchFamily="34" charset="0"/>
              </a:rPr>
              <a:t>B. MUDJIONO    </a:t>
            </a:r>
          </a:p>
          <a:p>
            <a:pPr defTabSz="288925" eaLnBrk="0" hangingPunct="0"/>
            <a:r>
              <a:rPr lang="en-US" sz="500" b="1">
                <a:latin typeface="Arial Rounded MT Bold" pitchFamily="34" charset="0"/>
              </a:rPr>
              <a:t>Dr. THOMAS.T.  </a:t>
            </a:r>
          </a:p>
          <a:p>
            <a:pPr defTabSz="288925" eaLnBrk="0" hangingPunct="0"/>
            <a:r>
              <a:rPr lang="en-US" sz="500"/>
              <a:t>                MB / HP :</a:t>
            </a:r>
          </a:p>
        </p:txBody>
      </p:sp>
      <p:sp>
        <p:nvSpPr>
          <p:cNvPr id="35901" name="Rectangle 61"/>
          <p:cNvSpPr>
            <a:spLocks noChangeArrowheads="1"/>
          </p:cNvSpPr>
          <p:nvPr/>
        </p:nvSpPr>
        <p:spPr bwMode="auto">
          <a:xfrm>
            <a:off x="8123238" y="3808413"/>
            <a:ext cx="56515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57984001</a:t>
            </a:r>
          </a:p>
          <a:p>
            <a:pPr defTabSz="288925" eaLnBrk="0" hangingPunct="0"/>
            <a:r>
              <a:rPr lang="en-US" sz="500" b="1">
                <a:latin typeface="Arial Rounded MT Bold" pitchFamily="34" charset="0"/>
              </a:rPr>
              <a:t>   57984009 </a:t>
            </a:r>
          </a:p>
          <a:p>
            <a:pPr defTabSz="288925" eaLnBrk="0" hangingPunct="0"/>
            <a:r>
              <a:rPr lang="en-US" sz="500" b="1">
                <a:latin typeface="Arial Rounded MT Bold" pitchFamily="34" charset="0"/>
              </a:rPr>
              <a:t>   57984101</a:t>
            </a:r>
          </a:p>
          <a:p>
            <a:pPr defTabSz="288925" eaLnBrk="0" hangingPunct="0"/>
            <a:r>
              <a:rPr lang="en-US" sz="500" b="1">
                <a:latin typeface="Arial Rounded MT Bold" pitchFamily="34" charset="0"/>
              </a:rPr>
              <a:t>(0828-154534) /</a:t>
            </a:r>
          </a:p>
        </p:txBody>
      </p:sp>
      <p:sp>
        <p:nvSpPr>
          <p:cNvPr id="35902" name="Rectangle 62"/>
          <p:cNvSpPr>
            <a:spLocks noChangeArrowheads="1"/>
          </p:cNvSpPr>
          <p:nvPr/>
        </p:nvSpPr>
        <p:spPr bwMode="auto">
          <a:xfrm>
            <a:off x="8577263" y="3808413"/>
            <a:ext cx="6096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r>
              <a:rPr lang="en-US" sz="500" b="1">
                <a:latin typeface="Arial Rounded MT Bold" pitchFamily="34" charset="0"/>
              </a:rPr>
              <a:t>7221256</a:t>
            </a:r>
          </a:p>
          <a:p>
            <a:pPr defTabSz="288925" eaLnBrk="0" hangingPunct="0"/>
            <a:r>
              <a:rPr lang="en-US" sz="500" b="1">
                <a:latin typeface="Arial Rounded MT Bold" pitchFamily="34" charset="0"/>
              </a:rPr>
              <a:t>7970590</a:t>
            </a:r>
          </a:p>
          <a:p>
            <a:pPr defTabSz="288925" eaLnBrk="0" hangingPunct="0"/>
            <a:r>
              <a:rPr lang="en-US" sz="500" b="1">
                <a:latin typeface="Arial Rounded MT Bold" pitchFamily="34" charset="0"/>
              </a:rPr>
              <a:t>7503195</a:t>
            </a:r>
          </a:p>
          <a:p>
            <a:pPr defTabSz="288925" hangingPunct="0"/>
            <a:r>
              <a:rPr lang="en-US" sz="500" b="1">
                <a:latin typeface="Arial Rounded MT Bold" pitchFamily="34" charset="0"/>
              </a:rPr>
              <a:t>(0816828708)</a:t>
            </a:r>
          </a:p>
        </p:txBody>
      </p:sp>
      <p:sp>
        <p:nvSpPr>
          <p:cNvPr id="35903" name="Rectangle 63"/>
          <p:cNvSpPr>
            <a:spLocks noChangeArrowheads="1"/>
          </p:cNvSpPr>
          <p:nvPr/>
        </p:nvSpPr>
        <p:spPr bwMode="auto">
          <a:xfrm>
            <a:off x="7716838" y="3505200"/>
            <a:ext cx="1360487" cy="4492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r>
              <a:rPr lang="en-US" sz="500" b="1" u="sng">
                <a:solidFill>
                  <a:srgbClr val="000099"/>
                </a:solidFill>
                <a:latin typeface="Arial Black" pitchFamily="34" charset="0"/>
              </a:rPr>
              <a:t>UNOCAL JAKARTA</a:t>
            </a:r>
            <a:endParaRPr lang="en-US" sz="500" b="1" u="sng"/>
          </a:p>
          <a:p>
            <a:pPr algn="ctr" defTabSz="288925" eaLnBrk="0" hangingPunct="0"/>
            <a:r>
              <a:rPr lang="en-US" sz="500" b="1"/>
              <a:t>PHONE : 5731020/5730990</a:t>
            </a:r>
          </a:p>
          <a:p>
            <a:pPr defTabSz="288925" eaLnBrk="0" hangingPunct="0"/>
            <a:r>
              <a:rPr lang="en-US" sz="500" b="1"/>
              <a:t>                                                </a:t>
            </a:r>
            <a:endParaRPr lang="en-US" sz="300" b="1"/>
          </a:p>
          <a:p>
            <a:pPr defTabSz="288925" eaLnBrk="0" hangingPunct="0"/>
            <a:r>
              <a:rPr lang="en-US" sz="500" b="1"/>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a:t>
            </a:r>
            <a:r>
              <a:rPr lang="en-US" sz="500" b="1">
                <a:latin typeface="Albertus Medium" pitchFamily="34" charset="0"/>
              </a:rPr>
              <a:t>     </a:t>
            </a:r>
            <a:endParaRPr lang="en-US" sz="500" b="1" u="sng">
              <a:latin typeface="Arial Rounded MT Bold" pitchFamily="34" charset="0"/>
            </a:endParaRPr>
          </a:p>
          <a:p>
            <a:pPr algn="ctr" defTabSz="288925" eaLnBrk="0" hangingPunct="0"/>
            <a:r>
              <a:rPr lang="en-US" sz="500">
                <a:latin typeface="Arial Rounded MT Bold" pitchFamily="34" charset="0"/>
              </a:rPr>
              <a:t>	                              </a:t>
            </a:r>
            <a:r>
              <a:rPr lang="en-US" sz="500" b="1"/>
              <a:t>  </a:t>
            </a:r>
          </a:p>
        </p:txBody>
      </p:sp>
      <p:sp>
        <p:nvSpPr>
          <p:cNvPr id="35904" name="Rectangle 64"/>
          <p:cNvSpPr>
            <a:spLocks noChangeArrowheads="1"/>
          </p:cNvSpPr>
          <p:nvPr/>
        </p:nvSpPr>
        <p:spPr bwMode="auto">
          <a:xfrm>
            <a:off x="6727825" y="4506913"/>
            <a:ext cx="1858963" cy="38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endParaRPr lang="en-US" sz="500"/>
          </a:p>
          <a:p>
            <a:pPr algn="ctr" defTabSz="288925" eaLnBrk="0" hangingPunct="0"/>
            <a:r>
              <a:rPr lang="en-US" sz="600" b="1"/>
              <a:t>                </a:t>
            </a:r>
            <a:r>
              <a:rPr lang="en-US" sz="600" b="1" u="sng">
                <a:latin typeface="Albertus Medium" pitchFamily="34" charset="0"/>
              </a:rPr>
              <a:t>OFFICE</a:t>
            </a:r>
            <a:r>
              <a:rPr lang="en-US" sz="600" b="1">
                <a:latin typeface="Albertus Medium" pitchFamily="34" charset="0"/>
              </a:rPr>
              <a:t>      </a:t>
            </a:r>
            <a:r>
              <a:rPr lang="en-US" sz="600" b="1" u="sng">
                <a:latin typeface="Albertus Medium" pitchFamily="34" charset="0"/>
              </a:rPr>
              <a:t>HOME</a:t>
            </a:r>
            <a:r>
              <a:rPr lang="en-US" sz="600" b="1" u="sng"/>
              <a:t> </a:t>
            </a:r>
            <a:r>
              <a:rPr lang="en-US" sz="600" b="1"/>
              <a:t>    </a:t>
            </a:r>
            <a:endParaRPr lang="en-US" sz="500" u="sng"/>
          </a:p>
          <a:p>
            <a:pPr algn="ctr" defTabSz="288925" eaLnBrk="0" hangingPunct="0"/>
            <a:endParaRPr lang="en-US" sz="500"/>
          </a:p>
          <a:p>
            <a:pPr algn="ctr" defTabSz="288925" eaLnBrk="0" hangingPunct="0"/>
            <a:endParaRPr lang="en-US" sz="500" u="sng"/>
          </a:p>
        </p:txBody>
      </p:sp>
      <p:sp>
        <p:nvSpPr>
          <p:cNvPr id="35905" name="Rectangle 65"/>
          <p:cNvSpPr>
            <a:spLocks noChangeArrowheads="1"/>
          </p:cNvSpPr>
          <p:nvPr/>
        </p:nvSpPr>
        <p:spPr bwMode="auto">
          <a:xfrm>
            <a:off x="6808788" y="4572000"/>
            <a:ext cx="1460500" cy="4349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06" name="Rectangle 66"/>
          <p:cNvSpPr>
            <a:spLocks noChangeArrowheads="1"/>
          </p:cNvSpPr>
          <p:nvPr/>
        </p:nvSpPr>
        <p:spPr bwMode="auto">
          <a:xfrm>
            <a:off x="7467600" y="4656138"/>
            <a:ext cx="414338"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r>
              <a:rPr lang="en-US" sz="500"/>
              <a:t>  517757/</a:t>
            </a:r>
          </a:p>
          <a:p>
            <a:pPr defTabSz="288925" eaLnBrk="0" hangingPunct="0"/>
            <a:r>
              <a:rPr lang="en-US" sz="500"/>
              <a:t>  517710</a:t>
            </a:r>
          </a:p>
          <a:p>
            <a:pPr defTabSz="288925" eaLnBrk="0" hangingPunct="0"/>
            <a:r>
              <a:rPr lang="en-US" sz="500"/>
              <a:t>  421212</a:t>
            </a:r>
          </a:p>
          <a:p>
            <a:pPr defTabSz="288925" eaLnBrk="0" hangingPunct="0"/>
            <a:endParaRPr lang="en-US" sz="500"/>
          </a:p>
          <a:p>
            <a:pPr defTabSz="288925" hangingPunct="0"/>
            <a:endParaRPr lang="en-US" sz="500"/>
          </a:p>
        </p:txBody>
      </p:sp>
      <p:sp>
        <p:nvSpPr>
          <p:cNvPr id="35907" name="Rectangle 67"/>
          <p:cNvSpPr>
            <a:spLocks noChangeArrowheads="1"/>
          </p:cNvSpPr>
          <p:nvPr/>
        </p:nvSpPr>
        <p:spPr bwMode="auto">
          <a:xfrm>
            <a:off x="6748463" y="4725988"/>
            <a:ext cx="746125" cy="306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46353" tIns="23177" rIns="46353" bIns="23177">
            <a:spAutoFit/>
          </a:bodyPr>
          <a:lstStyle/>
          <a:p>
            <a:pPr defTabSz="288925" eaLnBrk="0" hangingPunct="0"/>
            <a:r>
              <a:rPr lang="en-US" sz="600">
                <a:latin typeface="Arial Rounded MT Bold" pitchFamily="34" charset="0"/>
              </a:rPr>
              <a:t>   </a:t>
            </a:r>
            <a:r>
              <a:rPr lang="en-US" sz="500" b="1">
                <a:latin typeface="Bookman Old Style" pitchFamily="18" charset="0"/>
              </a:rPr>
              <a:t>Dr. Moch.Isnaini</a:t>
            </a:r>
            <a:r>
              <a:rPr lang="en-US" sz="500">
                <a:latin typeface="Bookman Old Style" pitchFamily="18" charset="0"/>
              </a:rPr>
              <a:t> </a:t>
            </a:r>
            <a:r>
              <a:rPr lang="en-US" sz="500" b="1">
                <a:latin typeface="Bookman Old Style" pitchFamily="18" charset="0"/>
              </a:rPr>
              <a:t>:</a:t>
            </a:r>
            <a:endParaRPr lang="en-US" sz="500"/>
          </a:p>
          <a:p>
            <a:pPr defTabSz="288925" eaLnBrk="0" hangingPunct="0"/>
            <a:r>
              <a:rPr lang="en-US" sz="500"/>
              <a:t>    (Head of RSPB)</a:t>
            </a:r>
          </a:p>
          <a:p>
            <a:pPr defTabSz="288925" eaLnBrk="0" hangingPunct="0"/>
            <a:r>
              <a:rPr lang="en-US" sz="500"/>
              <a:t> 	</a:t>
            </a:r>
          </a:p>
        </p:txBody>
      </p:sp>
      <p:sp>
        <p:nvSpPr>
          <p:cNvPr id="35908" name="Rectangle 68"/>
          <p:cNvSpPr>
            <a:spLocks noChangeArrowheads="1"/>
          </p:cNvSpPr>
          <p:nvPr/>
        </p:nvSpPr>
        <p:spPr bwMode="auto">
          <a:xfrm>
            <a:off x="7788275" y="4656138"/>
            <a:ext cx="425450" cy="449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r>
              <a:rPr lang="en-US" sz="500"/>
              <a:t>    517301/</a:t>
            </a:r>
          </a:p>
          <a:p>
            <a:pPr defTabSz="288925" eaLnBrk="0" hangingPunct="0"/>
            <a:r>
              <a:rPr lang="en-US" sz="500"/>
              <a:t>    734349</a:t>
            </a:r>
          </a:p>
          <a:p>
            <a:pPr defTabSz="288925" eaLnBrk="0" hangingPunct="0"/>
            <a:endParaRPr lang="en-US" sz="500"/>
          </a:p>
          <a:p>
            <a:pPr defTabSz="288925" hangingPunct="0"/>
            <a:endParaRPr lang="en-US" sz="500"/>
          </a:p>
        </p:txBody>
      </p:sp>
      <p:sp>
        <p:nvSpPr>
          <p:cNvPr id="35909" name="Rectangle 69"/>
          <p:cNvSpPr>
            <a:spLocks noChangeArrowheads="1"/>
          </p:cNvSpPr>
          <p:nvPr/>
        </p:nvSpPr>
        <p:spPr bwMode="auto">
          <a:xfrm>
            <a:off x="6819900" y="5210175"/>
            <a:ext cx="1449388" cy="722313"/>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10" name="Rectangle 70"/>
          <p:cNvSpPr>
            <a:spLocks noChangeArrowheads="1"/>
          </p:cNvSpPr>
          <p:nvPr/>
        </p:nvSpPr>
        <p:spPr bwMode="auto">
          <a:xfrm>
            <a:off x="6818313" y="6086475"/>
            <a:ext cx="1450975" cy="45243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11" name="Rectangle 71"/>
          <p:cNvSpPr>
            <a:spLocks noChangeArrowheads="1"/>
          </p:cNvSpPr>
          <p:nvPr/>
        </p:nvSpPr>
        <p:spPr bwMode="auto">
          <a:xfrm>
            <a:off x="6802438" y="5202238"/>
            <a:ext cx="1792287" cy="863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a:latin typeface="Arial Black" pitchFamily="34" charset="0"/>
              </a:rPr>
              <a:t>                     </a:t>
            </a:r>
            <a:r>
              <a:rPr lang="en-US" sz="600" u="sng">
                <a:latin typeface="Arial Black" pitchFamily="34" charset="0"/>
              </a:rPr>
              <a:t>TOTAL</a:t>
            </a:r>
          </a:p>
          <a:p>
            <a:pPr defTabSz="288925" eaLnBrk="0" hangingPunct="0"/>
            <a:r>
              <a:rPr lang="en-US" sz="500" b="1">
                <a:latin typeface="Bookman Old Style" pitchFamily="18" charset="0"/>
              </a:rPr>
              <a:t> OPERATOR : 9-533999/820200</a:t>
            </a:r>
          </a:p>
          <a:p>
            <a:pPr defTabSz="288925" eaLnBrk="0" hangingPunct="0"/>
            <a:r>
              <a:rPr lang="en-US" sz="500" b="1">
                <a:latin typeface="Bookman Old Style" pitchFamily="18" charset="0"/>
              </a:rPr>
              <a:t> CLINIC       : 9-533111/533658/533632</a:t>
            </a:r>
            <a:endParaRPr lang="en-US" sz="500" u="sng">
              <a:latin typeface="Bookman Old Style" pitchFamily="18" charset="0"/>
            </a:endParaRPr>
          </a:p>
          <a:p>
            <a:pPr defTabSz="288925" eaLnBrk="0" hangingPunct="0"/>
            <a:r>
              <a:rPr lang="en-US" sz="500" b="1">
                <a:latin typeface="Bookman Old Style" pitchFamily="18" charset="0"/>
              </a:rPr>
              <a:t> FAX            : 9-533793	</a:t>
            </a:r>
          </a:p>
          <a:p>
            <a:pPr defTabSz="288925" eaLnBrk="0" hangingPunct="0"/>
            <a:endParaRPr lang="en-US" sz="500">
              <a:latin typeface="Bookman Old Style" pitchFamily="18" charset="0"/>
            </a:endParaRPr>
          </a:p>
          <a:p>
            <a:pPr defTabSz="288925" eaLnBrk="0" hangingPunct="0"/>
            <a:r>
              <a:rPr lang="en-US" sz="500">
                <a:latin typeface="Bookman Old Style" pitchFamily="18" charset="0"/>
              </a:rPr>
              <a:t>                                 </a:t>
            </a:r>
            <a:r>
              <a:rPr lang="en-US" sz="500" b="1" u="sng">
                <a:latin typeface="Bookman Old Style" pitchFamily="18" charset="0"/>
              </a:rPr>
              <a:t>OFFICE</a:t>
            </a:r>
            <a:r>
              <a:rPr lang="en-US" sz="500" b="1">
                <a:latin typeface="Bookman Old Style" pitchFamily="18" charset="0"/>
              </a:rPr>
              <a:t>         </a:t>
            </a:r>
            <a:r>
              <a:rPr lang="en-US" sz="500" b="1" u="sng">
                <a:latin typeface="Bookman Old Style" pitchFamily="18" charset="0"/>
              </a:rPr>
              <a:t>HOME</a:t>
            </a:r>
            <a:endParaRPr lang="en-US" sz="500" u="sng">
              <a:latin typeface="Bookman Old Style" pitchFamily="18" charset="0"/>
            </a:endParaRPr>
          </a:p>
          <a:p>
            <a:pPr defTabSz="288925" eaLnBrk="0" hangingPunct="0"/>
            <a:r>
              <a:rPr lang="en-US" sz="500">
                <a:latin typeface="Bookman Old Style" pitchFamily="18" charset="0"/>
              </a:rPr>
              <a:t>Dr. R. MOREL      :   3315/3318       4469</a:t>
            </a:r>
          </a:p>
          <a:p>
            <a:pPr defTabSz="288925" eaLnBrk="0" hangingPunct="0"/>
            <a:r>
              <a:rPr lang="en-US" sz="500">
                <a:latin typeface="Bookman Old Style" pitchFamily="18" charset="0"/>
              </a:rPr>
              <a:t>Dr. Y. SUSANTO   :   3320/3365       4526</a:t>
            </a:r>
            <a:endParaRPr lang="en-US" sz="500"/>
          </a:p>
          <a:p>
            <a:pPr defTabSz="288925" eaLnBrk="0" hangingPunct="0"/>
            <a:endParaRPr lang="en-US" sz="500"/>
          </a:p>
          <a:p>
            <a:pPr defTabSz="288925" eaLnBrk="0" hangingPunct="0"/>
            <a:r>
              <a:rPr lang="en-US" sz="500"/>
              <a:t>            </a:t>
            </a:r>
          </a:p>
        </p:txBody>
      </p:sp>
      <p:sp>
        <p:nvSpPr>
          <p:cNvPr id="35912" name="Rectangle 72"/>
          <p:cNvSpPr>
            <a:spLocks noChangeArrowheads="1"/>
          </p:cNvSpPr>
          <p:nvPr/>
        </p:nvSpPr>
        <p:spPr bwMode="auto">
          <a:xfrm>
            <a:off x="6678613" y="6086475"/>
            <a:ext cx="1703387" cy="625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b="1">
                <a:latin typeface="Arial Black" pitchFamily="34" charset="0"/>
              </a:rPr>
              <a:t>                             </a:t>
            </a:r>
            <a:r>
              <a:rPr lang="en-US" sz="600" b="1" u="sng">
                <a:latin typeface="Arial Black" pitchFamily="34" charset="0"/>
              </a:rPr>
              <a:t>VICO</a:t>
            </a:r>
            <a:r>
              <a:rPr lang="en-US" sz="600" b="1" u="sng"/>
              <a:t> </a:t>
            </a:r>
          </a:p>
          <a:p>
            <a:pPr defTabSz="288925" eaLnBrk="0" hangingPunct="0"/>
            <a:r>
              <a:rPr lang="en-US" sz="500" b="1">
                <a:latin typeface="Bookman Old Style" pitchFamily="18" charset="0"/>
              </a:rPr>
              <a:t>    </a:t>
            </a:r>
            <a:r>
              <a:rPr lang="en-US" sz="300" b="1">
                <a:latin typeface="Bookman Old Style" pitchFamily="18" charset="0"/>
              </a:rPr>
              <a:t> </a:t>
            </a:r>
          </a:p>
          <a:p>
            <a:pPr defTabSz="288925" eaLnBrk="0" hangingPunct="0"/>
            <a:r>
              <a:rPr lang="en-US" sz="500" b="1">
                <a:latin typeface="Bookman Old Style" pitchFamily="18" charset="0"/>
              </a:rPr>
              <a:t>          BADAK CLINIC  : 0541.525118 /</a:t>
            </a:r>
          </a:p>
          <a:p>
            <a:pPr defTabSz="288925" eaLnBrk="0" hangingPunct="0"/>
            <a:r>
              <a:rPr lang="en-US" sz="500" b="1">
                <a:latin typeface="Bookman Old Style" pitchFamily="18" charset="0"/>
              </a:rPr>
              <a:t>                                    525074 / 525063</a:t>
            </a:r>
            <a:endParaRPr lang="en-US" sz="500">
              <a:latin typeface="Bookman Old Style" pitchFamily="18" charset="0"/>
            </a:endParaRPr>
          </a:p>
          <a:p>
            <a:pPr defTabSz="288925" eaLnBrk="0" hangingPunct="0"/>
            <a:r>
              <a:rPr lang="en-US" sz="500"/>
              <a:t>		</a:t>
            </a:r>
          </a:p>
          <a:p>
            <a:pPr defTabSz="288925" eaLnBrk="0" hangingPunct="0"/>
            <a:endParaRPr lang="en-US" sz="500"/>
          </a:p>
          <a:p>
            <a:pPr defTabSz="288925" eaLnBrk="0" hangingPunct="0"/>
            <a:r>
              <a:rPr lang="en-US" sz="500"/>
              <a:t>            </a:t>
            </a:r>
          </a:p>
        </p:txBody>
      </p:sp>
      <p:sp>
        <p:nvSpPr>
          <p:cNvPr id="35913" name="Rectangle 73"/>
          <p:cNvSpPr>
            <a:spLocks noChangeArrowheads="1"/>
          </p:cNvSpPr>
          <p:nvPr/>
        </p:nvSpPr>
        <p:spPr bwMode="auto">
          <a:xfrm>
            <a:off x="817563" y="3140075"/>
            <a:ext cx="377825" cy="1085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endParaRPr lang="en-US" sz="500"/>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endParaRPr lang="en-US" sz="500"/>
          </a:p>
          <a:p>
            <a:pPr defTabSz="288925" eaLnBrk="0" hangingPunct="0"/>
            <a:r>
              <a:rPr lang="en-US" sz="500"/>
              <a:t>   </a:t>
            </a:r>
          </a:p>
          <a:p>
            <a:pPr defTabSz="288925" eaLnBrk="0" hangingPunct="0"/>
            <a:r>
              <a:rPr lang="en-US" sz="500"/>
              <a:t>   </a:t>
            </a:r>
          </a:p>
        </p:txBody>
      </p:sp>
      <p:sp>
        <p:nvSpPr>
          <p:cNvPr id="35914" name="Rectangle 74"/>
          <p:cNvSpPr>
            <a:spLocks noChangeArrowheads="1"/>
          </p:cNvSpPr>
          <p:nvPr/>
        </p:nvSpPr>
        <p:spPr bwMode="auto">
          <a:xfrm>
            <a:off x="749300" y="4048125"/>
            <a:ext cx="136525" cy="2889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endParaRPr lang="en-US" sz="500"/>
          </a:p>
          <a:p>
            <a:pPr defTabSz="288925" hangingPunct="0"/>
            <a:endParaRPr lang="en-US" sz="500"/>
          </a:p>
        </p:txBody>
      </p:sp>
      <p:sp>
        <p:nvSpPr>
          <p:cNvPr id="35915" name="Rectangle 75"/>
          <p:cNvSpPr>
            <a:spLocks noChangeArrowheads="1"/>
          </p:cNvSpPr>
          <p:nvPr/>
        </p:nvSpPr>
        <p:spPr bwMode="auto">
          <a:xfrm>
            <a:off x="5881688" y="5024438"/>
            <a:ext cx="138112"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a:t>
            </a:r>
          </a:p>
          <a:p>
            <a:pPr defTabSz="288925" eaLnBrk="0" hangingPunct="0"/>
            <a:r>
              <a:rPr lang="en-US" sz="500"/>
              <a:t>:</a:t>
            </a:r>
          </a:p>
          <a:p>
            <a:pPr defTabSz="288925" eaLnBrk="0" hangingPunct="0"/>
            <a:r>
              <a:rPr lang="en-US" sz="500"/>
              <a:t>:</a:t>
            </a:r>
          </a:p>
          <a:p>
            <a:pPr defTabSz="288925" hangingPunct="0"/>
            <a:endParaRPr lang="en-US" sz="500"/>
          </a:p>
        </p:txBody>
      </p:sp>
      <p:sp>
        <p:nvSpPr>
          <p:cNvPr id="35916" name="Rectangle 76"/>
          <p:cNvSpPr>
            <a:spLocks noChangeArrowheads="1"/>
          </p:cNvSpPr>
          <p:nvPr/>
        </p:nvSpPr>
        <p:spPr bwMode="auto">
          <a:xfrm>
            <a:off x="5946775" y="4943475"/>
            <a:ext cx="512763" cy="369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r>
              <a:rPr lang="en-US" sz="500"/>
              <a:t>517721</a:t>
            </a:r>
          </a:p>
          <a:p>
            <a:pPr defTabSz="288925" eaLnBrk="0" hangingPunct="0"/>
            <a:r>
              <a:rPr lang="en-US" sz="500"/>
              <a:t>517806</a:t>
            </a:r>
          </a:p>
          <a:p>
            <a:pPr defTabSz="288925" eaLnBrk="0" hangingPunct="0"/>
            <a:r>
              <a:rPr lang="en-US" sz="500"/>
              <a:t>517880</a:t>
            </a:r>
          </a:p>
        </p:txBody>
      </p:sp>
      <p:sp>
        <p:nvSpPr>
          <p:cNvPr id="35917" name="Rectangle 77"/>
          <p:cNvSpPr>
            <a:spLocks noChangeArrowheads="1"/>
          </p:cNvSpPr>
          <p:nvPr/>
        </p:nvSpPr>
        <p:spPr bwMode="auto">
          <a:xfrm>
            <a:off x="6251575" y="5024438"/>
            <a:ext cx="336550" cy="209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517036</a:t>
            </a:r>
          </a:p>
          <a:p>
            <a:pPr defTabSz="288925" eaLnBrk="0" hangingPunct="0"/>
            <a:r>
              <a:rPr lang="en-US" sz="500"/>
              <a:t>517036</a:t>
            </a:r>
          </a:p>
        </p:txBody>
      </p:sp>
      <p:sp>
        <p:nvSpPr>
          <p:cNvPr id="35918" name="Rectangle 78"/>
          <p:cNvSpPr>
            <a:spLocks noChangeArrowheads="1"/>
          </p:cNvSpPr>
          <p:nvPr/>
        </p:nvSpPr>
        <p:spPr bwMode="auto">
          <a:xfrm>
            <a:off x="6097588" y="3357563"/>
            <a:ext cx="1441450"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endParaRPr lang="en-US" sz="500"/>
          </a:p>
          <a:p>
            <a:pPr algn="ctr" defTabSz="288925" eaLnBrk="0" hangingPunct="0"/>
            <a:endParaRPr lang="en-US" sz="500"/>
          </a:p>
          <a:p>
            <a:pPr algn="ctr" defTabSz="288925" eaLnBrk="0" hangingPunct="0"/>
            <a:endParaRPr lang="en-US" sz="500"/>
          </a:p>
          <a:p>
            <a:pPr algn="ctr" defTabSz="288925" eaLnBrk="0" hangingPunct="0"/>
            <a:r>
              <a:rPr lang="en-US" sz="500"/>
              <a:t>            </a:t>
            </a:r>
            <a:r>
              <a:rPr lang="en-US" sz="500" u="sng">
                <a:latin typeface="Albertus Medium" pitchFamily="34" charset="0"/>
              </a:rPr>
              <a:t>OFFICE</a:t>
            </a:r>
            <a:r>
              <a:rPr lang="en-US" sz="500">
                <a:latin typeface="Albertus Medium" pitchFamily="34" charset="0"/>
              </a:rPr>
              <a:t>   </a:t>
            </a:r>
            <a:r>
              <a:rPr lang="en-US" sz="500" u="sng">
                <a:latin typeface="Albertus Medium" pitchFamily="34" charset="0"/>
              </a:rPr>
              <a:t>HOME</a:t>
            </a:r>
            <a:r>
              <a:rPr lang="en-US" sz="500">
                <a:latin typeface="Albertus Medium" pitchFamily="34" charset="0"/>
              </a:rPr>
              <a:t>      </a:t>
            </a:r>
            <a:r>
              <a:rPr lang="en-US" sz="500" u="sng">
                <a:latin typeface="Albertus Medium" pitchFamily="34" charset="0"/>
              </a:rPr>
              <a:t>HP</a:t>
            </a:r>
            <a:endParaRPr lang="en-US" sz="500" u="sng">
              <a:latin typeface="Arial Rounded MT Bold" pitchFamily="34" charset="0"/>
            </a:endParaRPr>
          </a:p>
          <a:p>
            <a:pPr algn="ctr" defTabSz="288925" eaLnBrk="0" hangingPunct="0"/>
            <a:r>
              <a:rPr lang="en-US" sz="500">
                <a:latin typeface="Arial Rounded MT Bold" pitchFamily="34" charset="0"/>
              </a:rPr>
              <a:t>                                              0816.20</a:t>
            </a:r>
            <a:endParaRPr lang="en-US" sz="500">
              <a:latin typeface="CG Times" pitchFamily="18" charset="0"/>
            </a:endParaRPr>
          </a:p>
          <a:p>
            <a:pPr algn="ctr" defTabSz="288925" eaLnBrk="0" hangingPunct="0"/>
            <a:endParaRPr lang="en-US" sz="500" u="sng"/>
          </a:p>
        </p:txBody>
      </p:sp>
      <p:sp>
        <p:nvSpPr>
          <p:cNvPr id="35919" name="Line 79"/>
          <p:cNvSpPr>
            <a:spLocks noChangeShapeType="1"/>
          </p:cNvSpPr>
          <p:nvPr/>
        </p:nvSpPr>
        <p:spPr bwMode="auto">
          <a:xfrm>
            <a:off x="7424738" y="3808413"/>
            <a:ext cx="173037" cy="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20" name="Rectangle 80"/>
          <p:cNvSpPr>
            <a:spLocks noChangeArrowheads="1"/>
          </p:cNvSpPr>
          <p:nvPr/>
        </p:nvSpPr>
        <p:spPr bwMode="auto">
          <a:xfrm>
            <a:off x="5943600" y="3656013"/>
            <a:ext cx="835025" cy="671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GOVREAU, B.R</a:t>
            </a:r>
          </a:p>
          <a:p>
            <a:pPr defTabSz="288925" eaLnBrk="0" hangingPunct="0"/>
            <a:r>
              <a:rPr lang="en-US" sz="500" b="1">
                <a:latin typeface="Arial Rounded MT Bold" pitchFamily="34" charset="0"/>
              </a:rPr>
              <a:t>  P.LUBIS     </a:t>
            </a:r>
          </a:p>
          <a:p>
            <a:pPr defTabSz="288925" eaLnBrk="0" hangingPunct="0"/>
            <a:r>
              <a:rPr lang="en-US" sz="500" b="1">
                <a:latin typeface="Arial Rounded MT Bold" pitchFamily="34" charset="0"/>
              </a:rPr>
              <a:t> JAMES McCLURE</a:t>
            </a:r>
          </a:p>
          <a:p>
            <a:pPr defTabSz="288925" eaLnBrk="0" hangingPunct="0"/>
            <a:r>
              <a:rPr lang="en-US" sz="500" b="1">
                <a:latin typeface="Arial Rounded MT Bold" pitchFamily="34" charset="0"/>
              </a:rPr>
              <a:t>  EKO LUMADYO  	        </a:t>
            </a:r>
          </a:p>
          <a:p>
            <a:pPr defTabSz="288925" eaLnBrk="0" hangingPunct="0"/>
            <a:r>
              <a:rPr lang="en-US" sz="500" b="1">
                <a:latin typeface="Arial Rounded MT Bold" pitchFamily="34" charset="0"/>
              </a:rPr>
              <a:t>  JOEWONO H.</a:t>
            </a:r>
          </a:p>
          <a:p>
            <a:pPr defTabSz="288925" eaLnBrk="0" hangingPunct="0"/>
            <a:endParaRPr lang="en-US" sz="500" b="1">
              <a:latin typeface="Arial Rounded MT Bold" pitchFamily="34" charset="0"/>
            </a:endParaRPr>
          </a:p>
          <a:p>
            <a:pPr defTabSz="288925" eaLnBrk="0" hangingPunct="0"/>
            <a:r>
              <a:rPr lang="en-US" sz="400">
                <a:latin typeface="Arial Rounded MT Bold" pitchFamily="34" charset="0"/>
              </a:rPr>
              <a:t>   </a:t>
            </a:r>
          </a:p>
        </p:txBody>
      </p:sp>
      <p:sp>
        <p:nvSpPr>
          <p:cNvPr id="35921" name="Rectangle 81"/>
          <p:cNvSpPr>
            <a:spLocks noChangeArrowheads="1"/>
          </p:cNvSpPr>
          <p:nvPr/>
        </p:nvSpPr>
        <p:spPr bwMode="auto">
          <a:xfrm>
            <a:off x="7031038" y="3578225"/>
            <a:ext cx="4953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a:latin typeface="Arial Rounded MT Bold" pitchFamily="34" charset="0"/>
            </a:endParaRP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0076</a:t>
            </a:r>
          </a:p>
          <a:p>
            <a:pPr defTabSz="288925" eaLnBrk="0" hangingPunct="0"/>
            <a:r>
              <a:rPr lang="en-US" sz="500" b="1">
                <a:latin typeface="Arial Rounded MT Bold" pitchFamily="34" charset="0"/>
              </a:rPr>
              <a:t>     0075</a:t>
            </a:r>
          </a:p>
          <a:p>
            <a:pPr defTabSz="288925" eaLnBrk="0" hangingPunct="0"/>
            <a:r>
              <a:rPr lang="en-US" sz="500" b="1">
                <a:latin typeface="Arial Rounded MT Bold" pitchFamily="34" charset="0"/>
              </a:rPr>
              <a:t>     0020</a:t>
            </a:r>
          </a:p>
          <a:p>
            <a:pPr defTabSz="288925" eaLnBrk="0" hangingPunct="0"/>
            <a:r>
              <a:rPr lang="en-US" sz="500" b="1">
                <a:latin typeface="Arial Rounded MT Bold" pitchFamily="34" charset="0"/>
              </a:rPr>
              <a:t>     2008</a:t>
            </a:r>
          </a:p>
          <a:p>
            <a:pPr defTabSz="288925" eaLnBrk="0" hangingPunct="0"/>
            <a:r>
              <a:rPr lang="en-US" sz="500" b="1">
                <a:latin typeface="Arial Rounded MT Bold" pitchFamily="34" charset="0"/>
              </a:rPr>
              <a:t>     2095</a:t>
            </a:r>
          </a:p>
          <a:p>
            <a:pPr defTabSz="288925" eaLnBrk="0" hangingPunct="0"/>
            <a:r>
              <a:rPr lang="en-US" sz="500" b="1">
                <a:latin typeface="Arial Rounded MT Bold" pitchFamily="34" charset="0"/>
              </a:rPr>
              <a:t>     </a:t>
            </a:r>
          </a:p>
        </p:txBody>
      </p:sp>
      <p:sp>
        <p:nvSpPr>
          <p:cNvPr id="35922" name="Rectangle 82"/>
          <p:cNvSpPr>
            <a:spLocks noChangeArrowheads="1"/>
          </p:cNvSpPr>
          <p:nvPr/>
        </p:nvSpPr>
        <p:spPr bwMode="auto">
          <a:xfrm>
            <a:off x="6505575" y="3590925"/>
            <a:ext cx="571500"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a:latin typeface="Arial Rounded MT Bold" pitchFamily="34" charset="0"/>
            </a:endParaRP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3100</a:t>
            </a:r>
          </a:p>
          <a:p>
            <a:pPr defTabSz="288925" eaLnBrk="0" hangingPunct="0"/>
            <a:r>
              <a:rPr lang="en-US" sz="500" b="1">
                <a:latin typeface="Arial Rounded MT Bold" pitchFamily="34" charset="0"/>
              </a:rPr>
              <a:t>      3138</a:t>
            </a:r>
          </a:p>
          <a:p>
            <a:pPr defTabSz="288925" eaLnBrk="0" hangingPunct="0"/>
            <a:r>
              <a:rPr lang="en-US" sz="500" b="1">
                <a:latin typeface="Arial Rounded MT Bold" pitchFamily="34" charset="0"/>
              </a:rPr>
              <a:t>      3143</a:t>
            </a:r>
          </a:p>
          <a:p>
            <a:pPr defTabSz="288925" eaLnBrk="0" hangingPunct="0"/>
            <a:r>
              <a:rPr lang="en-US" sz="500" b="1">
                <a:latin typeface="Arial Rounded MT Bold" pitchFamily="34" charset="0"/>
              </a:rPr>
              <a:t>      3173</a:t>
            </a:r>
          </a:p>
          <a:p>
            <a:pPr defTabSz="288925" eaLnBrk="0" hangingPunct="0"/>
            <a:r>
              <a:rPr lang="en-US" sz="500" b="1">
                <a:latin typeface="Arial Rounded MT Bold" pitchFamily="34" charset="0"/>
              </a:rPr>
              <a:t>      3112</a:t>
            </a:r>
          </a:p>
          <a:p>
            <a:pPr defTabSz="288925" eaLnBrk="0" hangingPunct="0"/>
            <a:r>
              <a:rPr lang="en-US" sz="500" b="1">
                <a:latin typeface="Arial Rounded MT Bold" pitchFamily="34" charset="0"/>
              </a:rPr>
              <a:t>      </a:t>
            </a:r>
          </a:p>
        </p:txBody>
      </p:sp>
      <p:sp>
        <p:nvSpPr>
          <p:cNvPr id="35923" name="Rectangle 83"/>
          <p:cNvSpPr>
            <a:spLocks noChangeArrowheads="1"/>
          </p:cNvSpPr>
          <p:nvPr/>
        </p:nvSpPr>
        <p:spPr bwMode="auto">
          <a:xfrm>
            <a:off x="6705600" y="3584575"/>
            <a:ext cx="541338" cy="688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b="1">
              <a:latin typeface="Arial Rounded MT Bold" pitchFamily="34" charset="0"/>
            </a:endParaRPr>
          </a:p>
          <a:p>
            <a:pPr defTabSz="288925" eaLnBrk="0" hangingPunct="0"/>
            <a:endParaRPr lang="en-US" sz="500" b="1">
              <a:latin typeface="Arial Rounded MT Bold" pitchFamily="34" charset="0"/>
            </a:endParaRPr>
          </a:p>
          <a:p>
            <a:pPr defTabSz="288925" eaLnBrk="0" hangingPunct="0"/>
            <a:r>
              <a:rPr lang="en-US" sz="500" b="1">
                <a:latin typeface="Arial Rounded MT Bold" pitchFamily="34" charset="0"/>
              </a:rPr>
              <a:t>      767</a:t>
            </a:r>
            <a:r>
              <a:rPr lang="en-US" sz="500" b="1"/>
              <a:t>076</a:t>
            </a:r>
          </a:p>
          <a:p>
            <a:pPr defTabSz="288925" eaLnBrk="0" hangingPunct="0"/>
            <a:r>
              <a:rPr lang="en-US" sz="500" b="1"/>
              <a:t>      767075</a:t>
            </a:r>
          </a:p>
          <a:p>
            <a:pPr defTabSz="288925" eaLnBrk="0" hangingPunct="0"/>
            <a:r>
              <a:rPr lang="en-US" sz="500" b="1"/>
              <a:t>      767025</a:t>
            </a:r>
          </a:p>
          <a:p>
            <a:pPr defTabSz="288925" eaLnBrk="0" hangingPunct="0"/>
            <a:r>
              <a:rPr lang="en-US" sz="500" b="1"/>
              <a:t>      767109</a:t>
            </a:r>
          </a:p>
          <a:p>
            <a:pPr defTabSz="288925" eaLnBrk="0" hangingPunct="0"/>
            <a:r>
              <a:rPr lang="en-US" sz="500" b="1"/>
              <a:t>      767015 </a:t>
            </a:r>
          </a:p>
          <a:p>
            <a:pPr defTabSz="288925" eaLnBrk="0" hangingPunct="0"/>
            <a:r>
              <a:rPr lang="en-US" sz="500" b="1"/>
              <a:t>           </a:t>
            </a:r>
          </a:p>
        </p:txBody>
      </p:sp>
      <p:sp>
        <p:nvSpPr>
          <p:cNvPr id="35924" name="Rectangle 84"/>
          <p:cNvSpPr>
            <a:spLocks noChangeArrowheads="1"/>
          </p:cNvSpPr>
          <p:nvPr/>
        </p:nvSpPr>
        <p:spPr bwMode="auto">
          <a:xfrm>
            <a:off x="6427788" y="3578225"/>
            <a:ext cx="401637" cy="6873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endParaRPr lang="en-US" sz="500"/>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r>
              <a:rPr lang="en-US" sz="500"/>
              <a:t>       </a:t>
            </a:r>
          </a:p>
        </p:txBody>
      </p:sp>
      <p:sp>
        <p:nvSpPr>
          <p:cNvPr id="35925" name="Rectangle 85"/>
          <p:cNvSpPr>
            <a:spLocks noChangeArrowheads="1"/>
          </p:cNvSpPr>
          <p:nvPr/>
        </p:nvSpPr>
        <p:spPr bwMode="auto">
          <a:xfrm>
            <a:off x="8080375" y="3886200"/>
            <a:ext cx="22542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500"/>
              <a:t>   :</a:t>
            </a:r>
          </a:p>
          <a:p>
            <a:pPr defTabSz="288925" eaLnBrk="0" hangingPunct="0"/>
            <a:r>
              <a:rPr lang="en-US" sz="500"/>
              <a:t>   :</a:t>
            </a:r>
          </a:p>
          <a:p>
            <a:pPr defTabSz="288925" eaLnBrk="0" hangingPunct="0"/>
            <a:r>
              <a:rPr lang="en-US" sz="500"/>
              <a:t>   :</a:t>
            </a:r>
          </a:p>
          <a:p>
            <a:pPr defTabSz="288925" eaLnBrk="0" hangingPunct="0"/>
            <a:endParaRPr lang="en-US" sz="500"/>
          </a:p>
          <a:p>
            <a:pPr defTabSz="288925" hangingPunct="0"/>
            <a:endParaRPr lang="en-US" sz="500"/>
          </a:p>
        </p:txBody>
      </p:sp>
      <p:sp>
        <p:nvSpPr>
          <p:cNvPr id="35926" name="Rectangle 86"/>
          <p:cNvSpPr>
            <a:spLocks noChangeArrowheads="1"/>
          </p:cNvSpPr>
          <p:nvPr/>
        </p:nvSpPr>
        <p:spPr bwMode="auto">
          <a:xfrm>
            <a:off x="3776663" y="3814763"/>
            <a:ext cx="871537" cy="3683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latin typeface="Albertus Medium" pitchFamily="34" charset="0"/>
            </a:endParaRPr>
          </a:p>
          <a:p>
            <a:pPr defTabSz="288925" eaLnBrk="0" hangingPunct="0"/>
            <a:r>
              <a:rPr lang="en-US" sz="500" b="1">
                <a:latin typeface="Albertus Medium" pitchFamily="34" charset="0"/>
              </a:rPr>
              <a:t>Dr. WISPRAYOGIE</a:t>
            </a:r>
          </a:p>
          <a:p>
            <a:pPr defTabSz="288925" eaLnBrk="0" hangingPunct="0"/>
            <a:r>
              <a:rPr lang="en-US" sz="500" b="1">
                <a:latin typeface="Albertus Medium" pitchFamily="34" charset="0"/>
              </a:rPr>
              <a:t>Dr. PETER KRIGOVSKY  </a:t>
            </a:r>
          </a:p>
          <a:p>
            <a:pPr defTabSz="288925" eaLnBrk="0" hangingPunct="0"/>
            <a:r>
              <a:rPr lang="en-US" sz="500" b="1">
                <a:latin typeface="Albertus Medium" pitchFamily="34" charset="0"/>
              </a:rPr>
              <a:t>SMITH S. TOMBENG        </a:t>
            </a:r>
            <a:r>
              <a:rPr lang="en-US" sz="500"/>
              <a:t>         </a:t>
            </a:r>
          </a:p>
        </p:txBody>
      </p:sp>
      <p:sp>
        <p:nvSpPr>
          <p:cNvPr id="35927" name="Rectangle 87"/>
          <p:cNvSpPr>
            <a:spLocks noChangeArrowheads="1"/>
          </p:cNvSpPr>
          <p:nvPr/>
        </p:nvSpPr>
        <p:spPr bwMode="auto">
          <a:xfrm>
            <a:off x="4624388" y="3744913"/>
            <a:ext cx="277812"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endParaRPr lang="en-US" sz="500"/>
          </a:p>
          <a:p>
            <a:pPr algn="ctr" defTabSz="288925" eaLnBrk="0" hangingPunct="0"/>
            <a:endParaRPr lang="en-US" sz="500">
              <a:latin typeface="Albertus Medium" pitchFamily="34" charset="0"/>
            </a:endParaRPr>
          </a:p>
          <a:p>
            <a:pPr algn="ctr" defTabSz="288925" eaLnBrk="0" hangingPunct="0"/>
            <a:r>
              <a:rPr lang="en-US" sz="500" b="1">
                <a:latin typeface="Albertus Medium" pitchFamily="34" charset="0"/>
              </a:rPr>
              <a:t>3122</a:t>
            </a:r>
          </a:p>
          <a:p>
            <a:pPr algn="ctr" defTabSz="288925" eaLnBrk="0" hangingPunct="0"/>
            <a:r>
              <a:rPr lang="en-US" sz="500" b="1">
                <a:latin typeface="Albertus Medium" pitchFamily="34" charset="0"/>
              </a:rPr>
              <a:t>3122</a:t>
            </a:r>
          </a:p>
          <a:p>
            <a:pPr algn="ctr" defTabSz="288925" eaLnBrk="0" hangingPunct="0"/>
            <a:r>
              <a:rPr lang="en-US" sz="500" b="1">
                <a:latin typeface="Albertus Medium" pitchFamily="34" charset="0"/>
              </a:rPr>
              <a:t>3311</a:t>
            </a:r>
          </a:p>
        </p:txBody>
      </p:sp>
      <p:sp>
        <p:nvSpPr>
          <p:cNvPr id="35928" name="Rectangle 88"/>
          <p:cNvSpPr>
            <a:spLocks noChangeArrowheads="1"/>
          </p:cNvSpPr>
          <p:nvPr/>
        </p:nvSpPr>
        <p:spPr bwMode="auto">
          <a:xfrm>
            <a:off x="3810000" y="3505200"/>
            <a:ext cx="2049463" cy="7588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29" name="Rectangle 89"/>
          <p:cNvSpPr>
            <a:spLocks noChangeArrowheads="1"/>
          </p:cNvSpPr>
          <p:nvPr/>
        </p:nvSpPr>
        <p:spPr bwMode="auto">
          <a:xfrm>
            <a:off x="4829175" y="3744913"/>
            <a:ext cx="412750" cy="528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endParaRPr lang="en-US" sz="500"/>
          </a:p>
          <a:p>
            <a:pPr algn="ctr" defTabSz="288925" eaLnBrk="0" hangingPunct="0"/>
            <a:r>
              <a:rPr lang="en-US" sz="500"/>
              <a:t>  </a:t>
            </a:r>
          </a:p>
          <a:p>
            <a:pPr algn="ctr" defTabSz="288925" eaLnBrk="0" hangingPunct="0"/>
            <a:r>
              <a:rPr lang="en-US" sz="500">
                <a:latin typeface="Albertus Medium" pitchFamily="34" charset="0"/>
              </a:rPr>
              <a:t>  </a:t>
            </a:r>
            <a:r>
              <a:rPr lang="en-US" sz="500" b="1">
                <a:latin typeface="Albertus Medium" pitchFamily="34" charset="0"/>
              </a:rPr>
              <a:t>872780</a:t>
            </a:r>
          </a:p>
          <a:p>
            <a:pPr algn="ctr" defTabSz="288925" eaLnBrk="0" hangingPunct="0"/>
            <a:r>
              <a:rPr lang="en-US" sz="500" b="1">
                <a:latin typeface="Albertus Medium" pitchFamily="34" charset="0"/>
              </a:rPr>
              <a:t>  767022</a:t>
            </a:r>
          </a:p>
          <a:p>
            <a:pPr algn="ctr" defTabSz="288925" eaLnBrk="0" hangingPunct="0"/>
            <a:r>
              <a:rPr lang="en-US" sz="500" b="1">
                <a:latin typeface="Albertus Medium" pitchFamily="34" charset="0"/>
              </a:rPr>
              <a:t>  767042</a:t>
            </a:r>
            <a:endParaRPr lang="en-US" sz="500"/>
          </a:p>
          <a:p>
            <a:pPr algn="ctr" defTabSz="288925" hangingPunct="0"/>
            <a:endParaRPr lang="en-US" sz="500"/>
          </a:p>
        </p:txBody>
      </p:sp>
      <p:sp>
        <p:nvSpPr>
          <p:cNvPr id="35930" name="Rectangle 90"/>
          <p:cNvSpPr>
            <a:spLocks noChangeArrowheads="1"/>
          </p:cNvSpPr>
          <p:nvPr/>
        </p:nvSpPr>
        <p:spPr bwMode="auto">
          <a:xfrm>
            <a:off x="4954588" y="3744913"/>
            <a:ext cx="266700"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algn="ctr" defTabSz="288925" eaLnBrk="0" hangingPunct="0"/>
            <a:endParaRPr lang="en-US" sz="500"/>
          </a:p>
          <a:p>
            <a:pPr algn="ctr" defTabSz="288925" eaLnBrk="0" hangingPunct="0"/>
            <a:r>
              <a:rPr lang="en-US" sz="500"/>
              <a:t>   </a:t>
            </a:r>
          </a:p>
          <a:p>
            <a:pPr algn="ctr" defTabSz="288925" eaLnBrk="0" hangingPunct="0"/>
            <a:r>
              <a:rPr lang="en-US" sz="500"/>
              <a:t>   </a:t>
            </a:r>
          </a:p>
          <a:p>
            <a:pPr algn="ctr" defTabSz="288925" eaLnBrk="0" hangingPunct="0"/>
            <a:r>
              <a:rPr lang="en-US" sz="500"/>
              <a:t>   </a:t>
            </a:r>
          </a:p>
          <a:p>
            <a:pPr algn="ctr" defTabSz="288925" hangingPunct="0"/>
            <a:endParaRPr lang="en-US" sz="500"/>
          </a:p>
        </p:txBody>
      </p:sp>
      <p:sp>
        <p:nvSpPr>
          <p:cNvPr id="35931" name="Rectangle 91"/>
          <p:cNvSpPr>
            <a:spLocks noChangeArrowheads="1"/>
          </p:cNvSpPr>
          <p:nvPr/>
        </p:nvSpPr>
        <p:spPr bwMode="auto">
          <a:xfrm>
            <a:off x="5089525" y="3736975"/>
            <a:ext cx="1012825" cy="527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endParaRPr lang="en-US" sz="500"/>
          </a:p>
          <a:p>
            <a:pPr defTabSz="288925" eaLnBrk="0" hangingPunct="0"/>
            <a:r>
              <a:rPr lang="en-US" sz="500"/>
              <a:t>          0816.20</a:t>
            </a:r>
          </a:p>
          <a:p>
            <a:pPr defTabSz="288925" eaLnBrk="0" hangingPunct="0"/>
            <a:r>
              <a:rPr lang="en-US" sz="500"/>
              <a:t>            </a:t>
            </a:r>
            <a:r>
              <a:rPr lang="en-US" sz="500" b="1">
                <a:latin typeface="Albertus Medium" pitchFamily="34" charset="0"/>
              </a:rPr>
              <a:t>2120</a:t>
            </a:r>
          </a:p>
          <a:p>
            <a:pPr defTabSz="288925" eaLnBrk="0" hangingPunct="0"/>
            <a:r>
              <a:rPr lang="en-US" sz="500" b="1">
                <a:latin typeface="Albertus Medium" pitchFamily="34" charset="0"/>
              </a:rPr>
              <a:t>            2109      CH3</a:t>
            </a:r>
          </a:p>
          <a:p>
            <a:pPr defTabSz="288925" eaLnBrk="0" hangingPunct="0"/>
            <a:r>
              <a:rPr lang="en-US" sz="500" b="1">
                <a:latin typeface="Albertus Medium" pitchFamily="34" charset="0"/>
              </a:rPr>
              <a:t>            2092</a:t>
            </a:r>
          </a:p>
          <a:p>
            <a:pPr defTabSz="288925" hangingPunct="0"/>
            <a:endParaRPr lang="en-US" sz="500">
              <a:latin typeface="Albertus Medium" pitchFamily="34" charset="0"/>
            </a:endParaRPr>
          </a:p>
        </p:txBody>
      </p:sp>
      <p:sp>
        <p:nvSpPr>
          <p:cNvPr id="35932" name="Rectangle 92"/>
          <p:cNvSpPr>
            <a:spLocks noChangeArrowheads="1"/>
          </p:cNvSpPr>
          <p:nvPr/>
        </p:nvSpPr>
        <p:spPr bwMode="auto">
          <a:xfrm>
            <a:off x="1044575" y="-838200"/>
            <a:ext cx="3432175" cy="433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0344" tIns="40172" rIns="80344" bIns="40172">
            <a:spAutoFit/>
          </a:bodyPr>
          <a:lstStyle/>
          <a:p>
            <a:pPr defTabSz="817563" eaLnBrk="0" hangingPunct="0"/>
            <a:r>
              <a:rPr lang="en-US" sz="2200">
                <a:latin typeface="Times New Roman" pitchFamily="18" charset="0"/>
              </a:rPr>
              <a:t>				</a:t>
            </a:r>
          </a:p>
        </p:txBody>
      </p:sp>
      <p:sp>
        <p:nvSpPr>
          <p:cNvPr id="35933" name="Line 93"/>
          <p:cNvSpPr>
            <a:spLocks noChangeShapeType="1"/>
          </p:cNvSpPr>
          <p:nvPr/>
        </p:nvSpPr>
        <p:spPr bwMode="auto">
          <a:xfrm>
            <a:off x="2478088" y="4194175"/>
            <a:ext cx="0" cy="735013"/>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34" name="Line 94"/>
          <p:cNvSpPr>
            <a:spLocks noChangeShapeType="1"/>
          </p:cNvSpPr>
          <p:nvPr/>
        </p:nvSpPr>
        <p:spPr bwMode="auto">
          <a:xfrm>
            <a:off x="3162300" y="3897313"/>
            <a:ext cx="635000" cy="0"/>
          </a:xfrm>
          <a:prstGeom prst="line">
            <a:avLst/>
          </a:prstGeom>
          <a:noFill/>
          <a:ln w="12700">
            <a:solidFill>
              <a:srgbClr val="000099"/>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35" name="Freeform 95"/>
          <p:cNvSpPr>
            <a:spLocks/>
          </p:cNvSpPr>
          <p:nvPr/>
        </p:nvSpPr>
        <p:spPr bwMode="auto">
          <a:xfrm>
            <a:off x="4948238" y="609600"/>
            <a:ext cx="28575" cy="34925"/>
          </a:xfrm>
          <a:custGeom>
            <a:avLst/>
            <a:gdLst>
              <a:gd name="T0" fmla="*/ 2147483647 w 16"/>
              <a:gd name="T1" fmla="*/ 2147483647 h 21"/>
              <a:gd name="T2" fmla="*/ 2147483647 w 16"/>
              <a:gd name="T3" fmla="*/ 2147483647 h 21"/>
              <a:gd name="T4" fmla="*/ 2147483647 w 16"/>
              <a:gd name="T5" fmla="*/ 2147483647 h 21"/>
              <a:gd name="T6" fmla="*/ 2147483647 w 16"/>
              <a:gd name="T7" fmla="*/ 2147483647 h 21"/>
              <a:gd name="T8" fmla="*/ 2147483647 w 16"/>
              <a:gd name="T9" fmla="*/ 2147483647 h 21"/>
              <a:gd name="T10" fmla="*/ 2147483647 w 16"/>
              <a:gd name="T11" fmla="*/ 2147483647 h 21"/>
              <a:gd name="T12" fmla="*/ 2147483647 w 16"/>
              <a:gd name="T13" fmla="*/ 2147483647 h 21"/>
              <a:gd name="T14" fmla="*/ 2147483647 w 16"/>
              <a:gd name="T15" fmla="*/ 2147483647 h 21"/>
              <a:gd name="T16" fmla="*/ 2147483647 w 16"/>
              <a:gd name="T17" fmla="*/ 2147483647 h 21"/>
              <a:gd name="T18" fmla="*/ 2147483647 w 16"/>
              <a:gd name="T19" fmla="*/ 2147483647 h 21"/>
              <a:gd name="T20" fmla="*/ 2147483647 w 16"/>
              <a:gd name="T21" fmla="*/ 2147483647 h 21"/>
              <a:gd name="T22" fmla="*/ 2147483647 w 16"/>
              <a:gd name="T23" fmla="*/ 2147483647 h 21"/>
              <a:gd name="T24" fmla="*/ 2147483647 w 16"/>
              <a:gd name="T25" fmla="*/ 2147483647 h 21"/>
              <a:gd name="T26" fmla="*/ 2147483647 w 16"/>
              <a:gd name="T27" fmla="*/ 2147483647 h 21"/>
              <a:gd name="T28" fmla="*/ 2147483647 w 16"/>
              <a:gd name="T29" fmla="*/ 2147483647 h 21"/>
              <a:gd name="T30" fmla="*/ 2147483647 w 16"/>
              <a:gd name="T31" fmla="*/ 0 h 21"/>
              <a:gd name="T32" fmla="*/ 2147483647 w 16"/>
              <a:gd name="T33" fmla="*/ 0 h 21"/>
              <a:gd name="T34" fmla="*/ 2147483647 w 16"/>
              <a:gd name="T35" fmla="*/ 0 h 21"/>
              <a:gd name="T36" fmla="*/ 2147483647 w 16"/>
              <a:gd name="T37" fmla="*/ 0 h 21"/>
              <a:gd name="T38" fmla="*/ 2147483647 w 16"/>
              <a:gd name="T39" fmla="*/ 0 h 21"/>
              <a:gd name="T40" fmla="*/ 2147483647 w 16"/>
              <a:gd name="T41" fmla="*/ 2147483647 h 21"/>
              <a:gd name="T42" fmla="*/ 2147483647 w 16"/>
              <a:gd name="T43" fmla="*/ 2147483647 h 21"/>
              <a:gd name="T44" fmla="*/ 2147483647 w 16"/>
              <a:gd name="T45" fmla="*/ 2147483647 h 21"/>
              <a:gd name="T46" fmla="*/ 2147483647 w 16"/>
              <a:gd name="T47" fmla="*/ 2147483647 h 21"/>
              <a:gd name="T48" fmla="*/ 2147483647 w 16"/>
              <a:gd name="T49" fmla="*/ 2147483647 h 21"/>
              <a:gd name="T50" fmla="*/ 0 w 16"/>
              <a:gd name="T51" fmla="*/ 2147483647 h 21"/>
              <a:gd name="T52" fmla="*/ 0 w 16"/>
              <a:gd name="T53" fmla="*/ 2147483647 h 21"/>
              <a:gd name="T54" fmla="*/ 0 w 16"/>
              <a:gd name="T55" fmla="*/ 2147483647 h 21"/>
              <a:gd name="T56" fmla="*/ 0 w 16"/>
              <a:gd name="T57" fmla="*/ 2147483647 h 21"/>
              <a:gd name="T58" fmla="*/ 0 w 16"/>
              <a:gd name="T59" fmla="*/ 2147483647 h 21"/>
              <a:gd name="T60" fmla="*/ 2147483647 w 16"/>
              <a:gd name="T61" fmla="*/ 2147483647 h 21"/>
              <a:gd name="T62" fmla="*/ 2147483647 w 16"/>
              <a:gd name="T63" fmla="*/ 2147483647 h 2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16" h="21">
                <a:moveTo>
                  <a:pt x="2" y="20"/>
                </a:moveTo>
                <a:lnTo>
                  <a:pt x="4" y="20"/>
                </a:lnTo>
                <a:lnTo>
                  <a:pt x="5" y="20"/>
                </a:lnTo>
                <a:lnTo>
                  <a:pt x="8" y="20"/>
                </a:lnTo>
                <a:lnTo>
                  <a:pt x="9" y="18"/>
                </a:lnTo>
                <a:lnTo>
                  <a:pt x="11" y="16"/>
                </a:lnTo>
                <a:lnTo>
                  <a:pt x="12" y="15"/>
                </a:lnTo>
                <a:lnTo>
                  <a:pt x="13" y="13"/>
                </a:lnTo>
                <a:lnTo>
                  <a:pt x="13" y="11"/>
                </a:lnTo>
                <a:lnTo>
                  <a:pt x="15" y="10"/>
                </a:lnTo>
                <a:lnTo>
                  <a:pt x="15" y="8"/>
                </a:lnTo>
                <a:lnTo>
                  <a:pt x="15" y="6"/>
                </a:lnTo>
                <a:lnTo>
                  <a:pt x="15" y="4"/>
                </a:lnTo>
                <a:lnTo>
                  <a:pt x="15" y="2"/>
                </a:lnTo>
                <a:lnTo>
                  <a:pt x="14" y="1"/>
                </a:lnTo>
                <a:lnTo>
                  <a:pt x="13" y="0"/>
                </a:lnTo>
                <a:lnTo>
                  <a:pt x="12" y="0"/>
                </a:lnTo>
                <a:lnTo>
                  <a:pt x="11" y="0"/>
                </a:lnTo>
                <a:lnTo>
                  <a:pt x="9" y="0"/>
                </a:lnTo>
                <a:lnTo>
                  <a:pt x="8" y="0"/>
                </a:lnTo>
                <a:lnTo>
                  <a:pt x="6" y="1"/>
                </a:lnTo>
                <a:lnTo>
                  <a:pt x="4" y="2"/>
                </a:lnTo>
                <a:lnTo>
                  <a:pt x="4" y="5"/>
                </a:lnTo>
                <a:lnTo>
                  <a:pt x="2" y="6"/>
                </a:lnTo>
                <a:lnTo>
                  <a:pt x="2" y="9"/>
                </a:lnTo>
                <a:lnTo>
                  <a:pt x="0" y="10"/>
                </a:lnTo>
                <a:lnTo>
                  <a:pt x="0" y="12"/>
                </a:lnTo>
                <a:lnTo>
                  <a:pt x="0" y="14"/>
                </a:lnTo>
                <a:lnTo>
                  <a:pt x="0" y="16"/>
                </a:lnTo>
                <a:lnTo>
                  <a:pt x="0" y="17"/>
                </a:lnTo>
                <a:lnTo>
                  <a:pt x="2" y="18"/>
                </a:lnTo>
                <a:lnTo>
                  <a:pt x="2" y="20"/>
                </a:lnTo>
              </a:path>
            </a:pathLst>
          </a:custGeom>
          <a:solidFill>
            <a:srgbClr val="FFFFFF"/>
          </a:solidFill>
          <a:ln>
            <a:noFill/>
          </a:ln>
          <a:effectLst/>
          <a:extLst>
            <a:ext uri="{91240B29-F687-4F45-9708-019B960494DF}">
              <a14:hiddenLine xmlns:a14="http://schemas.microsoft.com/office/drawing/2010/main" w="12700" cap="rnd"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5936" name="Line 96"/>
          <p:cNvSpPr>
            <a:spLocks noChangeShapeType="1"/>
          </p:cNvSpPr>
          <p:nvPr/>
        </p:nvSpPr>
        <p:spPr bwMode="auto">
          <a:xfrm>
            <a:off x="7864475" y="2222500"/>
            <a:ext cx="0" cy="58420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37" name="Line 97"/>
          <p:cNvSpPr>
            <a:spLocks noChangeShapeType="1"/>
          </p:cNvSpPr>
          <p:nvPr/>
        </p:nvSpPr>
        <p:spPr bwMode="auto">
          <a:xfrm>
            <a:off x="5859463" y="3808413"/>
            <a:ext cx="146050" cy="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38" name="Line 98"/>
          <p:cNvSpPr>
            <a:spLocks noChangeShapeType="1"/>
          </p:cNvSpPr>
          <p:nvPr/>
        </p:nvSpPr>
        <p:spPr bwMode="auto">
          <a:xfrm flipH="1">
            <a:off x="2471738" y="4191000"/>
            <a:ext cx="1350962" cy="0"/>
          </a:xfrm>
          <a:prstGeom prst="line">
            <a:avLst/>
          </a:prstGeom>
          <a:noFill/>
          <a:ln w="127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39" name="Line 99"/>
          <p:cNvSpPr>
            <a:spLocks noChangeShapeType="1"/>
          </p:cNvSpPr>
          <p:nvPr/>
        </p:nvSpPr>
        <p:spPr bwMode="auto">
          <a:xfrm>
            <a:off x="4232275" y="4264025"/>
            <a:ext cx="0" cy="307975"/>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40" name="Line 100"/>
          <p:cNvSpPr>
            <a:spLocks noChangeShapeType="1"/>
          </p:cNvSpPr>
          <p:nvPr/>
        </p:nvSpPr>
        <p:spPr bwMode="auto">
          <a:xfrm>
            <a:off x="5635625" y="4264025"/>
            <a:ext cx="0" cy="31115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41" name="Rectangle 101"/>
          <p:cNvSpPr>
            <a:spLocks noChangeArrowheads="1"/>
          </p:cNvSpPr>
          <p:nvPr/>
        </p:nvSpPr>
        <p:spPr bwMode="auto">
          <a:xfrm>
            <a:off x="8728075" y="3808413"/>
            <a:ext cx="415925" cy="328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70" tIns="43262" rIns="88070" bIns="43262">
            <a:spAutoFit/>
          </a:bodyPr>
          <a:lstStyle/>
          <a:p>
            <a:pPr defTabSz="892175" eaLnBrk="0" hangingPunct="0"/>
            <a:endParaRPr lang="en-US" sz="500" b="1">
              <a:latin typeface="Times New Roman" pitchFamily="18" charset="0"/>
            </a:endParaRPr>
          </a:p>
          <a:p>
            <a:pPr defTabSz="892175" eaLnBrk="0" hangingPunct="0"/>
            <a:endParaRPr lang="en-US" sz="500" b="1">
              <a:latin typeface="Times New Roman" pitchFamily="18" charset="0"/>
            </a:endParaRPr>
          </a:p>
          <a:p>
            <a:pPr defTabSz="892175" eaLnBrk="0" hangingPunct="0"/>
            <a:endParaRPr lang="en-US" sz="500" b="1">
              <a:latin typeface="Times New Roman" pitchFamily="18" charset="0"/>
            </a:endParaRPr>
          </a:p>
        </p:txBody>
      </p:sp>
      <p:sp>
        <p:nvSpPr>
          <p:cNvPr id="35942" name="Line 102"/>
          <p:cNvSpPr>
            <a:spLocks noChangeShapeType="1"/>
          </p:cNvSpPr>
          <p:nvPr/>
        </p:nvSpPr>
        <p:spPr bwMode="auto">
          <a:xfrm>
            <a:off x="8724900" y="2222500"/>
            <a:ext cx="0" cy="584200"/>
          </a:xfrm>
          <a:prstGeom prst="line">
            <a:avLst/>
          </a:prstGeom>
          <a:noFill/>
          <a:ln w="12700">
            <a:solidFill>
              <a:srgbClr val="00279F"/>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43" name="Rectangle 103"/>
          <p:cNvSpPr>
            <a:spLocks noChangeArrowheads="1"/>
          </p:cNvSpPr>
          <p:nvPr/>
        </p:nvSpPr>
        <p:spPr bwMode="auto">
          <a:xfrm>
            <a:off x="1828800" y="5848350"/>
            <a:ext cx="1447800" cy="439738"/>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070" tIns="43262" rIns="88070" bIns="43262">
            <a:spAutoFit/>
          </a:bodyPr>
          <a:lstStyle/>
          <a:p>
            <a:pPr defTabSz="890588" eaLnBrk="0" hangingPunct="0">
              <a:spcBef>
                <a:spcPct val="50000"/>
              </a:spcBef>
            </a:pPr>
            <a:endParaRPr lang="en-US" sz="300" b="1" u="sng">
              <a:latin typeface="Arial Black" pitchFamily="34" charset="0"/>
            </a:endParaRPr>
          </a:p>
          <a:p>
            <a:pPr defTabSz="890588" eaLnBrk="0" hangingPunct="0">
              <a:spcBef>
                <a:spcPct val="50000"/>
              </a:spcBef>
            </a:pPr>
            <a:r>
              <a:rPr lang="en-US" sz="600" b="1" u="sng">
                <a:latin typeface="Arial Black" pitchFamily="34" charset="0"/>
              </a:rPr>
              <a:t>PUPUK KALTIM  HOSPITAL :</a:t>
            </a:r>
            <a:r>
              <a:rPr lang="en-US" sz="600" b="1">
                <a:latin typeface="Times New Roman" pitchFamily="18" charset="0"/>
              </a:rPr>
              <a:t> </a:t>
            </a:r>
          </a:p>
          <a:p>
            <a:pPr defTabSz="890588" eaLnBrk="0" hangingPunct="0">
              <a:spcBef>
                <a:spcPct val="50000"/>
              </a:spcBef>
            </a:pPr>
            <a:r>
              <a:rPr lang="en-US" sz="600">
                <a:latin typeface="Times New Roman" pitchFamily="18" charset="0"/>
              </a:rPr>
              <a:t>       0548.41118 Ext.. 215 / 222</a:t>
            </a:r>
            <a:endParaRPr lang="en-US" sz="600" b="1">
              <a:latin typeface="Times New Roman" pitchFamily="18" charset="0"/>
            </a:endParaRPr>
          </a:p>
        </p:txBody>
      </p:sp>
      <p:sp>
        <p:nvSpPr>
          <p:cNvPr id="35944" name="Line 104"/>
          <p:cNvSpPr>
            <a:spLocks noChangeShapeType="1"/>
          </p:cNvSpPr>
          <p:nvPr/>
        </p:nvSpPr>
        <p:spPr bwMode="auto">
          <a:xfrm>
            <a:off x="4711700" y="5864225"/>
            <a:ext cx="531813" cy="0"/>
          </a:xfrm>
          <a:prstGeom prst="line">
            <a:avLst/>
          </a:prstGeom>
          <a:noFill/>
          <a:ln w="12700">
            <a:solidFill>
              <a:srgbClr val="0000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45" name="Text Box 105"/>
          <p:cNvSpPr txBox="1">
            <a:spLocks noChangeArrowheads="1"/>
          </p:cNvSpPr>
          <p:nvPr/>
        </p:nvSpPr>
        <p:spPr bwMode="auto">
          <a:xfrm>
            <a:off x="254000" y="1676400"/>
            <a:ext cx="1574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600" b="1">
                <a:latin typeface="Arial Rounded MT Bold" pitchFamily="34" charset="0"/>
              </a:rPr>
              <a:t>BAMBANG DIAN IP / ROBERT K.</a:t>
            </a:r>
          </a:p>
          <a:p>
            <a:r>
              <a:rPr lang="en-US" sz="600" b="1">
                <a:latin typeface="Arial Rounded MT Bold" pitchFamily="34" charset="0"/>
              </a:rPr>
              <a:t>                         8900</a:t>
            </a:r>
          </a:p>
        </p:txBody>
      </p:sp>
      <p:sp>
        <p:nvSpPr>
          <p:cNvPr id="35946" name="Text Box 106"/>
          <p:cNvSpPr txBox="1">
            <a:spLocks noChangeArrowheads="1"/>
          </p:cNvSpPr>
          <p:nvPr/>
        </p:nvSpPr>
        <p:spPr bwMode="auto">
          <a:xfrm>
            <a:off x="4497388" y="3865563"/>
            <a:ext cx="195262" cy="492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Times New Roman" pitchFamily="18" charset="0"/>
              </a:rPr>
              <a:t>:</a:t>
            </a:r>
          </a:p>
          <a:p>
            <a:r>
              <a:rPr lang="en-US" sz="500">
                <a:latin typeface="Times New Roman" pitchFamily="18" charset="0"/>
              </a:rPr>
              <a:t>:</a:t>
            </a:r>
          </a:p>
          <a:p>
            <a:r>
              <a:rPr lang="en-US" sz="500">
                <a:latin typeface="Times New Roman" pitchFamily="18" charset="0"/>
              </a:rPr>
              <a:t>:</a:t>
            </a:r>
          </a:p>
          <a:p>
            <a:endParaRPr lang="en-US" sz="500">
              <a:latin typeface="Times New Roman" pitchFamily="18" charset="0"/>
            </a:endParaRPr>
          </a:p>
          <a:p>
            <a:endParaRPr lang="en-US" sz="500">
              <a:latin typeface="Times New Roman" pitchFamily="18" charset="0"/>
            </a:endParaRPr>
          </a:p>
        </p:txBody>
      </p:sp>
      <p:sp>
        <p:nvSpPr>
          <p:cNvPr id="35947" name="Rectangle 107"/>
          <p:cNvSpPr>
            <a:spLocks noChangeArrowheads="1"/>
          </p:cNvSpPr>
          <p:nvPr/>
        </p:nvSpPr>
        <p:spPr bwMode="auto">
          <a:xfrm>
            <a:off x="5983288" y="3505200"/>
            <a:ext cx="1446212" cy="75882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48" name="Rectangle 108"/>
          <p:cNvSpPr>
            <a:spLocks noChangeArrowheads="1"/>
          </p:cNvSpPr>
          <p:nvPr/>
        </p:nvSpPr>
        <p:spPr bwMode="auto">
          <a:xfrm>
            <a:off x="5219700" y="6299200"/>
            <a:ext cx="1444625" cy="441325"/>
          </a:xfrm>
          <a:prstGeom prst="rect">
            <a:avLst/>
          </a:prstGeom>
          <a:solidFill>
            <a:srgbClr val="FFFFFF"/>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nchor="ctr"/>
          <a:lstStyle/>
          <a:p>
            <a:pPr defTabSz="890588" eaLnBrk="0" hangingPunct="0"/>
            <a:endParaRPr lang="id-ID" sz="500">
              <a:latin typeface="Times New Roman" pitchFamily="18" charset="0"/>
            </a:endParaRPr>
          </a:p>
        </p:txBody>
      </p:sp>
      <p:sp>
        <p:nvSpPr>
          <p:cNvPr id="35949" name="Text Box 109"/>
          <p:cNvSpPr txBox="1">
            <a:spLocks noChangeArrowheads="1"/>
          </p:cNvSpPr>
          <p:nvPr/>
        </p:nvSpPr>
        <p:spPr bwMode="auto">
          <a:xfrm>
            <a:off x="5670550" y="6270625"/>
            <a:ext cx="614363" cy="188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600" b="1" u="sng">
                <a:latin typeface="Arial Black" pitchFamily="34" charset="0"/>
              </a:rPr>
              <a:t>SECURITY</a:t>
            </a:r>
            <a:endParaRPr lang="en-US" sz="400">
              <a:latin typeface="Times New Roman" pitchFamily="18" charset="0"/>
            </a:endParaRPr>
          </a:p>
        </p:txBody>
      </p:sp>
      <p:sp>
        <p:nvSpPr>
          <p:cNvPr id="35950" name="Text Box 110"/>
          <p:cNvSpPr txBox="1">
            <a:spLocks noChangeArrowheads="1"/>
          </p:cNvSpPr>
          <p:nvPr/>
        </p:nvSpPr>
        <p:spPr bwMode="auto">
          <a:xfrm>
            <a:off x="5181600" y="6492875"/>
            <a:ext cx="581025"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Times New Roman" pitchFamily="18" charset="0"/>
              </a:rPr>
              <a:t>M. SAJID</a:t>
            </a:r>
          </a:p>
          <a:p>
            <a:endParaRPr lang="en-US" sz="500">
              <a:latin typeface="Times New Roman" pitchFamily="18" charset="0"/>
            </a:endParaRPr>
          </a:p>
          <a:p>
            <a:endParaRPr lang="en-US" sz="500">
              <a:latin typeface="Times New Roman" pitchFamily="18" charset="0"/>
            </a:endParaRPr>
          </a:p>
          <a:p>
            <a:endParaRPr lang="en-US" sz="500">
              <a:latin typeface="Times New Roman" pitchFamily="18" charset="0"/>
            </a:endParaRPr>
          </a:p>
        </p:txBody>
      </p:sp>
      <p:sp>
        <p:nvSpPr>
          <p:cNvPr id="35951" name="Text Box 111"/>
          <p:cNvSpPr txBox="1">
            <a:spLocks noChangeArrowheads="1"/>
          </p:cNvSpPr>
          <p:nvPr/>
        </p:nvSpPr>
        <p:spPr bwMode="auto">
          <a:xfrm>
            <a:off x="5638800" y="6492875"/>
            <a:ext cx="195263"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Times New Roman" pitchFamily="18" charset="0"/>
              </a:rPr>
              <a:t>:</a:t>
            </a:r>
          </a:p>
          <a:p>
            <a:endParaRPr lang="en-US" sz="500">
              <a:latin typeface="Times New Roman" pitchFamily="18" charset="0"/>
            </a:endParaRPr>
          </a:p>
          <a:p>
            <a:endParaRPr lang="en-US" sz="500">
              <a:latin typeface="Times New Roman" pitchFamily="18" charset="0"/>
            </a:endParaRPr>
          </a:p>
          <a:p>
            <a:endParaRPr lang="en-US" sz="500">
              <a:latin typeface="Times New Roman" pitchFamily="18" charset="0"/>
            </a:endParaRPr>
          </a:p>
        </p:txBody>
      </p:sp>
      <p:sp>
        <p:nvSpPr>
          <p:cNvPr id="35952" name="Text Box 112"/>
          <p:cNvSpPr txBox="1">
            <a:spLocks noChangeArrowheads="1"/>
          </p:cNvSpPr>
          <p:nvPr/>
        </p:nvSpPr>
        <p:spPr bwMode="auto">
          <a:xfrm>
            <a:off x="5708650" y="6499225"/>
            <a:ext cx="317500"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t>3148</a:t>
            </a:r>
          </a:p>
          <a:p>
            <a:endParaRPr lang="en-US" sz="500"/>
          </a:p>
        </p:txBody>
      </p:sp>
      <p:sp>
        <p:nvSpPr>
          <p:cNvPr id="35953" name="Text Box 113"/>
          <p:cNvSpPr txBox="1">
            <a:spLocks noChangeArrowheads="1"/>
          </p:cNvSpPr>
          <p:nvPr/>
        </p:nvSpPr>
        <p:spPr bwMode="auto">
          <a:xfrm>
            <a:off x="5892800" y="6492875"/>
            <a:ext cx="446088"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t>  767152 </a:t>
            </a:r>
          </a:p>
          <a:p>
            <a:endParaRPr lang="en-US" sz="500"/>
          </a:p>
          <a:p>
            <a:r>
              <a:rPr lang="en-US" sz="500"/>
              <a:t> </a:t>
            </a:r>
          </a:p>
        </p:txBody>
      </p:sp>
      <p:sp>
        <p:nvSpPr>
          <p:cNvPr id="35954" name="Text Box 114"/>
          <p:cNvSpPr txBox="1">
            <a:spLocks noChangeArrowheads="1"/>
          </p:cNvSpPr>
          <p:nvPr/>
        </p:nvSpPr>
        <p:spPr bwMode="auto">
          <a:xfrm>
            <a:off x="6102350" y="6413500"/>
            <a:ext cx="647700" cy="33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endParaRPr lang="en-US" sz="500"/>
          </a:p>
          <a:p>
            <a:r>
              <a:rPr lang="en-US" sz="500"/>
              <a:t>    08164581622</a:t>
            </a:r>
          </a:p>
          <a:p>
            <a:r>
              <a:rPr lang="en-US" sz="500"/>
              <a:t>     </a:t>
            </a:r>
          </a:p>
        </p:txBody>
      </p:sp>
      <p:sp>
        <p:nvSpPr>
          <p:cNvPr id="35955" name="Text Box 115"/>
          <p:cNvSpPr txBox="1">
            <a:spLocks noChangeArrowheads="1"/>
          </p:cNvSpPr>
          <p:nvPr/>
        </p:nvSpPr>
        <p:spPr bwMode="auto">
          <a:xfrm>
            <a:off x="5549900" y="6392863"/>
            <a:ext cx="1003300" cy="25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b="1">
                <a:latin typeface="Albertus Medium" pitchFamily="34" charset="0"/>
              </a:rPr>
              <a:t>       </a:t>
            </a:r>
            <a:r>
              <a:rPr lang="en-US" sz="500" b="1" u="sng">
                <a:latin typeface="Albertus Medium" pitchFamily="34" charset="0"/>
              </a:rPr>
              <a:t>OFFICE</a:t>
            </a:r>
            <a:r>
              <a:rPr lang="en-US" sz="500" b="1">
                <a:latin typeface="Albertus Medium" pitchFamily="34" charset="0"/>
              </a:rPr>
              <a:t>   </a:t>
            </a:r>
            <a:r>
              <a:rPr lang="en-US" sz="500" b="1" u="sng">
                <a:latin typeface="Albertus Medium" pitchFamily="34" charset="0"/>
              </a:rPr>
              <a:t>HOME</a:t>
            </a:r>
            <a:r>
              <a:rPr lang="en-US" sz="500" b="1">
                <a:latin typeface="Albertus Medium" pitchFamily="34" charset="0"/>
              </a:rPr>
              <a:t>        </a:t>
            </a:r>
            <a:r>
              <a:rPr lang="en-US" sz="500" b="1" u="sng">
                <a:latin typeface="Albertus Medium" pitchFamily="34" charset="0"/>
              </a:rPr>
              <a:t>HP</a:t>
            </a:r>
          </a:p>
          <a:p>
            <a:r>
              <a:rPr lang="en-US" sz="500" b="1">
                <a:latin typeface="Albertus Medium" pitchFamily="34" charset="0"/>
              </a:rPr>
              <a:t>                                </a:t>
            </a:r>
            <a:endParaRPr lang="en-US" sz="500" b="1" u="sng">
              <a:latin typeface="Albertus Medium" pitchFamily="34" charset="0"/>
            </a:endParaRPr>
          </a:p>
        </p:txBody>
      </p:sp>
      <p:sp>
        <p:nvSpPr>
          <p:cNvPr id="35956" name="Line 116"/>
          <p:cNvSpPr>
            <a:spLocks noChangeShapeType="1"/>
          </p:cNvSpPr>
          <p:nvPr/>
        </p:nvSpPr>
        <p:spPr bwMode="auto">
          <a:xfrm flipV="1">
            <a:off x="3508375" y="2058988"/>
            <a:ext cx="0" cy="763587"/>
          </a:xfrm>
          <a:prstGeom prst="line">
            <a:avLst/>
          </a:prstGeom>
          <a:noFill/>
          <a:ln w="127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57" name="Line 117"/>
          <p:cNvSpPr>
            <a:spLocks noChangeShapeType="1"/>
          </p:cNvSpPr>
          <p:nvPr/>
        </p:nvSpPr>
        <p:spPr bwMode="auto">
          <a:xfrm>
            <a:off x="1690688" y="4721225"/>
            <a:ext cx="1747837" cy="0"/>
          </a:xfrm>
          <a:prstGeom prst="line">
            <a:avLst/>
          </a:prstGeom>
          <a:noFill/>
          <a:ln w="12700">
            <a:solidFill>
              <a:srgbClr val="000099"/>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58" name="Text Box 118"/>
          <p:cNvSpPr txBox="1">
            <a:spLocks noChangeArrowheads="1"/>
          </p:cNvSpPr>
          <p:nvPr/>
        </p:nvSpPr>
        <p:spPr bwMode="auto">
          <a:xfrm>
            <a:off x="5729288" y="5664200"/>
            <a:ext cx="198437" cy="411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Arial Black" pitchFamily="34" charset="0"/>
              </a:rPr>
              <a:t>:</a:t>
            </a:r>
          </a:p>
          <a:p>
            <a:r>
              <a:rPr lang="en-US" sz="500">
                <a:latin typeface="Arial Black" pitchFamily="34" charset="0"/>
              </a:rPr>
              <a:t>:</a:t>
            </a:r>
          </a:p>
          <a:p>
            <a:r>
              <a:rPr lang="en-US" sz="500">
                <a:latin typeface="Arial Black" pitchFamily="34" charset="0"/>
              </a:rPr>
              <a:t>:</a:t>
            </a:r>
          </a:p>
          <a:p>
            <a:endParaRPr lang="en-US" sz="500">
              <a:latin typeface="Arial Black" pitchFamily="34" charset="0"/>
            </a:endParaRPr>
          </a:p>
        </p:txBody>
      </p:sp>
      <p:sp>
        <p:nvSpPr>
          <p:cNvPr id="35959" name="Line 119"/>
          <p:cNvSpPr>
            <a:spLocks noChangeShapeType="1"/>
          </p:cNvSpPr>
          <p:nvPr/>
        </p:nvSpPr>
        <p:spPr bwMode="auto">
          <a:xfrm>
            <a:off x="2465388" y="3255963"/>
            <a:ext cx="1587" cy="265112"/>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graphicFrame>
        <p:nvGraphicFramePr>
          <p:cNvPr id="35960" name="Object 120"/>
          <p:cNvGraphicFramePr>
            <a:graphicFrameLocks noChangeAspect="1"/>
          </p:cNvGraphicFramePr>
          <p:nvPr/>
        </p:nvGraphicFramePr>
        <p:xfrm>
          <a:off x="3729038" y="381000"/>
          <a:ext cx="1751012" cy="314325"/>
        </p:xfrm>
        <a:graphic>
          <a:graphicData uri="http://schemas.openxmlformats.org/presentationml/2006/ole">
            <mc:AlternateContent xmlns:mc="http://schemas.openxmlformats.org/markup-compatibility/2006">
              <mc:Choice xmlns:v="urn:schemas-microsoft-com:vml" Requires="v">
                <p:oleObj spid="_x0000_s35984" name="Picture" r:id="rId4" imgW="6105525" imgH="933450" progId="StaticMetafile">
                  <p:embed/>
                </p:oleObj>
              </mc:Choice>
              <mc:Fallback>
                <p:oleObj name="Picture" r:id="rId4" imgW="6105525" imgH="933450" progId="StaticMetafile">
                  <p:embed/>
                  <p:pic>
                    <p:nvPicPr>
                      <p:cNvPr id="0" name="Object 1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9038" y="381000"/>
                        <a:ext cx="1751012" cy="314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5961" name="Text Box 121"/>
          <p:cNvSpPr txBox="1">
            <a:spLocks noChangeArrowheads="1"/>
          </p:cNvSpPr>
          <p:nvPr/>
        </p:nvSpPr>
        <p:spPr bwMode="auto">
          <a:xfrm>
            <a:off x="512763" y="1744663"/>
            <a:ext cx="168275" cy="4397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4742" tIns="42372" rIns="84742" bIns="42372">
            <a:spAutoFit/>
          </a:bodyP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endParaRPr lang="id-ID" sz="2200">
              <a:latin typeface="Times New Roman" pitchFamily="18" charset="0"/>
            </a:endParaRPr>
          </a:p>
        </p:txBody>
      </p:sp>
      <p:sp>
        <p:nvSpPr>
          <p:cNvPr id="35962" name="Rectangle 122"/>
          <p:cNvSpPr>
            <a:spLocks noChangeArrowheads="1"/>
          </p:cNvSpPr>
          <p:nvPr/>
        </p:nvSpPr>
        <p:spPr bwMode="auto">
          <a:xfrm>
            <a:off x="304800" y="2395538"/>
            <a:ext cx="1447800" cy="555625"/>
          </a:xfrm>
          <a:prstGeom prst="rect">
            <a:avLst/>
          </a:prstGeom>
          <a:solidFill>
            <a:srgbClr val="FFFFFF"/>
          </a:solidFill>
          <a:ln w="12700">
            <a:solidFill>
              <a:srgbClr val="00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63" name="Text Box 123"/>
          <p:cNvSpPr txBox="1">
            <a:spLocks noChangeArrowheads="1"/>
          </p:cNvSpPr>
          <p:nvPr/>
        </p:nvSpPr>
        <p:spPr bwMode="auto">
          <a:xfrm>
            <a:off x="304800" y="2435225"/>
            <a:ext cx="1447800" cy="1857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742" tIns="42372" rIns="84742" bIns="42372">
            <a:spAutoFit/>
          </a:bodyP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pPr>
              <a:spcBef>
                <a:spcPct val="50000"/>
              </a:spcBef>
            </a:pPr>
            <a:r>
              <a:rPr lang="en-US" sz="600" b="1" u="sng">
                <a:latin typeface="Arial Black" pitchFamily="34" charset="0"/>
              </a:rPr>
              <a:t>WEST SENO</a:t>
            </a:r>
            <a:r>
              <a:rPr lang="en-US" sz="600" b="1">
                <a:latin typeface="Arial Black" pitchFamily="34" charset="0"/>
              </a:rPr>
              <a:t>  </a:t>
            </a:r>
            <a:r>
              <a:rPr lang="en-US" sz="600" b="1">
                <a:latin typeface="Arial Rounded MT Bold" pitchFamily="34" charset="0"/>
              </a:rPr>
              <a:t>FPU : 2940 / 2973</a:t>
            </a:r>
            <a:r>
              <a:rPr lang="en-US" sz="500" b="1">
                <a:latin typeface="CG Times" pitchFamily="18" charset="0"/>
              </a:rPr>
              <a:t> </a:t>
            </a:r>
          </a:p>
        </p:txBody>
      </p:sp>
      <p:sp>
        <p:nvSpPr>
          <p:cNvPr id="35964" name="Text Box 124"/>
          <p:cNvSpPr txBox="1">
            <a:spLocks noChangeArrowheads="1"/>
          </p:cNvSpPr>
          <p:nvPr/>
        </p:nvSpPr>
        <p:spPr bwMode="auto">
          <a:xfrm>
            <a:off x="241300" y="2541588"/>
            <a:ext cx="1752600" cy="488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4742" tIns="42372" rIns="84742" bIns="42372">
            <a:spAutoFit/>
          </a:bodyPr>
          <a:lstStyle>
            <a:lvl1pPr defTabSz="847725" eaLnBrk="0" hangingPunct="0">
              <a:defRPr>
                <a:solidFill>
                  <a:schemeClr val="tx1"/>
                </a:solidFill>
                <a:latin typeface="Arial" charset="0"/>
                <a:cs typeface="Arial" charset="0"/>
              </a:defRPr>
            </a:lvl1pPr>
            <a:lvl2pPr marL="742950" indent="-285750" defTabSz="847725" eaLnBrk="0" hangingPunct="0">
              <a:defRPr>
                <a:solidFill>
                  <a:schemeClr val="tx1"/>
                </a:solidFill>
                <a:latin typeface="Arial" charset="0"/>
                <a:cs typeface="Arial" charset="0"/>
              </a:defRPr>
            </a:lvl2pPr>
            <a:lvl3pPr marL="1143000" indent="-228600" defTabSz="847725" eaLnBrk="0" hangingPunct="0">
              <a:defRPr>
                <a:solidFill>
                  <a:schemeClr val="tx1"/>
                </a:solidFill>
                <a:latin typeface="Arial" charset="0"/>
                <a:cs typeface="Arial" charset="0"/>
              </a:defRPr>
            </a:lvl3pPr>
            <a:lvl4pPr marL="1600200" indent="-228600" defTabSz="847725" eaLnBrk="0" hangingPunct="0">
              <a:defRPr>
                <a:solidFill>
                  <a:schemeClr val="tx1"/>
                </a:solidFill>
                <a:latin typeface="Arial" charset="0"/>
                <a:cs typeface="Arial" charset="0"/>
              </a:defRPr>
            </a:lvl4pPr>
            <a:lvl5pPr marL="2057400" indent="-228600" defTabSz="847725" eaLnBrk="0" hangingPunct="0">
              <a:defRPr>
                <a:solidFill>
                  <a:schemeClr val="tx1"/>
                </a:solidFill>
                <a:latin typeface="Arial" charset="0"/>
                <a:cs typeface="Arial" charset="0"/>
              </a:defRPr>
            </a:lvl5pPr>
            <a:lvl6pPr marL="2514600" indent="-228600" defTabSz="847725" eaLnBrk="0" fontAlgn="base" hangingPunct="0">
              <a:spcBef>
                <a:spcPct val="0"/>
              </a:spcBef>
              <a:spcAft>
                <a:spcPct val="0"/>
              </a:spcAft>
              <a:defRPr>
                <a:solidFill>
                  <a:schemeClr val="tx1"/>
                </a:solidFill>
                <a:latin typeface="Arial" charset="0"/>
                <a:cs typeface="Arial" charset="0"/>
              </a:defRPr>
            </a:lvl6pPr>
            <a:lvl7pPr marL="2971800" indent="-228600" defTabSz="847725" eaLnBrk="0" fontAlgn="base" hangingPunct="0">
              <a:spcBef>
                <a:spcPct val="0"/>
              </a:spcBef>
              <a:spcAft>
                <a:spcPct val="0"/>
              </a:spcAft>
              <a:defRPr>
                <a:solidFill>
                  <a:schemeClr val="tx1"/>
                </a:solidFill>
                <a:latin typeface="Arial" charset="0"/>
                <a:cs typeface="Arial" charset="0"/>
              </a:defRPr>
            </a:lvl7pPr>
            <a:lvl8pPr marL="3429000" indent="-228600" defTabSz="847725" eaLnBrk="0" fontAlgn="base" hangingPunct="0">
              <a:spcBef>
                <a:spcPct val="0"/>
              </a:spcBef>
              <a:spcAft>
                <a:spcPct val="0"/>
              </a:spcAft>
              <a:defRPr>
                <a:solidFill>
                  <a:schemeClr val="tx1"/>
                </a:solidFill>
                <a:latin typeface="Arial" charset="0"/>
                <a:cs typeface="Arial" charset="0"/>
              </a:defRPr>
            </a:lvl8pPr>
            <a:lvl9pPr marL="3886200" indent="-228600" defTabSz="847725" eaLnBrk="0" fontAlgn="base" hangingPunct="0">
              <a:spcBef>
                <a:spcPct val="0"/>
              </a:spcBef>
              <a:spcAft>
                <a:spcPct val="0"/>
              </a:spcAft>
              <a:defRPr>
                <a:solidFill>
                  <a:schemeClr val="tx1"/>
                </a:solidFill>
                <a:latin typeface="Arial" charset="0"/>
                <a:cs typeface="Arial" charset="0"/>
              </a:defRPr>
            </a:lvl9pPr>
          </a:lstStyle>
          <a:p>
            <a:r>
              <a:rPr lang="en-US" sz="500" b="1">
                <a:latin typeface="CG Times" pitchFamily="18" charset="0"/>
              </a:rPr>
              <a:t>   CLINIC: </a:t>
            </a:r>
            <a:r>
              <a:rPr lang="en-US" sz="500">
                <a:latin typeface="Arial Unicode MS" pitchFamily="34" charset="-128"/>
              </a:rPr>
              <a:t>2951</a:t>
            </a:r>
            <a:r>
              <a:rPr lang="en-US" sz="500" b="1">
                <a:latin typeface="CG Times" pitchFamily="18" charset="0"/>
              </a:rPr>
              <a:t>          </a:t>
            </a:r>
            <a:r>
              <a:rPr lang="en-US" sz="500" b="1" u="sng">
                <a:latin typeface="CG Times" pitchFamily="18" charset="0"/>
              </a:rPr>
              <a:t>OFFICE</a:t>
            </a:r>
            <a:r>
              <a:rPr lang="en-US" sz="500" b="1">
                <a:latin typeface="CG Times" pitchFamily="18" charset="0"/>
              </a:rPr>
              <a:t>     </a:t>
            </a:r>
            <a:r>
              <a:rPr lang="en-US" sz="500" b="1" u="sng">
                <a:latin typeface="CG Times" pitchFamily="18" charset="0"/>
              </a:rPr>
              <a:t> HP</a:t>
            </a:r>
            <a:endParaRPr lang="en-US" sz="500" b="1">
              <a:latin typeface="CG Times" pitchFamily="18" charset="0"/>
            </a:endParaRPr>
          </a:p>
          <a:p>
            <a:r>
              <a:rPr lang="en-US" sz="500" b="1">
                <a:latin typeface="CG Times" pitchFamily="18" charset="0"/>
              </a:rPr>
              <a:t>                                                  0816.20</a:t>
            </a:r>
          </a:p>
          <a:p>
            <a:r>
              <a:rPr lang="en-US" sz="500" b="1">
                <a:latin typeface="Bookman Old Style" pitchFamily="18" charset="0"/>
              </a:rPr>
              <a:t>IAN D. CARMICHAEL</a:t>
            </a:r>
            <a:r>
              <a:rPr lang="en-US" sz="500">
                <a:latin typeface="CG Times" pitchFamily="18" charset="0"/>
              </a:rPr>
              <a:t>:  </a:t>
            </a:r>
            <a:r>
              <a:rPr lang="en-US" sz="500">
                <a:latin typeface="Arial Rounded MT Bold" pitchFamily="34" charset="0"/>
              </a:rPr>
              <a:t>2942     4476</a:t>
            </a:r>
          </a:p>
          <a:p>
            <a:r>
              <a:rPr lang="en-US" sz="500" b="1">
                <a:latin typeface="Bookman Old Style" pitchFamily="18" charset="0"/>
              </a:rPr>
              <a:t>IVER, LANE A.          </a:t>
            </a:r>
            <a:r>
              <a:rPr lang="en-US" sz="500">
                <a:latin typeface="CG Times" pitchFamily="18" charset="0"/>
              </a:rPr>
              <a:t>:  </a:t>
            </a:r>
            <a:r>
              <a:rPr lang="en-US" sz="500">
                <a:latin typeface="Arial Rounded MT Bold" pitchFamily="34" charset="0"/>
              </a:rPr>
              <a:t>2942/2998-702942</a:t>
            </a:r>
            <a:r>
              <a:rPr lang="en-US" sz="500" b="1">
                <a:latin typeface="Arial Rounded MT Bold" pitchFamily="34" charset="0"/>
              </a:rPr>
              <a:t>(RT</a:t>
            </a:r>
            <a:r>
              <a:rPr lang="en-US" sz="500">
                <a:latin typeface="Arial Rounded MT Bold" pitchFamily="34" charset="0"/>
              </a:rPr>
              <a:t>)</a:t>
            </a:r>
            <a:endParaRPr lang="en-US" sz="500">
              <a:latin typeface="CG Times" pitchFamily="18" charset="0"/>
            </a:endParaRPr>
          </a:p>
          <a:p>
            <a:endParaRPr lang="en-US" sz="500">
              <a:latin typeface="CG Times" pitchFamily="18" charset="0"/>
            </a:endParaRPr>
          </a:p>
        </p:txBody>
      </p:sp>
      <p:sp>
        <p:nvSpPr>
          <p:cNvPr id="35965" name="Line 125"/>
          <p:cNvSpPr>
            <a:spLocks noChangeShapeType="1"/>
          </p:cNvSpPr>
          <p:nvPr/>
        </p:nvSpPr>
        <p:spPr bwMode="auto">
          <a:xfrm>
            <a:off x="1822450" y="5548313"/>
            <a:ext cx="1430338" cy="0"/>
          </a:xfrm>
          <a:prstGeom prst="line">
            <a:avLst/>
          </a:prstGeom>
          <a:noFill/>
          <a:ln w="127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66" name="Line 126"/>
          <p:cNvSpPr>
            <a:spLocks noChangeShapeType="1"/>
          </p:cNvSpPr>
          <p:nvPr/>
        </p:nvSpPr>
        <p:spPr bwMode="auto">
          <a:xfrm>
            <a:off x="6659563" y="4854575"/>
            <a:ext cx="158750" cy="0"/>
          </a:xfrm>
          <a:prstGeom prst="line">
            <a:avLst/>
          </a:prstGeom>
          <a:noFill/>
          <a:ln w="12700">
            <a:solidFill>
              <a:srgbClr val="0000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67" name="Line 127"/>
          <p:cNvSpPr>
            <a:spLocks noChangeShapeType="1"/>
          </p:cNvSpPr>
          <p:nvPr/>
        </p:nvSpPr>
        <p:spPr bwMode="auto">
          <a:xfrm rot="10800000">
            <a:off x="1676400" y="4146550"/>
            <a:ext cx="146050" cy="0"/>
          </a:xfrm>
          <a:prstGeom prst="line">
            <a:avLst/>
          </a:prstGeom>
          <a:noFill/>
          <a:ln w="12700">
            <a:solidFill>
              <a:srgbClr val="000099"/>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68" name="Line 128"/>
          <p:cNvSpPr>
            <a:spLocks noChangeShapeType="1"/>
          </p:cNvSpPr>
          <p:nvPr/>
        </p:nvSpPr>
        <p:spPr bwMode="auto">
          <a:xfrm>
            <a:off x="1828800" y="3748088"/>
            <a:ext cx="0" cy="398462"/>
          </a:xfrm>
          <a:prstGeom prst="line">
            <a:avLst/>
          </a:prstGeom>
          <a:noFill/>
          <a:ln w="127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5969" name="Line 129"/>
          <p:cNvSpPr>
            <a:spLocks noChangeShapeType="1"/>
          </p:cNvSpPr>
          <p:nvPr/>
        </p:nvSpPr>
        <p:spPr bwMode="auto">
          <a:xfrm>
            <a:off x="1828800" y="3748088"/>
            <a:ext cx="76200" cy="0"/>
          </a:xfrm>
          <a:prstGeom prst="line">
            <a:avLst/>
          </a:prstGeom>
          <a:noFill/>
          <a:ln w="127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d-ID"/>
          </a:p>
        </p:txBody>
      </p:sp>
      <p:sp>
        <p:nvSpPr>
          <p:cNvPr id="35970" name="Rectangle 130"/>
          <p:cNvSpPr>
            <a:spLocks noChangeArrowheads="1"/>
          </p:cNvSpPr>
          <p:nvPr/>
        </p:nvSpPr>
        <p:spPr bwMode="auto">
          <a:xfrm>
            <a:off x="301625" y="1952625"/>
            <a:ext cx="1450975" cy="384175"/>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d-ID"/>
          </a:p>
        </p:txBody>
      </p:sp>
      <p:sp>
        <p:nvSpPr>
          <p:cNvPr id="35971" name="Rectangle 131"/>
          <p:cNvSpPr>
            <a:spLocks noChangeArrowheads="1"/>
          </p:cNvSpPr>
          <p:nvPr/>
        </p:nvSpPr>
        <p:spPr bwMode="auto">
          <a:xfrm>
            <a:off x="301625" y="1962150"/>
            <a:ext cx="777875" cy="160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700" b="1" u="sng">
                <a:latin typeface="Arial Black" pitchFamily="34" charset="0"/>
              </a:rPr>
              <a:t>NIB </a:t>
            </a:r>
            <a:r>
              <a:rPr lang="en-US" sz="600" b="1">
                <a:latin typeface="Arial Black" pitchFamily="34" charset="0"/>
              </a:rPr>
              <a:t>    </a:t>
            </a:r>
          </a:p>
        </p:txBody>
      </p:sp>
      <p:sp>
        <p:nvSpPr>
          <p:cNvPr id="35972" name="Rectangle 132"/>
          <p:cNvSpPr>
            <a:spLocks noChangeArrowheads="1"/>
          </p:cNvSpPr>
          <p:nvPr/>
        </p:nvSpPr>
        <p:spPr bwMode="auto">
          <a:xfrm>
            <a:off x="925513" y="1933575"/>
            <a:ext cx="782637" cy="242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6353" tIns="23177" rIns="46353" bIns="23177">
            <a:spAutoFit/>
          </a:bodyPr>
          <a:lstStyle/>
          <a:p>
            <a:pPr defTabSz="288925" eaLnBrk="0" hangingPunct="0"/>
            <a:r>
              <a:rPr lang="en-US" sz="600">
                <a:latin typeface="Arial Rounded MT Bold" pitchFamily="34" charset="0"/>
              </a:rPr>
              <a:t>8870 / 8872 </a:t>
            </a:r>
          </a:p>
          <a:p>
            <a:pPr defTabSz="288925" eaLnBrk="0" hangingPunct="0"/>
            <a:r>
              <a:rPr lang="en-US" sz="600">
                <a:latin typeface="Arial Rounded MT Bold" pitchFamily="34" charset="0"/>
              </a:rPr>
              <a:t>FAX : 548873</a:t>
            </a:r>
            <a:endParaRPr lang="en-US" sz="500" b="1">
              <a:latin typeface="Arial Rounded MT Bold" pitchFamily="34" charset="0"/>
            </a:endParaRPr>
          </a:p>
        </p:txBody>
      </p:sp>
      <p:sp>
        <p:nvSpPr>
          <p:cNvPr id="35973" name="Text Box 133"/>
          <p:cNvSpPr txBox="1">
            <a:spLocks noChangeArrowheads="1"/>
          </p:cNvSpPr>
          <p:nvPr/>
        </p:nvSpPr>
        <p:spPr bwMode="auto">
          <a:xfrm>
            <a:off x="330200" y="2106613"/>
            <a:ext cx="1574800" cy="285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600" b="1">
                <a:latin typeface="Arial Rounded MT Bold" pitchFamily="34" charset="0"/>
              </a:rPr>
              <a:t>WAHYU DINATA / L. WATUNG</a:t>
            </a:r>
          </a:p>
          <a:p>
            <a:r>
              <a:rPr lang="en-US" sz="600" b="1">
                <a:latin typeface="Arial Rounded MT Bold" pitchFamily="34" charset="0"/>
              </a:rPr>
              <a:t>     </a:t>
            </a:r>
            <a:r>
              <a:rPr lang="en-US" sz="600" b="1" i="1">
                <a:latin typeface="Arial Rounded MT Bold" pitchFamily="34" charset="0"/>
              </a:rPr>
              <a:t>8877</a:t>
            </a:r>
            <a:r>
              <a:rPr lang="en-US" sz="600" b="1">
                <a:latin typeface="Arial Rounded MT Bold" pitchFamily="34" charset="0"/>
              </a:rPr>
              <a:t> / 0548-27700 ext. 212</a:t>
            </a:r>
          </a:p>
        </p:txBody>
      </p:sp>
      <p:sp>
        <p:nvSpPr>
          <p:cNvPr id="35974" name="Text Box 134"/>
          <p:cNvSpPr txBox="1">
            <a:spLocks noChangeArrowheads="1"/>
          </p:cNvSpPr>
          <p:nvPr/>
        </p:nvSpPr>
        <p:spPr bwMode="auto">
          <a:xfrm>
            <a:off x="5195888" y="5905500"/>
            <a:ext cx="592137"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Arial Rounded MT Bold" pitchFamily="34" charset="0"/>
              </a:rPr>
              <a:t>A.PARINDING</a:t>
            </a:r>
          </a:p>
          <a:p>
            <a:r>
              <a:rPr lang="en-US" sz="500">
                <a:latin typeface="Arial Rounded MT Bold" pitchFamily="34" charset="0"/>
              </a:rPr>
              <a:t>ROOSTINI</a:t>
            </a:r>
          </a:p>
          <a:p>
            <a:r>
              <a:rPr lang="en-US" sz="500">
                <a:latin typeface="Arial Rounded MT Bold" pitchFamily="34" charset="0"/>
              </a:rPr>
              <a:t>S. SOEWITO</a:t>
            </a:r>
          </a:p>
          <a:p>
            <a:endParaRPr lang="en-US" sz="500">
              <a:latin typeface="Arial Rounded MT Bold" pitchFamily="34" charset="0"/>
            </a:endParaRPr>
          </a:p>
        </p:txBody>
      </p:sp>
      <p:sp>
        <p:nvSpPr>
          <p:cNvPr id="35975" name="Text Box 135"/>
          <p:cNvSpPr txBox="1">
            <a:spLocks noChangeArrowheads="1"/>
          </p:cNvSpPr>
          <p:nvPr/>
        </p:nvSpPr>
        <p:spPr bwMode="auto">
          <a:xfrm>
            <a:off x="5715000" y="5900738"/>
            <a:ext cx="195263" cy="412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latin typeface="Times New Roman" pitchFamily="18" charset="0"/>
              </a:rPr>
              <a:t>:</a:t>
            </a:r>
          </a:p>
          <a:p>
            <a:r>
              <a:rPr lang="en-US" sz="500">
                <a:latin typeface="Times New Roman" pitchFamily="18" charset="0"/>
              </a:rPr>
              <a:t>:</a:t>
            </a:r>
          </a:p>
          <a:p>
            <a:r>
              <a:rPr lang="en-US" sz="500">
                <a:latin typeface="Times New Roman" pitchFamily="18" charset="0"/>
              </a:rPr>
              <a:t>:</a:t>
            </a:r>
          </a:p>
          <a:p>
            <a:r>
              <a:rPr lang="en-US" sz="500">
                <a:latin typeface="Times New Roman" pitchFamily="18" charset="0"/>
              </a:rPr>
              <a:t> </a:t>
            </a:r>
          </a:p>
        </p:txBody>
      </p:sp>
      <p:sp>
        <p:nvSpPr>
          <p:cNvPr id="35976" name="Text Box 136"/>
          <p:cNvSpPr txBox="1">
            <a:spLocks noChangeArrowheads="1"/>
          </p:cNvSpPr>
          <p:nvPr/>
        </p:nvSpPr>
        <p:spPr bwMode="auto">
          <a:xfrm>
            <a:off x="5778500" y="5900738"/>
            <a:ext cx="317500"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t>3115</a:t>
            </a:r>
          </a:p>
          <a:p>
            <a:r>
              <a:rPr lang="en-US" sz="500"/>
              <a:t>3332</a:t>
            </a:r>
          </a:p>
          <a:p>
            <a:r>
              <a:rPr lang="en-US" sz="500"/>
              <a:t>3386</a:t>
            </a:r>
          </a:p>
        </p:txBody>
      </p:sp>
      <p:sp>
        <p:nvSpPr>
          <p:cNvPr id="35977" name="Text Box 137"/>
          <p:cNvSpPr txBox="1">
            <a:spLocks noChangeArrowheads="1"/>
          </p:cNvSpPr>
          <p:nvPr/>
        </p:nvSpPr>
        <p:spPr bwMode="auto">
          <a:xfrm>
            <a:off x="5954713" y="5903913"/>
            <a:ext cx="446087"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t> 767096</a:t>
            </a:r>
          </a:p>
          <a:p>
            <a:r>
              <a:rPr lang="en-US" sz="500"/>
              <a:t> 736250</a:t>
            </a:r>
          </a:p>
          <a:p>
            <a:r>
              <a:rPr lang="en-US" sz="500"/>
              <a:t> 420548</a:t>
            </a:r>
          </a:p>
        </p:txBody>
      </p:sp>
      <p:sp>
        <p:nvSpPr>
          <p:cNvPr id="35978" name="Text Box 138"/>
          <p:cNvSpPr txBox="1">
            <a:spLocks noChangeArrowheads="1"/>
          </p:cNvSpPr>
          <p:nvPr/>
        </p:nvSpPr>
        <p:spPr bwMode="auto">
          <a:xfrm>
            <a:off x="6224588" y="5900738"/>
            <a:ext cx="404812" cy="333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a:t>     2127</a:t>
            </a:r>
          </a:p>
          <a:p>
            <a:r>
              <a:rPr lang="en-US" sz="500"/>
              <a:t>     2137</a:t>
            </a:r>
          </a:p>
          <a:p>
            <a:r>
              <a:rPr lang="en-US" sz="500"/>
              <a:t>     1344</a:t>
            </a:r>
          </a:p>
        </p:txBody>
      </p:sp>
      <p:sp>
        <p:nvSpPr>
          <p:cNvPr id="35979" name="Text Box 139"/>
          <p:cNvSpPr txBox="1">
            <a:spLocks noChangeArrowheads="1"/>
          </p:cNvSpPr>
          <p:nvPr/>
        </p:nvSpPr>
        <p:spPr bwMode="auto">
          <a:xfrm>
            <a:off x="5883275" y="4864100"/>
            <a:ext cx="736600" cy="2524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8997" tIns="44498" rIns="88997" bIns="44498">
            <a:spAutoFit/>
          </a:bodyPr>
          <a:lstStyle>
            <a:lvl1pPr defTabSz="890588" eaLnBrk="0" hangingPunct="0">
              <a:defRPr>
                <a:solidFill>
                  <a:schemeClr val="tx1"/>
                </a:solidFill>
                <a:latin typeface="Arial" charset="0"/>
                <a:cs typeface="Arial" charset="0"/>
              </a:defRPr>
            </a:lvl1pPr>
            <a:lvl2pPr marL="742950" indent="-285750" defTabSz="890588" eaLnBrk="0" hangingPunct="0">
              <a:defRPr>
                <a:solidFill>
                  <a:schemeClr val="tx1"/>
                </a:solidFill>
                <a:latin typeface="Arial" charset="0"/>
                <a:cs typeface="Arial" charset="0"/>
              </a:defRPr>
            </a:lvl2pPr>
            <a:lvl3pPr marL="1143000" indent="-228600" defTabSz="890588" eaLnBrk="0" hangingPunct="0">
              <a:defRPr>
                <a:solidFill>
                  <a:schemeClr val="tx1"/>
                </a:solidFill>
                <a:latin typeface="Arial" charset="0"/>
                <a:cs typeface="Arial" charset="0"/>
              </a:defRPr>
            </a:lvl3pPr>
            <a:lvl4pPr marL="1600200" indent="-228600" defTabSz="890588" eaLnBrk="0" hangingPunct="0">
              <a:defRPr>
                <a:solidFill>
                  <a:schemeClr val="tx1"/>
                </a:solidFill>
                <a:latin typeface="Arial" charset="0"/>
                <a:cs typeface="Arial" charset="0"/>
              </a:defRPr>
            </a:lvl4pPr>
            <a:lvl5pPr marL="2057400" indent="-228600" defTabSz="890588" eaLnBrk="0" hangingPunct="0">
              <a:defRPr>
                <a:solidFill>
                  <a:schemeClr val="tx1"/>
                </a:solidFill>
                <a:latin typeface="Arial" charset="0"/>
                <a:cs typeface="Arial" charset="0"/>
              </a:defRPr>
            </a:lvl5pPr>
            <a:lvl6pPr marL="2514600" indent="-228600" defTabSz="890588" eaLnBrk="0" fontAlgn="base" hangingPunct="0">
              <a:spcBef>
                <a:spcPct val="0"/>
              </a:spcBef>
              <a:spcAft>
                <a:spcPct val="0"/>
              </a:spcAft>
              <a:defRPr>
                <a:solidFill>
                  <a:schemeClr val="tx1"/>
                </a:solidFill>
                <a:latin typeface="Arial" charset="0"/>
                <a:cs typeface="Arial" charset="0"/>
              </a:defRPr>
            </a:lvl6pPr>
            <a:lvl7pPr marL="2971800" indent="-228600" defTabSz="890588" eaLnBrk="0" fontAlgn="base" hangingPunct="0">
              <a:spcBef>
                <a:spcPct val="0"/>
              </a:spcBef>
              <a:spcAft>
                <a:spcPct val="0"/>
              </a:spcAft>
              <a:defRPr>
                <a:solidFill>
                  <a:schemeClr val="tx1"/>
                </a:solidFill>
                <a:latin typeface="Arial" charset="0"/>
                <a:cs typeface="Arial" charset="0"/>
              </a:defRPr>
            </a:lvl7pPr>
            <a:lvl8pPr marL="3429000" indent="-228600" defTabSz="890588" eaLnBrk="0" fontAlgn="base" hangingPunct="0">
              <a:spcBef>
                <a:spcPct val="0"/>
              </a:spcBef>
              <a:spcAft>
                <a:spcPct val="0"/>
              </a:spcAft>
              <a:defRPr>
                <a:solidFill>
                  <a:schemeClr val="tx1"/>
                </a:solidFill>
                <a:latin typeface="Arial" charset="0"/>
                <a:cs typeface="Arial" charset="0"/>
              </a:defRPr>
            </a:lvl8pPr>
            <a:lvl9pPr marL="3886200" indent="-228600" defTabSz="890588" eaLnBrk="0" fontAlgn="base" hangingPunct="0">
              <a:spcBef>
                <a:spcPct val="0"/>
              </a:spcBef>
              <a:spcAft>
                <a:spcPct val="0"/>
              </a:spcAft>
              <a:defRPr>
                <a:solidFill>
                  <a:schemeClr val="tx1"/>
                </a:solidFill>
                <a:latin typeface="Arial" charset="0"/>
                <a:cs typeface="Arial" charset="0"/>
              </a:defRPr>
            </a:lvl9pPr>
          </a:lstStyle>
          <a:p>
            <a:r>
              <a:rPr lang="en-US" sz="500" b="1" u="sng">
                <a:latin typeface="Albertus Medium" pitchFamily="34" charset="0"/>
              </a:rPr>
              <a:t> OFFICE</a:t>
            </a:r>
            <a:r>
              <a:rPr lang="en-US" sz="500" b="1">
                <a:latin typeface="Albertus Medium" pitchFamily="34" charset="0"/>
              </a:rPr>
              <a:t>     </a:t>
            </a:r>
            <a:r>
              <a:rPr lang="en-US" sz="500" b="1" u="sng">
                <a:latin typeface="Albertus Medium" pitchFamily="34" charset="0"/>
              </a:rPr>
              <a:t>HOME</a:t>
            </a:r>
          </a:p>
          <a:p>
            <a:r>
              <a:rPr lang="en-US" sz="500" b="1">
                <a:latin typeface="Albertus Medium" pitchFamily="34" charset="0"/>
              </a:rPr>
              <a:t>                                </a:t>
            </a:r>
            <a:endParaRPr lang="en-US" sz="500" b="1" u="sng">
              <a:latin typeface="Albertus Medium" pitchFamily="34"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Transportasi</a:t>
            </a:r>
            <a:r>
              <a:rPr lang="en-US" sz="2800" dirty="0" smtClean="0">
                <a:solidFill>
                  <a:srgbClr val="FF0000"/>
                </a:solidFill>
              </a:rPr>
              <a:t> </a:t>
            </a:r>
            <a:r>
              <a:rPr lang="en-US" sz="2800" dirty="0" err="1" smtClean="0">
                <a:solidFill>
                  <a:srgbClr val="FF0000"/>
                </a:solidFill>
              </a:rPr>
              <a:t>atau</a:t>
            </a:r>
            <a:r>
              <a:rPr lang="en-US" sz="2800" dirty="0" smtClean="0">
                <a:solidFill>
                  <a:srgbClr val="FF0000"/>
                </a:solidFill>
              </a:rPr>
              <a:t> Medevac</a:t>
            </a:r>
          </a:p>
        </p:txBody>
      </p:sp>
      <p:sp>
        <p:nvSpPr>
          <p:cNvPr id="36867" name="Rectangle 3"/>
          <p:cNvSpPr>
            <a:spLocks noGrp="1" noChangeArrowheads="1"/>
          </p:cNvSpPr>
          <p:nvPr>
            <p:ph idx="1"/>
          </p:nvPr>
        </p:nvSpPr>
        <p:spPr>
          <a:xfrm>
            <a:off x="457200" y="1600200"/>
            <a:ext cx="7620000" cy="3773488"/>
          </a:xfrm>
        </p:spPr>
        <p:txBody>
          <a:bodyPr/>
          <a:lstStyle/>
          <a:p>
            <a:pPr eaLnBrk="1" hangingPunct="1"/>
            <a:r>
              <a:rPr lang="en-US" sz="2800" smtClean="0"/>
              <a:t>Sesudah stabilisasi pengangkutan korban secara tepat diperlukan;</a:t>
            </a:r>
          </a:p>
          <a:p>
            <a:pPr eaLnBrk="1" hangingPunct="1"/>
            <a:r>
              <a:rPr lang="en-US" sz="2800" smtClean="0"/>
              <a:t>Jenis alat angkut bergantung pada kondisi lapangan dan tersedianya sarana;</a:t>
            </a:r>
          </a:p>
          <a:p>
            <a:pPr eaLnBrk="1" hangingPunct="1"/>
            <a:r>
              <a:rPr lang="en-US" sz="2800" smtClean="0"/>
              <a:t>Sarana harus dipikirkan sebelumnya (ambulans, pesawat terbang, helikopter), termasuk peralatan dan sumber daya yang tersedia, serta kesesuaiannya;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00113" y="908050"/>
            <a:ext cx="6480175" cy="1143000"/>
          </a:xfrm>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Penerapan</a:t>
            </a:r>
            <a:endParaRPr lang="en-US" sz="2800" dirty="0" smtClean="0">
              <a:solidFill>
                <a:srgbClr val="FF0000"/>
              </a:solidFill>
            </a:endParaRPr>
          </a:p>
        </p:txBody>
      </p:sp>
      <p:sp>
        <p:nvSpPr>
          <p:cNvPr id="37891" name="Rectangle 3"/>
          <p:cNvSpPr>
            <a:spLocks noGrp="1" noChangeArrowheads="1"/>
          </p:cNvSpPr>
          <p:nvPr>
            <p:ph idx="1"/>
          </p:nvPr>
        </p:nvSpPr>
        <p:spPr>
          <a:xfrm>
            <a:off x="539750" y="2565400"/>
            <a:ext cx="7620000" cy="2692400"/>
          </a:xfrm>
        </p:spPr>
        <p:txBody>
          <a:bodyPr/>
          <a:lstStyle/>
          <a:p>
            <a:pPr marL="711200" indent="-596900" eaLnBrk="1" hangingPunct="1">
              <a:buFont typeface="Courier New" pitchFamily="49" charset="0"/>
              <a:buChar char="o"/>
            </a:pPr>
            <a:r>
              <a:rPr lang="en-US" sz="2800" dirty="0" err="1" smtClean="0"/>
              <a:t>Membuat</a:t>
            </a:r>
            <a:r>
              <a:rPr lang="en-US" sz="2800" dirty="0" smtClean="0"/>
              <a:t> </a:t>
            </a:r>
            <a:r>
              <a:rPr lang="en-US" sz="2800" dirty="0" err="1" smtClean="0"/>
              <a:t>dokumentasi</a:t>
            </a:r>
            <a:r>
              <a:rPr lang="en-US" sz="2800" dirty="0" smtClean="0"/>
              <a:t> </a:t>
            </a:r>
            <a:r>
              <a:rPr lang="en-US" sz="2800" dirty="0" err="1" smtClean="0"/>
              <a:t>atas</a:t>
            </a:r>
            <a:r>
              <a:rPr lang="en-US" sz="2800" dirty="0" smtClean="0"/>
              <a:t> </a:t>
            </a:r>
            <a:r>
              <a:rPr lang="en-US" sz="2800" dirty="0" err="1" smtClean="0"/>
              <a:t>semua</a:t>
            </a:r>
            <a:r>
              <a:rPr lang="en-US" sz="2800" dirty="0" smtClean="0"/>
              <a:t> </a:t>
            </a:r>
            <a:r>
              <a:rPr lang="en-US" sz="2800" dirty="0" err="1" smtClean="0"/>
              <a:t>kemungkinan</a:t>
            </a:r>
            <a:r>
              <a:rPr lang="en-US" sz="2800" dirty="0" smtClean="0"/>
              <a:t> yang </a:t>
            </a:r>
            <a:r>
              <a:rPr lang="en-US" sz="2800" dirty="0" err="1" smtClean="0"/>
              <a:t>bakal</a:t>
            </a:r>
            <a:r>
              <a:rPr lang="en-US" sz="2800" dirty="0" smtClean="0"/>
              <a:t> </a:t>
            </a:r>
            <a:r>
              <a:rPr lang="en-US" sz="2800" dirty="0" err="1" smtClean="0"/>
              <a:t>terjadi</a:t>
            </a:r>
            <a:r>
              <a:rPr lang="en-US" sz="2800" dirty="0" smtClean="0"/>
              <a:t>;</a:t>
            </a:r>
          </a:p>
          <a:p>
            <a:pPr marL="711200" indent="-596900" eaLnBrk="1" hangingPunct="1">
              <a:buFont typeface="Courier New" pitchFamily="49" charset="0"/>
              <a:buChar char="o"/>
            </a:pPr>
            <a:r>
              <a:rPr lang="en-US" sz="2800" dirty="0" err="1" smtClean="0"/>
              <a:t>Jika</a:t>
            </a:r>
            <a:r>
              <a:rPr lang="en-US" sz="2800" dirty="0" smtClean="0"/>
              <a:t> </a:t>
            </a:r>
            <a:r>
              <a:rPr lang="en-US" sz="2800" dirty="0" err="1" smtClean="0"/>
              <a:t>diperlukan</a:t>
            </a:r>
            <a:r>
              <a:rPr lang="en-US" sz="2800" dirty="0" smtClean="0"/>
              <a:t> </a:t>
            </a:r>
            <a:r>
              <a:rPr lang="en-US" sz="2800" dirty="0" err="1" smtClean="0"/>
              <a:t>mengontrakkan</a:t>
            </a:r>
            <a:r>
              <a:rPr lang="en-US" sz="2800" dirty="0" smtClean="0"/>
              <a:t> </a:t>
            </a:r>
            <a:r>
              <a:rPr lang="en-US" sz="2800" dirty="0" err="1" smtClean="0"/>
              <a:t>sumber</a:t>
            </a:r>
            <a:r>
              <a:rPr lang="en-US" sz="2800" dirty="0" smtClean="0"/>
              <a:t> </a:t>
            </a:r>
            <a:r>
              <a:rPr lang="en-US" sz="2800" dirty="0" err="1" smtClean="0"/>
              <a:t>daya</a:t>
            </a:r>
            <a:r>
              <a:rPr lang="en-US" sz="2800" dirty="0" smtClean="0"/>
              <a:t>;</a:t>
            </a:r>
          </a:p>
          <a:p>
            <a:pPr marL="711200" indent="-596900" eaLnBrk="1" hangingPunct="1">
              <a:buFont typeface="Courier New" pitchFamily="49" charset="0"/>
              <a:buChar char="o"/>
            </a:pPr>
            <a:r>
              <a:rPr lang="en-US" sz="2800" dirty="0" err="1" smtClean="0"/>
              <a:t>Menyiapkan</a:t>
            </a:r>
            <a:r>
              <a:rPr lang="en-US" sz="2800" dirty="0" smtClean="0"/>
              <a:t> </a:t>
            </a:r>
            <a:r>
              <a:rPr lang="en-US" sz="2800" dirty="0" err="1" smtClean="0"/>
              <a:t>kesadaran</a:t>
            </a:r>
            <a:r>
              <a:rPr lang="en-US" sz="2800" dirty="0" smtClean="0"/>
              <a:t> </a:t>
            </a:r>
            <a:r>
              <a:rPr lang="en-US" sz="2800" dirty="0" err="1" smtClean="0"/>
              <a:t>dan</a:t>
            </a:r>
            <a:r>
              <a:rPr lang="en-US" sz="2800" dirty="0" smtClean="0"/>
              <a:t> </a:t>
            </a:r>
            <a:r>
              <a:rPr lang="en-US" sz="2800" dirty="0" err="1" smtClean="0"/>
              <a:t>pelatihan</a:t>
            </a:r>
            <a:r>
              <a:rPr lang="en-US" sz="2800" dirty="0" smtClean="0"/>
              <a:t> </a:t>
            </a:r>
            <a:r>
              <a:rPr lang="en-US" sz="2800" dirty="0" err="1" smtClean="0"/>
              <a:t>pertolongan</a:t>
            </a:r>
            <a:r>
              <a:rPr lang="en-US" sz="2800" dirty="0" smtClean="0"/>
              <a:t> </a:t>
            </a:r>
            <a:r>
              <a:rPr lang="en-US" sz="2800" dirty="0" err="1" smtClean="0"/>
              <a:t>pertama</a:t>
            </a:r>
            <a:r>
              <a:rPr lang="en-US" sz="2800" dirty="0" smtClean="0"/>
              <a:t> </a:t>
            </a:r>
            <a:r>
              <a:rPr lang="en-US" sz="2800" dirty="0" err="1" smtClean="0"/>
              <a:t>jika</a:t>
            </a:r>
            <a:r>
              <a:rPr lang="en-US" sz="2800" dirty="0" smtClean="0"/>
              <a:t> </a:t>
            </a:r>
            <a:r>
              <a:rPr lang="en-US" sz="2800" dirty="0" err="1" smtClean="0"/>
              <a:t>diperlukan</a:t>
            </a:r>
            <a:r>
              <a:rPr lang="en-US" sz="2800" dirty="0" smtClean="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fontAlgn="auto" hangingPunct="1">
              <a:spcAft>
                <a:spcPts val="0"/>
              </a:spcAft>
              <a:defRPr/>
            </a:pPr>
            <a:r>
              <a:rPr lang="en-US" sz="2800" dirty="0" err="1" smtClean="0">
                <a:solidFill>
                  <a:srgbClr val="FF0000"/>
                </a:solidFill>
              </a:rPr>
              <a:t>Sistem</a:t>
            </a:r>
            <a:r>
              <a:rPr lang="en-US" sz="2800" dirty="0" smtClean="0">
                <a:solidFill>
                  <a:srgbClr val="FF0000"/>
                </a:solidFill>
              </a:rPr>
              <a:t> </a:t>
            </a:r>
            <a:r>
              <a:rPr lang="en-US" sz="2800" dirty="0" err="1" smtClean="0">
                <a:solidFill>
                  <a:srgbClr val="FF0000"/>
                </a:solidFill>
              </a:rPr>
              <a:t>Manajemen</a:t>
            </a:r>
            <a:r>
              <a:rPr lang="en-US" sz="2800" dirty="0" smtClean="0">
                <a:solidFill>
                  <a:srgbClr val="FF0000"/>
                </a:solidFill>
              </a:rPr>
              <a:t> </a:t>
            </a:r>
            <a:r>
              <a:rPr lang="en-US" sz="2800" dirty="0" err="1" smtClean="0">
                <a:solidFill>
                  <a:srgbClr val="FF0000"/>
                </a:solidFill>
              </a:rPr>
              <a:t>Gawat</a:t>
            </a:r>
            <a:r>
              <a:rPr lang="en-US" sz="2800" dirty="0" smtClean="0">
                <a:solidFill>
                  <a:srgbClr val="FF0000"/>
                </a:solidFill>
              </a:rPr>
              <a:t> </a:t>
            </a:r>
            <a:r>
              <a:rPr lang="en-US" sz="2800" dirty="0" err="1" smtClean="0">
                <a:solidFill>
                  <a:srgbClr val="FF0000"/>
                </a:solidFill>
              </a:rPr>
              <a:t>Darurat</a:t>
            </a:r>
            <a:r>
              <a:rPr lang="en-US" sz="2800" dirty="0" smtClean="0">
                <a:solidFill>
                  <a:srgbClr val="FF0000"/>
                </a:solidFill>
              </a:rPr>
              <a:t> </a:t>
            </a:r>
            <a:r>
              <a:rPr lang="en-US" sz="2800" dirty="0" err="1" smtClean="0">
                <a:solidFill>
                  <a:srgbClr val="FF0000"/>
                </a:solidFill>
              </a:rPr>
              <a:t>Medik</a:t>
            </a:r>
            <a:r>
              <a:rPr lang="en-US" sz="2800" dirty="0" smtClean="0">
                <a:solidFill>
                  <a:srgbClr val="FF0000"/>
                </a:solidFill>
              </a:rPr>
              <a:t/>
            </a:r>
            <a:br>
              <a:rPr lang="en-US" sz="2800" dirty="0" smtClean="0">
                <a:solidFill>
                  <a:srgbClr val="FF0000"/>
                </a:solidFill>
              </a:rPr>
            </a:br>
            <a:r>
              <a:rPr lang="en-US" sz="2800" dirty="0" err="1" smtClean="0">
                <a:solidFill>
                  <a:srgbClr val="FF0000"/>
                </a:solidFill>
              </a:rPr>
              <a:t>Pemantauan</a:t>
            </a:r>
            <a:r>
              <a:rPr lang="en-US" sz="2800" dirty="0" smtClean="0">
                <a:solidFill>
                  <a:srgbClr val="FF0000"/>
                </a:solidFill>
              </a:rPr>
              <a:t> </a:t>
            </a:r>
            <a:r>
              <a:rPr lang="en-US" sz="2800" dirty="0" err="1" smtClean="0">
                <a:solidFill>
                  <a:srgbClr val="FF0000"/>
                </a:solidFill>
              </a:rPr>
              <a:t>dan</a:t>
            </a:r>
            <a:r>
              <a:rPr lang="en-US" sz="2800" dirty="0" smtClean="0">
                <a:solidFill>
                  <a:srgbClr val="FF0000"/>
                </a:solidFill>
              </a:rPr>
              <a:t> </a:t>
            </a:r>
            <a:r>
              <a:rPr lang="en-US" sz="2800" dirty="0" err="1" smtClean="0">
                <a:solidFill>
                  <a:srgbClr val="FF0000"/>
                </a:solidFill>
              </a:rPr>
              <a:t>Perbaikan</a:t>
            </a:r>
            <a:endParaRPr lang="en-US" sz="2800" dirty="0" smtClean="0">
              <a:solidFill>
                <a:srgbClr val="FF0000"/>
              </a:solidFill>
            </a:endParaRPr>
          </a:p>
        </p:txBody>
      </p:sp>
      <p:sp>
        <p:nvSpPr>
          <p:cNvPr id="38915" name="Rectangle 3"/>
          <p:cNvSpPr>
            <a:spLocks noGrp="1" noChangeArrowheads="1"/>
          </p:cNvSpPr>
          <p:nvPr>
            <p:ph idx="1"/>
          </p:nvPr>
        </p:nvSpPr>
        <p:spPr>
          <a:xfrm>
            <a:off x="457200" y="1600200"/>
            <a:ext cx="7620000" cy="3268663"/>
          </a:xfrm>
        </p:spPr>
        <p:txBody>
          <a:bodyPr/>
          <a:lstStyle/>
          <a:p>
            <a:pPr eaLnBrk="1" hangingPunct="1">
              <a:lnSpc>
                <a:spcPct val="90000"/>
              </a:lnSpc>
            </a:pPr>
            <a:r>
              <a:rPr lang="en-US" sz="2400" smtClean="0"/>
              <a:t>Periksa kompetensi tahap 0,1,2,3;</a:t>
            </a:r>
          </a:p>
          <a:p>
            <a:pPr eaLnBrk="1" hangingPunct="1">
              <a:lnSpc>
                <a:spcPct val="90000"/>
              </a:lnSpc>
            </a:pPr>
            <a:r>
              <a:rPr lang="en-US" sz="2400" smtClean="0"/>
              <a:t>Periksa catatan administrasi;</a:t>
            </a:r>
          </a:p>
          <a:p>
            <a:pPr eaLnBrk="1" hangingPunct="1">
              <a:lnSpc>
                <a:spcPct val="90000"/>
              </a:lnSpc>
            </a:pPr>
            <a:r>
              <a:rPr lang="en-US" sz="2400" smtClean="0"/>
              <a:t>Periksa Kotak P3K;</a:t>
            </a:r>
          </a:p>
          <a:p>
            <a:pPr eaLnBrk="1" hangingPunct="1">
              <a:lnSpc>
                <a:spcPct val="90000"/>
              </a:lnSpc>
            </a:pPr>
            <a:r>
              <a:rPr lang="en-US" sz="2400" smtClean="0"/>
              <a:t>Simulasi sederhana tahap 1 di tempat kerja;</a:t>
            </a:r>
          </a:p>
          <a:p>
            <a:pPr eaLnBrk="1" hangingPunct="1">
              <a:lnSpc>
                <a:spcPct val="90000"/>
              </a:lnSpc>
            </a:pPr>
            <a:r>
              <a:rPr lang="en-US" sz="2400" smtClean="0"/>
              <a:t>Tingkatkan simulasi tahap 2 dan 3, termasuk peragaan helikopter;</a:t>
            </a:r>
          </a:p>
          <a:p>
            <a:pPr eaLnBrk="1" hangingPunct="1">
              <a:lnSpc>
                <a:spcPct val="90000"/>
              </a:lnSpc>
            </a:pPr>
            <a:r>
              <a:rPr lang="en-US" sz="2400" smtClean="0"/>
              <a:t>Tahap 4 tidak termasuk dalam rencana simulasi;</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9552" y="1052736"/>
            <a:ext cx="7620000" cy="1143000"/>
          </a:xfrm>
        </p:spPr>
        <p:txBody>
          <a:bodyPr/>
          <a:lstStyle/>
          <a:p>
            <a:pPr eaLnBrk="1" fontAlgn="auto" hangingPunct="1">
              <a:spcAft>
                <a:spcPts val="0"/>
              </a:spcAft>
              <a:defRPr/>
            </a:pPr>
            <a:r>
              <a:rPr lang="en-US" sz="3200" dirty="0" err="1" smtClean="0"/>
              <a:t>Sistem</a:t>
            </a:r>
            <a:r>
              <a:rPr lang="en-US" sz="3200" dirty="0" smtClean="0"/>
              <a:t> </a:t>
            </a:r>
            <a:r>
              <a:rPr lang="en-US" sz="3200" dirty="0" err="1" smtClean="0"/>
              <a:t>Manajemen</a:t>
            </a:r>
            <a:r>
              <a:rPr lang="en-US" sz="3200" dirty="0" smtClean="0"/>
              <a:t> </a:t>
            </a:r>
            <a:r>
              <a:rPr lang="en-US" sz="3200" dirty="0" err="1" smtClean="0"/>
              <a:t>Gawat</a:t>
            </a:r>
            <a:r>
              <a:rPr lang="en-US" sz="3200" dirty="0" smtClean="0"/>
              <a:t> </a:t>
            </a:r>
            <a:r>
              <a:rPr lang="en-US" sz="3200" dirty="0" err="1" smtClean="0"/>
              <a:t>Darurat</a:t>
            </a:r>
            <a:r>
              <a:rPr lang="en-US" sz="3200" dirty="0" smtClean="0"/>
              <a:t> </a:t>
            </a:r>
            <a:r>
              <a:rPr lang="en-US" sz="3200" dirty="0" err="1" smtClean="0"/>
              <a:t>Medik</a:t>
            </a:r>
            <a:r>
              <a:rPr lang="en-US" sz="3200" dirty="0" smtClean="0"/>
              <a:t/>
            </a:r>
            <a:br>
              <a:rPr lang="en-US" sz="3200" dirty="0" smtClean="0"/>
            </a:br>
            <a:r>
              <a:rPr lang="en-US" sz="3200" dirty="0" err="1" smtClean="0"/>
              <a:t>Penyelidikan</a:t>
            </a:r>
            <a:r>
              <a:rPr lang="en-US" sz="3200" dirty="0" smtClean="0"/>
              <a:t> </a:t>
            </a:r>
            <a:r>
              <a:rPr lang="en-US" sz="3200" dirty="0" err="1" smtClean="0"/>
              <a:t>Insiden</a:t>
            </a:r>
            <a:r>
              <a:rPr lang="en-US" sz="3200" dirty="0" smtClean="0"/>
              <a:t>, Audit</a:t>
            </a:r>
          </a:p>
        </p:txBody>
      </p:sp>
      <p:sp>
        <p:nvSpPr>
          <p:cNvPr id="39939" name="Rectangle 3"/>
          <p:cNvSpPr>
            <a:spLocks noGrp="1" noChangeArrowheads="1"/>
          </p:cNvSpPr>
          <p:nvPr>
            <p:ph idx="1"/>
          </p:nvPr>
        </p:nvSpPr>
        <p:spPr>
          <a:xfrm>
            <a:off x="755576" y="2564904"/>
            <a:ext cx="7321624" cy="3835896"/>
          </a:xfrm>
        </p:spPr>
        <p:txBody>
          <a:bodyPr/>
          <a:lstStyle/>
          <a:p>
            <a:pPr eaLnBrk="1" hangingPunct="1">
              <a:lnSpc>
                <a:spcPct val="90000"/>
              </a:lnSpc>
            </a:pPr>
            <a:r>
              <a:rPr lang="en-US" dirty="0" smtClean="0"/>
              <a:t>TDM </a:t>
            </a:r>
            <a:r>
              <a:rPr lang="en-US" dirty="0" err="1" smtClean="0"/>
              <a:t>harus</a:t>
            </a:r>
            <a:r>
              <a:rPr lang="en-US" dirty="0" smtClean="0"/>
              <a:t> </a:t>
            </a:r>
            <a:r>
              <a:rPr lang="en-US" dirty="0" err="1" smtClean="0"/>
              <a:t>dimasukkan</a:t>
            </a:r>
            <a:r>
              <a:rPr lang="en-US" dirty="0" smtClean="0"/>
              <a:t> </a:t>
            </a:r>
            <a:r>
              <a:rPr lang="en-US" dirty="0" err="1" smtClean="0"/>
              <a:t>dalam</a:t>
            </a:r>
            <a:r>
              <a:rPr lang="en-US" dirty="0" smtClean="0"/>
              <a:t> </a:t>
            </a:r>
            <a:r>
              <a:rPr lang="en-US" dirty="0" err="1" smtClean="0"/>
              <a:t>kajian</a:t>
            </a:r>
            <a:r>
              <a:rPr lang="en-US" dirty="0" smtClean="0"/>
              <a:t> </a:t>
            </a:r>
            <a:r>
              <a:rPr lang="en-US" dirty="0" err="1" smtClean="0"/>
              <a:t>penyelidikan</a:t>
            </a:r>
            <a:r>
              <a:rPr lang="en-US" dirty="0" smtClean="0"/>
              <a:t> </a:t>
            </a:r>
            <a:r>
              <a:rPr lang="en-US" dirty="0" err="1" smtClean="0"/>
              <a:t>kecelakaan</a:t>
            </a:r>
            <a:r>
              <a:rPr lang="en-US" dirty="0" smtClean="0"/>
              <a:t>;</a:t>
            </a:r>
          </a:p>
          <a:p>
            <a:pPr eaLnBrk="1" hangingPunct="1">
              <a:lnSpc>
                <a:spcPct val="90000"/>
              </a:lnSpc>
            </a:pPr>
            <a:r>
              <a:rPr lang="en-US" dirty="0" smtClean="0"/>
              <a:t>TDM </a:t>
            </a:r>
            <a:r>
              <a:rPr lang="en-US" dirty="0" err="1" smtClean="0"/>
              <a:t>harus</a:t>
            </a:r>
            <a:r>
              <a:rPr lang="en-US" dirty="0" smtClean="0"/>
              <a:t> </a:t>
            </a:r>
            <a:r>
              <a:rPr lang="en-US" dirty="0" err="1" smtClean="0"/>
              <a:t>masuk</a:t>
            </a:r>
            <a:r>
              <a:rPr lang="en-US" dirty="0" smtClean="0"/>
              <a:t> </a:t>
            </a:r>
            <a:r>
              <a:rPr lang="en-US" dirty="0" err="1" smtClean="0"/>
              <a:t>dalam</a:t>
            </a:r>
            <a:r>
              <a:rPr lang="en-US" dirty="0" smtClean="0"/>
              <a:t> internal audit K3;</a:t>
            </a:r>
          </a:p>
          <a:p>
            <a:pPr eaLnBrk="1" hangingPunct="1">
              <a:lnSpc>
                <a:spcPct val="90000"/>
              </a:lnSpc>
            </a:pPr>
            <a:r>
              <a:rPr lang="en-US" dirty="0" err="1" smtClean="0"/>
              <a:t>Dalam</a:t>
            </a:r>
            <a:r>
              <a:rPr lang="en-US" dirty="0" smtClean="0"/>
              <a:t> </a:t>
            </a:r>
            <a:r>
              <a:rPr lang="en-US" dirty="0" err="1" smtClean="0"/>
              <a:t>kedua</a:t>
            </a:r>
            <a:r>
              <a:rPr lang="en-US" dirty="0" smtClean="0"/>
              <a:t> </a:t>
            </a:r>
            <a:r>
              <a:rPr lang="en-US" dirty="0" err="1" smtClean="0"/>
              <a:t>hal</a:t>
            </a:r>
            <a:r>
              <a:rPr lang="en-US" dirty="0" smtClean="0"/>
              <a:t> di </a:t>
            </a:r>
            <a:r>
              <a:rPr lang="en-US" dirty="0" err="1" smtClean="0"/>
              <a:t>atas</a:t>
            </a:r>
            <a:r>
              <a:rPr lang="en-US" dirty="0" smtClean="0"/>
              <a:t> </a:t>
            </a:r>
            <a:r>
              <a:rPr lang="en-US" dirty="0" err="1" smtClean="0"/>
              <a:t>staf</a:t>
            </a:r>
            <a:r>
              <a:rPr lang="en-US" dirty="0" smtClean="0"/>
              <a:t> yang </a:t>
            </a:r>
            <a:r>
              <a:rPr lang="en-US" dirty="0" err="1" smtClean="0"/>
              <a:t>kompeten</a:t>
            </a:r>
            <a:r>
              <a:rPr lang="en-US" dirty="0" smtClean="0"/>
              <a:t> </a:t>
            </a:r>
            <a:r>
              <a:rPr lang="en-US" dirty="0" err="1" smtClean="0"/>
              <a:t>harus</a:t>
            </a:r>
            <a:r>
              <a:rPr lang="en-US" dirty="0" smtClean="0"/>
              <a:t> </a:t>
            </a:r>
            <a:r>
              <a:rPr lang="en-US" dirty="0" err="1" smtClean="0"/>
              <a:t>terlibat</a:t>
            </a:r>
            <a:r>
              <a:rPr lang="en-US" dirty="0" smtClean="0"/>
              <a:t>;</a:t>
            </a:r>
          </a:p>
          <a:p>
            <a:pPr eaLnBrk="1" hangingPunct="1">
              <a:lnSpc>
                <a:spcPct val="90000"/>
              </a:lnSpc>
            </a:pPr>
            <a:r>
              <a:rPr lang="en-US" dirty="0" err="1" smtClean="0"/>
              <a:t>Mereka</a:t>
            </a:r>
            <a:r>
              <a:rPr lang="en-US" dirty="0" smtClean="0"/>
              <a:t> yang </a:t>
            </a:r>
            <a:r>
              <a:rPr lang="en-US" dirty="0" err="1" smtClean="0"/>
              <a:t>terlibat</a:t>
            </a:r>
            <a:r>
              <a:rPr lang="en-US" dirty="0" smtClean="0"/>
              <a:t> </a:t>
            </a:r>
            <a:r>
              <a:rPr lang="en-US" dirty="0" err="1" smtClean="0"/>
              <a:t>dalam</a:t>
            </a:r>
            <a:r>
              <a:rPr lang="en-US" dirty="0" smtClean="0"/>
              <a:t> </a:t>
            </a:r>
            <a:r>
              <a:rPr lang="en-US" dirty="0" err="1" smtClean="0"/>
              <a:t>penyelidikan</a:t>
            </a:r>
            <a:r>
              <a:rPr lang="en-US" dirty="0" smtClean="0"/>
              <a:t> </a:t>
            </a:r>
            <a:r>
              <a:rPr lang="en-US" dirty="0" err="1" smtClean="0"/>
              <a:t>kecelakaan</a:t>
            </a:r>
            <a:r>
              <a:rPr lang="en-US" dirty="0" smtClean="0"/>
              <a:t> </a:t>
            </a:r>
            <a:r>
              <a:rPr lang="en-US" dirty="0" err="1" smtClean="0"/>
              <a:t>harus</a:t>
            </a:r>
            <a:r>
              <a:rPr lang="en-US" dirty="0" smtClean="0"/>
              <a:t> </a:t>
            </a:r>
            <a:r>
              <a:rPr lang="en-US" dirty="0" err="1" smtClean="0"/>
              <a:t>mahir</a:t>
            </a:r>
            <a:r>
              <a:rPr lang="en-US" dirty="0" smtClean="0"/>
              <a:t> </a:t>
            </a:r>
            <a:r>
              <a:rPr lang="en-US" dirty="0" err="1" smtClean="0"/>
              <a:t>misalnya</a:t>
            </a:r>
            <a:r>
              <a:rPr lang="en-US" dirty="0" smtClean="0"/>
              <a:t> </a:t>
            </a:r>
            <a:r>
              <a:rPr lang="en-US" dirty="0" err="1" smtClean="0"/>
              <a:t>dalam</a:t>
            </a:r>
            <a:r>
              <a:rPr lang="en-US" dirty="0" smtClean="0"/>
              <a:t> Tripod;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71600" y="404813"/>
            <a:ext cx="7105600" cy="1440011"/>
          </a:xfrm>
        </p:spPr>
        <p:txBody>
          <a:bodyPr/>
          <a:lstStyle/>
          <a:p>
            <a:pPr eaLnBrk="1" fontAlgn="auto" hangingPunct="1">
              <a:spcAft>
                <a:spcPts val="0"/>
              </a:spcAft>
              <a:defRPr/>
            </a:pPr>
            <a:r>
              <a:rPr lang="en-US" sz="3200" b="1" dirty="0" err="1" smtClean="0">
                <a:solidFill>
                  <a:srgbClr val="000066"/>
                </a:solidFill>
              </a:rPr>
              <a:t>Sistem</a:t>
            </a:r>
            <a:r>
              <a:rPr lang="en-US" sz="3200" b="1" dirty="0" smtClean="0">
                <a:solidFill>
                  <a:srgbClr val="000066"/>
                </a:solidFill>
              </a:rPr>
              <a:t> </a:t>
            </a:r>
            <a:r>
              <a:rPr lang="en-US" sz="3200" b="1" dirty="0" err="1" smtClean="0">
                <a:solidFill>
                  <a:srgbClr val="000066"/>
                </a:solidFill>
              </a:rPr>
              <a:t>Manajemen</a:t>
            </a:r>
            <a:r>
              <a:rPr lang="en-US" sz="3200" b="1" dirty="0" smtClean="0">
                <a:solidFill>
                  <a:srgbClr val="000066"/>
                </a:solidFill>
              </a:rPr>
              <a:t> </a:t>
            </a:r>
            <a:r>
              <a:rPr lang="en-US" sz="3200" b="1" dirty="0" err="1" smtClean="0">
                <a:solidFill>
                  <a:srgbClr val="000066"/>
                </a:solidFill>
              </a:rPr>
              <a:t>Gawat</a:t>
            </a:r>
            <a:r>
              <a:rPr lang="en-US" sz="3200" b="1" dirty="0" smtClean="0">
                <a:solidFill>
                  <a:srgbClr val="000066"/>
                </a:solidFill>
              </a:rPr>
              <a:t> </a:t>
            </a:r>
            <a:r>
              <a:rPr lang="en-US" sz="3200" b="1" dirty="0" err="1" smtClean="0">
                <a:solidFill>
                  <a:srgbClr val="000066"/>
                </a:solidFill>
              </a:rPr>
              <a:t>Darurat</a:t>
            </a:r>
            <a:r>
              <a:rPr lang="en-US" sz="3200" b="1" dirty="0" smtClean="0">
                <a:solidFill>
                  <a:srgbClr val="000066"/>
                </a:solidFill>
              </a:rPr>
              <a:t> </a:t>
            </a:r>
            <a:r>
              <a:rPr lang="en-US" sz="3200" b="1" dirty="0" err="1" smtClean="0">
                <a:solidFill>
                  <a:srgbClr val="000066"/>
                </a:solidFill>
              </a:rPr>
              <a:t>Medik</a:t>
            </a:r>
            <a:r>
              <a:rPr lang="en-US" sz="3200" b="1" dirty="0" smtClean="0">
                <a:solidFill>
                  <a:srgbClr val="000066"/>
                </a:solidFill>
              </a:rPr>
              <a:t/>
            </a:r>
            <a:br>
              <a:rPr lang="en-US" sz="3200" b="1" dirty="0" smtClean="0">
                <a:solidFill>
                  <a:srgbClr val="000066"/>
                </a:solidFill>
              </a:rPr>
            </a:br>
            <a:r>
              <a:rPr lang="en-US" sz="3200" b="1" dirty="0" err="1" smtClean="0">
                <a:solidFill>
                  <a:srgbClr val="000066"/>
                </a:solidFill>
              </a:rPr>
              <a:t>Tinjauan</a:t>
            </a:r>
            <a:r>
              <a:rPr lang="en-US" sz="3200" b="1" dirty="0" smtClean="0">
                <a:solidFill>
                  <a:srgbClr val="000066"/>
                </a:solidFill>
              </a:rPr>
              <a:t> </a:t>
            </a:r>
            <a:r>
              <a:rPr lang="en-US" sz="3200" b="1" dirty="0" err="1" smtClean="0">
                <a:solidFill>
                  <a:srgbClr val="000066"/>
                </a:solidFill>
              </a:rPr>
              <a:t>Manajemen</a:t>
            </a:r>
            <a:endParaRPr lang="en-US" sz="3200" b="1" dirty="0" smtClean="0">
              <a:solidFill>
                <a:srgbClr val="000066"/>
              </a:solidFill>
            </a:endParaRPr>
          </a:p>
        </p:txBody>
      </p:sp>
      <p:sp>
        <p:nvSpPr>
          <p:cNvPr id="41987" name="Rectangle 3"/>
          <p:cNvSpPr>
            <a:spLocks noGrp="1" noChangeArrowheads="1"/>
          </p:cNvSpPr>
          <p:nvPr>
            <p:ph idx="1"/>
          </p:nvPr>
        </p:nvSpPr>
        <p:spPr>
          <a:xfrm>
            <a:off x="539552" y="2348880"/>
            <a:ext cx="7620198" cy="1684958"/>
          </a:xfrm>
        </p:spPr>
        <p:txBody>
          <a:bodyPr/>
          <a:lstStyle/>
          <a:p>
            <a:pPr marL="711200" indent="-596900" eaLnBrk="1" hangingPunct="1">
              <a:buFont typeface="Wingdings" pitchFamily="2" charset="2"/>
              <a:buChar char="v"/>
            </a:pPr>
            <a:r>
              <a:rPr lang="en-US" b="1" dirty="0" err="1" smtClean="0">
                <a:solidFill>
                  <a:srgbClr val="000066"/>
                </a:solidFill>
                <a:latin typeface="Aharoni" pitchFamily="2" charset="-79"/>
                <a:cs typeface="Aharoni" pitchFamily="2" charset="-79"/>
              </a:rPr>
              <a:t>Manajemen</a:t>
            </a:r>
            <a:r>
              <a:rPr lang="en-US" b="1" dirty="0" smtClean="0">
                <a:solidFill>
                  <a:srgbClr val="000066"/>
                </a:solidFill>
                <a:latin typeface="Aharoni" pitchFamily="2" charset="-79"/>
                <a:cs typeface="Aharoni" pitchFamily="2" charset="-79"/>
              </a:rPr>
              <a:t> Perusahaan </a:t>
            </a:r>
            <a:r>
              <a:rPr lang="en-US" b="1" dirty="0" err="1" smtClean="0">
                <a:solidFill>
                  <a:srgbClr val="000066"/>
                </a:solidFill>
                <a:latin typeface="Aharoni" pitchFamily="2" charset="-79"/>
                <a:cs typeface="Aharoni" pitchFamily="2" charset="-79"/>
              </a:rPr>
              <a:t>harus</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meninjau</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ulang</a:t>
            </a:r>
            <a:r>
              <a:rPr lang="en-US" b="1" dirty="0" smtClean="0">
                <a:solidFill>
                  <a:srgbClr val="000066"/>
                </a:solidFill>
                <a:latin typeface="Aharoni" pitchFamily="2" charset="-79"/>
                <a:cs typeface="Aharoni" pitchFamily="2" charset="-79"/>
              </a:rPr>
              <a:t> RTDM </a:t>
            </a:r>
            <a:r>
              <a:rPr lang="en-US" b="1" dirty="0" err="1" smtClean="0">
                <a:solidFill>
                  <a:srgbClr val="000066"/>
                </a:solidFill>
                <a:latin typeface="Aharoni" pitchFamily="2" charset="-79"/>
                <a:cs typeface="Aharoni" pitchFamily="2" charset="-79"/>
              </a:rPr>
              <a:t>setahun</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sekali</a:t>
            </a:r>
            <a:r>
              <a:rPr lang="en-US" b="1" dirty="0" smtClean="0">
                <a:solidFill>
                  <a:srgbClr val="000066"/>
                </a:solidFill>
                <a:latin typeface="Aharoni" pitchFamily="2" charset="-79"/>
                <a:cs typeface="Aharoni" pitchFamily="2" charset="-79"/>
              </a:rPr>
              <a:t>;</a:t>
            </a:r>
          </a:p>
          <a:p>
            <a:pPr marL="711200" indent="-596900" eaLnBrk="1" hangingPunct="1">
              <a:buFont typeface="Wingdings" pitchFamily="2" charset="2"/>
              <a:buChar char="v"/>
            </a:pPr>
            <a:r>
              <a:rPr lang="en-US" b="1" dirty="0" err="1" smtClean="0">
                <a:solidFill>
                  <a:srgbClr val="000066"/>
                </a:solidFill>
                <a:latin typeface="Aharoni" pitchFamily="2" charset="-79"/>
                <a:cs typeface="Aharoni" pitchFamily="2" charset="-79"/>
              </a:rPr>
              <a:t>Tinjauan</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ulang</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sebagai</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bagian</a:t>
            </a:r>
            <a:r>
              <a:rPr lang="en-US" b="1" dirty="0" smtClean="0">
                <a:solidFill>
                  <a:srgbClr val="000066"/>
                </a:solidFill>
                <a:latin typeface="Aharoni" pitchFamily="2" charset="-79"/>
                <a:cs typeface="Aharoni" pitchFamily="2" charset="-79"/>
              </a:rPr>
              <a:t> </a:t>
            </a:r>
            <a:r>
              <a:rPr lang="en-US" b="1" dirty="0" err="1" smtClean="0">
                <a:solidFill>
                  <a:srgbClr val="000066"/>
                </a:solidFill>
                <a:latin typeface="Aharoni" pitchFamily="2" charset="-79"/>
                <a:cs typeface="Aharoni" pitchFamily="2" charset="-79"/>
              </a:rPr>
              <a:t>dari</a:t>
            </a:r>
            <a:r>
              <a:rPr lang="en-US" b="1" dirty="0" smtClean="0">
                <a:solidFill>
                  <a:srgbClr val="000066"/>
                </a:solidFill>
                <a:latin typeface="Aharoni" pitchFamily="2" charset="-79"/>
                <a:cs typeface="Aharoni" pitchFamily="2" charset="-79"/>
              </a:rPr>
              <a:t> internal audit K3;</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4213" y="476250"/>
            <a:ext cx="7416800" cy="6002338"/>
          </a:xfrm>
          <a:prstGeom prst="rect">
            <a:avLst/>
          </a:prstGeom>
          <a:noFill/>
          <a:ln>
            <a:noFill/>
          </a:ln>
        </p:spPr>
        <p:style>
          <a:lnRef idx="2">
            <a:schemeClr val="dk1"/>
          </a:lnRef>
          <a:fillRef idx="1">
            <a:schemeClr val="lt1"/>
          </a:fillRef>
          <a:effectRef idx="0">
            <a:schemeClr val="dk1"/>
          </a:effectRef>
          <a:fontRef idx="minor">
            <a:schemeClr val="dk1"/>
          </a:fontRef>
        </p:style>
        <p:txBody>
          <a:bodyPr>
            <a:spAutoFit/>
          </a:bodyPr>
          <a:lstStyle/>
          <a:p>
            <a:pPr>
              <a:defRPr/>
            </a:pPr>
            <a:r>
              <a:rPr lang="en-US" sz="2400" b="1" dirty="0">
                <a:solidFill>
                  <a:schemeClr val="tx1"/>
                </a:solidFill>
              </a:rPr>
              <a:t>METOPELATIHAN DAN STANDAR MATERIDA</a:t>
            </a:r>
            <a:r>
              <a:rPr lang="en-US" sz="2000" dirty="0">
                <a:solidFill>
                  <a:schemeClr val="tx1"/>
                </a:solidFill>
              </a:rPr>
              <a:t/>
            </a:r>
            <a:br>
              <a:rPr lang="en-US" sz="2000" dirty="0">
                <a:solidFill>
                  <a:schemeClr val="tx1"/>
                </a:solidFill>
              </a:rPr>
            </a:br>
            <a:r>
              <a:rPr lang="en-US" sz="2000" dirty="0">
                <a:solidFill>
                  <a:schemeClr val="tx1"/>
                </a:solidFill>
              </a:rPr>
              <a:t>Disaster Management Workshop </a:t>
            </a:r>
            <a:r>
              <a:rPr lang="en-US" sz="2000" dirty="0" err="1">
                <a:solidFill>
                  <a:schemeClr val="tx1"/>
                </a:solidFill>
              </a:rPr>
              <a:t>ini</a:t>
            </a:r>
            <a:r>
              <a:rPr lang="en-US" sz="2000" dirty="0">
                <a:solidFill>
                  <a:schemeClr val="tx1"/>
                </a:solidFill>
              </a:rPr>
              <a:t> </a:t>
            </a:r>
            <a:r>
              <a:rPr lang="en-US" sz="2000" dirty="0" err="1">
                <a:solidFill>
                  <a:schemeClr val="tx1"/>
                </a:solidFill>
              </a:rPr>
              <a:t>dimaksudkan</a:t>
            </a:r>
            <a:r>
              <a:rPr lang="en-US" sz="2000" dirty="0">
                <a:solidFill>
                  <a:schemeClr val="tx1"/>
                </a:solidFill>
              </a:rPr>
              <a:t> </a:t>
            </a:r>
            <a:r>
              <a:rPr lang="en-US" sz="2000" dirty="0" err="1">
                <a:solidFill>
                  <a:schemeClr val="tx1"/>
                </a:solidFill>
              </a:rPr>
              <a:t>untuk</a:t>
            </a:r>
            <a:r>
              <a:rPr lang="en-US" sz="2000" dirty="0">
                <a:solidFill>
                  <a:schemeClr val="tx1"/>
                </a:solidFill>
              </a:rPr>
              <a:t> </a:t>
            </a:r>
            <a:r>
              <a:rPr lang="en-US" sz="2000" dirty="0" err="1">
                <a:solidFill>
                  <a:schemeClr val="tx1"/>
                </a:solidFill>
              </a:rPr>
              <a:t>melatih</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mengembangkan</a:t>
            </a:r>
            <a:r>
              <a:rPr lang="en-US" sz="2000" dirty="0">
                <a:solidFill>
                  <a:schemeClr val="tx1"/>
                </a:solidFill>
              </a:rPr>
              <a:t> </a:t>
            </a:r>
            <a:r>
              <a:rPr lang="en-US" sz="2000" dirty="0" err="1">
                <a:solidFill>
                  <a:schemeClr val="tx1"/>
                </a:solidFill>
              </a:rPr>
              <a:t>kemampuan</a:t>
            </a:r>
            <a:r>
              <a:rPr lang="en-US" sz="2000" dirty="0">
                <a:solidFill>
                  <a:schemeClr val="tx1"/>
                </a:solidFill>
              </a:rPr>
              <a:t> </a:t>
            </a:r>
            <a:r>
              <a:rPr lang="en-US" sz="2000" dirty="0" err="1">
                <a:solidFill>
                  <a:schemeClr val="tx1"/>
                </a:solidFill>
              </a:rPr>
              <a:t>eksekutif</a:t>
            </a:r>
            <a:r>
              <a:rPr lang="en-US" sz="2000" dirty="0">
                <a:solidFill>
                  <a:schemeClr val="tx1"/>
                </a:solidFill>
              </a:rPr>
              <a:t> </a:t>
            </a:r>
            <a:r>
              <a:rPr lang="en-US" sz="2000" dirty="0" err="1">
                <a:solidFill>
                  <a:schemeClr val="tx1"/>
                </a:solidFill>
              </a:rPr>
              <a:t>perusahaan</a:t>
            </a:r>
            <a:r>
              <a:rPr lang="en-US" sz="2000" dirty="0">
                <a:solidFill>
                  <a:schemeClr val="tx1"/>
                </a:solidFill>
              </a:rPr>
              <a:t> </a:t>
            </a:r>
            <a:r>
              <a:rPr lang="en-US" sz="2000" dirty="0" err="1">
                <a:solidFill>
                  <a:schemeClr val="tx1"/>
                </a:solidFill>
              </a:rPr>
              <a:t>dalam</a:t>
            </a:r>
            <a:r>
              <a:rPr lang="en-US" sz="2000" dirty="0">
                <a:solidFill>
                  <a:schemeClr val="tx1"/>
                </a:solidFill>
              </a:rPr>
              <a:t> </a:t>
            </a:r>
            <a:r>
              <a:rPr lang="en-US" sz="2000" dirty="0" err="1">
                <a:solidFill>
                  <a:schemeClr val="tx1"/>
                </a:solidFill>
              </a:rPr>
              <a:t>menghadapi</a:t>
            </a:r>
            <a:r>
              <a:rPr lang="en-US" sz="2000" dirty="0">
                <a:solidFill>
                  <a:schemeClr val="tx1"/>
                </a:solidFill>
              </a:rPr>
              <a:t> </a:t>
            </a:r>
            <a:r>
              <a:rPr lang="en-US" sz="2000" dirty="0" err="1">
                <a:solidFill>
                  <a:schemeClr val="tx1"/>
                </a:solidFill>
              </a:rPr>
              <a:t>suatu</a:t>
            </a:r>
            <a:r>
              <a:rPr lang="en-US" sz="2000" dirty="0">
                <a:solidFill>
                  <a:schemeClr val="tx1"/>
                </a:solidFill>
              </a:rPr>
              <a:t> </a:t>
            </a:r>
            <a:r>
              <a:rPr lang="en-US" sz="2000" dirty="0" err="1">
                <a:solidFill>
                  <a:schemeClr val="tx1"/>
                </a:solidFill>
              </a:rPr>
              <a:t>bencana</a:t>
            </a:r>
            <a:r>
              <a:rPr lang="en-US" sz="2000" dirty="0">
                <a:solidFill>
                  <a:schemeClr val="tx1"/>
                </a:solidFill>
              </a:rPr>
              <a:t> yang </a:t>
            </a:r>
            <a:r>
              <a:rPr lang="en-US" sz="2000" dirty="0" err="1">
                <a:solidFill>
                  <a:schemeClr val="tx1"/>
                </a:solidFill>
              </a:rPr>
              <a:t>meliputi</a:t>
            </a:r>
            <a:r>
              <a:rPr lang="en-US" sz="2000" dirty="0">
                <a:solidFill>
                  <a:schemeClr val="tx1"/>
                </a:solidFill>
              </a:rPr>
              <a:t> </a:t>
            </a:r>
            <a:r>
              <a:rPr lang="en-US" sz="2000" dirty="0" err="1">
                <a:solidFill>
                  <a:schemeClr val="tx1"/>
                </a:solidFill>
              </a:rPr>
              <a:t>berbagai</a:t>
            </a:r>
            <a:r>
              <a:rPr lang="en-US" sz="2000" dirty="0">
                <a:solidFill>
                  <a:schemeClr val="tx1"/>
                </a:solidFill>
              </a:rPr>
              <a:t> </a:t>
            </a:r>
            <a:r>
              <a:rPr lang="en-US" sz="2000" dirty="0" err="1">
                <a:solidFill>
                  <a:schemeClr val="tx1"/>
                </a:solidFill>
              </a:rPr>
              <a:t>aspek</a:t>
            </a:r>
            <a:r>
              <a:rPr lang="en-US" sz="2000" dirty="0">
                <a:solidFill>
                  <a:schemeClr val="tx1"/>
                </a:solidFill>
              </a:rPr>
              <a:t> </a:t>
            </a:r>
            <a:r>
              <a:rPr lang="en-US" sz="2000" dirty="0" err="1">
                <a:solidFill>
                  <a:schemeClr val="tx1"/>
                </a:solidFill>
              </a:rPr>
              <a:t>antara</a:t>
            </a:r>
            <a:r>
              <a:rPr lang="en-US" sz="2000" dirty="0">
                <a:solidFill>
                  <a:schemeClr val="tx1"/>
                </a:solidFill>
              </a:rPr>
              <a:t> lain:</a:t>
            </a:r>
            <a:br>
              <a:rPr lang="en-US" sz="2000" dirty="0">
                <a:solidFill>
                  <a:schemeClr val="tx1"/>
                </a:solidFill>
              </a:rPr>
            </a:br>
            <a:r>
              <a:rPr lang="en-US" sz="2000" dirty="0">
                <a:solidFill>
                  <a:schemeClr val="tx1"/>
                </a:solidFill>
              </a:rPr>
              <a:t>1. </a:t>
            </a:r>
            <a:r>
              <a:rPr lang="en-US" sz="2000" dirty="0" err="1">
                <a:solidFill>
                  <a:schemeClr val="tx1"/>
                </a:solidFill>
              </a:rPr>
              <a:t>Konsep</a:t>
            </a:r>
            <a:r>
              <a:rPr lang="en-US" sz="2000" dirty="0">
                <a:solidFill>
                  <a:schemeClr val="tx1"/>
                </a:solidFill>
              </a:rPr>
              <a:t> </a:t>
            </a:r>
            <a:r>
              <a:rPr lang="en-US" sz="2000" dirty="0" err="1">
                <a:solidFill>
                  <a:schemeClr val="tx1"/>
                </a:solidFill>
              </a:rPr>
              <a:t>Dasar</a:t>
            </a:r>
            <a:r>
              <a:rPr lang="en-US" sz="2000" dirty="0">
                <a:solidFill>
                  <a:schemeClr val="tx1"/>
                </a:solidFill>
              </a:rPr>
              <a:t> </a:t>
            </a:r>
            <a:r>
              <a:rPr lang="en-US" sz="2000" dirty="0" err="1">
                <a:solidFill>
                  <a:schemeClr val="tx1"/>
                </a:solidFill>
              </a:rPr>
              <a:t>Bencana</a:t>
            </a:r>
            <a:r>
              <a:rPr lang="en-US" sz="2000" dirty="0">
                <a:solidFill>
                  <a:schemeClr val="tx1"/>
                </a:solidFill>
              </a:rPr>
              <a:t>,</a:t>
            </a:r>
            <a:br>
              <a:rPr lang="en-US" sz="2000" dirty="0">
                <a:solidFill>
                  <a:schemeClr val="tx1"/>
                </a:solidFill>
              </a:rPr>
            </a:br>
            <a:r>
              <a:rPr lang="en-US" sz="2000" dirty="0">
                <a:solidFill>
                  <a:schemeClr val="tx1"/>
                </a:solidFill>
              </a:rPr>
              <a:t>2. </a:t>
            </a:r>
            <a:r>
              <a:rPr lang="en-US" sz="2000" dirty="0" err="1">
                <a:solidFill>
                  <a:schemeClr val="tx1"/>
                </a:solidFill>
              </a:rPr>
              <a:t>Regulasi</a:t>
            </a:r>
            <a:r>
              <a:rPr lang="en-US" sz="2000" dirty="0">
                <a:solidFill>
                  <a:schemeClr val="tx1"/>
                </a:solidFill>
              </a:rPr>
              <a:t> </a:t>
            </a:r>
            <a:r>
              <a:rPr lang="en-US" sz="2000" dirty="0" err="1">
                <a:solidFill>
                  <a:schemeClr val="tx1"/>
                </a:solidFill>
              </a:rPr>
              <a:t>Bencana</a:t>
            </a:r>
            <a:r>
              <a:rPr lang="en-US" sz="2000" dirty="0">
                <a:solidFill>
                  <a:schemeClr val="tx1"/>
                </a:solidFill>
              </a:rPr>
              <a:t> di Indonesia,</a:t>
            </a:r>
            <a:br>
              <a:rPr lang="en-US" sz="2000" dirty="0">
                <a:solidFill>
                  <a:schemeClr val="tx1"/>
                </a:solidFill>
              </a:rPr>
            </a:br>
            <a:r>
              <a:rPr lang="en-US" sz="2000" dirty="0">
                <a:solidFill>
                  <a:schemeClr val="tx1"/>
                </a:solidFill>
              </a:rPr>
              <a:t>3. </a:t>
            </a:r>
            <a:r>
              <a:rPr lang="en-US" sz="2000" dirty="0" err="1">
                <a:solidFill>
                  <a:schemeClr val="tx1"/>
                </a:solidFill>
              </a:rPr>
              <a:t>Jenis-jenis</a:t>
            </a:r>
            <a:r>
              <a:rPr lang="en-US" sz="2000" dirty="0">
                <a:solidFill>
                  <a:schemeClr val="tx1"/>
                </a:solidFill>
              </a:rPr>
              <a:t> </a:t>
            </a:r>
            <a:r>
              <a:rPr lang="en-US" sz="2000" dirty="0" err="1">
                <a:solidFill>
                  <a:schemeClr val="tx1"/>
                </a:solidFill>
              </a:rPr>
              <a:t>Bencana</a:t>
            </a:r>
            <a:r>
              <a:rPr lang="en-US" sz="2000" dirty="0">
                <a:solidFill>
                  <a:schemeClr val="tx1"/>
                </a:solidFill>
              </a:rPr>
              <a:t> (</a:t>
            </a:r>
            <a:r>
              <a:rPr lang="en-US" sz="2000" dirty="0" err="1">
                <a:solidFill>
                  <a:schemeClr val="tx1"/>
                </a:solidFill>
              </a:rPr>
              <a:t>bencana</a:t>
            </a:r>
            <a:r>
              <a:rPr lang="en-US" sz="2000" dirty="0">
                <a:solidFill>
                  <a:schemeClr val="tx1"/>
                </a:solidFill>
              </a:rPr>
              <a:t> </a:t>
            </a:r>
            <a:r>
              <a:rPr lang="en-US" sz="2000" dirty="0" err="1">
                <a:solidFill>
                  <a:schemeClr val="tx1"/>
                </a:solidFill>
              </a:rPr>
              <a:t>alam</a:t>
            </a:r>
            <a:r>
              <a:rPr lang="en-US" sz="2000" dirty="0">
                <a:solidFill>
                  <a:schemeClr val="tx1"/>
                </a:solidFill>
              </a:rPr>
              <a:t>, non </a:t>
            </a:r>
            <a:r>
              <a:rPr lang="en-US" sz="2000" dirty="0" err="1">
                <a:solidFill>
                  <a:schemeClr val="tx1"/>
                </a:solidFill>
              </a:rPr>
              <a:t>alam</a:t>
            </a:r>
            <a:r>
              <a:rPr lang="en-US" sz="2000" dirty="0">
                <a:solidFill>
                  <a:schemeClr val="tx1"/>
                </a:solidFill>
              </a:rPr>
              <a:t>),</a:t>
            </a:r>
            <a:br>
              <a:rPr lang="en-US" sz="2000" dirty="0">
                <a:solidFill>
                  <a:schemeClr val="tx1"/>
                </a:solidFill>
              </a:rPr>
            </a:br>
            <a:r>
              <a:rPr lang="en-US" sz="2000" dirty="0">
                <a:solidFill>
                  <a:schemeClr val="tx1"/>
                </a:solidFill>
              </a:rPr>
              <a:t>4. </a:t>
            </a:r>
            <a:r>
              <a:rPr lang="en-US" sz="2000" dirty="0" err="1">
                <a:solidFill>
                  <a:schemeClr val="tx1"/>
                </a:solidFill>
              </a:rPr>
              <a:t>Standar</a:t>
            </a:r>
            <a:r>
              <a:rPr lang="en-US" sz="2000" dirty="0">
                <a:solidFill>
                  <a:schemeClr val="tx1"/>
                </a:solidFill>
              </a:rPr>
              <a:t> </a:t>
            </a:r>
            <a:r>
              <a:rPr lang="en-US" sz="2000" dirty="0" err="1">
                <a:solidFill>
                  <a:schemeClr val="tx1"/>
                </a:solidFill>
              </a:rPr>
              <a:t>Manajemen</a:t>
            </a:r>
            <a:r>
              <a:rPr lang="en-US" sz="2000" dirty="0">
                <a:solidFill>
                  <a:schemeClr val="tx1"/>
                </a:solidFill>
              </a:rPr>
              <a:t> </a:t>
            </a:r>
            <a:r>
              <a:rPr lang="en-US" sz="2000" dirty="0" err="1">
                <a:solidFill>
                  <a:schemeClr val="tx1"/>
                </a:solidFill>
              </a:rPr>
              <a:t>Bencana</a:t>
            </a:r>
            <a:r>
              <a:rPr lang="en-US" sz="2000" dirty="0">
                <a:solidFill>
                  <a:schemeClr val="tx1"/>
                </a:solidFill>
              </a:rPr>
              <a:t> NFPA 1600</a:t>
            </a:r>
            <a:br>
              <a:rPr lang="en-US" sz="2000" dirty="0">
                <a:solidFill>
                  <a:schemeClr val="tx1"/>
                </a:solidFill>
              </a:rPr>
            </a:br>
            <a:r>
              <a:rPr lang="en-US" sz="2000" dirty="0">
                <a:solidFill>
                  <a:schemeClr val="tx1"/>
                </a:solidFill>
              </a:rPr>
              <a:t>5. </a:t>
            </a:r>
            <a:r>
              <a:rPr lang="en-US" sz="2000" dirty="0" err="1">
                <a:solidFill>
                  <a:schemeClr val="tx1"/>
                </a:solidFill>
              </a:rPr>
              <a:t>Elemen</a:t>
            </a:r>
            <a:r>
              <a:rPr lang="en-US" sz="2000" dirty="0">
                <a:solidFill>
                  <a:schemeClr val="tx1"/>
                </a:solidFill>
              </a:rPr>
              <a:t> Disaster Management,</a:t>
            </a:r>
            <a:br>
              <a:rPr lang="en-US" sz="2000" dirty="0">
                <a:solidFill>
                  <a:schemeClr val="tx1"/>
                </a:solidFill>
              </a:rPr>
            </a:br>
            <a:r>
              <a:rPr lang="en-US" sz="2000" dirty="0">
                <a:solidFill>
                  <a:schemeClr val="tx1"/>
                </a:solidFill>
              </a:rPr>
              <a:t>6. </a:t>
            </a:r>
            <a:r>
              <a:rPr lang="en-US" sz="2000" dirty="0" err="1">
                <a:solidFill>
                  <a:schemeClr val="tx1"/>
                </a:solidFill>
              </a:rPr>
              <a:t>Strategi</a:t>
            </a:r>
            <a:r>
              <a:rPr lang="en-US" sz="2000" dirty="0">
                <a:solidFill>
                  <a:schemeClr val="tx1"/>
                </a:solidFill>
              </a:rPr>
              <a:t> </a:t>
            </a:r>
            <a:r>
              <a:rPr lang="en-US" sz="2000" dirty="0" err="1">
                <a:solidFill>
                  <a:schemeClr val="tx1"/>
                </a:solidFill>
              </a:rPr>
              <a:t>Pengembangan</a:t>
            </a:r>
            <a:r>
              <a:rPr lang="en-US" sz="2000" dirty="0">
                <a:solidFill>
                  <a:schemeClr val="tx1"/>
                </a:solidFill>
              </a:rPr>
              <a:t> Disaster Management,</a:t>
            </a:r>
            <a:br>
              <a:rPr lang="en-US" sz="2000" dirty="0">
                <a:solidFill>
                  <a:schemeClr val="tx1"/>
                </a:solidFill>
              </a:rPr>
            </a:br>
            <a:r>
              <a:rPr lang="en-US" sz="2000" dirty="0">
                <a:solidFill>
                  <a:schemeClr val="tx1"/>
                </a:solidFill>
              </a:rPr>
              <a:t>7. </a:t>
            </a:r>
            <a:r>
              <a:rPr lang="en-US" sz="2000" dirty="0" err="1">
                <a:solidFill>
                  <a:schemeClr val="tx1"/>
                </a:solidFill>
              </a:rPr>
              <a:t>Analisa</a:t>
            </a:r>
            <a:r>
              <a:rPr lang="en-US" sz="2000" dirty="0">
                <a:solidFill>
                  <a:schemeClr val="tx1"/>
                </a:solidFill>
              </a:rPr>
              <a:t> </a:t>
            </a:r>
            <a:r>
              <a:rPr lang="en-US" sz="2000" dirty="0" err="1">
                <a:solidFill>
                  <a:schemeClr val="tx1"/>
                </a:solidFill>
              </a:rPr>
              <a:t>Risiko</a:t>
            </a:r>
            <a:r>
              <a:rPr lang="en-US" sz="2000" dirty="0">
                <a:solidFill>
                  <a:schemeClr val="tx1"/>
                </a:solidFill>
              </a:rPr>
              <a:t> </a:t>
            </a:r>
            <a:r>
              <a:rPr lang="en-US" sz="2000" dirty="0" err="1">
                <a:solidFill>
                  <a:schemeClr val="tx1"/>
                </a:solidFill>
              </a:rPr>
              <a:t>Bencana</a:t>
            </a:r>
            <a:r>
              <a:rPr lang="en-US" sz="2000" dirty="0">
                <a:solidFill>
                  <a:schemeClr val="tx1"/>
                </a:solidFill>
              </a:rPr>
              <a:t> (ARISCANA)</a:t>
            </a:r>
            <a:br>
              <a:rPr lang="en-US" sz="2000" dirty="0">
                <a:solidFill>
                  <a:schemeClr val="tx1"/>
                </a:solidFill>
              </a:rPr>
            </a:br>
            <a:r>
              <a:rPr lang="en-US" sz="2000" dirty="0">
                <a:solidFill>
                  <a:schemeClr val="tx1"/>
                </a:solidFill>
              </a:rPr>
              <a:t>8. </a:t>
            </a:r>
            <a:r>
              <a:rPr lang="en-US" sz="2000" dirty="0" err="1">
                <a:solidFill>
                  <a:schemeClr val="tx1"/>
                </a:solidFill>
              </a:rPr>
              <a:t>Organisasi</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Komunikasi</a:t>
            </a:r>
            <a:r>
              <a:rPr lang="en-US" sz="2000" dirty="0">
                <a:solidFill>
                  <a:schemeClr val="tx1"/>
                </a:solidFill>
              </a:rPr>
              <a:t> Emergency,</a:t>
            </a:r>
            <a:br>
              <a:rPr lang="en-US" sz="2000" dirty="0">
                <a:solidFill>
                  <a:schemeClr val="tx1"/>
                </a:solidFill>
              </a:rPr>
            </a:br>
            <a:r>
              <a:rPr lang="en-US" sz="2000" dirty="0">
                <a:solidFill>
                  <a:schemeClr val="tx1"/>
                </a:solidFill>
              </a:rPr>
              <a:t>9. Emergency Response Plan,</a:t>
            </a:r>
            <a:br>
              <a:rPr lang="en-US" sz="2000" dirty="0">
                <a:solidFill>
                  <a:schemeClr val="tx1"/>
                </a:solidFill>
              </a:rPr>
            </a:br>
            <a:r>
              <a:rPr lang="en-US" sz="2000" dirty="0">
                <a:solidFill>
                  <a:schemeClr val="tx1"/>
                </a:solidFill>
              </a:rPr>
              <a:t>10. </a:t>
            </a:r>
            <a:r>
              <a:rPr lang="en-US" sz="2000" dirty="0" err="1">
                <a:solidFill>
                  <a:schemeClr val="tx1"/>
                </a:solidFill>
              </a:rPr>
              <a:t>Tugas</a:t>
            </a:r>
            <a:r>
              <a:rPr lang="en-US" sz="2000" dirty="0">
                <a:solidFill>
                  <a:schemeClr val="tx1"/>
                </a:solidFill>
              </a:rPr>
              <a:t> </a:t>
            </a:r>
            <a:r>
              <a:rPr lang="en-US" sz="2000" dirty="0" err="1">
                <a:solidFill>
                  <a:schemeClr val="tx1"/>
                </a:solidFill>
              </a:rPr>
              <a:t>dan</a:t>
            </a:r>
            <a:r>
              <a:rPr lang="en-US" sz="2000" dirty="0">
                <a:solidFill>
                  <a:schemeClr val="tx1"/>
                </a:solidFill>
              </a:rPr>
              <a:t> </a:t>
            </a:r>
            <a:r>
              <a:rPr lang="en-US" sz="2000" dirty="0" err="1">
                <a:solidFill>
                  <a:schemeClr val="tx1"/>
                </a:solidFill>
              </a:rPr>
              <a:t>Tanggung</a:t>
            </a:r>
            <a:r>
              <a:rPr lang="en-US" sz="2000" dirty="0">
                <a:solidFill>
                  <a:schemeClr val="tx1"/>
                </a:solidFill>
              </a:rPr>
              <a:t> </a:t>
            </a:r>
            <a:r>
              <a:rPr lang="en-US" sz="2000" dirty="0" err="1">
                <a:solidFill>
                  <a:schemeClr val="tx1"/>
                </a:solidFill>
              </a:rPr>
              <a:t>jawab</a:t>
            </a:r>
            <a:r>
              <a:rPr lang="en-US" sz="2000" dirty="0">
                <a:solidFill>
                  <a:schemeClr val="tx1"/>
                </a:solidFill>
              </a:rPr>
              <a:t> </a:t>
            </a:r>
            <a:r>
              <a:rPr lang="en-US" sz="2000" dirty="0" err="1">
                <a:solidFill>
                  <a:schemeClr val="tx1"/>
                </a:solidFill>
              </a:rPr>
              <a:t>Petugas</a:t>
            </a:r>
            <a:r>
              <a:rPr lang="en-US" sz="2000" dirty="0">
                <a:solidFill>
                  <a:schemeClr val="tx1"/>
                </a:solidFill>
              </a:rPr>
              <a:t> </a:t>
            </a:r>
            <a:r>
              <a:rPr lang="en-US" sz="2000" dirty="0" err="1">
                <a:solidFill>
                  <a:schemeClr val="tx1"/>
                </a:solidFill>
              </a:rPr>
              <a:t>Tanggap</a:t>
            </a:r>
            <a:r>
              <a:rPr lang="en-US" sz="2000" dirty="0">
                <a:solidFill>
                  <a:schemeClr val="tx1"/>
                </a:solidFill>
              </a:rPr>
              <a:t> </a:t>
            </a:r>
            <a:r>
              <a:rPr lang="en-US" sz="2000" dirty="0" err="1">
                <a:solidFill>
                  <a:schemeClr val="tx1"/>
                </a:solidFill>
              </a:rPr>
              <a:t>Darurat</a:t>
            </a:r>
            <a:r>
              <a:rPr lang="en-US" sz="2000" dirty="0">
                <a:solidFill>
                  <a:schemeClr val="tx1"/>
                </a:solidFill>
              </a:rPr>
              <a:t>,</a:t>
            </a:r>
            <a:br>
              <a:rPr lang="en-US" sz="2000" dirty="0">
                <a:solidFill>
                  <a:schemeClr val="tx1"/>
                </a:solidFill>
              </a:rPr>
            </a:br>
            <a:r>
              <a:rPr lang="en-US" sz="2000" dirty="0">
                <a:solidFill>
                  <a:schemeClr val="tx1"/>
                </a:solidFill>
              </a:rPr>
              <a:t>11. Pre-Planning,</a:t>
            </a:r>
            <a:br>
              <a:rPr lang="en-US" sz="2000" dirty="0">
                <a:solidFill>
                  <a:schemeClr val="tx1"/>
                </a:solidFill>
              </a:rPr>
            </a:br>
            <a:r>
              <a:rPr lang="en-US" sz="2000" dirty="0">
                <a:solidFill>
                  <a:schemeClr val="tx1"/>
                </a:solidFill>
              </a:rPr>
              <a:t>12. </a:t>
            </a:r>
            <a:r>
              <a:rPr lang="en-US" sz="2000" dirty="0" err="1">
                <a:solidFill>
                  <a:schemeClr val="tx1"/>
                </a:solidFill>
              </a:rPr>
              <a:t>Penyusunan</a:t>
            </a:r>
            <a:r>
              <a:rPr lang="en-US" sz="2000" dirty="0">
                <a:solidFill>
                  <a:schemeClr val="tx1"/>
                </a:solidFill>
              </a:rPr>
              <a:t> </a:t>
            </a:r>
            <a:r>
              <a:rPr lang="en-US" sz="2000" dirty="0" err="1">
                <a:solidFill>
                  <a:schemeClr val="tx1"/>
                </a:solidFill>
              </a:rPr>
              <a:t>Prosedur</a:t>
            </a:r>
            <a:r>
              <a:rPr lang="en-US" sz="2000" dirty="0">
                <a:solidFill>
                  <a:schemeClr val="tx1"/>
                </a:solidFill>
              </a:rPr>
              <a:t> </a:t>
            </a:r>
            <a:r>
              <a:rPr lang="en-US" sz="2000" dirty="0" err="1">
                <a:solidFill>
                  <a:schemeClr val="tx1"/>
                </a:solidFill>
              </a:rPr>
              <a:t>Tanggap</a:t>
            </a:r>
            <a:r>
              <a:rPr lang="en-US" sz="2000" dirty="0">
                <a:solidFill>
                  <a:schemeClr val="tx1"/>
                </a:solidFill>
              </a:rPr>
              <a:t> </a:t>
            </a:r>
            <a:r>
              <a:rPr lang="en-US" sz="2000" dirty="0" err="1">
                <a:solidFill>
                  <a:schemeClr val="tx1"/>
                </a:solidFill>
              </a:rPr>
              <a:t>Darurat</a:t>
            </a:r>
            <a:r>
              <a:rPr lang="en-US" sz="2000" dirty="0">
                <a:solidFill>
                  <a:schemeClr val="tx1"/>
                </a:solidFill>
              </a:rPr>
              <a:t>,</a:t>
            </a:r>
            <a:br>
              <a:rPr lang="en-US" sz="2000" dirty="0">
                <a:solidFill>
                  <a:schemeClr val="tx1"/>
                </a:solidFill>
              </a:rPr>
            </a:br>
            <a:r>
              <a:rPr lang="en-US" sz="2000" dirty="0">
                <a:solidFill>
                  <a:schemeClr val="tx1"/>
                </a:solidFill>
              </a:rPr>
              <a:t>13. Audit </a:t>
            </a:r>
            <a:r>
              <a:rPr lang="en-US" sz="2000" dirty="0" err="1">
                <a:solidFill>
                  <a:schemeClr val="tx1"/>
                </a:solidFill>
              </a:rPr>
              <a:t>Manajemen</a:t>
            </a:r>
            <a:r>
              <a:rPr lang="en-US" sz="2000" dirty="0">
                <a:solidFill>
                  <a:schemeClr val="tx1"/>
                </a:solidFill>
              </a:rPr>
              <a:t> </a:t>
            </a:r>
            <a:r>
              <a:rPr lang="en-US" sz="2000" dirty="0" err="1">
                <a:solidFill>
                  <a:schemeClr val="tx1"/>
                </a:solidFill>
              </a:rPr>
              <a:t>Bencana</a:t>
            </a:r>
            <a:r>
              <a:rPr lang="en-US" sz="2000" dirty="0">
                <a:solidFill>
                  <a:schemeClr val="tx1"/>
                </a:solidFill>
              </a:rPr>
              <a:t>,</a:t>
            </a:r>
            <a:br>
              <a:rPr lang="en-US" sz="2000" dirty="0">
                <a:solidFill>
                  <a:schemeClr val="tx1"/>
                </a:solidFill>
              </a:rPr>
            </a:br>
            <a:r>
              <a:rPr lang="en-US" sz="2000" dirty="0">
                <a:solidFill>
                  <a:schemeClr val="tx1"/>
                </a:solidFill>
              </a:rPr>
              <a:t>14. Table Exercise Simulation,</a:t>
            </a:r>
            <a:br>
              <a:rPr lang="en-US" sz="2000" dirty="0">
                <a:solidFill>
                  <a:schemeClr val="tx1"/>
                </a:solidFill>
              </a:rPr>
            </a:br>
            <a:r>
              <a:rPr lang="en-US" sz="2000" dirty="0">
                <a:solidFill>
                  <a:schemeClr val="tx1"/>
                </a:solidFill>
              </a:rPr>
              <a:t>15. Case Study.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059113" y="188913"/>
            <a:ext cx="1872927" cy="431800"/>
          </a:xfrm>
          <a:solidFill>
            <a:schemeClr val="bg1">
              <a:lumMod val="75000"/>
            </a:schemeClr>
          </a:solidFill>
        </p:spPr>
        <p:txBody>
          <a:bodyPr/>
          <a:lstStyle/>
          <a:p>
            <a:pPr eaLnBrk="1" fontAlgn="auto" hangingPunct="1">
              <a:spcAft>
                <a:spcPts val="0"/>
              </a:spcAft>
              <a:defRPr/>
            </a:pPr>
            <a:r>
              <a:rPr lang="en-US" sz="32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AGENDA</a:t>
            </a:r>
          </a:p>
        </p:txBody>
      </p:sp>
      <p:sp>
        <p:nvSpPr>
          <p:cNvPr id="16387" name="Rectangle 3"/>
          <p:cNvSpPr>
            <a:spLocks noGrp="1" noChangeArrowheads="1"/>
          </p:cNvSpPr>
          <p:nvPr>
            <p:ph idx="1"/>
          </p:nvPr>
        </p:nvSpPr>
        <p:spPr>
          <a:xfrm>
            <a:off x="539552" y="1340768"/>
            <a:ext cx="7620000" cy="4800600"/>
          </a:xfrm>
        </p:spPr>
        <p:txBody>
          <a:bodyPr/>
          <a:lstStyle/>
          <a:p>
            <a:pPr eaLnBrk="1" hangingPunct="1">
              <a:lnSpc>
                <a:spcPct val="90000"/>
              </a:lnSpc>
            </a:pPr>
            <a:r>
              <a:rPr lang="en-US" sz="2400" dirty="0" err="1" smtClean="0"/>
              <a:t>Pendahuluan</a:t>
            </a:r>
            <a:endParaRPr lang="en-US" sz="2400" dirty="0" smtClean="0"/>
          </a:p>
          <a:p>
            <a:pPr lvl="1" eaLnBrk="1" hangingPunct="1">
              <a:lnSpc>
                <a:spcPct val="90000"/>
              </a:lnSpc>
            </a:pPr>
            <a:r>
              <a:rPr lang="en-US" dirty="0" err="1" smtClean="0"/>
              <a:t>Tujuan</a:t>
            </a:r>
            <a:r>
              <a:rPr lang="en-US" dirty="0" smtClean="0"/>
              <a:t> </a:t>
            </a:r>
            <a:r>
              <a:rPr lang="en-US" dirty="0" err="1" smtClean="0"/>
              <a:t>pedoman</a:t>
            </a:r>
            <a:endParaRPr lang="en-US" dirty="0" smtClean="0"/>
          </a:p>
          <a:p>
            <a:pPr lvl="1" eaLnBrk="1" hangingPunct="1">
              <a:lnSpc>
                <a:spcPct val="90000"/>
              </a:lnSpc>
            </a:pPr>
            <a:r>
              <a:rPr lang="en-US" dirty="0" err="1" smtClean="0"/>
              <a:t>Ruang</a:t>
            </a:r>
            <a:r>
              <a:rPr lang="en-US" dirty="0" smtClean="0"/>
              <a:t> </a:t>
            </a:r>
            <a:r>
              <a:rPr lang="en-US" dirty="0" err="1" smtClean="0"/>
              <a:t>lingkup</a:t>
            </a:r>
            <a:endParaRPr lang="en-US" dirty="0" smtClean="0"/>
          </a:p>
          <a:p>
            <a:pPr eaLnBrk="1" hangingPunct="1">
              <a:lnSpc>
                <a:spcPct val="90000"/>
              </a:lnSpc>
            </a:pPr>
            <a:r>
              <a:rPr lang="en-US" sz="2400" dirty="0" err="1" smtClean="0"/>
              <a:t>Latar</a:t>
            </a:r>
            <a:r>
              <a:rPr lang="en-US" sz="2400" dirty="0" smtClean="0"/>
              <a:t> </a:t>
            </a:r>
            <a:r>
              <a:rPr lang="en-US" sz="2400" dirty="0" err="1" smtClean="0"/>
              <a:t>Belakang</a:t>
            </a:r>
            <a:endParaRPr lang="en-US" sz="2400" dirty="0" smtClean="0"/>
          </a:p>
          <a:p>
            <a:pPr eaLnBrk="1" hangingPunct="1">
              <a:lnSpc>
                <a:spcPct val="90000"/>
              </a:lnSpc>
            </a:pPr>
            <a:r>
              <a:rPr lang="en-US" sz="2400" dirty="0" err="1" smtClean="0"/>
              <a:t>Sistem</a:t>
            </a:r>
            <a:r>
              <a:rPr lang="en-US" sz="2400" dirty="0" smtClean="0"/>
              <a:t> </a:t>
            </a:r>
            <a:r>
              <a:rPr lang="en-US" sz="2400" dirty="0" err="1" smtClean="0"/>
              <a:t>Manajemen</a:t>
            </a:r>
            <a:r>
              <a:rPr lang="en-US" sz="2400" dirty="0" smtClean="0"/>
              <a:t> </a:t>
            </a:r>
            <a:r>
              <a:rPr lang="en-US" sz="2400" dirty="0" err="1" smtClean="0"/>
              <a:t>Gawat</a:t>
            </a:r>
            <a:r>
              <a:rPr lang="en-US" sz="2400" dirty="0" smtClean="0"/>
              <a:t> </a:t>
            </a:r>
            <a:r>
              <a:rPr lang="en-US" sz="2400" dirty="0" err="1" smtClean="0"/>
              <a:t>Darurat</a:t>
            </a:r>
            <a:r>
              <a:rPr lang="en-US" sz="2400" dirty="0" smtClean="0"/>
              <a:t> </a:t>
            </a:r>
            <a:r>
              <a:rPr lang="en-US" sz="2400" dirty="0" err="1" smtClean="0"/>
              <a:t>Medik</a:t>
            </a:r>
            <a:endParaRPr lang="en-US" sz="2400" dirty="0" smtClean="0"/>
          </a:p>
          <a:p>
            <a:pPr lvl="1" eaLnBrk="1" hangingPunct="1">
              <a:lnSpc>
                <a:spcPct val="90000"/>
              </a:lnSpc>
            </a:pPr>
            <a:r>
              <a:rPr lang="en-US" dirty="0" err="1" smtClean="0"/>
              <a:t>Kebijakan</a:t>
            </a:r>
            <a:r>
              <a:rPr lang="en-US" dirty="0" smtClean="0"/>
              <a:t> </a:t>
            </a:r>
            <a:r>
              <a:rPr lang="en-US" dirty="0" err="1" smtClean="0"/>
              <a:t>dan</a:t>
            </a:r>
            <a:r>
              <a:rPr lang="en-US" dirty="0" smtClean="0"/>
              <a:t> </a:t>
            </a:r>
            <a:r>
              <a:rPr lang="en-US" dirty="0" err="1" smtClean="0"/>
              <a:t>tujuan</a:t>
            </a:r>
            <a:r>
              <a:rPr lang="en-US" dirty="0" smtClean="0"/>
              <a:t> </a:t>
            </a:r>
            <a:r>
              <a:rPr lang="en-US" dirty="0" err="1" smtClean="0"/>
              <a:t>strategik</a:t>
            </a:r>
            <a:endParaRPr lang="en-US" dirty="0" smtClean="0"/>
          </a:p>
          <a:p>
            <a:pPr lvl="1" eaLnBrk="1" hangingPunct="1">
              <a:lnSpc>
                <a:spcPct val="90000"/>
              </a:lnSpc>
            </a:pPr>
            <a:r>
              <a:rPr lang="en-US" dirty="0" err="1" smtClean="0"/>
              <a:t>Organisasi</a:t>
            </a:r>
            <a:r>
              <a:rPr lang="en-US" dirty="0" smtClean="0"/>
              <a:t>, </a:t>
            </a:r>
            <a:r>
              <a:rPr lang="en-US" dirty="0" err="1" smtClean="0"/>
              <a:t>Penanggungjawab</a:t>
            </a:r>
            <a:endParaRPr lang="en-US" dirty="0" smtClean="0"/>
          </a:p>
          <a:p>
            <a:pPr lvl="1" eaLnBrk="1" hangingPunct="1">
              <a:lnSpc>
                <a:spcPct val="90000"/>
              </a:lnSpc>
            </a:pPr>
            <a:r>
              <a:rPr lang="en-US" dirty="0" err="1" smtClean="0"/>
              <a:t>Penilaian</a:t>
            </a:r>
            <a:r>
              <a:rPr lang="en-US" dirty="0" smtClean="0"/>
              <a:t> </a:t>
            </a:r>
            <a:r>
              <a:rPr lang="en-US" dirty="0" err="1" smtClean="0"/>
              <a:t>risiko</a:t>
            </a:r>
            <a:endParaRPr lang="en-US" dirty="0" smtClean="0"/>
          </a:p>
          <a:p>
            <a:pPr lvl="1" eaLnBrk="1" hangingPunct="1">
              <a:lnSpc>
                <a:spcPct val="90000"/>
              </a:lnSpc>
            </a:pPr>
            <a:r>
              <a:rPr lang="en-US" dirty="0" err="1" smtClean="0"/>
              <a:t>Perencanaan</a:t>
            </a:r>
            <a:r>
              <a:rPr lang="en-US" dirty="0" smtClean="0"/>
              <a:t> </a:t>
            </a:r>
            <a:r>
              <a:rPr lang="en-US" dirty="0" err="1" smtClean="0"/>
              <a:t>dan</a:t>
            </a:r>
            <a:r>
              <a:rPr lang="en-US" dirty="0" smtClean="0"/>
              <a:t> </a:t>
            </a:r>
            <a:r>
              <a:rPr lang="en-US" dirty="0" err="1" smtClean="0"/>
              <a:t>prosedur</a:t>
            </a:r>
            <a:endParaRPr lang="en-US" dirty="0" smtClean="0"/>
          </a:p>
          <a:p>
            <a:pPr lvl="1" eaLnBrk="1" hangingPunct="1">
              <a:lnSpc>
                <a:spcPct val="90000"/>
              </a:lnSpc>
            </a:pPr>
            <a:r>
              <a:rPr lang="en-US" dirty="0" err="1" smtClean="0"/>
              <a:t>Penerapan</a:t>
            </a:r>
            <a:r>
              <a:rPr lang="en-US" dirty="0" smtClean="0"/>
              <a:t>, </a:t>
            </a:r>
            <a:r>
              <a:rPr lang="en-US" dirty="0" err="1" smtClean="0"/>
              <a:t>pemantauan</a:t>
            </a:r>
            <a:r>
              <a:rPr lang="en-US" dirty="0" smtClean="0"/>
              <a:t> </a:t>
            </a:r>
            <a:r>
              <a:rPr lang="en-US" dirty="0" err="1" smtClean="0"/>
              <a:t>dan</a:t>
            </a:r>
            <a:r>
              <a:rPr lang="en-US" dirty="0" smtClean="0"/>
              <a:t> </a:t>
            </a:r>
            <a:r>
              <a:rPr lang="en-US" dirty="0" err="1" smtClean="0"/>
              <a:t>perbaikan</a:t>
            </a:r>
            <a:endParaRPr lang="en-US" dirty="0" smtClean="0"/>
          </a:p>
          <a:p>
            <a:pPr lvl="1" eaLnBrk="1" hangingPunct="1">
              <a:lnSpc>
                <a:spcPct val="90000"/>
              </a:lnSpc>
            </a:pPr>
            <a:r>
              <a:rPr lang="en-US" dirty="0" smtClean="0"/>
              <a:t>Audit, </a:t>
            </a:r>
            <a:r>
              <a:rPr lang="en-US" dirty="0" err="1" smtClean="0"/>
              <a:t>tinjauan</a:t>
            </a:r>
            <a:r>
              <a:rPr lang="en-US" dirty="0" smtClean="0"/>
              <a:t> </a:t>
            </a:r>
            <a:r>
              <a:rPr lang="en-US" dirty="0" err="1" smtClean="0"/>
              <a:t>ulang</a:t>
            </a:r>
            <a:endParaRPr lang="en-US" dirty="0" smtClean="0"/>
          </a:p>
          <a:p>
            <a:pPr lvl="1" eaLnBrk="1" hangingPunct="1">
              <a:lnSpc>
                <a:spcPct val="90000"/>
              </a:lnSpc>
            </a:pPr>
            <a:r>
              <a:rPr lang="en-US" dirty="0" err="1" smtClean="0"/>
              <a:t>Tinjauan</a:t>
            </a:r>
            <a:r>
              <a:rPr lang="en-US" dirty="0" smtClean="0"/>
              <a:t> </a:t>
            </a:r>
            <a:r>
              <a:rPr lang="en-US" dirty="0" err="1" smtClean="0"/>
              <a:t>manajemen</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7643192" cy="922114"/>
          </a:xfrm>
          <a:ln>
            <a:noFill/>
          </a:ln>
        </p:spPr>
        <p:style>
          <a:lnRef idx="2">
            <a:schemeClr val="accent1"/>
          </a:lnRef>
          <a:fillRef idx="1">
            <a:schemeClr val="lt1"/>
          </a:fillRef>
          <a:effectRef idx="0">
            <a:schemeClr val="accent1"/>
          </a:effectRef>
          <a:fontRef idx="minor">
            <a:schemeClr val="dk1"/>
          </a:fontRef>
        </p:style>
        <p:txBody>
          <a:bodyPr/>
          <a:lstStyle/>
          <a:p>
            <a:pPr eaLnBrk="1" fontAlgn="auto" hangingPunct="1">
              <a:spcAft>
                <a:spcPts val="0"/>
              </a:spcAft>
              <a:defRPr/>
            </a:pPr>
            <a:r>
              <a:rPr lang="en-US" sz="3600" dirty="0" smtClean="0">
                <a:latin typeface="Arial Rounded MT Bold" pitchFamily="34" charset="0"/>
              </a:rPr>
              <a:t>Health &amp; Medical Services    Key Functions</a:t>
            </a:r>
          </a:p>
        </p:txBody>
      </p:sp>
      <p:sp>
        <p:nvSpPr>
          <p:cNvPr id="17411" name="Rectangle 3"/>
          <p:cNvSpPr>
            <a:spLocks noGrp="1" noChangeArrowheads="1"/>
          </p:cNvSpPr>
          <p:nvPr>
            <p:ph idx="1"/>
          </p:nvPr>
        </p:nvSpPr>
        <p:spPr>
          <a:xfrm>
            <a:off x="467544" y="1484784"/>
            <a:ext cx="7620000" cy="4800600"/>
          </a:xfrm>
        </p:spPr>
        <p:txBody>
          <a:bodyPr/>
          <a:lstStyle/>
          <a:p>
            <a:pPr eaLnBrk="1" hangingPunct="1">
              <a:lnSpc>
                <a:spcPct val="90000"/>
              </a:lnSpc>
              <a:buFontTx/>
              <a:buNone/>
            </a:pPr>
            <a:r>
              <a:rPr lang="en-US" sz="2400" dirty="0" smtClean="0"/>
              <a:t>Provide the following services to the workforce:</a:t>
            </a:r>
          </a:p>
          <a:p>
            <a:pPr eaLnBrk="1" hangingPunct="1">
              <a:lnSpc>
                <a:spcPct val="90000"/>
              </a:lnSpc>
            </a:pPr>
            <a:r>
              <a:rPr lang="en-US" sz="2400" dirty="0" smtClean="0"/>
              <a:t>Emergency Response and Preparedness </a:t>
            </a:r>
          </a:p>
          <a:p>
            <a:pPr eaLnBrk="1" hangingPunct="1">
              <a:lnSpc>
                <a:spcPct val="90000"/>
              </a:lnSpc>
            </a:pPr>
            <a:r>
              <a:rPr lang="en-US" sz="2400" dirty="0" smtClean="0"/>
              <a:t>Emergency Medical Care</a:t>
            </a:r>
          </a:p>
          <a:p>
            <a:pPr eaLnBrk="1" hangingPunct="1">
              <a:lnSpc>
                <a:spcPct val="90000"/>
              </a:lnSpc>
            </a:pPr>
            <a:r>
              <a:rPr lang="en-US" sz="2400" dirty="0" smtClean="0"/>
              <a:t>Out-patient consultations services</a:t>
            </a:r>
          </a:p>
          <a:p>
            <a:pPr eaLnBrk="1" hangingPunct="1">
              <a:lnSpc>
                <a:spcPct val="90000"/>
              </a:lnSpc>
            </a:pPr>
            <a:r>
              <a:rPr lang="en-US" sz="2400" dirty="0" smtClean="0"/>
              <a:t>Preventive or primary health care to the workforce </a:t>
            </a:r>
          </a:p>
          <a:p>
            <a:pPr eaLnBrk="1" hangingPunct="1">
              <a:lnSpc>
                <a:spcPct val="90000"/>
              </a:lnSpc>
            </a:pPr>
            <a:r>
              <a:rPr lang="en-US" sz="2400" dirty="0" smtClean="0"/>
              <a:t>Screening and monitoring programs </a:t>
            </a:r>
          </a:p>
          <a:p>
            <a:pPr eaLnBrk="1" hangingPunct="1">
              <a:lnSpc>
                <a:spcPct val="90000"/>
              </a:lnSpc>
            </a:pPr>
            <a:r>
              <a:rPr lang="en-US" sz="2400" dirty="0" smtClean="0"/>
              <a:t>Cure and Rehabilitative services</a:t>
            </a:r>
          </a:p>
          <a:p>
            <a:pPr eaLnBrk="1" hangingPunct="1">
              <a:lnSpc>
                <a:spcPct val="90000"/>
              </a:lnSpc>
            </a:pPr>
            <a:r>
              <a:rPr lang="en-US" sz="2400" dirty="0" smtClean="0">
                <a:solidFill>
                  <a:schemeClr val="tx2"/>
                </a:solidFill>
              </a:rPr>
              <a:t>Occupational health/medicine services</a:t>
            </a:r>
          </a:p>
          <a:p>
            <a:pPr eaLnBrk="1" hangingPunct="1">
              <a:lnSpc>
                <a:spcPct val="90000"/>
              </a:lnSpc>
            </a:pPr>
            <a:r>
              <a:rPr lang="en-US" sz="2400" dirty="0" smtClean="0">
                <a:solidFill>
                  <a:srgbClr val="00FF00"/>
                </a:solidFill>
              </a:rPr>
              <a:t>Community Health Services</a:t>
            </a:r>
          </a:p>
          <a:p>
            <a:pPr eaLnBrk="1" hangingPunct="1">
              <a:lnSpc>
                <a:spcPct val="90000"/>
              </a:lnSpc>
            </a:pPr>
            <a:r>
              <a:rPr lang="en-US" sz="2400" dirty="0" smtClean="0">
                <a:solidFill>
                  <a:srgbClr val="00FF00"/>
                </a:solidFill>
              </a:rPr>
              <a:t>Work Life Services Administration and Coordination</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smtClean="0"/>
              <a:t>PENDAHULUAN</a:t>
            </a:r>
          </a:p>
        </p:txBody>
      </p:sp>
      <p:sp>
        <p:nvSpPr>
          <p:cNvPr id="18435" name="Rectangle 3"/>
          <p:cNvSpPr>
            <a:spLocks noGrp="1" noChangeArrowheads="1"/>
          </p:cNvSpPr>
          <p:nvPr>
            <p:ph idx="1"/>
          </p:nvPr>
        </p:nvSpPr>
        <p:spPr/>
        <p:txBody>
          <a:bodyPr/>
          <a:lstStyle/>
          <a:p>
            <a:pPr eaLnBrk="1" hangingPunct="1">
              <a:lnSpc>
                <a:spcPct val="90000"/>
              </a:lnSpc>
            </a:pPr>
            <a:r>
              <a:rPr lang="en-US" sz="2800" smtClean="0"/>
              <a:t>Tujuan pedoman</a:t>
            </a:r>
          </a:p>
          <a:p>
            <a:pPr lvl="1" eaLnBrk="1" hangingPunct="1">
              <a:lnSpc>
                <a:spcPct val="90000"/>
              </a:lnSpc>
            </a:pPr>
            <a:r>
              <a:rPr lang="en-US" sz="2400" smtClean="0"/>
              <a:t>Manajer lini dan dokter penasehat mampu menyusun Rencana Tanggap Darurat Medik (TDM) untuk Perusahaan sebagai bagian dari Gawat Darurat keseluruhan;</a:t>
            </a:r>
          </a:p>
          <a:p>
            <a:pPr lvl="1" eaLnBrk="1" hangingPunct="1">
              <a:lnSpc>
                <a:spcPct val="90000"/>
              </a:lnSpc>
            </a:pPr>
            <a:r>
              <a:rPr lang="en-US" sz="2400" smtClean="0"/>
              <a:t>Rencana terdiri atas semua kemungkinan, secara teratur dilatih dan ditinjau ulang;</a:t>
            </a:r>
          </a:p>
          <a:p>
            <a:pPr eaLnBrk="1" hangingPunct="1">
              <a:lnSpc>
                <a:spcPct val="90000"/>
              </a:lnSpc>
            </a:pPr>
            <a:r>
              <a:rPr lang="en-US" sz="2800" smtClean="0"/>
              <a:t>Ruang lingkup</a:t>
            </a:r>
          </a:p>
          <a:p>
            <a:pPr lvl="1" eaLnBrk="1" hangingPunct="1">
              <a:lnSpc>
                <a:spcPct val="90000"/>
              </a:lnSpc>
            </a:pPr>
            <a:r>
              <a:rPr lang="en-US" sz="2400" smtClean="0"/>
              <a:t>Rencana TDM untuk Perusahaan dan kontraktornya;</a:t>
            </a:r>
          </a:p>
          <a:p>
            <a:pPr lvl="1" eaLnBrk="1" hangingPunct="1">
              <a:lnSpc>
                <a:spcPct val="90000"/>
              </a:lnSpc>
            </a:pPr>
            <a:r>
              <a:rPr lang="en-US" sz="2400" smtClean="0"/>
              <a:t>Termasuk pekerja yang berada jauh dari Perusahaan, seperti: pemasaran, pengemudi dll;</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331913" y="274638"/>
            <a:ext cx="3455987" cy="561975"/>
          </a:xfrm>
        </p:spPr>
        <p:txBody>
          <a:bodyPr/>
          <a:lstStyle/>
          <a:p>
            <a:pPr eaLnBrk="1" fontAlgn="auto" hangingPunct="1">
              <a:spcAft>
                <a:spcPts val="0"/>
              </a:spcAft>
              <a:defRPr/>
            </a:pPr>
            <a:r>
              <a:rPr lang="en-US" sz="2800" dirty="0" smtClean="0"/>
              <a:t>LATAR BELAKANG</a:t>
            </a:r>
          </a:p>
        </p:txBody>
      </p:sp>
      <p:sp>
        <p:nvSpPr>
          <p:cNvPr id="19459" name="Rectangle 3"/>
          <p:cNvSpPr>
            <a:spLocks noGrp="1" noChangeArrowheads="1"/>
          </p:cNvSpPr>
          <p:nvPr>
            <p:ph idx="1"/>
          </p:nvPr>
        </p:nvSpPr>
        <p:spPr>
          <a:xfrm>
            <a:off x="1187450" y="1484313"/>
            <a:ext cx="6384925" cy="2520950"/>
          </a:xfrm>
        </p:spPr>
        <p:txBody>
          <a:bodyPr/>
          <a:lstStyle/>
          <a:p>
            <a:pPr eaLnBrk="1" hangingPunct="1">
              <a:lnSpc>
                <a:spcPct val="90000"/>
              </a:lnSpc>
            </a:pPr>
            <a:r>
              <a:rPr lang="en-US" smtClean="0"/>
              <a:t>Penyakit dan cedera bisa terjadi pada pekerja, walaupun sudah dilakukan identifikasi, penilaian dan pengendalian;</a:t>
            </a:r>
          </a:p>
          <a:p>
            <a:pPr eaLnBrk="1" hangingPunct="1">
              <a:lnSpc>
                <a:spcPct val="90000"/>
              </a:lnSpc>
            </a:pPr>
            <a:r>
              <a:rPr lang="en-US" smtClean="0"/>
              <a:t>Bahasan dalam TDM mulai dari Pertolongan Pertama sampai Evakuasi Medik dengan tujuan akhir mencegah kematian, cedera yang lebih parah dan agar segera pulih kembali;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116013" y="404813"/>
            <a:ext cx="5016500" cy="431800"/>
          </a:xfrm>
        </p:spPr>
        <p:txBody>
          <a:bodyPr/>
          <a:lstStyle/>
          <a:p>
            <a:pPr eaLnBrk="1" fontAlgn="auto" hangingPunct="1">
              <a:spcAft>
                <a:spcPts val="0"/>
              </a:spcAft>
              <a:defRPr/>
            </a:pPr>
            <a:r>
              <a:rPr lang="en-US" sz="3200" dirty="0" smtClean="0"/>
              <a:t>PRINSIP PEDOMAN TDM</a:t>
            </a:r>
          </a:p>
        </p:txBody>
      </p:sp>
      <p:sp>
        <p:nvSpPr>
          <p:cNvPr id="6147" name="Rectangle 3"/>
          <p:cNvSpPr>
            <a:spLocks noGrp="1" noChangeArrowheads="1"/>
          </p:cNvSpPr>
          <p:nvPr>
            <p:ph idx="1"/>
          </p:nvPr>
        </p:nvSpPr>
        <p:spPr>
          <a:xfrm>
            <a:off x="395288" y="1341438"/>
            <a:ext cx="7620000" cy="2663825"/>
          </a:xfrm>
        </p:spPr>
        <p:txBody>
          <a:bodyPr rtlCol="0">
            <a:normAutofit lnSpcReduction="10000"/>
          </a:bodyPr>
          <a:lstStyle/>
          <a:p>
            <a:pPr marL="381000" indent="-381000" eaLnBrk="1" fontAlgn="auto" hangingPunct="1">
              <a:lnSpc>
                <a:spcPct val="80000"/>
              </a:lnSpc>
              <a:spcAft>
                <a:spcPts val="0"/>
              </a:spcAft>
              <a:buFontTx/>
              <a:buAutoNum type="arabicPeriod"/>
              <a:defRPr/>
            </a:pPr>
            <a:r>
              <a:rPr lang="en-US" sz="2000" dirty="0" err="1" smtClean="0"/>
              <a:t>Kesadaran</a:t>
            </a:r>
            <a:r>
              <a:rPr lang="en-US" sz="2000" dirty="0" smtClean="0"/>
              <a:t> </a:t>
            </a:r>
            <a:r>
              <a:rPr lang="en-US" sz="2000" dirty="0" err="1" smtClean="0"/>
              <a:t>Darurat</a:t>
            </a:r>
            <a:r>
              <a:rPr lang="en-US" sz="2000" dirty="0" smtClean="0"/>
              <a:t> </a:t>
            </a:r>
            <a:r>
              <a:rPr lang="en-US" sz="2000" dirty="0" err="1" smtClean="0"/>
              <a:t>Medik</a:t>
            </a:r>
            <a:r>
              <a:rPr lang="en-US" sz="2000" dirty="0" smtClean="0"/>
              <a:t> </a:t>
            </a:r>
            <a:r>
              <a:rPr lang="en-US" sz="2000" dirty="0" err="1" smtClean="0"/>
              <a:t>dan</a:t>
            </a:r>
            <a:r>
              <a:rPr lang="en-US" sz="2000" dirty="0" smtClean="0"/>
              <a:t> </a:t>
            </a:r>
            <a:r>
              <a:rPr lang="en-US" sz="2000" dirty="0" err="1" smtClean="0"/>
              <a:t>perkembangannya</a:t>
            </a:r>
            <a:r>
              <a:rPr lang="en-US" sz="2000" dirty="0" smtClean="0"/>
              <a:t>;</a:t>
            </a:r>
          </a:p>
          <a:p>
            <a:pPr marL="381000" indent="-381000" eaLnBrk="1" fontAlgn="auto" hangingPunct="1">
              <a:lnSpc>
                <a:spcPct val="80000"/>
              </a:lnSpc>
              <a:spcAft>
                <a:spcPts val="0"/>
              </a:spcAft>
              <a:buFontTx/>
              <a:buAutoNum type="arabicPeriod"/>
              <a:defRPr/>
            </a:pPr>
            <a:r>
              <a:rPr lang="en-US" sz="2000" dirty="0" err="1" smtClean="0"/>
              <a:t>Pendekatan</a:t>
            </a:r>
            <a:r>
              <a:rPr lang="en-US" sz="2000" dirty="0" smtClean="0"/>
              <a:t> </a:t>
            </a:r>
            <a:r>
              <a:rPr lang="en-US" sz="2000" dirty="0" err="1" smtClean="0"/>
              <a:t>terintegrasi</a:t>
            </a:r>
            <a:r>
              <a:rPr lang="en-US" sz="2000" dirty="0" smtClean="0"/>
              <a:t> </a:t>
            </a:r>
            <a:r>
              <a:rPr lang="en-US" sz="2000" dirty="0" err="1" smtClean="0"/>
              <a:t>dengan</a:t>
            </a:r>
            <a:r>
              <a:rPr lang="en-US" sz="2000" dirty="0" smtClean="0"/>
              <a:t> </a:t>
            </a:r>
            <a:r>
              <a:rPr lang="en-US" sz="2000" dirty="0" err="1" smtClean="0"/>
              <a:t>manajemen</a:t>
            </a:r>
            <a:r>
              <a:rPr lang="en-US" sz="2000" dirty="0" smtClean="0"/>
              <a:t> </a:t>
            </a:r>
            <a:r>
              <a:rPr lang="en-US" sz="2000" dirty="0" err="1" smtClean="0"/>
              <a:t>dengan</a:t>
            </a:r>
            <a:r>
              <a:rPr lang="en-US" sz="2000" dirty="0" smtClean="0"/>
              <a:t> </a:t>
            </a:r>
            <a:r>
              <a:rPr lang="en-US" sz="2000" dirty="0" err="1" smtClean="0"/>
              <a:t>koordinasi</a:t>
            </a:r>
            <a:r>
              <a:rPr lang="en-US" sz="2000" dirty="0" smtClean="0"/>
              <a:t>;</a:t>
            </a:r>
          </a:p>
          <a:p>
            <a:pPr marL="381000" indent="-381000" eaLnBrk="1" fontAlgn="auto" hangingPunct="1">
              <a:lnSpc>
                <a:spcPct val="80000"/>
              </a:lnSpc>
              <a:spcAft>
                <a:spcPts val="0"/>
              </a:spcAft>
              <a:buFontTx/>
              <a:buAutoNum type="arabicPeriod"/>
              <a:defRPr/>
            </a:pPr>
            <a:r>
              <a:rPr lang="en-US" sz="2000" dirty="0" err="1" smtClean="0"/>
              <a:t>Pemastian</a:t>
            </a:r>
            <a:r>
              <a:rPr lang="en-US" sz="2000" dirty="0" smtClean="0"/>
              <a:t> </a:t>
            </a:r>
            <a:r>
              <a:rPr lang="en-US" sz="2000" dirty="0" err="1" smtClean="0"/>
              <a:t>bahwa</a:t>
            </a:r>
            <a:r>
              <a:rPr lang="en-US" sz="2000" dirty="0" smtClean="0"/>
              <a:t> </a:t>
            </a:r>
            <a:r>
              <a:rPr lang="en-US" sz="2000" dirty="0" err="1" smtClean="0"/>
              <a:t>semua</a:t>
            </a:r>
            <a:r>
              <a:rPr lang="en-US" sz="2000" dirty="0" smtClean="0"/>
              <a:t> </a:t>
            </a:r>
            <a:r>
              <a:rPr lang="en-US" sz="2000" dirty="0" err="1" smtClean="0"/>
              <a:t>pekerja</a:t>
            </a:r>
            <a:r>
              <a:rPr lang="en-US" sz="2000" dirty="0" smtClean="0"/>
              <a:t> </a:t>
            </a:r>
            <a:r>
              <a:rPr lang="en-US" sz="2000" dirty="0" err="1" smtClean="0"/>
              <a:t>memahami</a:t>
            </a:r>
            <a:r>
              <a:rPr lang="en-US" sz="2000" dirty="0" smtClean="0"/>
              <a:t> </a:t>
            </a:r>
            <a:r>
              <a:rPr lang="en-US" sz="2000" dirty="0" err="1" smtClean="0"/>
              <a:t>peranannya</a:t>
            </a:r>
            <a:r>
              <a:rPr lang="en-US" sz="2000" dirty="0" smtClean="0"/>
              <a:t> </a:t>
            </a:r>
            <a:r>
              <a:rPr lang="en-US" sz="2000" dirty="0" err="1" smtClean="0"/>
              <a:t>dalam</a:t>
            </a:r>
            <a:r>
              <a:rPr lang="en-US" sz="2000" dirty="0" smtClean="0"/>
              <a:t> TDM;</a:t>
            </a:r>
          </a:p>
          <a:p>
            <a:pPr marL="381000" indent="-381000" eaLnBrk="1" fontAlgn="auto" hangingPunct="1">
              <a:lnSpc>
                <a:spcPct val="80000"/>
              </a:lnSpc>
              <a:spcAft>
                <a:spcPts val="0"/>
              </a:spcAft>
              <a:buFontTx/>
              <a:buAutoNum type="arabicPeriod"/>
              <a:defRPr/>
            </a:pPr>
            <a:r>
              <a:rPr lang="en-US" sz="2000" dirty="0" err="1" smtClean="0"/>
              <a:t>Penyusunan</a:t>
            </a:r>
            <a:r>
              <a:rPr lang="en-US" sz="2000" dirty="0" smtClean="0"/>
              <a:t> </a:t>
            </a:r>
            <a:r>
              <a:rPr lang="en-US" sz="2000" dirty="0" err="1" smtClean="0"/>
              <a:t>jaringan</a:t>
            </a:r>
            <a:r>
              <a:rPr lang="en-US" sz="2000" dirty="0" smtClean="0"/>
              <a:t> </a:t>
            </a:r>
            <a:r>
              <a:rPr lang="en-US" sz="2000" dirty="0" err="1" smtClean="0"/>
              <a:t>komunikasi</a:t>
            </a:r>
            <a:r>
              <a:rPr lang="en-US" sz="2000" dirty="0" smtClean="0"/>
              <a:t> </a:t>
            </a:r>
            <a:r>
              <a:rPr lang="en-US" sz="2000" dirty="0" err="1" smtClean="0"/>
              <a:t>dan</a:t>
            </a:r>
            <a:r>
              <a:rPr lang="en-US" sz="2000" dirty="0" smtClean="0"/>
              <a:t> </a:t>
            </a:r>
            <a:r>
              <a:rPr lang="en-US" sz="2000" dirty="0" err="1" smtClean="0"/>
              <a:t>pelayanan</a:t>
            </a:r>
            <a:r>
              <a:rPr lang="en-US" sz="2000" dirty="0" smtClean="0"/>
              <a:t> </a:t>
            </a:r>
            <a:r>
              <a:rPr lang="en-US" sz="2000" dirty="0" err="1" smtClean="0"/>
              <a:t>antar</a:t>
            </a:r>
            <a:r>
              <a:rPr lang="en-US" sz="2000" dirty="0" smtClean="0"/>
              <a:t> </a:t>
            </a:r>
            <a:r>
              <a:rPr lang="en-US" sz="2000" dirty="0" err="1" smtClean="0"/>
              <a:t>setiap</a:t>
            </a:r>
            <a:r>
              <a:rPr lang="en-US" sz="2000" dirty="0" smtClean="0"/>
              <a:t> </a:t>
            </a:r>
            <a:r>
              <a:rPr lang="en-US" sz="2000" dirty="0" err="1" smtClean="0"/>
              <a:t>tingkatan</a:t>
            </a:r>
            <a:r>
              <a:rPr lang="en-US" sz="2000" dirty="0" smtClean="0"/>
              <a:t> </a:t>
            </a:r>
            <a:r>
              <a:rPr lang="en-US" sz="2000" dirty="0" err="1" smtClean="0"/>
              <a:t>pelayanan</a:t>
            </a:r>
            <a:r>
              <a:rPr lang="en-US" sz="2000" dirty="0" smtClean="0"/>
              <a:t> </a:t>
            </a:r>
            <a:r>
              <a:rPr lang="en-US" sz="2000" dirty="0" err="1" smtClean="0"/>
              <a:t>kesehatan</a:t>
            </a:r>
            <a:r>
              <a:rPr lang="en-US" sz="2000" dirty="0" smtClean="0"/>
              <a:t>, </a:t>
            </a:r>
            <a:r>
              <a:rPr lang="en-US" sz="2000" dirty="0" err="1" smtClean="0"/>
              <a:t>sistem</a:t>
            </a:r>
            <a:r>
              <a:rPr lang="en-US" sz="2000" dirty="0" smtClean="0"/>
              <a:t> </a:t>
            </a:r>
            <a:r>
              <a:rPr lang="en-US" sz="2000" dirty="0" err="1" smtClean="0"/>
              <a:t>rujukan</a:t>
            </a:r>
            <a:r>
              <a:rPr lang="en-US" sz="2000" dirty="0" smtClean="0"/>
              <a:t>;</a:t>
            </a:r>
          </a:p>
          <a:p>
            <a:pPr marL="381000" indent="-381000" eaLnBrk="1" fontAlgn="auto" hangingPunct="1">
              <a:lnSpc>
                <a:spcPct val="80000"/>
              </a:lnSpc>
              <a:spcAft>
                <a:spcPts val="0"/>
              </a:spcAft>
              <a:buFontTx/>
              <a:buAutoNum type="arabicPeriod"/>
              <a:defRPr/>
            </a:pPr>
            <a:r>
              <a:rPr lang="en-US" sz="2000" dirty="0" err="1" smtClean="0"/>
              <a:t>Penyediaan</a:t>
            </a:r>
            <a:r>
              <a:rPr lang="en-US" sz="2000" dirty="0" smtClean="0"/>
              <a:t> </a:t>
            </a:r>
            <a:r>
              <a:rPr lang="en-US" sz="2000" dirty="0" err="1" smtClean="0"/>
              <a:t>sumber</a:t>
            </a:r>
            <a:r>
              <a:rPr lang="en-US" sz="2000" dirty="0" smtClean="0"/>
              <a:t> </a:t>
            </a:r>
            <a:r>
              <a:rPr lang="en-US" sz="2000" dirty="0" err="1" smtClean="0"/>
              <a:t>daya</a:t>
            </a:r>
            <a:r>
              <a:rPr lang="en-US" sz="2000" dirty="0" smtClean="0"/>
              <a:t> </a:t>
            </a:r>
            <a:r>
              <a:rPr lang="en-US" sz="2000" dirty="0" err="1" smtClean="0"/>
              <a:t>untuk</a:t>
            </a:r>
            <a:r>
              <a:rPr lang="en-US" sz="2000" dirty="0" smtClean="0"/>
              <a:t> </a:t>
            </a:r>
            <a:r>
              <a:rPr lang="en-US" sz="2000" dirty="0" err="1" smtClean="0"/>
              <a:t>melaksanakan</a:t>
            </a:r>
            <a:r>
              <a:rPr lang="en-US" sz="2000" dirty="0" smtClean="0"/>
              <a:t> </a:t>
            </a:r>
            <a:r>
              <a:rPr lang="en-US" sz="2000" dirty="0" err="1" smtClean="0"/>
              <a:t>tanggung</a:t>
            </a:r>
            <a:r>
              <a:rPr lang="en-US" sz="2000" dirty="0" smtClean="0"/>
              <a:t> </a:t>
            </a:r>
            <a:r>
              <a:rPr lang="en-US" sz="2000" dirty="0" err="1" smtClean="0"/>
              <a:t>jawab</a:t>
            </a:r>
            <a:r>
              <a:rPr lang="en-US" sz="2000" dirty="0" smtClean="0"/>
              <a:t> </a:t>
            </a:r>
            <a:r>
              <a:rPr lang="en-US" sz="2000" dirty="0" err="1" smtClean="0"/>
              <a:t>itu</a:t>
            </a:r>
            <a:r>
              <a:rPr lang="en-US" sz="2000" dirty="0" smtClean="0"/>
              <a:t>;</a:t>
            </a:r>
          </a:p>
          <a:p>
            <a:pPr marL="381000" indent="-381000" eaLnBrk="1" fontAlgn="auto" hangingPunct="1">
              <a:lnSpc>
                <a:spcPct val="80000"/>
              </a:lnSpc>
              <a:spcAft>
                <a:spcPts val="0"/>
              </a:spcAft>
              <a:buFontTx/>
              <a:buAutoNum type="arabicPeriod"/>
              <a:defRPr/>
            </a:pPr>
            <a:r>
              <a:rPr lang="en-US" sz="2000" dirty="0" err="1" smtClean="0"/>
              <a:t>Pelaksanaan</a:t>
            </a:r>
            <a:r>
              <a:rPr lang="en-US" sz="2000" dirty="0" smtClean="0"/>
              <a:t> </a:t>
            </a:r>
            <a:r>
              <a:rPr lang="en-US" sz="2000" dirty="0" err="1" smtClean="0"/>
              <a:t>pelatihan</a:t>
            </a:r>
            <a:r>
              <a:rPr lang="en-US" sz="2000" dirty="0" smtClean="0"/>
              <a:t>, </a:t>
            </a:r>
            <a:r>
              <a:rPr lang="en-US" sz="2000" dirty="0" err="1" smtClean="0"/>
              <a:t>pembelajaran</a:t>
            </a:r>
            <a:r>
              <a:rPr lang="en-US" sz="2000" dirty="0" smtClean="0"/>
              <a:t> </a:t>
            </a:r>
            <a:r>
              <a:rPr lang="en-US" sz="2000" dirty="0" err="1" smtClean="0"/>
              <a:t>dan</a:t>
            </a:r>
            <a:r>
              <a:rPr lang="en-US" sz="2000" dirty="0" smtClean="0"/>
              <a:t> </a:t>
            </a:r>
            <a:r>
              <a:rPr lang="en-US" sz="2000" dirty="0" err="1" smtClean="0"/>
              <a:t>simulasi</a:t>
            </a:r>
            <a:r>
              <a:rPr lang="en-US" sz="2000" dirty="0" smtClean="0"/>
              <a:t> </a:t>
            </a:r>
            <a:r>
              <a:rPr lang="en-US" sz="2000" dirty="0" err="1" smtClean="0"/>
              <a:t>secara</a:t>
            </a:r>
            <a:r>
              <a:rPr lang="en-US" sz="2000" dirty="0" smtClean="0"/>
              <a:t> </a:t>
            </a:r>
            <a:r>
              <a:rPr lang="en-US" sz="2000" dirty="0" err="1" smtClean="0"/>
              <a:t>berkala</a:t>
            </a:r>
            <a:r>
              <a:rPr lang="en-US" sz="2000" dirty="0" smtClean="0"/>
              <a:t>;</a:t>
            </a:r>
          </a:p>
          <a:p>
            <a:pPr marL="381000" indent="-381000" eaLnBrk="1" fontAlgn="auto" hangingPunct="1">
              <a:lnSpc>
                <a:spcPct val="80000"/>
              </a:lnSpc>
              <a:spcAft>
                <a:spcPts val="0"/>
              </a:spcAft>
              <a:buFontTx/>
              <a:buAutoNum type="arabicPeriod"/>
              <a:defRPr/>
            </a:pPr>
            <a:r>
              <a:rPr lang="en-US" sz="2000" dirty="0" err="1" smtClean="0"/>
              <a:t>Evaluasi</a:t>
            </a:r>
            <a:r>
              <a:rPr lang="en-US" sz="2000" dirty="0" smtClean="0"/>
              <a:t> </a:t>
            </a:r>
            <a:r>
              <a:rPr lang="en-US" sz="2000" dirty="0" err="1" smtClean="0"/>
              <a:t>keefektivan</a:t>
            </a:r>
            <a:r>
              <a:rPr lang="en-US" sz="2000" dirty="0" smtClean="0"/>
              <a:t> TDM </a:t>
            </a:r>
            <a:r>
              <a:rPr lang="en-US" sz="2000" dirty="0" err="1" smtClean="0"/>
              <a:t>sebagai</a:t>
            </a:r>
            <a:r>
              <a:rPr lang="en-US" sz="2000" dirty="0" smtClean="0"/>
              <a:t> </a:t>
            </a:r>
            <a:r>
              <a:rPr lang="en-US" sz="2000" dirty="0" err="1" smtClean="0"/>
              <a:t>bagian</a:t>
            </a:r>
            <a:r>
              <a:rPr lang="en-US" sz="2000" dirty="0" smtClean="0"/>
              <a:t> </a:t>
            </a:r>
            <a:r>
              <a:rPr lang="en-US" sz="2000" dirty="0" err="1" smtClean="0"/>
              <a:t>penyelidikan</a:t>
            </a:r>
            <a:r>
              <a:rPr lang="en-US" sz="2000" dirty="0" smtClean="0"/>
              <a:t> </a:t>
            </a:r>
            <a:r>
              <a:rPr lang="en-US" sz="2000" dirty="0" err="1" smtClean="0"/>
              <a:t>insiden</a:t>
            </a:r>
            <a:r>
              <a:rPr lang="en-US" sz="2000" dirty="0" smtClean="0"/>
              <a:t>, audit </a:t>
            </a:r>
            <a:r>
              <a:rPr lang="en-US" sz="2000" dirty="0" err="1" smtClean="0"/>
              <a:t>dan</a:t>
            </a:r>
            <a:r>
              <a:rPr lang="en-US" sz="2000" dirty="0" smtClean="0"/>
              <a:t> </a:t>
            </a:r>
            <a:r>
              <a:rPr lang="en-US" sz="2000" dirty="0" err="1" smtClean="0"/>
              <a:t>tinjauan</a:t>
            </a:r>
            <a:r>
              <a:rPr lang="en-US" sz="2000" dirty="0" smtClean="0"/>
              <a:t> </a:t>
            </a:r>
            <a:r>
              <a:rPr lang="en-US" sz="2000" dirty="0" err="1" smtClean="0"/>
              <a:t>manajemen</a:t>
            </a:r>
            <a:r>
              <a:rPr lang="en-US" sz="2000" dirty="0" smtClean="0"/>
              <a: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3200" smtClean="0"/>
              <a:t>Sistem Manajemen Gawat Darurat Medik</a:t>
            </a:r>
            <a:br>
              <a:rPr lang="en-US" sz="3200" smtClean="0"/>
            </a:br>
            <a:r>
              <a:rPr lang="en-US" sz="3200" smtClean="0"/>
              <a:t>Kebijakan dan Tujuan Strategik</a:t>
            </a:r>
          </a:p>
        </p:txBody>
      </p:sp>
      <p:sp>
        <p:nvSpPr>
          <p:cNvPr id="21507" name="Rectangle 3"/>
          <p:cNvSpPr>
            <a:spLocks noGrp="1" noChangeArrowheads="1"/>
          </p:cNvSpPr>
          <p:nvPr>
            <p:ph idx="1"/>
          </p:nvPr>
        </p:nvSpPr>
        <p:spPr>
          <a:xfrm>
            <a:off x="457200" y="1916113"/>
            <a:ext cx="8229600" cy="4210050"/>
          </a:xfrm>
        </p:spPr>
        <p:txBody>
          <a:bodyPr/>
          <a:lstStyle/>
          <a:p>
            <a:pPr eaLnBrk="1" hangingPunct="1">
              <a:lnSpc>
                <a:spcPct val="80000"/>
              </a:lnSpc>
            </a:pPr>
            <a:r>
              <a:rPr lang="en-US" sz="1800" smtClean="0"/>
              <a:t>TDM merupakan bagian integral dari tanggap darurat keseluruhan, bertujuan mengurangi dampak penyakit mendadak dan cedera di tempat kerja;</a:t>
            </a:r>
          </a:p>
          <a:p>
            <a:pPr eaLnBrk="1" hangingPunct="1">
              <a:lnSpc>
                <a:spcPct val="80000"/>
              </a:lnSpc>
            </a:pPr>
            <a:r>
              <a:rPr lang="en-US" sz="1800" smtClean="0"/>
              <a:t>Penyakit atau cedera yang terjadi di instalasi yang terkendali (kantor, depot, kilang, pabrik kimia, offshore) dapat dikendalikan dengan tanggapan sbb:</a:t>
            </a:r>
          </a:p>
          <a:p>
            <a:pPr lvl="1" eaLnBrk="1" hangingPunct="1">
              <a:lnSpc>
                <a:spcPct val="80000"/>
              </a:lnSpc>
            </a:pPr>
            <a:r>
              <a:rPr lang="en-US" sz="1600" smtClean="0"/>
              <a:t>Pertolongan Pertama di tempat kerja;</a:t>
            </a:r>
          </a:p>
          <a:p>
            <a:pPr lvl="1" eaLnBrk="1" hangingPunct="1">
              <a:lnSpc>
                <a:spcPct val="80000"/>
              </a:lnSpc>
            </a:pPr>
            <a:r>
              <a:rPr lang="en-US" sz="1600" smtClean="0"/>
              <a:t>Stabilisasi pasien secara profesional sebelum evakuasi;</a:t>
            </a:r>
          </a:p>
          <a:p>
            <a:pPr lvl="1" eaLnBrk="1" hangingPunct="1">
              <a:lnSpc>
                <a:spcPct val="80000"/>
              </a:lnSpc>
            </a:pPr>
            <a:r>
              <a:rPr lang="en-US" sz="1600" smtClean="0"/>
              <a:t>Medevac;</a:t>
            </a:r>
          </a:p>
          <a:p>
            <a:pPr lvl="1" eaLnBrk="1" hangingPunct="1">
              <a:lnSpc>
                <a:spcPct val="80000"/>
              </a:lnSpc>
            </a:pPr>
            <a:r>
              <a:rPr lang="en-US" sz="1600" smtClean="0"/>
              <a:t>Tindakan profesional di rumah sakit terdekat;</a:t>
            </a:r>
          </a:p>
          <a:p>
            <a:pPr lvl="1" eaLnBrk="1" hangingPunct="1">
              <a:lnSpc>
                <a:spcPct val="80000"/>
              </a:lnSpc>
            </a:pPr>
            <a:r>
              <a:rPr lang="en-US" sz="1600" smtClean="0"/>
              <a:t>Rujukan ke rumah sakit spesialistik dalam negeri atau luar negeri;</a:t>
            </a:r>
          </a:p>
          <a:p>
            <a:pPr eaLnBrk="1" hangingPunct="1">
              <a:lnSpc>
                <a:spcPct val="80000"/>
              </a:lnSpc>
            </a:pPr>
            <a:r>
              <a:rPr lang="en-US" sz="1800" smtClean="0"/>
              <a:t>Kelima pelayanan ini harus disediakan sesuai standar minimal pelayanan di negara bersangkutan;</a:t>
            </a:r>
          </a:p>
          <a:p>
            <a:pPr eaLnBrk="1" hangingPunct="1">
              <a:lnSpc>
                <a:spcPct val="80000"/>
              </a:lnSpc>
            </a:pPr>
            <a:r>
              <a:rPr lang="en-US" sz="1800" smtClean="0"/>
              <a:t>Jika instalasi berada di tempat yang sangat terpencil, maka perusahaan harus menyediakan pelayanan tersebut, dijajaki kerjasama dengan pemerintah setempat;</a:t>
            </a:r>
          </a:p>
          <a:p>
            <a:pPr lvl="1" eaLnBrk="1" hangingPunct="1">
              <a:lnSpc>
                <a:spcPct val="80000"/>
              </a:lnSpc>
            </a:pPr>
            <a:endParaRPr lang="en-US" sz="1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187450" y="333375"/>
            <a:ext cx="5976938" cy="719138"/>
          </a:xfrm>
        </p:spPr>
        <p:txBody>
          <a:bodyPr/>
          <a:lstStyle/>
          <a:p>
            <a:pPr algn="ctr" eaLnBrk="1" fontAlgn="auto" hangingPunct="1">
              <a:spcAft>
                <a:spcPts val="0"/>
              </a:spcAft>
              <a:defRPr/>
            </a:pPr>
            <a:r>
              <a:rPr lang="en-US" sz="2400" dirty="0" err="1" smtClean="0"/>
              <a:t>Sistem</a:t>
            </a:r>
            <a:r>
              <a:rPr lang="en-US" sz="2400" dirty="0" smtClean="0"/>
              <a:t> </a:t>
            </a:r>
            <a:r>
              <a:rPr lang="en-US" sz="2400" dirty="0" err="1" smtClean="0"/>
              <a:t>Manajemen</a:t>
            </a:r>
            <a:r>
              <a:rPr lang="en-US" sz="2400" dirty="0" smtClean="0"/>
              <a:t> </a:t>
            </a:r>
            <a:r>
              <a:rPr lang="en-US" sz="2400" dirty="0" err="1" smtClean="0"/>
              <a:t>Gawat</a:t>
            </a:r>
            <a:r>
              <a:rPr lang="en-US" sz="2400" dirty="0" smtClean="0"/>
              <a:t> </a:t>
            </a:r>
            <a:r>
              <a:rPr lang="en-US" sz="2400" dirty="0" err="1" smtClean="0"/>
              <a:t>Darurat</a:t>
            </a:r>
            <a:r>
              <a:rPr lang="en-US" sz="2400" dirty="0" smtClean="0"/>
              <a:t> </a:t>
            </a:r>
            <a:r>
              <a:rPr lang="en-US" sz="2400" dirty="0" err="1" smtClean="0"/>
              <a:t>Medik</a:t>
            </a:r>
            <a:r>
              <a:rPr lang="en-US" sz="2400" dirty="0" smtClean="0"/>
              <a:t/>
            </a:r>
            <a:br>
              <a:rPr lang="en-US" sz="2400" dirty="0" smtClean="0"/>
            </a:br>
            <a:r>
              <a:rPr lang="en-US" sz="2400" dirty="0" err="1" smtClean="0"/>
              <a:t>Organisasi</a:t>
            </a:r>
            <a:r>
              <a:rPr lang="en-US" sz="2400" dirty="0" smtClean="0"/>
              <a:t> </a:t>
            </a:r>
            <a:r>
              <a:rPr lang="en-US" sz="2400" dirty="0" err="1" smtClean="0"/>
              <a:t>dan</a:t>
            </a:r>
            <a:r>
              <a:rPr lang="en-US" sz="2400" dirty="0" smtClean="0"/>
              <a:t> </a:t>
            </a:r>
            <a:r>
              <a:rPr lang="en-US" sz="2400" dirty="0" err="1" smtClean="0"/>
              <a:t>Penanggungjawab</a:t>
            </a:r>
            <a:endParaRPr lang="en-US" sz="2400" dirty="0" smtClean="0"/>
          </a:p>
        </p:txBody>
      </p:sp>
      <p:sp>
        <p:nvSpPr>
          <p:cNvPr id="8195" name="Rectangle 3"/>
          <p:cNvSpPr>
            <a:spLocks noGrp="1" noChangeArrowheads="1"/>
          </p:cNvSpPr>
          <p:nvPr>
            <p:ph idx="1"/>
          </p:nvPr>
        </p:nvSpPr>
        <p:spPr>
          <a:xfrm>
            <a:off x="1258888" y="1484313"/>
            <a:ext cx="6829425" cy="3673475"/>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2400" dirty="0" err="1" smtClean="0"/>
              <a:t>Semua</a:t>
            </a:r>
            <a:r>
              <a:rPr lang="en-US" sz="2400" dirty="0" smtClean="0"/>
              <a:t> </a:t>
            </a:r>
            <a:r>
              <a:rPr lang="en-US" sz="2400" dirty="0" err="1" smtClean="0"/>
              <a:t>manajer</a:t>
            </a:r>
            <a:r>
              <a:rPr lang="en-US" sz="2400" dirty="0" smtClean="0"/>
              <a:t> Perusahaan </a:t>
            </a:r>
            <a:r>
              <a:rPr lang="en-US" sz="2400" dirty="0" err="1" smtClean="0"/>
              <a:t>harus</a:t>
            </a:r>
            <a:r>
              <a:rPr lang="en-US" sz="2400" dirty="0" smtClean="0"/>
              <a:t> </a:t>
            </a:r>
            <a:r>
              <a:rPr lang="en-US" sz="2400" dirty="0" err="1" smtClean="0"/>
              <a:t>dapat</a:t>
            </a:r>
            <a:r>
              <a:rPr lang="en-US" sz="2400" dirty="0" smtClean="0"/>
              <a:t> </a:t>
            </a:r>
            <a:r>
              <a:rPr lang="en-US" sz="2400" dirty="0" err="1" smtClean="0"/>
              <a:t>mengakses</a:t>
            </a:r>
            <a:r>
              <a:rPr lang="en-US" sz="2400" dirty="0" smtClean="0"/>
              <a:t> </a:t>
            </a:r>
            <a:r>
              <a:rPr lang="en-US" sz="2400" dirty="0" err="1" smtClean="0"/>
              <a:t>Dokter</a:t>
            </a:r>
            <a:r>
              <a:rPr lang="en-US" sz="2400" dirty="0" smtClean="0"/>
              <a:t> Perusahaan (</a:t>
            </a:r>
            <a:r>
              <a:rPr lang="en-US" sz="2400" dirty="0" err="1" smtClean="0"/>
              <a:t>dokter</a:t>
            </a:r>
            <a:r>
              <a:rPr lang="en-US" sz="2400" dirty="0" smtClean="0"/>
              <a:t> </a:t>
            </a:r>
            <a:r>
              <a:rPr lang="en-US" sz="2400" dirty="0" err="1" smtClean="0"/>
              <a:t>penuh-waktu</a:t>
            </a:r>
            <a:r>
              <a:rPr lang="en-US" sz="2400" dirty="0" smtClean="0"/>
              <a:t>, </a:t>
            </a:r>
            <a:r>
              <a:rPr lang="en-US" sz="2400" dirty="0" err="1" smtClean="0"/>
              <a:t>paruh-waktu</a:t>
            </a:r>
            <a:r>
              <a:rPr lang="en-US" sz="2400" dirty="0" smtClean="0"/>
              <a:t> </a:t>
            </a:r>
            <a:r>
              <a:rPr lang="en-US" sz="2400" dirty="0" err="1" smtClean="0"/>
              <a:t>atau</a:t>
            </a:r>
            <a:r>
              <a:rPr lang="en-US" sz="2400" dirty="0" smtClean="0"/>
              <a:t> </a:t>
            </a:r>
            <a:r>
              <a:rPr lang="en-US" sz="2400" dirty="0" err="1" smtClean="0"/>
              <a:t>dokter</a:t>
            </a:r>
            <a:r>
              <a:rPr lang="en-US" sz="2400" dirty="0" smtClean="0"/>
              <a:t> </a:t>
            </a:r>
            <a:r>
              <a:rPr lang="en-US" sz="2400" dirty="0" err="1" smtClean="0"/>
              <a:t>luar</a:t>
            </a:r>
            <a:r>
              <a:rPr lang="en-US" sz="2400" dirty="0" smtClean="0"/>
              <a:t>);</a:t>
            </a:r>
          </a:p>
          <a:p>
            <a:pPr eaLnBrk="1" fontAlgn="auto" hangingPunct="1">
              <a:lnSpc>
                <a:spcPct val="90000"/>
              </a:lnSpc>
              <a:spcAft>
                <a:spcPts val="0"/>
              </a:spcAft>
              <a:buFont typeface="Arial" pitchFamily="34" charset="0"/>
              <a:buChar char="•"/>
              <a:defRPr/>
            </a:pPr>
            <a:r>
              <a:rPr lang="en-US" sz="2400" dirty="0" err="1" smtClean="0"/>
              <a:t>Dokter</a:t>
            </a:r>
            <a:r>
              <a:rPr lang="en-US" sz="2400" dirty="0" smtClean="0"/>
              <a:t> </a:t>
            </a:r>
            <a:r>
              <a:rPr lang="en-US" sz="2400" dirty="0" err="1" smtClean="0"/>
              <a:t>klinik</a:t>
            </a:r>
            <a:r>
              <a:rPr lang="en-US" sz="2400" dirty="0" smtClean="0"/>
              <a:t> </a:t>
            </a:r>
            <a:r>
              <a:rPr lang="en-US" sz="2400" dirty="0" err="1" smtClean="0"/>
              <a:t>dianjurkan</a:t>
            </a:r>
            <a:r>
              <a:rPr lang="en-US" sz="2400" dirty="0" smtClean="0"/>
              <a:t> </a:t>
            </a:r>
            <a:r>
              <a:rPr lang="en-US" sz="2400" dirty="0" err="1" smtClean="0"/>
              <a:t>mampu</a:t>
            </a:r>
            <a:r>
              <a:rPr lang="en-US" sz="2400" dirty="0" smtClean="0"/>
              <a:t> </a:t>
            </a:r>
            <a:r>
              <a:rPr lang="en-US" sz="2400" dirty="0" err="1" smtClean="0"/>
              <a:t>melakukan</a:t>
            </a:r>
            <a:r>
              <a:rPr lang="en-US" sz="2400" dirty="0" smtClean="0"/>
              <a:t> </a:t>
            </a:r>
            <a:r>
              <a:rPr lang="en-US" sz="2400" dirty="0" err="1" smtClean="0"/>
              <a:t>tindakan</a:t>
            </a:r>
            <a:r>
              <a:rPr lang="en-US" sz="2400" dirty="0" smtClean="0"/>
              <a:t> </a:t>
            </a:r>
            <a:r>
              <a:rPr lang="en-US" sz="2400" dirty="0" err="1" smtClean="0"/>
              <a:t>dalam</a:t>
            </a:r>
            <a:r>
              <a:rPr lang="en-US" sz="2400" dirty="0" smtClean="0"/>
              <a:t> TDM;</a:t>
            </a:r>
          </a:p>
          <a:p>
            <a:pPr eaLnBrk="1" fontAlgn="auto" hangingPunct="1">
              <a:lnSpc>
                <a:spcPct val="90000"/>
              </a:lnSpc>
              <a:spcAft>
                <a:spcPts val="0"/>
              </a:spcAft>
              <a:buFont typeface="Arial" pitchFamily="34" charset="0"/>
              <a:buChar char="•"/>
              <a:defRPr/>
            </a:pPr>
            <a:r>
              <a:rPr lang="en-US" sz="2400" dirty="0" err="1" smtClean="0"/>
              <a:t>Dokter</a:t>
            </a:r>
            <a:r>
              <a:rPr lang="en-US" sz="2400" dirty="0" smtClean="0"/>
              <a:t> Perusahaan </a:t>
            </a:r>
            <a:r>
              <a:rPr lang="en-US" sz="2400" dirty="0" err="1" smtClean="0"/>
              <a:t>Perusahaan</a:t>
            </a:r>
            <a:r>
              <a:rPr lang="en-US" sz="2400" dirty="0" smtClean="0"/>
              <a:t> </a:t>
            </a:r>
            <a:r>
              <a:rPr lang="en-US" sz="2400" dirty="0" err="1" smtClean="0"/>
              <a:t>sebaiknya</a:t>
            </a:r>
            <a:r>
              <a:rPr lang="en-US" sz="2400" dirty="0" smtClean="0"/>
              <a:t> </a:t>
            </a:r>
            <a:r>
              <a:rPr lang="en-US" sz="2400" dirty="0" err="1" smtClean="0"/>
              <a:t>diberikan</a:t>
            </a:r>
            <a:r>
              <a:rPr lang="en-US" sz="2400" dirty="0" smtClean="0"/>
              <a:t> </a:t>
            </a:r>
            <a:r>
              <a:rPr lang="en-US" sz="2400" dirty="0" err="1" smtClean="0"/>
              <a:t>oleh</a:t>
            </a:r>
            <a:r>
              <a:rPr lang="en-US" sz="2400" dirty="0" smtClean="0"/>
              <a:t> </a:t>
            </a:r>
            <a:r>
              <a:rPr lang="en-US" sz="2400" dirty="0" err="1" smtClean="0"/>
              <a:t>Medik</a:t>
            </a:r>
            <a:r>
              <a:rPr lang="en-US" sz="2400" dirty="0" smtClean="0"/>
              <a:t> </a:t>
            </a:r>
            <a:r>
              <a:rPr lang="en-US" sz="2400" dirty="0" err="1" smtClean="0"/>
              <a:t>Grup</a:t>
            </a:r>
            <a:r>
              <a:rPr lang="en-US" sz="2400" dirty="0" smtClean="0"/>
              <a:t> Perusahaan;</a:t>
            </a:r>
          </a:p>
          <a:p>
            <a:pPr eaLnBrk="1" fontAlgn="auto" hangingPunct="1">
              <a:lnSpc>
                <a:spcPct val="90000"/>
              </a:lnSpc>
              <a:spcAft>
                <a:spcPts val="0"/>
              </a:spcAft>
              <a:buFont typeface="Arial" pitchFamily="34" charset="0"/>
              <a:buChar char="•"/>
              <a:defRPr/>
            </a:pPr>
            <a:r>
              <a:rPr lang="en-US" sz="2400" dirty="0" err="1" smtClean="0"/>
              <a:t>Tanggung</a:t>
            </a:r>
            <a:r>
              <a:rPr lang="en-US" sz="2400" dirty="0" smtClean="0"/>
              <a:t> </a:t>
            </a:r>
            <a:r>
              <a:rPr lang="en-US" sz="2400" dirty="0" err="1" smtClean="0"/>
              <a:t>jawab</a:t>
            </a:r>
            <a:r>
              <a:rPr lang="en-US" sz="2400" dirty="0" smtClean="0"/>
              <a:t> </a:t>
            </a:r>
            <a:r>
              <a:rPr lang="en-US" sz="2400" dirty="0" err="1" smtClean="0"/>
              <a:t>ada</a:t>
            </a:r>
            <a:r>
              <a:rPr lang="en-US" sz="2400" dirty="0" smtClean="0"/>
              <a:t> </a:t>
            </a:r>
            <a:r>
              <a:rPr lang="en-US" sz="2400" dirty="0" err="1" smtClean="0"/>
              <a:t>pada</a:t>
            </a:r>
            <a:r>
              <a:rPr lang="en-US" sz="2400" dirty="0" smtClean="0"/>
              <a:t> </a:t>
            </a:r>
            <a:r>
              <a:rPr lang="en-US" sz="2400" dirty="0" err="1" smtClean="0"/>
              <a:t>manajemen</a:t>
            </a:r>
            <a:r>
              <a:rPr lang="en-US" sz="2400" dirty="0" smtClean="0"/>
              <a:t>;</a:t>
            </a:r>
          </a:p>
          <a:p>
            <a:pPr eaLnBrk="1" fontAlgn="auto" hangingPunct="1">
              <a:lnSpc>
                <a:spcPct val="90000"/>
              </a:lnSpc>
              <a:spcAft>
                <a:spcPts val="0"/>
              </a:spcAft>
              <a:buFont typeface="Arial" pitchFamily="34" charset="0"/>
              <a:buChar char="•"/>
              <a:defRPr/>
            </a:pPr>
            <a:r>
              <a:rPr lang="en-US" sz="2400" dirty="0" err="1" smtClean="0"/>
              <a:t>Organisasi</a:t>
            </a:r>
            <a:r>
              <a:rPr lang="en-US" sz="2400" dirty="0" smtClean="0"/>
              <a:t> </a:t>
            </a:r>
            <a:r>
              <a:rPr lang="en-US" sz="2400" dirty="0" err="1" smtClean="0"/>
              <a:t>dan</a:t>
            </a:r>
            <a:r>
              <a:rPr lang="en-US" sz="2400" dirty="0" smtClean="0"/>
              <a:t> </a:t>
            </a:r>
            <a:r>
              <a:rPr lang="en-US" sz="2400" dirty="0" err="1" smtClean="0"/>
              <a:t>tahapan</a:t>
            </a:r>
            <a:r>
              <a:rPr lang="en-US" sz="2400" dirty="0" smtClean="0"/>
              <a:t> TDM </a:t>
            </a:r>
            <a:r>
              <a:rPr lang="en-US" sz="2400" dirty="0" err="1" smtClean="0"/>
              <a:t>instalasi</a:t>
            </a:r>
            <a:r>
              <a:rPr lang="en-US" sz="2400" dirty="0" smtClean="0"/>
              <a:t> yang </a:t>
            </a:r>
            <a:r>
              <a:rPr lang="en-US" sz="2400" dirty="0" err="1" smtClean="0"/>
              <a:t>terkendali</a:t>
            </a:r>
            <a:r>
              <a:rPr lang="en-US" sz="2400" dirty="0" smtClean="0"/>
              <a:t> </a:t>
            </a:r>
            <a:r>
              <a:rPr lang="en-US" sz="2400" dirty="0" err="1" smtClean="0"/>
              <a:t>sbb</a:t>
            </a:r>
            <a:r>
              <a:rPr lang="en-US" sz="2400" dirty="0" smtClean="0"/>
              <a:t>:</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Adjacency</Template>
  <TotalTime>712</TotalTime>
  <Words>3021</Words>
  <Application>Microsoft Office PowerPoint</Application>
  <PresentationFormat>On-screen Show (4:3)</PresentationFormat>
  <Paragraphs>615</Paragraphs>
  <Slides>28</Slides>
  <Notes>26</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28</vt:i4>
      </vt:variant>
    </vt:vector>
  </HeadingPairs>
  <TitlesOfParts>
    <vt:vector size="32" baseType="lpstr">
      <vt:lpstr>Adjacency</vt:lpstr>
      <vt:lpstr>Hardcover</vt:lpstr>
      <vt:lpstr>Office Theme</vt:lpstr>
      <vt:lpstr>Picture</vt:lpstr>
      <vt:lpstr>PEDOMAN TANGGAP GAWAT DARURAT MEDIK DI PERUSAHAAN</vt:lpstr>
      <vt:lpstr>PowerPoint Presentation</vt:lpstr>
      <vt:lpstr>AGENDA</vt:lpstr>
      <vt:lpstr>Health &amp; Medical Services    Key Functions</vt:lpstr>
      <vt:lpstr>PENDAHULUAN</vt:lpstr>
      <vt:lpstr>LATAR BELAKANG</vt:lpstr>
      <vt:lpstr>PRINSIP PEDOMAN TDM</vt:lpstr>
      <vt:lpstr>Sistem Manajemen Gawat Darurat Medik Kebijakan dan Tujuan Strategik</vt:lpstr>
      <vt:lpstr>Sistem Manajemen Gawat Darurat Medik Organisasi dan Penanggungjawab</vt:lpstr>
      <vt:lpstr>1. ORGANISASI DAN TAHAPAN TDM</vt:lpstr>
      <vt:lpstr>2. ORGANISASI DAN TAHAPAN TDM</vt:lpstr>
      <vt:lpstr>3. ORGANISASI DAN TAHAPAN TDM</vt:lpstr>
      <vt:lpstr>4. ORGANISASI DAN TAHAPAN TDM</vt:lpstr>
      <vt:lpstr>Sistem Manajemen Gawat Darurat Medik Kompetensi dan Pelatihan</vt:lpstr>
      <vt:lpstr>Sistem Manajemen Gawat Darurat Medik Sumber Daya</vt:lpstr>
      <vt:lpstr>Sistem Manajemen Gawat Darurat Medik   Standar</vt:lpstr>
      <vt:lpstr>Sistem Manajemen Gawat Darurat Medik Dokumentasi</vt:lpstr>
      <vt:lpstr>Sistem Manajemen Gawat Darurat Medik Penilaian Risiko</vt:lpstr>
      <vt:lpstr>Sistem Manajemen Gawat Darurat Medik Perencanaan</vt:lpstr>
      <vt:lpstr>Sistem Manajemen Gawat Darurat Medik Prosedur</vt:lpstr>
      <vt:lpstr>Sistem Manajemen Gawat Darurat Medik Komunikasi TDM</vt:lpstr>
      <vt:lpstr>PowerPoint Presentation</vt:lpstr>
      <vt:lpstr>Sistem Manajemen Gawat Darurat Medik Transportasi atau Medevac</vt:lpstr>
      <vt:lpstr>Sistem Manajemen Gawat Darurat Medik Penerapan</vt:lpstr>
      <vt:lpstr>Sistem Manajemen Gawat Darurat Medik Pemantauan dan Perbaikan</vt:lpstr>
      <vt:lpstr>Sistem Manajemen Gawat Darurat Medik Penyelidikan Insiden, Audit</vt:lpstr>
      <vt:lpstr>Sistem Manajemen Gawat Darurat Medik Tinjauan Manajemen</vt:lpstr>
      <vt:lpstr>PowerPoint Presentation</vt:lpstr>
    </vt:vector>
  </TitlesOfParts>
  <Company>IMA OH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Sudjoko KUSWADJI</dc:creator>
  <cp:lastModifiedBy>May</cp:lastModifiedBy>
  <cp:revision>74</cp:revision>
  <dcterms:created xsi:type="dcterms:W3CDTF">2004-10-19T15:21:24Z</dcterms:created>
  <dcterms:modified xsi:type="dcterms:W3CDTF">2015-03-07T07:59:36Z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FTST27">
    <vt:lpwstr>RUJUKAN</vt:lpwstr>
  </property>
  <property fmtid="{D5CDD505-2E9C-101B-9397-08002B2CF9AE}" pid="3" name="MFTST28">
    <vt:lpwstr>LAMPIRAN 1_x000b_Kompetensi dan Pelatihan</vt:lpwstr>
  </property>
  <property fmtid="{D5CDD505-2E9C-101B-9397-08002B2CF9AE}" pid="4" name="MFTST29">
    <vt:lpwstr>LAMPIRAN 1_x000b_Contoh TDM</vt:lpwstr>
  </property>
  <property fmtid="{D5CDD505-2E9C-101B-9397-08002B2CF9AE}" pid="5" name="MFTSlideTypes">
    <vt:lpwstr>5,5,5,5,5,5,5,5,5,5,5,5,5,5,5,5,5,5,5,5,5,5,5,5,5,5</vt:lpwstr>
  </property>
  <property fmtid="{D5CDD505-2E9C-101B-9397-08002B2CF9AE}" pid="6" name="MFTST1">
    <vt:lpwstr>PEDOMAN_x000b_TANGGAP GAWAT DARURAT MEDIK DI PERUSAHAAN</vt:lpwstr>
  </property>
  <property fmtid="{D5CDD505-2E9C-101B-9397-08002B2CF9AE}" pid="7" name="MFTST2">
    <vt:lpwstr>AGENDA</vt:lpwstr>
  </property>
  <property fmtid="{D5CDD505-2E9C-101B-9397-08002B2CF9AE}" pid="8" name="MFTST3">
    <vt:lpwstr>PENDAHULUAN</vt:lpwstr>
  </property>
  <property fmtid="{D5CDD505-2E9C-101B-9397-08002B2CF9AE}" pid="9" name="MFTST4">
    <vt:lpwstr>LATAR BELAKANG</vt:lpwstr>
  </property>
  <property fmtid="{D5CDD505-2E9C-101B-9397-08002B2CF9AE}" pid="10" name="MFTST5">
    <vt:lpwstr>PRINSIP PEDOMAN TDM</vt:lpwstr>
  </property>
  <property fmtid="{D5CDD505-2E9C-101B-9397-08002B2CF9AE}" pid="11" name="MFTST6">
    <vt:lpwstr>Sistem Manajemen Gawat Darurat Medik_x000b_Kebijakan dan Tujuan Strategik</vt:lpwstr>
  </property>
  <property fmtid="{D5CDD505-2E9C-101B-9397-08002B2CF9AE}" pid="12" name="MFTST7">
    <vt:lpwstr>Sistem Manajemen Gawat Darurat Medik_x000b_Organisasi dan Penanggungjawab</vt:lpwstr>
  </property>
  <property fmtid="{D5CDD505-2E9C-101B-9397-08002B2CF9AE}" pid="13" name="MFTST8">
    <vt:lpwstr>1. ORGANISASI DAN TAHAPAN TDM</vt:lpwstr>
  </property>
  <property fmtid="{D5CDD505-2E9C-101B-9397-08002B2CF9AE}" pid="14" name="MFTST9">
    <vt:lpwstr>2. ORGANISASI DAN TAHAPAN TDM</vt:lpwstr>
  </property>
  <property fmtid="{D5CDD505-2E9C-101B-9397-08002B2CF9AE}" pid="15" name="MFTST10">
    <vt:lpwstr>3. ORGANISASI DAN TAHAPAN TDM</vt:lpwstr>
  </property>
  <property fmtid="{D5CDD505-2E9C-101B-9397-08002B2CF9AE}" pid="16" name="MFTST11">
    <vt:lpwstr>4. ORGANISASI DAN TAHAPAN TDM</vt:lpwstr>
  </property>
  <property fmtid="{D5CDD505-2E9C-101B-9397-08002B2CF9AE}" pid="17" name="MFTST12">
    <vt:lpwstr>Sistem Manajemen Gawat Darurat Medik_x000b_Kompetensi dan Pelatihan</vt:lpwstr>
  </property>
  <property fmtid="{D5CDD505-2E9C-101B-9397-08002B2CF9AE}" pid="18" name="MFTST13">
    <vt:lpwstr>Sistem Manajemen Gawat Darurat Medik_x000b_Sumber Daya</vt:lpwstr>
  </property>
  <property fmtid="{D5CDD505-2E9C-101B-9397-08002B2CF9AE}" pid="19" name="MFTST14">
    <vt:lpwstr>Sistem Manajemen Gawat Darurat Medik_x000b_Standar</vt:lpwstr>
  </property>
  <property fmtid="{D5CDD505-2E9C-101B-9397-08002B2CF9AE}" pid="20" name="MFTST15">
    <vt:lpwstr>Sistem Manajemen Gawat Darurat Medik_x000b_Dokumentasi</vt:lpwstr>
  </property>
  <property fmtid="{D5CDD505-2E9C-101B-9397-08002B2CF9AE}" pid="21" name="MFTST16">
    <vt:lpwstr>Sistem Manajemen Gawat Darurat Medik_x000b_Penilaian Risiko</vt:lpwstr>
  </property>
  <property fmtid="{D5CDD505-2E9C-101B-9397-08002B2CF9AE}" pid="22" name="MFTST17">
    <vt:lpwstr>Sistem Manajemen Gawat Darurat Medik_x000b_Perencanaan</vt:lpwstr>
  </property>
  <property fmtid="{D5CDD505-2E9C-101B-9397-08002B2CF9AE}" pid="23" name="MFTST18">
    <vt:lpwstr>Sistem Manajemen Gawat Darurat Medik_x000b_Prosedur</vt:lpwstr>
  </property>
  <property fmtid="{D5CDD505-2E9C-101B-9397-08002B2CF9AE}" pid="24" name="MFTST19">
    <vt:lpwstr>Sistem Manajemen Gawat Darurat Medik_x000b_Komunikasi TDM</vt:lpwstr>
  </property>
  <property fmtid="{D5CDD505-2E9C-101B-9397-08002B2CF9AE}" pid="25" name="MFTST20">
    <vt:lpwstr>Sistem Manajemen Gawat Darurat Medik_x000b_Telepon</vt:lpwstr>
  </property>
  <property fmtid="{D5CDD505-2E9C-101B-9397-08002B2CF9AE}" pid="26" name="MFTST21">
    <vt:lpwstr>Sistem Manajemen Gawat Darurat Medik_x000b_Transportasi atau Medevac</vt:lpwstr>
  </property>
  <property fmtid="{D5CDD505-2E9C-101B-9397-08002B2CF9AE}" pid="27" name="MFTST22">
    <vt:lpwstr>Sistem Manajemen Gawat Darurat Medik_x000b_Penerapan</vt:lpwstr>
  </property>
  <property fmtid="{D5CDD505-2E9C-101B-9397-08002B2CF9AE}" pid="28" name="MFTST23">
    <vt:lpwstr>Sistem Manajemen Gawat Darurat Medik_x000b_Pemantauan dan Perbaikan</vt:lpwstr>
  </property>
  <property fmtid="{D5CDD505-2E9C-101B-9397-08002B2CF9AE}" pid="29" name="MFTST24">
    <vt:lpwstr>Sistem Manajemen Gawat Darurat Medik_x000b_Penyelidikan Insiden, Audit</vt:lpwstr>
  </property>
  <property fmtid="{D5CDD505-2E9C-101B-9397-08002B2CF9AE}" pid="30" name="MFTST25">
    <vt:lpwstr/>
  </property>
  <property fmtid="{D5CDD505-2E9C-101B-9397-08002B2CF9AE}" pid="31" name="MFTST26">
    <vt:lpwstr>Sistem Manajemen Gawat Darurat Medik_x000b_Tinjauan Manajemen</vt:lpwstr>
  </property>
</Properties>
</file>