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55" r:id="rId2"/>
    <p:sldMasterId id="2147483827" r:id="rId3"/>
    <p:sldMasterId id="2147483839" r:id="rId4"/>
    <p:sldMasterId id="2147483851" r:id="rId5"/>
    <p:sldMasterId id="2147483863" r:id="rId6"/>
    <p:sldMasterId id="2147483875" r:id="rId7"/>
    <p:sldMasterId id="2147483887" r:id="rId8"/>
    <p:sldMasterId id="2147483899" r:id="rId9"/>
    <p:sldMasterId id="2147483911" r:id="rId10"/>
  </p:sldMasterIdLst>
  <p:notesMasterIdLst>
    <p:notesMasterId r:id="rId47"/>
  </p:notesMasterIdLst>
  <p:handoutMasterIdLst>
    <p:handoutMasterId r:id="rId48"/>
  </p:handoutMasterIdLst>
  <p:sldIdLst>
    <p:sldId id="312" r:id="rId11"/>
    <p:sldId id="335" r:id="rId12"/>
    <p:sldId id="337" r:id="rId13"/>
    <p:sldId id="362" r:id="rId14"/>
    <p:sldId id="339" r:id="rId15"/>
    <p:sldId id="359" r:id="rId16"/>
    <p:sldId id="375" r:id="rId17"/>
    <p:sldId id="373" r:id="rId18"/>
    <p:sldId id="360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49" r:id="rId27"/>
    <p:sldId id="352" r:id="rId28"/>
    <p:sldId id="345" r:id="rId29"/>
    <p:sldId id="344" r:id="rId30"/>
    <p:sldId id="343" r:id="rId31"/>
    <p:sldId id="342" r:id="rId32"/>
    <p:sldId id="341" r:id="rId33"/>
    <p:sldId id="326" r:id="rId34"/>
    <p:sldId id="330" r:id="rId35"/>
    <p:sldId id="328" r:id="rId36"/>
    <p:sldId id="357" r:id="rId37"/>
    <p:sldId id="356" r:id="rId38"/>
    <p:sldId id="311" r:id="rId39"/>
    <p:sldId id="319" r:id="rId40"/>
    <p:sldId id="320" r:id="rId41"/>
    <p:sldId id="303" r:id="rId42"/>
    <p:sldId id="271" r:id="rId43"/>
    <p:sldId id="272" r:id="rId44"/>
    <p:sldId id="294" r:id="rId45"/>
    <p:sldId id="347" r:id="rId46"/>
  </p:sldIdLst>
  <p:sldSz cx="9906000" cy="6858000" type="A4"/>
  <p:notesSz cx="6853238" cy="9871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16" autoAdjust="0"/>
    <p:restoredTop sz="94660"/>
  </p:normalViewPr>
  <p:slideViewPr>
    <p:cSldViewPr snapToGrid="0">
      <p:cViewPr>
        <p:scale>
          <a:sx n="51" d="100"/>
          <a:sy n="51" d="100"/>
        </p:scale>
        <p:origin x="-108" y="-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9A106-527A-40A3-9642-243EFE0C3A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9717D-F4A0-4EBE-856D-D7CB4385FCBF}">
      <dgm:prSet phldrT="[Text]"/>
      <dgm:spPr/>
      <dgm:t>
        <a:bodyPr/>
        <a:lstStyle/>
        <a:p>
          <a:r>
            <a:rPr lang="en-US" b="1" dirty="0" smtClean="0">
              <a:latin typeface="Tekton Pro" pitchFamily="34" charset="0"/>
            </a:rPr>
            <a:t>PROSEDUR PENANGANAN KEADAAN DARURAT </a:t>
          </a:r>
          <a:endParaRPr lang="en-US" dirty="0">
            <a:latin typeface="Tekton Pro" pitchFamily="34" charset="0"/>
          </a:endParaRPr>
        </a:p>
      </dgm:t>
    </dgm:pt>
    <dgm:pt modelId="{1534914A-B362-4856-8634-30FA3A46FFDA}" type="parTrans" cxnId="{DD775A80-B04E-4214-9E26-883F67B621FE}">
      <dgm:prSet/>
      <dgm:spPr/>
      <dgm:t>
        <a:bodyPr/>
        <a:lstStyle/>
        <a:p>
          <a:endParaRPr lang="en-US"/>
        </a:p>
      </dgm:t>
    </dgm:pt>
    <dgm:pt modelId="{2EBCF40F-E3F7-42E9-AFF9-28702EF41550}" type="sibTrans" cxnId="{DD775A80-B04E-4214-9E26-883F67B621FE}">
      <dgm:prSet/>
      <dgm:spPr/>
      <dgm:t>
        <a:bodyPr/>
        <a:lstStyle/>
        <a:p>
          <a:endParaRPr lang="en-US"/>
        </a:p>
      </dgm:t>
    </dgm:pt>
    <dgm:pt modelId="{AEA40848-3A95-41E4-98C5-E9B40B279D78}">
      <dgm:prSet phldrT="[Text]" custT="1"/>
      <dgm:spPr/>
      <dgm:t>
        <a:bodyPr/>
        <a:lstStyle/>
        <a:p>
          <a:r>
            <a:rPr lang="en-US" sz="1600" b="1" dirty="0" err="1" smtClean="0">
              <a:latin typeface="Tekton Pro Cond" pitchFamily="34" charset="0"/>
            </a:rPr>
            <a:t>Perencanaan</a:t>
          </a:r>
          <a:r>
            <a:rPr lang="en-US" sz="1600" b="1" dirty="0" smtClean="0">
              <a:latin typeface="Tekton Pro Cond" pitchFamily="34" charset="0"/>
            </a:rPr>
            <a:t> </a:t>
          </a:r>
          <a:r>
            <a:rPr lang="en-US" sz="1600" b="1" dirty="0" err="1" smtClean="0">
              <a:latin typeface="Tekton Pro Cond" pitchFamily="34" charset="0"/>
            </a:rPr>
            <a:t>Penanganan</a:t>
          </a:r>
          <a:r>
            <a:rPr lang="en-US" sz="1600" b="1" dirty="0" smtClean="0">
              <a:latin typeface="Tekton Pro Cond" pitchFamily="34" charset="0"/>
            </a:rPr>
            <a:t> </a:t>
          </a:r>
          <a:r>
            <a:rPr lang="en-US" sz="1600" b="1" dirty="0" err="1" smtClean="0">
              <a:latin typeface="Tekton Pro Cond" pitchFamily="34" charset="0"/>
            </a:rPr>
            <a:t>Keadaan</a:t>
          </a:r>
          <a:r>
            <a:rPr lang="en-US" sz="1600" b="1" dirty="0" smtClean="0">
              <a:latin typeface="Tekton Pro Cond" pitchFamily="34" charset="0"/>
            </a:rPr>
            <a:t> </a:t>
          </a:r>
          <a:r>
            <a:rPr lang="en-US" sz="1600" b="1" dirty="0" err="1" smtClean="0">
              <a:latin typeface="Tekton Pro Cond" pitchFamily="34" charset="0"/>
            </a:rPr>
            <a:t>Darurat</a:t>
          </a:r>
          <a:endParaRPr lang="en-US" sz="1600" dirty="0">
            <a:latin typeface="Tekton Pro Cond" pitchFamily="34" charset="0"/>
          </a:endParaRPr>
        </a:p>
      </dgm:t>
    </dgm:pt>
    <dgm:pt modelId="{9F987873-BA0C-43E8-AA4D-F756AD21D2E9}" type="parTrans" cxnId="{843B3833-CD05-421D-9CD4-165EE837456E}">
      <dgm:prSet/>
      <dgm:spPr/>
      <dgm:t>
        <a:bodyPr/>
        <a:lstStyle/>
        <a:p>
          <a:endParaRPr lang="en-US"/>
        </a:p>
      </dgm:t>
    </dgm:pt>
    <dgm:pt modelId="{C485FE14-1A60-43A4-B144-BD32763CF2AD}" type="sibTrans" cxnId="{843B3833-CD05-421D-9CD4-165EE837456E}">
      <dgm:prSet/>
      <dgm:spPr/>
      <dgm:t>
        <a:bodyPr/>
        <a:lstStyle/>
        <a:p>
          <a:endParaRPr lang="en-US"/>
        </a:p>
      </dgm:t>
    </dgm:pt>
    <dgm:pt modelId="{0AC07DA8-37D2-41FA-AC0D-D527BA985F73}">
      <dgm:prSet phldrT="[Text]" custT="1"/>
      <dgm:spPr/>
      <dgm:t>
        <a:bodyPr/>
        <a:lstStyle/>
        <a:p>
          <a:r>
            <a:rPr lang="en-US" sz="1600" dirty="0" err="1" smtClean="0">
              <a:latin typeface="Tekton Pro Cond" pitchFamily="34" charset="0"/>
            </a:rPr>
            <a:t>Catatan</a:t>
          </a:r>
          <a:r>
            <a:rPr lang="en-US" sz="1600" dirty="0" smtClean="0">
              <a:latin typeface="Tekton Pro Cond" pitchFamily="34" charset="0"/>
            </a:rPr>
            <a:t>  </a:t>
          </a:r>
          <a:r>
            <a:rPr lang="en-US" sz="1600" dirty="0" err="1" smtClean="0">
              <a:latin typeface="Tekton Pro Cond" pitchFamily="34" charset="0"/>
            </a:rPr>
            <a:t>Terkait</a:t>
          </a:r>
          <a:endParaRPr lang="en-US" sz="1600" dirty="0">
            <a:latin typeface="Tekton Pro Cond" pitchFamily="34" charset="0"/>
          </a:endParaRPr>
        </a:p>
      </dgm:t>
    </dgm:pt>
    <dgm:pt modelId="{F39313D8-E421-47D7-AFD1-BD4F78DD17B8}" type="parTrans" cxnId="{C53FD66A-29D6-4B0F-9E6D-27594C76D95C}">
      <dgm:prSet/>
      <dgm:spPr/>
      <dgm:t>
        <a:bodyPr/>
        <a:lstStyle/>
        <a:p>
          <a:endParaRPr lang="en-US"/>
        </a:p>
      </dgm:t>
    </dgm:pt>
    <dgm:pt modelId="{234B9FDD-0187-4560-B457-D5841E422684}" type="sibTrans" cxnId="{C53FD66A-29D6-4B0F-9E6D-27594C76D95C}">
      <dgm:prSet/>
      <dgm:spPr/>
      <dgm:t>
        <a:bodyPr/>
        <a:lstStyle/>
        <a:p>
          <a:endParaRPr lang="en-US"/>
        </a:p>
      </dgm:t>
    </dgm:pt>
    <dgm:pt modelId="{6B2A0D9B-2323-49FA-B7D2-96ED03EFC9C1}">
      <dgm:prSet phldrT="[Text]" custT="1"/>
      <dgm:spPr/>
      <dgm:t>
        <a:bodyPr/>
        <a:lstStyle/>
        <a:p>
          <a:r>
            <a:rPr lang="en-US" sz="1600" b="1" dirty="0" err="1" smtClean="0">
              <a:latin typeface="Tekton Pro Cond" pitchFamily="34" charset="0"/>
            </a:rPr>
            <a:t>Penanganan</a:t>
          </a:r>
          <a:r>
            <a:rPr lang="en-US" sz="1600" b="1" dirty="0" smtClean="0">
              <a:latin typeface="Tekton Pro Cond" pitchFamily="34" charset="0"/>
            </a:rPr>
            <a:t> </a:t>
          </a:r>
          <a:r>
            <a:rPr lang="en-US" sz="1600" b="1" dirty="0" err="1" smtClean="0">
              <a:latin typeface="Tekton Pro Cond" pitchFamily="34" charset="0"/>
            </a:rPr>
            <a:t>Keadaan</a:t>
          </a:r>
          <a:r>
            <a:rPr lang="en-US" sz="1600" b="1" dirty="0" smtClean="0">
              <a:latin typeface="Tekton Pro Cond" pitchFamily="34" charset="0"/>
            </a:rPr>
            <a:t> </a:t>
          </a:r>
          <a:r>
            <a:rPr lang="en-US" sz="1600" b="1" dirty="0" err="1" smtClean="0">
              <a:latin typeface="Tekton Pro Cond" pitchFamily="34" charset="0"/>
            </a:rPr>
            <a:t>Darurat</a:t>
          </a:r>
          <a:endParaRPr lang="en-US" sz="1600" dirty="0">
            <a:latin typeface="Tekton Pro Cond" pitchFamily="34" charset="0"/>
          </a:endParaRPr>
        </a:p>
      </dgm:t>
    </dgm:pt>
    <dgm:pt modelId="{81D62151-A64D-4257-AC67-E1D132F98028}" type="parTrans" cxnId="{6306272C-3B47-431B-8227-01F34D320483}">
      <dgm:prSet/>
      <dgm:spPr/>
      <dgm:t>
        <a:bodyPr/>
        <a:lstStyle/>
        <a:p>
          <a:endParaRPr lang="en-US"/>
        </a:p>
      </dgm:t>
    </dgm:pt>
    <dgm:pt modelId="{22D4E91D-29F1-4CDB-AD14-63990B7ADEEB}" type="sibTrans" cxnId="{6306272C-3B47-431B-8227-01F34D320483}">
      <dgm:prSet/>
      <dgm:spPr/>
      <dgm:t>
        <a:bodyPr/>
        <a:lstStyle/>
        <a:p>
          <a:endParaRPr lang="en-US"/>
        </a:p>
      </dgm:t>
    </dgm:pt>
    <dgm:pt modelId="{D71BA148-C288-46D1-B49C-6C73B52AF3CC}">
      <dgm:prSet phldrT="[Text]" custT="1"/>
      <dgm:spPr/>
      <dgm:t>
        <a:bodyPr/>
        <a:lstStyle/>
        <a:p>
          <a:r>
            <a:rPr lang="en-US" sz="1600" b="1" dirty="0" err="1" smtClean="0">
              <a:latin typeface="Tekton Pro Cond" pitchFamily="34" charset="0"/>
            </a:rPr>
            <a:t>Pengendalian</a:t>
          </a:r>
          <a:r>
            <a:rPr lang="en-US" sz="1600" b="1" dirty="0" smtClean="0">
              <a:latin typeface="Tekton Pro Cond" pitchFamily="34" charset="0"/>
            </a:rPr>
            <a:t> </a:t>
          </a:r>
          <a:r>
            <a:rPr lang="en-US" sz="1600" b="1" dirty="0" err="1" smtClean="0">
              <a:latin typeface="Tekton Pro Cond" pitchFamily="34" charset="0"/>
            </a:rPr>
            <a:t>Peralatan</a:t>
          </a:r>
          <a:r>
            <a:rPr lang="en-US" sz="1600" b="1" dirty="0" smtClean="0">
              <a:latin typeface="Tekton Pro Cond" pitchFamily="34" charset="0"/>
            </a:rPr>
            <a:t> </a:t>
          </a:r>
          <a:r>
            <a:rPr lang="en-US" sz="1600" b="1" dirty="0" err="1" smtClean="0">
              <a:latin typeface="Tekton Pro Cond" pitchFamily="34" charset="0"/>
            </a:rPr>
            <a:t>Keadaan</a:t>
          </a:r>
          <a:r>
            <a:rPr lang="en-US" sz="1600" b="1" dirty="0" smtClean="0">
              <a:latin typeface="Tekton Pro Cond" pitchFamily="34" charset="0"/>
            </a:rPr>
            <a:t> </a:t>
          </a:r>
          <a:r>
            <a:rPr lang="en-US" sz="1600" b="1" dirty="0" err="1" smtClean="0">
              <a:latin typeface="Tekton Pro Cond" pitchFamily="34" charset="0"/>
            </a:rPr>
            <a:t>Darurat</a:t>
          </a:r>
          <a:endParaRPr lang="en-US" sz="1600" dirty="0">
            <a:latin typeface="Tekton Pro Cond" pitchFamily="34" charset="0"/>
          </a:endParaRPr>
        </a:p>
      </dgm:t>
    </dgm:pt>
    <dgm:pt modelId="{1EFF9CC3-41C6-4094-936C-EDB2F889C99B}" type="parTrans" cxnId="{3B6AE3EE-2B36-4AC1-BD75-58F5053D5CD3}">
      <dgm:prSet/>
      <dgm:spPr/>
      <dgm:t>
        <a:bodyPr/>
        <a:lstStyle/>
        <a:p>
          <a:endParaRPr lang="en-US"/>
        </a:p>
      </dgm:t>
    </dgm:pt>
    <dgm:pt modelId="{BF959336-A3C8-4B42-A480-1F11F0D729E8}" type="sibTrans" cxnId="{3B6AE3EE-2B36-4AC1-BD75-58F5053D5CD3}">
      <dgm:prSet/>
      <dgm:spPr/>
      <dgm:t>
        <a:bodyPr/>
        <a:lstStyle/>
        <a:p>
          <a:endParaRPr lang="en-US"/>
        </a:p>
      </dgm:t>
    </dgm:pt>
    <dgm:pt modelId="{B4046DD5-E7CA-4122-9678-0AEED3BB7ACC}" type="pres">
      <dgm:prSet presAssocID="{5679A106-527A-40A3-9642-243EFE0C3A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005309-5EA5-4FD6-8D54-4E026C56D024}" type="pres">
      <dgm:prSet presAssocID="{4BE9717D-F4A0-4EBE-856D-D7CB4385FCBF}" presName="hierRoot1" presStyleCnt="0"/>
      <dgm:spPr/>
    </dgm:pt>
    <dgm:pt modelId="{415DB855-6A24-40CB-A31C-D70417269236}" type="pres">
      <dgm:prSet presAssocID="{4BE9717D-F4A0-4EBE-856D-D7CB4385FCBF}" presName="composite" presStyleCnt="0"/>
      <dgm:spPr/>
    </dgm:pt>
    <dgm:pt modelId="{16C5CE45-7672-466B-9B2E-961FA70BD5DE}" type="pres">
      <dgm:prSet presAssocID="{4BE9717D-F4A0-4EBE-856D-D7CB4385FCBF}" presName="background" presStyleLbl="node0" presStyleIdx="0" presStyleCnt="1"/>
      <dgm:spPr/>
    </dgm:pt>
    <dgm:pt modelId="{C1FA75F9-FD63-442E-90F6-B1778E980FAB}" type="pres">
      <dgm:prSet presAssocID="{4BE9717D-F4A0-4EBE-856D-D7CB4385FCBF}" presName="text" presStyleLbl="fgAcc0" presStyleIdx="0" presStyleCnt="1" custScaleX="231754" custScaleY="142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7BC100-1140-44C0-B757-1250297788E9}" type="pres">
      <dgm:prSet presAssocID="{4BE9717D-F4A0-4EBE-856D-D7CB4385FCBF}" presName="hierChild2" presStyleCnt="0"/>
      <dgm:spPr/>
    </dgm:pt>
    <dgm:pt modelId="{9E7D4200-A7B7-4A26-8608-03036B67319A}" type="pres">
      <dgm:prSet presAssocID="{9F987873-BA0C-43E8-AA4D-F756AD21D2E9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BED9746-D3B5-4AD8-9961-F7147DBE7721}" type="pres">
      <dgm:prSet presAssocID="{AEA40848-3A95-41E4-98C5-E9B40B279D78}" presName="hierRoot2" presStyleCnt="0"/>
      <dgm:spPr/>
    </dgm:pt>
    <dgm:pt modelId="{648DF31E-706E-4121-A1F1-ABFA0F842C13}" type="pres">
      <dgm:prSet presAssocID="{AEA40848-3A95-41E4-98C5-E9B40B279D78}" presName="composite2" presStyleCnt="0"/>
      <dgm:spPr/>
    </dgm:pt>
    <dgm:pt modelId="{FC5032B0-C912-445D-A91E-9CE26FA3A083}" type="pres">
      <dgm:prSet presAssocID="{AEA40848-3A95-41E4-98C5-E9B40B279D78}" presName="background2" presStyleLbl="node2" presStyleIdx="0" presStyleCnt="4"/>
      <dgm:spPr/>
    </dgm:pt>
    <dgm:pt modelId="{C5D1FA88-6CD3-4954-89CF-736FF4D841F7}" type="pres">
      <dgm:prSet presAssocID="{AEA40848-3A95-41E4-98C5-E9B40B279D78}" presName="text2" presStyleLbl="fgAcc2" presStyleIdx="0" presStyleCnt="4" custScaleX="109539" custScaleY="1151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CF1DBB-B850-4F6C-B9AA-98AB7BBD3B3B}" type="pres">
      <dgm:prSet presAssocID="{AEA40848-3A95-41E4-98C5-E9B40B279D78}" presName="hierChild3" presStyleCnt="0"/>
      <dgm:spPr/>
    </dgm:pt>
    <dgm:pt modelId="{6657CD87-0D46-4E74-8B29-6729A6BDA0B7}" type="pres">
      <dgm:prSet presAssocID="{81D62151-A64D-4257-AC67-E1D132F98028}" presName="Name10" presStyleLbl="parChTrans1D2" presStyleIdx="1" presStyleCnt="4"/>
      <dgm:spPr/>
      <dgm:t>
        <a:bodyPr/>
        <a:lstStyle/>
        <a:p>
          <a:endParaRPr lang="en-US"/>
        </a:p>
      </dgm:t>
    </dgm:pt>
    <dgm:pt modelId="{8347D313-6791-4068-BEF2-1D79F18E164B}" type="pres">
      <dgm:prSet presAssocID="{6B2A0D9B-2323-49FA-B7D2-96ED03EFC9C1}" presName="hierRoot2" presStyleCnt="0"/>
      <dgm:spPr/>
    </dgm:pt>
    <dgm:pt modelId="{CF93CF4C-A6EF-4109-B2E8-D0426174B74A}" type="pres">
      <dgm:prSet presAssocID="{6B2A0D9B-2323-49FA-B7D2-96ED03EFC9C1}" presName="composite2" presStyleCnt="0"/>
      <dgm:spPr/>
    </dgm:pt>
    <dgm:pt modelId="{F7499295-58BE-43DA-94E7-F454CCD1D841}" type="pres">
      <dgm:prSet presAssocID="{6B2A0D9B-2323-49FA-B7D2-96ED03EFC9C1}" presName="background2" presStyleLbl="node2" presStyleIdx="1" presStyleCnt="4"/>
      <dgm:spPr/>
    </dgm:pt>
    <dgm:pt modelId="{73162507-1FBB-43ED-BF39-6739F24DD765}" type="pres">
      <dgm:prSet presAssocID="{6B2A0D9B-2323-49FA-B7D2-96ED03EFC9C1}" presName="text2" presStyleLbl="fgAcc2" presStyleIdx="1" presStyleCnt="4" custScaleX="114143" custScaleY="152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C24E3-39F9-48BF-A20C-45CE3E90C030}" type="pres">
      <dgm:prSet presAssocID="{6B2A0D9B-2323-49FA-B7D2-96ED03EFC9C1}" presName="hierChild3" presStyleCnt="0"/>
      <dgm:spPr/>
    </dgm:pt>
    <dgm:pt modelId="{42CB3252-A22C-4797-9F18-51B9109B3FC6}" type="pres">
      <dgm:prSet presAssocID="{1EFF9CC3-41C6-4094-936C-EDB2F889C99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F7750C00-4CE5-4DFC-86E1-84BA66C95CE4}" type="pres">
      <dgm:prSet presAssocID="{D71BA148-C288-46D1-B49C-6C73B52AF3CC}" presName="hierRoot2" presStyleCnt="0"/>
      <dgm:spPr/>
    </dgm:pt>
    <dgm:pt modelId="{01B6D5CD-2615-45E2-B012-CB4D834E376E}" type="pres">
      <dgm:prSet presAssocID="{D71BA148-C288-46D1-B49C-6C73B52AF3CC}" presName="composite2" presStyleCnt="0"/>
      <dgm:spPr/>
    </dgm:pt>
    <dgm:pt modelId="{4A484D68-C8AD-4C6E-9167-2508DEACED55}" type="pres">
      <dgm:prSet presAssocID="{D71BA148-C288-46D1-B49C-6C73B52AF3CC}" presName="background2" presStyleLbl="node2" presStyleIdx="2" presStyleCnt="4"/>
      <dgm:spPr/>
    </dgm:pt>
    <dgm:pt modelId="{2538F314-59C6-459E-9099-F8CC0822ED9B}" type="pres">
      <dgm:prSet presAssocID="{D71BA148-C288-46D1-B49C-6C73B52AF3CC}" presName="text2" presStyleLbl="fgAcc2" presStyleIdx="2" presStyleCnt="4" custScaleX="109282" custScaleY="159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7F2504-63A5-4A67-8F8F-F16BFF44AA1A}" type="pres">
      <dgm:prSet presAssocID="{D71BA148-C288-46D1-B49C-6C73B52AF3CC}" presName="hierChild3" presStyleCnt="0"/>
      <dgm:spPr/>
    </dgm:pt>
    <dgm:pt modelId="{A17B45A9-6162-4FBE-B215-F6306CE7AF6E}" type="pres">
      <dgm:prSet presAssocID="{F39313D8-E421-47D7-AFD1-BD4F78DD17B8}" presName="Name10" presStyleLbl="parChTrans1D2" presStyleIdx="3" presStyleCnt="4"/>
      <dgm:spPr/>
      <dgm:t>
        <a:bodyPr/>
        <a:lstStyle/>
        <a:p>
          <a:endParaRPr lang="en-US"/>
        </a:p>
      </dgm:t>
    </dgm:pt>
    <dgm:pt modelId="{D888578D-087D-4891-A41C-BA154579AA87}" type="pres">
      <dgm:prSet presAssocID="{0AC07DA8-37D2-41FA-AC0D-D527BA985F73}" presName="hierRoot2" presStyleCnt="0"/>
      <dgm:spPr/>
    </dgm:pt>
    <dgm:pt modelId="{5C91D9D6-6567-4283-A7AE-0646869EEB53}" type="pres">
      <dgm:prSet presAssocID="{0AC07DA8-37D2-41FA-AC0D-D527BA985F73}" presName="composite2" presStyleCnt="0"/>
      <dgm:spPr/>
    </dgm:pt>
    <dgm:pt modelId="{A0457ED9-9D1B-4F91-A0D2-232D9553B43D}" type="pres">
      <dgm:prSet presAssocID="{0AC07DA8-37D2-41FA-AC0D-D527BA985F73}" presName="background2" presStyleLbl="node2" presStyleIdx="3" presStyleCnt="4"/>
      <dgm:spPr/>
    </dgm:pt>
    <dgm:pt modelId="{6A584EFC-5EEC-467D-A943-C6220ED3B812}" type="pres">
      <dgm:prSet presAssocID="{0AC07DA8-37D2-41FA-AC0D-D527BA985F73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4647CA-ED2A-4F82-9F7E-5DB81CFEADFB}" type="pres">
      <dgm:prSet presAssocID="{0AC07DA8-37D2-41FA-AC0D-D527BA985F73}" presName="hierChild3" presStyleCnt="0"/>
      <dgm:spPr/>
    </dgm:pt>
  </dgm:ptLst>
  <dgm:cxnLst>
    <dgm:cxn modelId="{EEB48F6E-C019-4859-BDCC-AE3D7D22C955}" type="presOf" srcId="{1EFF9CC3-41C6-4094-936C-EDB2F889C99B}" destId="{42CB3252-A22C-4797-9F18-51B9109B3FC6}" srcOrd="0" destOrd="0" presId="urn:microsoft.com/office/officeart/2005/8/layout/hierarchy1"/>
    <dgm:cxn modelId="{84147269-2FBC-48FA-8191-C30AEAE53042}" type="presOf" srcId="{D71BA148-C288-46D1-B49C-6C73B52AF3CC}" destId="{2538F314-59C6-459E-9099-F8CC0822ED9B}" srcOrd="0" destOrd="0" presId="urn:microsoft.com/office/officeart/2005/8/layout/hierarchy1"/>
    <dgm:cxn modelId="{3D858291-0C90-4129-948C-9AD8EF071BFD}" type="presOf" srcId="{F39313D8-E421-47D7-AFD1-BD4F78DD17B8}" destId="{A17B45A9-6162-4FBE-B215-F6306CE7AF6E}" srcOrd="0" destOrd="0" presId="urn:microsoft.com/office/officeart/2005/8/layout/hierarchy1"/>
    <dgm:cxn modelId="{156F7950-3849-4F47-A1CF-5E220703BA85}" type="presOf" srcId="{5679A106-527A-40A3-9642-243EFE0C3A65}" destId="{B4046DD5-E7CA-4122-9678-0AEED3BB7ACC}" srcOrd="0" destOrd="0" presId="urn:microsoft.com/office/officeart/2005/8/layout/hierarchy1"/>
    <dgm:cxn modelId="{6306272C-3B47-431B-8227-01F34D320483}" srcId="{4BE9717D-F4A0-4EBE-856D-D7CB4385FCBF}" destId="{6B2A0D9B-2323-49FA-B7D2-96ED03EFC9C1}" srcOrd="1" destOrd="0" parTransId="{81D62151-A64D-4257-AC67-E1D132F98028}" sibTransId="{22D4E91D-29F1-4CDB-AD14-63990B7ADEEB}"/>
    <dgm:cxn modelId="{1DE0A3FB-C0CA-40BA-8B78-61CD8446E4C5}" type="presOf" srcId="{4BE9717D-F4A0-4EBE-856D-D7CB4385FCBF}" destId="{C1FA75F9-FD63-442E-90F6-B1778E980FAB}" srcOrd="0" destOrd="0" presId="urn:microsoft.com/office/officeart/2005/8/layout/hierarchy1"/>
    <dgm:cxn modelId="{4F99DED4-7DDF-4760-A423-DD858AACA673}" type="presOf" srcId="{0AC07DA8-37D2-41FA-AC0D-D527BA985F73}" destId="{6A584EFC-5EEC-467D-A943-C6220ED3B812}" srcOrd="0" destOrd="0" presId="urn:microsoft.com/office/officeart/2005/8/layout/hierarchy1"/>
    <dgm:cxn modelId="{D03CBD29-953C-4E44-B9A7-33A2C916657D}" type="presOf" srcId="{AEA40848-3A95-41E4-98C5-E9B40B279D78}" destId="{C5D1FA88-6CD3-4954-89CF-736FF4D841F7}" srcOrd="0" destOrd="0" presId="urn:microsoft.com/office/officeart/2005/8/layout/hierarchy1"/>
    <dgm:cxn modelId="{3B6AE3EE-2B36-4AC1-BD75-58F5053D5CD3}" srcId="{4BE9717D-F4A0-4EBE-856D-D7CB4385FCBF}" destId="{D71BA148-C288-46D1-B49C-6C73B52AF3CC}" srcOrd="2" destOrd="0" parTransId="{1EFF9CC3-41C6-4094-936C-EDB2F889C99B}" sibTransId="{BF959336-A3C8-4B42-A480-1F11F0D729E8}"/>
    <dgm:cxn modelId="{2556DE0F-C45E-4943-8E19-56A1F2117E57}" type="presOf" srcId="{9F987873-BA0C-43E8-AA4D-F756AD21D2E9}" destId="{9E7D4200-A7B7-4A26-8608-03036B67319A}" srcOrd="0" destOrd="0" presId="urn:microsoft.com/office/officeart/2005/8/layout/hierarchy1"/>
    <dgm:cxn modelId="{589E34B6-C4D4-474F-A6D4-9618351D54B0}" type="presOf" srcId="{6B2A0D9B-2323-49FA-B7D2-96ED03EFC9C1}" destId="{73162507-1FBB-43ED-BF39-6739F24DD765}" srcOrd="0" destOrd="0" presId="urn:microsoft.com/office/officeart/2005/8/layout/hierarchy1"/>
    <dgm:cxn modelId="{C53FD66A-29D6-4B0F-9E6D-27594C76D95C}" srcId="{4BE9717D-F4A0-4EBE-856D-D7CB4385FCBF}" destId="{0AC07DA8-37D2-41FA-AC0D-D527BA985F73}" srcOrd="3" destOrd="0" parTransId="{F39313D8-E421-47D7-AFD1-BD4F78DD17B8}" sibTransId="{234B9FDD-0187-4560-B457-D5841E422684}"/>
    <dgm:cxn modelId="{DD775A80-B04E-4214-9E26-883F67B621FE}" srcId="{5679A106-527A-40A3-9642-243EFE0C3A65}" destId="{4BE9717D-F4A0-4EBE-856D-D7CB4385FCBF}" srcOrd="0" destOrd="0" parTransId="{1534914A-B362-4856-8634-30FA3A46FFDA}" sibTransId="{2EBCF40F-E3F7-42E9-AFF9-28702EF41550}"/>
    <dgm:cxn modelId="{7A776BF2-358A-4FAB-BCDC-1FF8144CCFE7}" type="presOf" srcId="{81D62151-A64D-4257-AC67-E1D132F98028}" destId="{6657CD87-0D46-4E74-8B29-6729A6BDA0B7}" srcOrd="0" destOrd="0" presId="urn:microsoft.com/office/officeart/2005/8/layout/hierarchy1"/>
    <dgm:cxn modelId="{843B3833-CD05-421D-9CD4-165EE837456E}" srcId="{4BE9717D-F4A0-4EBE-856D-D7CB4385FCBF}" destId="{AEA40848-3A95-41E4-98C5-E9B40B279D78}" srcOrd="0" destOrd="0" parTransId="{9F987873-BA0C-43E8-AA4D-F756AD21D2E9}" sibTransId="{C485FE14-1A60-43A4-B144-BD32763CF2AD}"/>
    <dgm:cxn modelId="{AE36288D-1494-4C84-AFFF-57D990F2E89B}" type="presParOf" srcId="{B4046DD5-E7CA-4122-9678-0AEED3BB7ACC}" destId="{22005309-5EA5-4FD6-8D54-4E026C56D024}" srcOrd="0" destOrd="0" presId="urn:microsoft.com/office/officeart/2005/8/layout/hierarchy1"/>
    <dgm:cxn modelId="{45B0DD65-67B4-4C3A-9C34-C821D30F3F97}" type="presParOf" srcId="{22005309-5EA5-4FD6-8D54-4E026C56D024}" destId="{415DB855-6A24-40CB-A31C-D70417269236}" srcOrd="0" destOrd="0" presId="urn:microsoft.com/office/officeart/2005/8/layout/hierarchy1"/>
    <dgm:cxn modelId="{5BEF2729-2CD6-4F9A-9141-65A146B3BED5}" type="presParOf" srcId="{415DB855-6A24-40CB-A31C-D70417269236}" destId="{16C5CE45-7672-466B-9B2E-961FA70BD5DE}" srcOrd="0" destOrd="0" presId="urn:microsoft.com/office/officeart/2005/8/layout/hierarchy1"/>
    <dgm:cxn modelId="{816CBA28-3388-4849-A70F-9DF1B5A01E82}" type="presParOf" srcId="{415DB855-6A24-40CB-A31C-D70417269236}" destId="{C1FA75F9-FD63-442E-90F6-B1778E980FAB}" srcOrd="1" destOrd="0" presId="urn:microsoft.com/office/officeart/2005/8/layout/hierarchy1"/>
    <dgm:cxn modelId="{C3803210-1F23-4D24-93C9-7C2E94536027}" type="presParOf" srcId="{22005309-5EA5-4FD6-8D54-4E026C56D024}" destId="{837BC100-1140-44C0-B757-1250297788E9}" srcOrd="1" destOrd="0" presId="urn:microsoft.com/office/officeart/2005/8/layout/hierarchy1"/>
    <dgm:cxn modelId="{009E945A-5AA8-4EF1-82E5-F183002F99B7}" type="presParOf" srcId="{837BC100-1140-44C0-B757-1250297788E9}" destId="{9E7D4200-A7B7-4A26-8608-03036B67319A}" srcOrd="0" destOrd="0" presId="urn:microsoft.com/office/officeart/2005/8/layout/hierarchy1"/>
    <dgm:cxn modelId="{B1CC4517-5149-44D4-B031-74BACC70CECA}" type="presParOf" srcId="{837BC100-1140-44C0-B757-1250297788E9}" destId="{3BED9746-D3B5-4AD8-9961-F7147DBE7721}" srcOrd="1" destOrd="0" presId="urn:microsoft.com/office/officeart/2005/8/layout/hierarchy1"/>
    <dgm:cxn modelId="{B3BB9780-990C-419A-82D5-BF754608E3EE}" type="presParOf" srcId="{3BED9746-D3B5-4AD8-9961-F7147DBE7721}" destId="{648DF31E-706E-4121-A1F1-ABFA0F842C13}" srcOrd="0" destOrd="0" presId="urn:microsoft.com/office/officeart/2005/8/layout/hierarchy1"/>
    <dgm:cxn modelId="{817B6C84-8FD6-4F22-BB9C-4C7A020CCD6D}" type="presParOf" srcId="{648DF31E-706E-4121-A1F1-ABFA0F842C13}" destId="{FC5032B0-C912-445D-A91E-9CE26FA3A083}" srcOrd="0" destOrd="0" presId="urn:microsoft.com/office/officeart/2005/8/layout/hierarchy1"/>
    <dgm:cxn modelId="{CF139431-FE59-457C-B523-9DD43066D811}" type="presParOf" srcId="{648DF31E-706E-4121-A1F1-ABFA0F842C13}" destId="{C5D1FA88-6CD3-4954-89CF-736FF4D841F7}" srcOrd="1" destOrd="0" presId="urn:microsoft.com/office/officeart/2005/8/layout/hierarchy1"/>
    <dgm:cxn modelId="{88FC57A6-03FF-4F46-B277-DE0308559709}" type="presParOf" srcId="{3BED9746-D3B5-4AD8-9961-F7147DBE7721}" destId="{85CF1DBB-B850-4F6C-B9AA-98AB7BBD3B3B}" srcOrd="1" destOrd="0" presId="urn:microsoft.com/office/officeart/2005/8/layout/hierarchy1"/>
    <dgm:cxn modelId="{B4D8C714-EF6E-4A32-940A-BAA6ECFFB1DE}" type="presParOf" srcId="{837BC100-1140-44C0-B757-1250297788E9}" destId="{6657CD87-0D46-4E74-8B29-6729A6BDA0B7}" srcOrd="2" destOrd="0" presId="urn:microsoft.com/office/officeart/2005/8/layout/hierarchy1"/>
    <dgm:cxn modelId="{5D5C9404-883E-494B-92E5-DF49CF5C9BAD}" type="presParOf" srcId="{837BC100-1140-44C0-B757-1250297788E9}" destId="{8347D313-6791-4068-BEF2-1D79F18E164B}" srcOrd="3" destOrd="0" presId="urn:microsoft.com/office/officeart/2005/8/layout/hierarchy1"/>
    <dgm:cxn modelId="{3843E3D4-A010-457B-AFA4-B6C8D96556B1}" type="presParOf" srcId="{8347D313-6791-4068-BEF2-1D79F18E164B}" destId="{CF93CF4C-A6EF-4109-B2E8-D0426174B74A}" srcOrd="0" destOrd="0" presId="urn:microsoft.com/office/officeart/2005/8/layout/hierarchy1"/>
    <dgm:cxn modelId="{E317F196-905E-4261-9CD9-A7AD9CB1BD30}" type="presParOf" srcId="{CF93CF4C-A6EF-4109-B2E8-D0426174B74A}" destId="{F7499295-58BE-43DA-94E7-F454CCD1D841}" srcOrd="0" destOrd="0" presId="urn:microsoft.com/office/officeart/2005/8/layout/hierarchy1"/>
    <dgm:cxn modelId="{951AA0B5-2252-4E84-9406-DE1FF5126CB9}" type="presParOf" srcId="{CF93CF4C-A6EF-4109-B2E8-D0426174B74A}" destId="{73162507-1FBB-43ED-BF39-6739F24DD765}" srcOrd="1" destOrd="0" presId="urn:microsoft.com/office/officeart/2005/8/layout/hierarchy1"/>
    <dgm:cxn modelId="{74F5FF84-501F-41CD-B9D5-711D681E9029}" type="presParOf" srcId="{8347D313-6791-4068-BEF2-1D79F18E164B}" destId="{D8EC24E3-39F9-48BF-A20C-45CE3E90C030}" srcOrd="1" destOrd="0" presId="urn:microsoft.com/office/officeart/2005/8/layout/hierarchy1"/>
    <dgm:cxn modelId="{21635E93-D390-4056-AB23-5E31AA6AC214}" type="presParOf" srcId="{837BC100-1140-44C0-B757-1250297788E9}" destId="{42CB3252-A22C-4797-9F18-51B9109B3FC6}" srcOrd="4" destOrd="0" presId="urn:microsoft.com/office/officeart/2005/8/layout/hierarchy1"/>
    <dgm:cxn modelId="{56D026B0-6043-46F9-8CB7-C935964A0E16}" type="presParOf" srcId="{837BC100-1140-44C0-B757-1250297788E9}" destId="{F7750C00-4CE5-4DFC-86E1-84BA66C95CE4}" srcOrd="5" destOrd="0" presId="urn:microsoft.com/office/officeart/2005/8/layout/hierarchy1"/>
    <dgm:cxn modelId="{C9E74555-194E-4862-BBF0-314B930DEA59}" type="presParOf" srcId="{F7750C00-4CE5-4DFC-86E1-84BA66C95CE4}" destId="{01B6D5CD-2615-45E2-B012-CB4D834E376E}" srcOrd="0" destOrd="0" presId="urn:microsoft.com/office/officeart/2005/8/layout/hierarchy1"/>
    <dgm:cxn modelId="{99D9B0D5-4FEC-4777-9ABA-1ABDBD54A34B}" type="presParOf" srcId="{01B6D5CD-2615-45E2-B012-CB4D834E376E}" destId="{4A484D68-C8AD-4C6E-9167-2508DEACED55}" srcOrd="0" destOrd="0" presId="urn:microsoft.com/office/officeart/2005/8/layout/hierarchy1"/>
    <dgm:cxn modelId="{1133CC06-7A54-47D0-A5C2-481ACE6E81C3}" type="presParOf" srcId="{01B6D5CD-2615-45E2-B012-CB4D834E376E}" destId="{2538F314-59C6-459E-9099-F8CC0822ED9B}" srcOrd="1" destOrd="0" presId="urn:microsoft.com/office/officeart/2005/8/layout/hierarchy1"/>
    <dgm:cxn modelId="{39652898-2873-42E8-8FFD-BB434216C1C8}" type="presParOf" srcId="{F7750C00-4CE5-4DFC-86E1-84BA66C95CE4}" destId="{967F2504-63A5-4A67-8F8F-F16BFF44AA1A}" srcOrd="1" destOrd="0" presId="urn:microsoft.com/office/officeart/2005/8/layout/hierarchy1"/>
    <dgm:cxn modelId="{9DAAF3D1-F792-42F5-9695-5983C2134B8B}" type="presParOf" srcId="{837BC100-1140-44C0-B757-1250297788E9}" destId="{A17B45A9-6162-4FBE-B215-F6306CE7AF6E}" srcOrd="6" destOrd="0" presId="urn:microsoft.com/office/officeart/2005/8/layout/hierarchy1"/>
    <dgm:cxn modelId="{DD9C60D2-0305-4C45-A8DF-5D2800F77E10}" type="presParOf" srcId="{837BC100-1140-44C0-B757-1250297788E9}" destId="{D888578D-087D-4891-A41C-BA154579AA87}" srcOrd="7" destOrd="0" presId="urn:microsoft.com/office/officeart/2005/8/layout/hierarchy1"/>
    <dgm:cxn modelId="{B292541C-FB50-440F-8EAB-0627B46AA507}" type="presParOf" srcId="{D888578D-087D-4891-A41C-BA154579AA87}" destId="{5C91D9D6-6567-4283-A7AE-0646869EEB53}" srcOrd="0" destOrd="0" presId="urn:microsoft.com/office/officeart/2005/8/layout/hierarchy1"/>
    <dgm:cxn modelId="{083E1705-C80F-4B0C-8A28-D60B5A990848}" type="presParOf" srcId="{5C91D9D6-6567-4283-A7AE-0646869EEB53}" destId="{A0457ED9-9D1B-4F91-A0D2-232D9553B43D}" srcOrd="0" destOrd="0" presId="urn:microsoft.com/office/officeart/2005/8/layout/hierarchy1"/>
    <dgm:cxn modelId="{F9847102-CB31-4A83-86C9-B93EA1C0D834}" type="presParOf" srcId="{5C91D9D6-6567-4283-A7AE-0646869EEB53}" destId="{6A584EFC-5EEC-467D-A943-C6220ED3B812}" srcOrd="1" destOrd="0" presId="urn:microsoft.com/office/officeart/2005/8/layout/hierarchy1"/>
    <dgm:cxn modelId="{43D598DC-B0DB-4856-A56E-CA74E95C470D}" type="presParOf" srcId="{D888578D-087D-4891-A41C-BA154579AA87}" destId="{184647CA-ED2A-4F82-9F7E-5DB81CFEAD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C6CD99D7-C828-4E62-B59F-6AA891439A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11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1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62000"/>
            <a:ext cx="52832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1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726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D8C3E6-350D-464A-9ABF-9A26DFA0FD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43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4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2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7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6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8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91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29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52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14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7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25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37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61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06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8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91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2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52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1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70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25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37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61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06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88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39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22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80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9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22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15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252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15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44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86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12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47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031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5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00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866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34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576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49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68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950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12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473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0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513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00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866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349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576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499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681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95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292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761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517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923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6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207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426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461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424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767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224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535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915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209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454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02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251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196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140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9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DF4BCA5-C10E-4A61-BF45-D2590594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DF4BCA5-C10E-4A61-BF45-D259059490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0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DF4BCA5-C10E-4A61-BF45-D259059490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0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DF4BCA5-C10E-4A61-BF45-D259059490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DF4BCA5-C10E-4A61-BF45-D259059490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8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DF4BCA5-C10E-4A61-BF45-D259059490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8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DF4BCA5-C10E-4A61-BF45-D259059490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7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DF4BCA5-C10E-4A61-BF45-D259059490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9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30016" y="3037452"/>
            <a:ext cx="6156704" cy="786774"/>
            <a:chOff x="2935126" y="5797063"/>
            <a:chExt cx="4193085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Freeform 6"/>
            <p:cNvSpPr/>
            <p:nvPr/>
          </p:nvSpPr>
          <p:spPr>
            <a:xfrm>
              <a:off x="3164983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22764" tIns="91441" rIns="170688" bIns="91441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Ir. LATAR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MUH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ARIF,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MSc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935126" y="5797063"/>
              <a:ext cx="726583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26843" y="380998"/>
            <a:ext cx="9163050" cy="118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ROSEDUR </a:t>
            </a:r>
            <a:r>
              <a:rPr lang="en-US" sz="48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evakuasi</a:t>
            </a:r>
            <a:r>
              <a:rPr lang="en-US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 </a:t>
            </a:r>
            <a:endParaRPr lang="en-US" sz="4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Prosedur bagi…</a:t>
            </a:r>
            <a:br>
              <a:rPr lang="en-US" sz="3000"/>
            </a:br>
            <a:r>
              <a:rPr lang="en-US" sz="3600">
                <a:cs typeface="Times New Roman" pitchFamily="18" charset="0"/>
              </a:rPr>
              <a:t>Petugas Fire Warden dan Fire Brigade</a:t>
            </a:r>
            <a:endParaRPr lang="en-GB" sz="3600">
              <a:cs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Ketika mendengar alarm atau diberitahu mengenai kejadian kebakaran, segera :</a:t>
            </a:r>
          </a:p>
          <a:p>
            <a:pPr marL="763588" lvl="1" algn="just"/>
            <a:r>
              <a:rPr lang="en-US" sz="2400">
                <a:cs typeface="Times New Roman" pitchFamily="18" charset="0"/>
              </a:rPr>
              <a:t>Memastikan di mana lokasi kebakaran. </a:t>
            </a:r>
          </a:p>
          <a:p>
            <a:pPr marL="763588" lvl="1" algn="just"/>
            <a:r>
              <a:rPr lang="en-US" sz="2400">
                <a:cs typeface="Times New Roman" pitchFamily="18" charset="0"/>
              </a:rPr>
              <a:t>Bergerak menuju lokasi kebakaran tersebut melalui jalan terdekat dengan membawa APAR.</a:t>
            </a:r>
          </a:p>
          <a:p>
            <a:pPr marL="763588" lvl="1" algn="just"/>
            <a:r>
              <a:rPr lang="en-US" sz="2400">
                <a:cs typeface="Times New Roman" pitchFamily="18" charset="0"/>
              </a:rPr>
              <a:t>Melapor kesiagaan untuk tindakan pemadaman kepada Pemimpin Regu (Fire Warden lapor ke Safety Rep.)</a:t>
            </a:r>
          </a:p>
          <a:p>
            <a:pPr marL="763588" lvl="1" algn="just"/>
            <a:r>
              <a:rPr lang="en-US" sz="2400">
                <a:cs typeface="Times New Roman" pitchFamily="18" charset="0"/>
              </a:rPr>
              <a:t>Melakukan tindakan pemadaman kebakaran tanpa harus membahayakan keamanan masing-masing personil.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6683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Prosedur bagi…</a:t>
            </a:r>
            <a:br>
              <a:rPr lang="en-US" sz="3000"/>
            </a:br>
            <a:r>
              <a:rPr lang="en-US" sz="3600"/>
              <a:t>Fire Commander (1)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09738"/>
            <a:ext cx="8750300" cy="45021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Pada saat menerima informasi adanya kebakaran</a:t>
            </a:r>
          </a:p>
          <a:p>
            <a:pPr>
              <a:lnSpc>
                <a:spcPct val="80000"/>
              </a:lnSpc>
            </a:pPr>
            <a:r>
              <a:rPr lang="en-US" sz="2400"/>
              <a:t>Menuju Ruang POSKO Taktis dan memimpin operasi pemadaman</a:t>
            </a:r>
          </a:p>
          <a:p>
            <a:pPr>
              <a:lnSpc>
                <a:spcPct val="80000"/>
              </a:lnSpc>
            </a:pPr>
            <a:r>
              <a:rPr lang="en-US" sz="2400"/>
              <a:t>Memastikan prosedur keadaan darurat dipatuhi dan dilaksanakan</a:t>
            </a:r>
          </a:p>
          <a:p>
            <a:pPr>
              <a:lnSpc>
                <a:spcPct val="80000"/>
              </a:lnSpc>
            </a:pPr>
            <a:r>
              <a:rPr lang="en-US" sz="2400"/>
              <a:t>Memastikan Regu Pemadam Kebakaran telah dimobilisasi untuk menindaklanjuti adanya alarm atau pemberitahuan kebakaran</a:t>
            </a:r>
          </a:p>
          <a:p>
            <a:pPr>
              <a:lnSpc>
                <a:spcPct val="80000"/>
              </a:lnSpc>
            </a:pPr>
            <a:r>
              <a:rPr lang="en-US" sz="2400"/>
              <a:t>Memastikan bahwa pemberitahuan umum mengenai status keadaan siaga telah dilakukan</a:t>
            </a:r>
          </a:p>
          <a:p>
            <a:pPr>
              <a:lnSpc>
                <a:spcPct val="80000"/>
              </a:lnSpc>
            </a:pPr>
            <a:r>
              <a:rPr lang="en-US" sz="2400"/>
              <a:t>Melaporkan status keadaan darurat kepada pimpinan</a:t>
            </a:r>
          </a:p>
        </p:txBody>
      </p:sp>
    </p:spTree>
    <p:extLst>
      <p:ext uri="{BB962C8B-B14F-4D97-AF65-F5344CB8AC3E}">
        <p14:creationId xmlns:p14="http://schemas.microsoft.com/office/powerpoint/2010/main" val="35978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Prosedur bagi…</a:t>
            </a:r>
            <a:br>
              <a:rPr lang="en-US" sz="3000"/>
            </a:br>
            <a:r>
              <a:rPr lang="en-US" sz="3600"/>
              <a:t>Fire Commander (2)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25568"/>
            <a:ext cx="8750300" cy="55324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komuniksi</a:t>
            </a:r>
            <a:r>
              <a:rPr lang="en-US" sz="2400" dirty="0"/>
              <a:t> </a:t>
            </a:r>
            <a:r>
              <a:rPr lang="en-US" sz="2400" dirty="0" err="1"/>
              <a:t>intensif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Safety Representative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instansi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(Fire Brigade, ERT/emergency response team Area lain)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Siaga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situasi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dirty="0" err="1"/>
              <a:t>Regu</a:t>
            </a:r>
            <a:r>
              <a:rPr lang="en-US" sz="2400" dirty="0"/>
              <a:t> </a:t>
            </a:r>
            <a:r>
              <a:rPr lang="en-US" sz="2400" dirty="0" err="1"/>
              <a:t>Pemadam</a:t>
            </a:r>
            <a:r>
              <a:rPr lang="en-US" sz="2400" dirty="0"/>
              <a:t> </a:t>
            </a:r>
            <a:r>
              <a:rPr lang="en-US" sz="2400" dirty="0" err="1"/>
              <a:t>Kebakaran</a:t>
            </a:r>
            <a:r>
              <a:rPr lang="en-US" sz="2400" dirty="0"/>
              <a:t>/Fire Brigade yang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kebakaran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tidaknya</a:t>
            </a:r>
            <a:r>
              <a:rPr lang="en-US" sz="2400" dirty="0"/>
              <a:t> </a:t>
            </a:r>
            <a:r>
              <a:rPr lang="en-US" sz="2400" dirty="0" err="1"/>
              <a:t>evakuasi</a:t>
            </a:r>
            <a:r>
              <a:rPr lang="en-US" sz="2400" dirty="0"/>
              <a:t> total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memantau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status </a:t>
            </a:r>
            <a:r>
              <a:rPr lang="en-US" sz="2400" dirty="0" err="1"/>
              <a:t>evakuasi</a:t>
            </a:r>
            <a:r>
              <a:rPr lang="en-US" sz="2400" dirty="0"/>
              <a:t>,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kebakaran</a:t>
            </a:r>
            <a:r>
              <a:rPr lang="en-US" sz="2400" dirty="0"/>
              <a:t>,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karyawan</a:t>
            </a:r>
            <a:r>
              <a:rPr lang="en-US" sz="2400" dirty="0"/>
              <a:t> yang </a:t>
            </a:r>
            <a:r>
              <a:rPr lang="en-US" sz="2400" dirty="0" err="1"/>
              <a:t>terjebak</a:t>
            </a:r>
            <a:r>
              <a:rPr lang="en-US" sz="2400" dirty="0"/>
              <a:t>,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Pastikan</a:t>
            </a:r>
            <a:r>
              <a:rPr lang="en-US" sz="2400" dirty="0"/>
              <a:t> </a:t>
            </a:r>
            <a:r>
              <a:rPr lang="en-US" sz="2400" dirty="0" err="1"/>
              <a:t>tersedianya</a:t>
            </a:r>
            <a:r>
              <a:rPr lang="en-US" sz="2400" dirty="0"/>
              <a:t> </a:t>
            </a:r>
            <a:r>
              <a:rPr lang="en-US" sz="2400" dirty="0" err="1"/>
              <a:t>peta</a:t>
            </a:r>
            <a:r>
              <a:rPr lang="en-US" sz="2400" dirty="0"/>
              <a:t>,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bangunan</a:t>
            </a:r>
            <a:r>
              <a:rPr lang="en-US" sz="2400" dirty="0"/>
              <a:t>, </a:t>
            </a:r>
            <a:r>
              <a:rPr lang="en-US" sz="2400" dirty="0" err="1"/>
              <a:t>buku</a:t>
            </a:r>
            <a:r>
              <a:rPr lang="en-US" sz="2400" dirty="0"/>
              <a:t> FEP (fire emergency plan), </a:t>
            </a:r>
            <a:r>
              <a:rPr lang="en-US" sz="2400" dirty="0" err="1"/>
              <a:t>kunci-kunci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19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Prosedur bagi…</a:t>
            </a:r>
            <a:br>
              <a:rPr lang="en-US" sz="3000"/>
            </a:br>
            <a:r>
              <a:rPr lang="en-US" sz="3600"/>
              <a:t>Petugas Evakuasi (1)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Mencari penghuni atau siapa saja, dimana pada saat terjadi kebakaran ada di lantai tersebut, terutama diruang-ruang tertutup dan memberitahu agar segera menyelamatkan diri</a:t>
            </a:r>
          </a:p>
          <a:p>
            <a:r>
              <a:rPr lang="en-US" sz="2400"/>
              <a:t>Melacak jalan, meyakinkan jalan aman, tidak ada bahaya, hambatan ataupun jebakan pintu tertutup.</a:t>
            </a:r>
          </a:p>
          <a:p>
            <a:r>
              <a:rPr lang="en-US" sz="2400"/>
              <a:t>Memimpin para penghuni meninggalkan, ruangan, mengatur dan memberi petunjuk tentang rute dan arus evakuasi menuju  ke tempat berkumpul (assembly point / daerah kumpul) melalui jalan dan tangya darurat. </a:t>
            </a:r>
          </a:p>
        </p:txBody>
      </p:sp>
    </p:spTree>
    <p:extLst>
      <p:ext uri="{BB962C8B-B14F-4D97-AF65-F5344CB8AC3E}">
        <p14:creationId xmlns:p14="http://schemas.microsoft.com/office/powerpoint/2010/main" val="373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Prosedur bagi…</a:t>
            </a:r>
            <a:br>
              <a:rPr lang="en-US" sz="3000"/>
            </a:br>
            <a:r>
              <a:rPr lang="en-US" sz="3600"/>
              <a:t>Petugas Evakuasi (2)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Melaksanakan tugas evakuasi dengan berpegang pada prosedur.evakuasi, antara lain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Melarang berlari kencang, berjalan cepat dan tidak saling mendahului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Mengingatkan agar tidak memmbawa barang besar dan berat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keluar gedung untuk menuju assembly area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berkumpul ditempat yg ditentukan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Melarang kembali masuk kedalam bangunan sebelum diumumkan melalui alat komunikasi, bahwa keadaan telah aman.</a:t>
            </a:r>
          </a:p>
          <a:p>
            <a:pPr>
              <a:lnSpc>
                <a:spcPct val="90000"/>
              </a:lnSpc>
            </a:pPr>
            <a:r>
              <a:rPr lang="en-US" sz="2400"/>
              <a:t>Mengadakan apel checking jumlah Penghuni guna meyakinkan bahwa tidak ada yang tertinggal di gedung/area kerja</a:t>
            </a:r>
          </a:p>
          <a:p>
            <a:pPr>
              <a:lnSpc>
                <a:spcPct val="90000"/>
              </a:lnSpc>
            </a:pPr>
            <a:r>
              <a:rPr lang="en-US" sz="2400"/>
              <a:t>Menghitung dan mengevaluasi jumlah korban (sakit/luka, pingsan, meninggal) .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342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Prosedur bagi…</a:t>
            </a:r>
            <a:br>
              <a:rPr lang="en-US" sz="3000"/>
            </a:br>
            <a:r>
              <a:rPr lang="en-US" sz="3600"/>
              <a:t>Teknisi (Electrical/Utility)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Matikan peralatan pengendali listrik dan aliran gas yang bisa dikenai akibat kebakaran</a:t>
            </a:r>
          </a:p>
          <a:p>
            <a:pPr>
              <a:lnSpc>
                <a:spcPct val="90000"/>
              </a:lnSpc>
            </a:pPr>
            <a:r>
              <a:rPr lang="en-US" sz="2800"/>
              <a:t>Pastikan bahwa peralatan pemadam kebakaran seperti misalnya Pompa dan Cadangan Air berfungsi dengan baik.</a:t>
            </a:r>
          </a:p>
          <a:p>
            <a:pPr>
              <a:lnSpc>
                <a:spcPct val="90000"/>
              </a:lnSpc>
            </a:pPr>
            <a:r>
              <a:rPr lang="en-US" sz="2800"/>
              <a:t>Periksa daerah terbakar dan tentukan tindakan yang harus dilakukan</a:t>
            </a:r>
          </a:p>
          <a:p>
            <a:pPr>
              <a:lnSpc>
                <a:spcPct val="90000"/>
              </a:lnSpc>
            </a:pPr>
            <a:r>
              <a:rPr lang="en-US" sz="2800"/>
              <a:t>Upayakan kelancaran sarana agar prosedur pengendalian keadaan darurat dan evakuasi berjalan baik</a:t>
            </a:r>
          </a:p>
        </p:txBody>
      </p:sp>
    </p:spTree>
    <p:extLst>
      <p:ext uri="{BB962C8B-B14F-4D97-AF65-F5344CB8AC3E}">
        <p14:creationId xmlns:p14="http://schemas.microsoft.com/office/powerpoint/2010/main" val="18494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Prosedur bagi…</a:t>
            </a:r>
            <a:br>
              <a:rPr lang="en-US" sz="3000"/>
            </a:br>
            <a:r>
              <a:rPr lang="en-US" sz="3600"/>
              <a:t>Petugas Keamanan 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6"/>
            <a:ext cx="9410700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Mengatur lalu lalu lintas kendaraan yang keluar masuk</a:t>
            </a:r>
          </a:p>
          <a:p>
            <a:pPr>
              <a:lnSpc>
                <a:spcPct val="80000"/>
              </a:lnSpc>
            </a:pPr>
            <a:r>
              <a:rPr lang="en-US" sz="2400"/>
              <a:t>Dan menyediakan lokasi parkir untuk Fire Truck</a:t>
            </a:r>
          </a:p>
          <a:p>
            <a:pPr>
              <a:lnSpc>
                <a:spcPct val="80000"/>
              </a:lnSpc>
            </a:pPr>
            <a:r>
              <a:rPr lang="en-US" sz="2400"/>
              <a:t>Lakukan langkah pengamanan selama petugas pemadaman  bekerja memadamkan kebakaran dengan cara 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Mengatur lingkungan sekitar lokasi untuk memberikan  ruang yang cukup untuk mengendalikan kebakaran,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Mengamankan karyawan yang tidak bertugas dalam kebakaran.</a:t>
            </a:r>
          </a:p>
          <a:p>
            <a:pPr>
              <a:lnSpc>
                <a:spcPct val="80000"/>
              </a:lnSpc>
            </a:pPr>
            <a:r>
              <a:rPr lang="en-US" sz="2400"/>
              <a:t>Mengamankan daerah kebakaran lantai tersebut dari kemungkinan tindakan seseorang misalnya mencuri barang-barang yang sedang diselamatkan diselamatkan, mencopet penghuni yang sedang panik, dll</a:t>
            </a:r>
          </a:p>
          <a:p>
            <a:pPr>
              <a:lnSpc>
                <a:spcPct val="80000"/>
              </a:lnSpc>
            </a:pPr>
            <a:r>
              <a:rPr lang="en-US" sz="2400"/>
              <a:t>Menangkap orang yang jelas-jelas melakukan tindakan kejahatan dan membawanya ke pos komando</a:t>
            </a:r>
          </a:p>
        </p:txBody>
      </p:sp>
    </p:spTree>
    <p:extLst>
      <p:ext uri="{BB962C8B-B14F-4D97-AF65-F5344CB8AC3E}">
        <p14:creationId xmlns:p14="http://schemas.microsoft.com/office/powerpoint/2010/main" val="11113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6851650" y="457200"/>
            <a:ext cx="2228850" cy="57150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 sz="2400">
              <a:latin typeface="Tahoma" pitchFamily="34" charset="0"/>
            </a:endParaRP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 rot="-2773167">
            <a:off x="1508307" y="3465686"/>
            <a:ext cx="3215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Tidak direncanakan</a:t>
            </a:r>
          </a:p>
        </p:txBody>
      </p:sp>
      <p:sp>
        <p:nvSpPr>
          <p:cNvPr id="242692" name="AutoShape 4"/>
          <p:cNvSpPr>
            <a:spLocks noChangeArrowheads="1"/>
          </p:cNvSpPr>
          <p:nvPr/>
        </p:nvSpPr>
        <p:spPr bwMode="auto">
          <a:xfrm rot="-5400000">
            <a:off x="7086600" y="3539521"/>
            <a:ext cx="1947899" cy="128391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losses</a:t>
            </a:r>
          </a:p>
        </p:txBody>
      </p:sp>
      <p:sp>
        <p:nvSpPr>
          <p:cNvPr id="242693" name="Line 5"/>
          <p:cNvSpPr>
            <a:spLocks noChangeShapeType="1"/>
          </p:cNvSpPr>
          <p:nvPr/>
        </p:nvSpPr>
        <p:spPr bwMode="auto">
          <a:xfrm flipH="1">
            <a:off x="660400" y="6324600"/>
            <a:ext cx="8915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Line 6"/>
          <p:cNvSpPr>
            <a:spLocks noChangeShapeType="1"/>
          </p:cNvSpPr>
          <p:nvPr/>
        </p:nvSpPr>
        <p:spPr bwMode="auto">
          <a:xfrm flipV="1">
            <a:off x="825500" y="457200"/>
            <a:ext cx="6026150" cy="5943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6604000" y="5410200"/>
            <a:ext cx="2311400" cy="9144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 sz="2400">
              <a:latin typeface="Tahoma" pitchFamily="34" charset="0"/>
            </a:endParaRPr>
          </a:p>
        </p:txBody>
      </p:sp>
      <p:sp>
        <p:nvSpPr>
          <p:cNvPr id="242696" name="Line 8"/>
          <p:cNvSpPr>
            <a:spLocks noChangeShapeType="1"/>
          </p:cNvSpPr>
          <p:nvPr/>
        </p:nvSpPr>
        <p:spPr bwMode="auto">
          <a:xfrm flipV="1">
            <a:off x="825500" y="5486400"/>
            <a:ext cx="56959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 rot="-508140">
            <a:off x="3038234" y="5255598"/>
            <a:ext cx="2318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ahoma" pitchFamily="34" charset="0"/>
              </a:rPr>
              <a:t>Direncanakan</a:t>
            </a:r>
          </a:p>
        </p:txBody>
      </p:sp>
      <p:sp>
        <p:nvSpPr>
          <p:cNvPr id="242698" name="WordArt 10"/>
          <p:cNvSpPr>
            <a:spLocks noChangeArrowheads="1" noChangeShapeType="1" noTextEdit="1"/>
          </p:cNvSpPr>
          <p:nvPr/>
        </p:nvSpPr>
        <p:spPr bwMode="auto">
          <a:xfrm rot="-2659271">
            <a:off x="-330200" y="1828800"/>
            <a:ext cx="67691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PENANGANAN</a:t>
            </a:r>
          </a:p>
          <a:p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KEADAAN DARURAT</a:t>
            </a:r>
          </a:p>
        </p:txBody>
      </p:sp>
    </p:spTree>
    <p:extLst>
      <p:ext uri="{BB962C8B-B14F-4D97-AF65-F5344CB8AC3E}">
        <p14:creationId xmlns:p14="http://schemas.microsoft.com/office/powerpoint/2010/main" val="343460255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utoUpdateAnimBg="0"/>
      <p:bldP spid="242694" grpId="0" animBg="1"/>
      <p:bldP spid="242696" grpId="0" animBg="1"/>
      <p:bldP spid="24269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8783149"/>
              </p:ext>
            </p:extLst>
          </p:nvPr>
        </p:nvGraphicFramePr>
        <p:xfrm>
          <a:off x="1259113" y="846689"/>
          <a:ext cx="7819572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97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763" y="232029"/>
            <a:ext cx="7342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PROSEDUR PENANGANAN KEADAAN DARURAT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757" y="1080990"/>
            <a:ext cx="871945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C000"/>
                </a:solidFill>
                <a:latin typeface="Tekton Pro" pitchFamily="34" charset="0"/>
              </a:rPr>
              <a:t>I.   </a:t>
            </a:r>
            <a:r>
              <a:rPr lang="en-US" sz="2800" b="1" dirty="0" err="1" smtClean="0">
                <a:solidFill>
                  <a:srgbClr val="FFC000"/>
                </a:solidFill>
                <a:latin typeface="Tekton Pro" pitchFamily="34" charset="0"/>
              </a:rPr>
              <a:t>Perencanaan</a:t>
            </a:r>
            <a:r>
              <a:rPr lang="en-US" sz="2800" b="1" dirty="0" smtClean="0">
                <a:solidFill>
                  <a:srgbClr val="FFC000"/>
                </a:solidFill>
                <a:latin typeface="Tekton Pro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ekton Pro" pitchFamily="34" charset="0"/>
              </a:rPr>
              <a:t>Penanganan</a:t>
            </a:r>
            <a:r>
              <a:rPr lang="en-US" sz="2800" b="1" dirty="0">
                <a:solidFill>
                  <a:srgbClr val="FFC000"/>
                </a:solidFill>
                <a:latin typeface="Tekton Pro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ekton Pro" pitchFamily="34" charset="0"/>
              </a:rPr>
              <a:t>Keadaan</a:t>
            </a:r>
            <a:r>
              <a:rPr lang="en-US" sz="2800" b="1" dirty="0">
                <a:solidFill>
                  <a:srgbClr val="FFC000"/>
                </a:solidFill>
                <a:latin typeface="Tekton Pro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ekton Pro" pitchFamily="34" charset="0"/>
              </a:rPr>
              <a:t>Darurat</a:t>
            </a:r>
            <a:endParaRPr lang="en-US" sz="2800" dirty="0">
              <a:solidFill>
                <a:srgbClr val="FFC000"/>
              </a:solidFill>
              <a:latin typeface="Tekton Pro" pitchFamily="34" charset="0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Departemen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K3LL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melakukan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identifikasi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terhadap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potensi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keadaan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darurat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yang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ada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tuangkan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dalam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form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daftar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potensi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keadaan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darurat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. 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Buat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rencana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pengendalian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terhadap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potensi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keadaan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darurat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yang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ada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dengan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metode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dokumentasi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berupa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pembuatan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Standar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Keadaan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Darurat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nomor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telepon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penting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struktur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organisasi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keadaan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darurat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tugas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tanggung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jawab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team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penanggulangan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keadaan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darurat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dan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standar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penyimpanan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tabung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 gas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bertekanan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ekton Pro" pitchFamily="34" charset="0"/>
              </a:rPr>
              <a:t>.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Sosialisasikan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standar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keadaan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darurat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memastikan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setiap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karyawan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mengetahui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tatacara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penanganan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keadaan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" pitchFamily="34" charset="0"/>
              </a:rPr>
              <a:t>darurat</a:t>
            </a:r>
            <a:r>
              <a:rPr lang="en-US" dirty="0">
                <a:solidFill>
                  <a:schemeClr val="bg1"/>
                </a:solidFill>
                <a:latin typeface="Tekton Pro" pitchFamily="34" charset="0"/>
              </a:rPr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en-US" dirty="0" err="1">
                <a:latin typeface="Tekton Pro" pitchFamily="34" charset="0"/>
              </a:rPr>
              <a:t>Lakukan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uji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coba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penanganan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keadaan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darurat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sesuai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jadwal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uji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coba</a:t>
            </a:r>
            <a:r>
              <a:rPr lang="en-US" dirty="0">
                <a:latin typeface="Tekton Pro" pitchFamily="34" charset="0"/>
              </a:rPr>
              <a:t> (</a:t>
            </a:r>
            <a:r>
              <a:rPr lang="en-US" dirty="0" err="1">
                <a:latin typeface="Tekton Pro" pitchFamily="34" charset="0"/>
              </a:rPr>
              <a:t>dua</a:t>
            </a:r>
            <a:r>
              <a:rPr lang="en-US" dirty="0">
                <a:latin typeface="Tekton Pro" pitchFamily="34" charset="0"/>
              </a:rPr>
              <a:t> kali </a:t>
            </a:r>
            <a:r>
              <a:rPr lang="en-US" dirty="0" err="1">
                <a:latin typeface="Tekton Pro" pitchFamily="34" charset="0"/>
              </a:rPr>
              <a:t>dalam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satu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tahun</a:t>
            </a:r>
            <a:r>
              <a:rPr lang="en-US" dirty="0">
                <a:latin typeface="Tekton Pro" pitchFamily="34" charset="0"/>
              </a:rPr>
              <a:t>) </a:t>
            </a:r>
            <a:r>
              <a:rPr lang="en-US" dirty="0" err="1">
                <a:latin typeface="Tekton Pro" pitchFamily="34" charset="0"/>
              </a:rPr>
              <a:t>dibawah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koordinasi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koordinator</a:t>
            </a:r>
            <a:r>
              <a:rPr lang="en-US" dirty="0">
                <a:latin typeface="Tekton Pro" pitchFamily="34" charset="0"/>
              </a:rPr>
              <a:t> team </a:t>
            </a:r>
            <a:r>
              <a:rPr lang="en-US" dirty="0" err="1">
                <a:latin typeface="Tekton Pro" pitchFamily="34" charset="0"/>
              </a:rPr>
              <a:t>penanggulangan</a:t>
            </a:r>
            <a:r>
              <a:rPr lang="en-US" dirty="0">
                <a:latin typeface="Tekton Pro" pitchFamily="34" charset="0"/>
              </a:rPr>
              <a:t>. </a:t>
            </a:r>
            <a:r>
              <a:rPr lang="en-US" dirty="0" err="1">
                <a:latin typeface="Tekton Pro" pitchFamily="34" charset="0"/>
              </a:rPr>
              <a:t>Tuangkan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evaluasinya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dalam</a:t>
            </a:r>
            <a:r>
              <a:rPr lang="en-US" dirty="0">
                <a:latin typeface="Tekton Pro" pitchFamily="34" charset="0"/>
              </a:rPr>
              <a:t> form </a:t>
            </a:r>
            <a:r>
              <a:rPr lang="en-US" dirty="0" err="1">
                <a:latin typeface="Tekton Pro" pitchFamily="34" charset="0"/>
              </a:rPr>
              <a:t>Evaluasi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uji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coba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penanganan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keadaan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darurat</a:t>
            </a:r>
            <a:r>
              <a:rPr lang="en-US" dirty="0">
                <a:latin typeface="Tekton Pro" pitchFamily="34" charset="0"/>
              </a:rPr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en-US" dirty="0" err="1">
                <a:latin typeface="Tekton Pro" pitchFamily="34" charset="0"/>
              </a:rPr>
              <a:t>Simpan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semua</a:t>
            </a:r>
            <a:r>
              <a:rPr lang="en-US" dirty="0">
                <a:latin typeface="Tekton Pro" pitchFamily="34" charset="0"/>
              </a:rPr>
              <a:t> record </a:t>
            </a:r>
            <a:r>
              <a:rPr lang="en-US" dirty="0" err="1">
                <a:latin typeface="Tekton Pro" pitchFamily="34" charset="0"/>
              </a:rPr>
              <a:t>ujicoba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sesuai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prosedur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pengendalian</a:t>
            </a:r>
            <a:r>
              <a:rPr lang="en-US" dirty="0">
                <a:latin typeface="Tekton Pro" pitchFamily="34" charset="0"/>
              </a:rPr>
              <a:t> </a:t>
            </a:r>
            <a:r>
              <a:rPr lang="en-US" dirty="0" err="1">
                <a:latin typeface="Tekton Pro" pitchFamily="34" charset="0"/>
              </a:rPr>
              <a:t>catatan</a:t>
            </a:r>
            <a:r>
              <a:rPr lang="en-US" dirty="0">
                <a:latin typeface="Tekton Pro" pitchFamily="34" charset="0"/>
              </a:rPr>
              <a:t>. </a:t>
            </a:r>
            <a:endParaRPr lang="en-US" dirty="0">
              <a:effectLst/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482" y="407238"/>
            <a:ext cx="7941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Evakuasi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adalah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perpindahan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penduduk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karena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gangguan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bencana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alam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atau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keamanan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5777" y="2056732"/>
            <a:ext cx="73587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ekton Pro" pitchFamily="34" charset="0"/>
                <a:ea typeface="Tahoma" pitchFamily="34" charset="0"/>
                <a:cs typeface="Tahoma" pitchFamily="34" charset="0"/>
              </a:rPr>
              <a:t>Evakuasi</a:t>
            </a:r>
            <a:r>
              <a:rPr lang="en-US" sz="2400" b="1" dirty="0">
                <a:solidFill>
                  <a:schemeClr val="bg1"/>
                </a:solidFill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ekton Pro" pitchFamily="34" charset="0"/>
                <a:ea typeface="Tahoma" pitchFamily="34" charset="0"/>
                <a:cs typeface="Tahoma" pitchFamily="34" charset="0"/>
              </a:rPr>
              <a:t>darurat</a:t>
            </a:r>
            <a:r>
              <a:rPr lang="en-US" sz="2400" dirty="0">
                <a:solidFill>
                  <a:schemeClr val="bg1"/>
                </a:solidFill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perpindahan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cepat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orang-orang yang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menjauh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ancaman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kejadian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sebenarnya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bahaya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Contoh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berkisar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evakuasi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skala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kecil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bangunan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ancaman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bom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kebakaran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sampai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evakuasi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skala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distrik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banjir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penembakan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mendekati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badai</a:t>
            </a:r>
            <a:r>
              <a:rPr lang="en-US" dirty="0" smtClean="0">
                <a:latin typeface="Tekton Pro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dirty="0">
              <a:latin typeface="Tekton Pro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situasi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melibatkan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bahan-bahan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berbahaya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kontaminasi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pengungsi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sebaiknya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didekontaminasi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sebelum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diangkut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keluar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daerah</a:t>
            </a:r>
            <a:r>
              <a:rPr lang="en-US" dirty="0">
                <a:latin typeface="Tekton Pro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>
                <a:latin typeface="Tekton Pro" pitchFamily="34" charset="0"/>
                <a:ea typeface="Tahoma" pitchFamily="34" charset="0"/>
                <a:cs typeface="Tahoma" pitchFamily="34" charset="0"/>
              </a:rPr>
              <a:t>terkontaminasi</a:t>
            </a:r>
            <a:endParaRPr lang="en-US" dirty="0">
              <a:latin typeface="Tekton Pro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1" y="242075"/>
            <a:ext cx="82731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4000" b="1" dirty="0" smtClean="0">
                <a:solidFill>
                  <a:srgbClr val="FFFF00"/>
                </a:solidFill>
                <a:latin typeface="Tekton Pro Cond" pitchFamily="34" charset="0"/>
              </a:rPr>
              <a:t>II.  </a:t>
            </a:r>
            <a:r>
              <a:rPr lang="en-US" sz="4000" b="1" dirty="0" err="1" smtClean="0">
                <a:solidFill>
                  <a:srgbClr val="FFFF00"/>
                </a:solidFill>
                <a:latin typeface="Tekton Pro Cond" pitchFamily="34" charset="0"/>
              </a:rPr>
              <a:t>Penanganan</a:t>
            </a:r>
            <a:r>
              <a:rPr lang="en-US" sz="4000" b="1" dirty="0" smtClean="0">
                <a:solidFill>
                  <a:srgbClr val="FFFF00"/>
                </a:solidFill>
                <a:latin typeface="Tekton Pro Cond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ekton Pro Cond" pitchFamily="34" charset="0"/>
              </a:rPr>
              <a:t>Keadaan</a:t>
            </a:r>
            <a:r>
              <a:rPr lang="en-US" sz="4000" b="1" dirty="0">
                <a:solidFill>
                  <a:srgbClr val="FFFF00"/>
                </a:solidFill>
                <a:latin typeface="Tekton Pro Cond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ekton Pro Cond" pitchFamily="34" charset="0"/>
              </a:rPr>
              <a:t>Darurat</a:t>
            </a:r>
            <a:endParaRPr lang="en-US" sz="4000" b="1" dirty="0" smtClean="0">
              <a:solidFill>
                <a:srgbClr val="FFFF00"/>
              </a:solidFill>
              <a:latin typeface="Tekton Pro Cond" pitchFamily="34" charset="0"/>
            </a:endParaRPr>
          </a:p>
          <a:p>
            <a:pPr marL="457200" indent="-457200" algn="just"/>
            <a:endParaRPr lang="en-US" sz="4000" dirty="0">
              <a:solidFill>
                <a:srgbClr val="C00000"/>
              </a:solidFill>
              <a:latin typeface="Tekton Pro Cond" pitchFamily="34" charset="0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en-US" sz="1600" dirty="0" err="1">
                <a:solidFill>
                  <a:srgbClr val="FFFF00"/>
                </a:solidFill>
              </a:rPr>
              <a:t>Setiap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karyawan</a:t>
            </a:r>
            <a:r>
              <a:rPr lang="en-US" sz="1600" dirty="0">
                <a:solidFill>
                  <a:srgbClr val="FFFF00"/>
                </a:solidFill>
              </a:rPr>
              <a:t> yang </a:t>
            </a:r>
            <a:r>
              <a:rPr lang="en-US" sz="1600" dirty="0" err="1">
                <a:solidFill>
                  <a:srgbClr val="FFFF00"/>
                </a:solidFill>
              </a:rPr>
              <a:t>mengetahui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adanya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keadaan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darurat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harus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melaporkannya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kepada</a:t>
            </a:r>
            <a:r>
              <a:rPr lang="en-US" sz="1600" dirty="0">
                <a:solidFill>
                  <a:srgbClr val="FFFF00"/>
                </a:solidFill>
              </a:rPr>
              <a:t> team </a:t>
            </a:r>
            <a:r>
              <a:rPr lang="en-US" sz="1600" dirty="0" err="1">
                <a:solidFill>
                  <a:srgbClr val="FFFF00"/>
                </a:solidFill>
              </a:rPr>
              <a:t>penanganan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keadaan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darurat</a:t>
            </a:r>
            <a:r>
              <a:rPr lang="en-US" sz="1600" dirty="0">
                <a:solidFill>
                  <a:srgbClr val="FFFF00"/>
                </a:solidFill>
              </a:rPr>
              <a:t>.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en-US" sz="1600" dirty="0">
                <a:solidFill>
                  <a:srgbClr val="FFFF00"/>
                </a:solidFill>
              </a:rPr>
              <a:t>Team </a:t>
            </a:r>
            <a:r>
              <a:rPr lang="en-US" sz="1600" dirty="0" err="1">
                <a:solidFill>
                  <a:srgbClr val="FFFF00"/>
                </a:solidFill>
              </a:rPr>
              <a:t>penanggulangan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keadaan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darurat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bertanggungjawab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menangani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keadaan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darurat</a:t>
            </a:r>
            <a:r>
              <a:rPr lang="en-US" sz="1600" dirty="0">
                <a:solidFill>
                  <a:srgbClr val="FFFF00"/>
                </a:solidFill>
              </a:rPr>
              <a:t> yang </a:t>
            </a:r>
            <a:r>
              <a:rPr lang="en-US" sz="1600" dirty="0" err="1">
                <a:solidFill>
                  <a:srgbClr val="FFFF00"/>
                </a:solidFill>
              </a:rPr>
              <a:t>ada</a:t>
            </a:r>
            <a:r>
              <a:rPr lang="en-US" sz="1600" dirty="0">
                <a:solidFill>
                  <a:srgbClr val="FFFF00"/>
                </a:solidFill>
              </a:rPr>
              <a:t>. </a:t>
            </a:r>
            <a:r>
              <a:rPr lang="en-US" sz="1600" dirty="0" err="1">
                <a:solidFill>
                  <a:srgbClr val="FFFF00"/>
                </a:solidFill>
              </a:rPr>
              <a:t>Untuk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keadaan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darurat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kebakaran</a:t>
            </a:r>
            <a:r>
              <a:rPr lang="en-US" sz="1600" dirty="0">
                <a:solidFill>
                  <a:srgbClr val="FFFF00"/>
                </a:solidFill>
              </a:rPr>
              <a:t>, </a:t>
            </a:r>
            <a:r>
              <a:rPr lang="en-US" sz="1600" dirty="0" err="1">
                <a:solidFill>
                  <a:srgbClr val="FFFF00"/>
                </a:solidFill>
              </a:rPr>
              <a:t>penggunaan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alat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pemadam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mengikuti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standar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penggunaan</a:t>
            </a:r>
            <a:r>
              <a:rPr lang="en-US" sz="1600" dirty="0">
                <a:solidFill>
                  <a:srgbClr val="FFFF00"/>
                </a:solidFill>
              </a:rPr>
              <a:t> APAR </a:t>
            </a:r>
            <a:r>
              <a:rPr lang="en-US" sz="1600" dirty="0" err="1">
                <a:solidFill>
                  <a:srgbClr val="FFFF00"/>
                </a:solidFill>
              </a:rPr>
              <a:t>dan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standar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penggunaan</a:t>
            </a:r>
            <a:r>
              <a:rPr lang="en-US" sz="1600" dirty="0">
                <a:solidFill>
                  <a:srgbClr val="FFFF00"/>
                </a:solidFill>
              </a:rPr>
              <a:t> APAB.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Jika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keadaan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darurat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tidak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ditangani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oleh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team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penanggulangan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keadaan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darurat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maka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koordinator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team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harus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segera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menghubungi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pihak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luar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terkait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meminta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bantuan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terkendali</a:t>
            </a:r>
            <a:r>
              <a:rPr lang="en-US" sz="1600" dirty="0"/>
              <a:t>, </a:t>
            </a:r>
            <a:r>
              <a:rPr lang="en-US" sz="1600" dirty="0" err="1"/>
              <a:t>koordinator</a:t>
            </a:r>
            <a:r>
              <a:rPr lang="en-US" sz="1600" dirty="0"/>
              <a:t> team </a:t>
            </a:r>
            <a:r>
              <a:rPr lang="en-US" sz="1600" dirty="0" err="1"/>
              <a:t>bertanggungjawab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koordinasi</a:t>
            </a:r>
            <a:r>
              <a:rPr lang="en-US" sz="1600" dirty="0"/>
              <a:t> </a:t>
            </a:r>
            <a:r>
              <a:rPr lang="en-US" sz="1600" dirty="0" err="1"/>
              <a:t>investigasi</a:t>
            </a:r>
            <a:r>
              <a:rPr lang="en-US" sz="1600" dirty="0"/>
              <a:t> </a:t>
            </a:r>
            <a:r>
              <a:rPr lang="en-US" sz="1600" dirty="0" err="1"/>
              <a:t>bersama</a:t>
            </a:r>
            <a:r>
              <a:rPr lang="en-US" sz="1600" dirty="0"/>
              <a:t> Management </a:t>
            </a:r>
            <a:r>
              <a:rPr lang="en-US" sz="1600" dirty="0" err="1"/>
              <a:t>Representatif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</a:t>
            </a:r>
            <a:r>
              <a:rPr lang="en-US" sz="1600" dirty="0" err="1"/>
              <a:t>departemen</a:t>
            </a:r>
            <a:r>
              <a:rPr lang="en-US" sz="1600" dirty="0"/>
              <a:t> </a:t>
            </a:r>
            <a:r>
              <a:rPr lang="en-US" sz="1600" dirty="0" err="1"/>
              <a:t>terkait</a:t>
            </a:r>
            <a:r>
              <a:rPr lang="en-US" sz="1600" dirty="0"/>
              <a:t> </a:t>
            </a:r>
            <a:r>
              <a:rPr lang="en-US" sz="1600" dirty="0" err="1"/>
              <a:t>maksimal</a:t>
            </a:r>
            <a:r>
              <a:rPr lang="en-US" sz="1600" dirty="0"/>
              <a:t> 2 X 24 jam.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en-US" sz="1600" dirty="0" err="1"/>
              <a:t>Lakukan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pemulihan</a:t>
            </a:r>
            <a:r>
              <a:rPr lang="en-US" sz="1600" dirty="0"/>
              <a:t>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segera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terkendali</a:t>
            </a:r>
            <a:endParaRPr lang="en-US" sz="1600" dirty="0"/>
          </a:p>
          <a:p>
            <a:pPr marL="457200" indent="-457200" algn="just">
              <a:buBlip>
                <a:blip r:embed="rId3"/>
              </a:buBlip>
            </a:pPr>
            <a:r>
              <a:rPr lang="en-US" sz="1600" dirty="0" err="1"/>
              <a:t>Simpan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record </a:t>
            </a:r>
            <a:r>
              <a:rPr lang="en-US" sz="1600" dirty="0" err="1"/>
              <a:t>investigasi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prosedur</a:t>
            </a:r>
            <a:r>
              <a:rPr lang="en-US" sz="1600" dirty="0"/>
              <a:t> </a:t>
            </a:r>
            <a:r>
              <a:rPr lang="en-US" sz="1600" dirty="0" err="1"/>
              <a:t>pengendalian</a:t>
            </a:r>
            <a:r>
              <a:rPr lang="en-US" sz="1600" dirty="0"/>
              <a:t> </a:t>
            </a:r>
            <a:r>
              <a:rPr lang="en-US" sz="1600" dirty="0" err="1"/>
              <a:t>catatan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18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712" y="1008424"/>
            <a:ext cx="797378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FF00"/>
                </a:solidFill>
                <a:latin typeface="Tekton Pro Cond" pitchFamily="34" charset="0"/>
              </a:rPr>
              <a:t>III.  </a:t>
            </a:r>
            <a:r>
              <a:rPr lang="en-US" sz="4000" b="1" dirty="0" err="1" smtClean="0">
                <a:solidFill>
                  <a:srgbClr val="FFFF00"/>
                </a:solidFill>
                <a:latin typeface="Tekton Pro Cond" pitchFamily="34" charset="0"/>
              </a:rPr>
              <a:t>Pengendalian</a:t>
            </a:r>
            <a:r>
              <a:rPr lang="en-US" sz="4000" b="1" dirty="0" smtClean="0">
                <a:solidFill>
                  <a:srgbClr val="FFFF00"/>
                </a:solidFill>
                <a:latin typeface="Tekton Pro Cond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ekton Pro Cond" pitchFamily="34" charset="0"/>
              </a:rPr>
              <a:t>Peralatan</a:t>
            </a:r>
            <a:r>
              <a:rPr lang="en-US" sz="4000" b="1" dirty="0">
                <a:solidFill>
                  <a:srgbClr val="FFFF00"/>
                </a:solidFill>
                <a:latin typeface="Tekton Pro Cond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ekton Pro Cond" pitchFamily="34" charset="0"/>
              </a:rPr>
              <a:t>Keadaan</a:t>
            </a:r>
            <a:r>
              <a:rPr lang="en-US" sz="4000" b="1" dirty="0">
                <a:solidFill>
                  <a:srgbClr val="FFFF00"/>
                </a:solidFill>
                <a:latin typeface="Tekton Pro Cond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ekton Pro Cond" pitchFamily="34" charset="0"/>
              </a:rPr>
              <a:t>Darurat</a:t>
            </a:r>
            <a:endParaRPr lang="en-US" sz="4000" b="1" dirty="0" smtClean="0">
              <a:solidFill>
                <a:srgbClr val="FFFF00"/>
              </a:solidFill>
              <a:latin typeface="Tekton Pro Cond" pitchFamily="34" charset="0"/>
            </a:endParaRPr>
          </a:p>
          <a:p>
            <a:pPr algn="just"/>
            <a:endParaRPr lang="en-US" dirty="0"/>
          </a:p>
          <a:p>
            <a:pPr marL="457200" indent="-457200" algn="just">
              <a:buBlip>
                <a:blip r:embed="rId3"/>
              </a:buBlip>
            </a:pPr>
            <a:r>
              <a:rPr lang="en-US" dirty="0" err="1">
                <a:solidFill>
                  <a:srgbClr val="FFFF00"/>
                </a:solidFill>
              </a:rPr>
              <a:t>Departemen</a:t>
            </a:r>
            <a:r>
              <a:rPr lang="en-US" dirty="0">
                <a:solidFill>
                  <a:srgbClr val="FFFF00"/>
                </a:solidFill>
              </a:rPr>
              <a:t> K3LL </a:t>
            </a:r>
            <a:r>
              <a:rPr lang="en-US" dirty="0" err="1">
                <a:solidFill>
                  <a:srgbClr val="FFFF00"/>
                </a:solidFill>
              </a:rPr>
              <a:t>bertanggungjawab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mengidentifikasi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semua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peralatan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keadaan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darurat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tuangkan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dalam</a:t>
            </a:r>
            <a:r>
              <a:rPr lang="en-US" dirty="0">
                <a:solidFill>
                  <a:srgbClr val="FFFF00"/>
                </a:solidFill>
              </a:rPr>
              <a:t> form </a:t>
            </a:r>
            <a:r>
              <a:rPr lang="en-US" dirty="0" err="1">
                <a:solidFill>
                  <a:srgbClr val="FFFF00"/>
                </a:solidFill>
              </a:rPr>
              <a:t>daftar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peralatan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keadaan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darurat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en-US" dirty="0" err="1"/>
              <a:t>Departemen</a:t>
            </a:r>
            <a:r>
              <a:rPr lang="en-US" dirty="0"/>
              <a:t> K3LL </a:t>
            </a:r>
            <a:r>
              <a:rPr lang="en-US" dirty="0" err="1"/>
              <a:t>bertanggungjawab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inspeksi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, </a:t>
            </a:r>
            <a:r>
              <a:rPr lang="en-US" dirty="0" err="1"/>
              <a:t>gunakan</a:t>
            </a:r>
            <a:r>
              <a:rPr lang="en-US" dirty="0"/>
              <a:t> form check list APAR, check list </a:t>
            </a:r>
            <a:r>
              <a:rPr lang="en-US" dirty="0" err="1"/>
              <a:t>kotak</a:t>
            </a:r>
            <a:r>
              <a:rPr lang="en-US" dirty="0"/>
              <a:t> P3K, </a:t>
            </a:r>
            <a:r>
              <a:rPr lang="en-US" dirty="0" err="1"/>
              <a:t>dan</a:t>
            </a:r>
            <a:r>
              <a:rPr lang="en-US" dirty="0"/>
              <a:t> check list box alarm system.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18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3348" y="131802"/>
            <a:ext cx="4743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IV. CATATAN </a:t>
            </a:r>
            <a:r>
              <a:rPr lang="en-US" b="1" dirty="0">
                <a:solidFill>
                  <a:srgbClr val="FFFF00"/>
                </a:solidFill>
              </a:rPr>
              <a:t>TERKAIT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767" y="630982"/>
            <a:ext cx="63191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Daftar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Potensi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Keadaan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Darurat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Daftar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nomor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Telepon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Penting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Standar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Penyimpanan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Tabung</a:t>
            </a:r>
            <a:r>
              <a:rPr lang="en-US" sz="1600" dirty="0">
                <a:solidFill>
                  <a:schemeClr val="bg1"/>
                </a:solidFill>
              </a:rPr>
              <a:t> Gas </a:t>
            </a:r>
            <a:r>
              <a:rPr lang="en-US" sz="1600" dirty="0" err="1">
                <a:solidFill>
                  <a:schemeClr val="bg1"/>
                </a:solidFill>
              </a:rPr>
              <a:t>Bertekanan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Struktur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Organisasi</a:t>
            </a:r>
            <a:r>
              <a:rPr lang="en-US" sz="1600" dirty="0">
                <a:solidFill>
                  <a:schemeClr val="bg1"/>
                </a:solidFill>
              </a:rPr>
              <a:t> Tim </a:t>
            </a:r>
            <a:r>
              <a:rPr lang="en-US" sz="1600" dirty="0" err="1">
                <a:solidFill>
                  <a:schemeClr val="bg1"/>
                </a:solidFill>
              </a:rPr>
              <a:t>Tanggap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Darurat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Tugas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Tanggung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Jawab</a:t>
            </a:r>
            <a:r>
              <a:rPr lang="en-US" sz="1600" dirty="0">
                <a:solidFill>
                  <a:schemeClr val="bg1"/>
                </a:solidFill>
              </a:rPr>
              <a:t> Tim </a:t>
            </a:r>
            <a:r>
              <a:rPr lang="en-US" sz="1600" dirty="0" err="1">
                <a:solidFill>
                  <a:schemeClr val="bg1"/>
                </a:solidFill>
              </a:rPr>
              <a:t>Tanggap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Darurat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Jadwal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Uji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Coba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Keadaan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Darurat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Evaluasi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Ujicoba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Keadaan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Darurat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Laporan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Investigasi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Keadaan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Darurat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Daftar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Peralatan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Keadaan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Darurat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Check List APAR</a:t>
            </a:r>
            <a:endParaRPr lang="en-US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5614" y="3138056"/>
            <a:ext cx="68525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d-ID" sz="1600" dirty="0"/>
              <a:t>Check List Kotak P3K</a:t>
            </a:r>
          </a:p>
          <a:p>
            <a:pPr marL="457200" indent="-457200" algn="just">
              <a:buFont typeface="Arial"/>
              <a:buChar char="•"/>
            </a:pPr>
            <a:r>
              <a:rPr lang="id-ID" sz="1600" dirty="0"/>
              <a:t>Check List Box Alarm System</a:t>
            </a:r>
          </a:p>
          <a:p>
            <a:pPr marL="457200" indent="-457200" algn="just">
              <a:buFont typeface="Arial"/>
              <a:buChar char="•"/>
            </a:pPr>
            <a:r>
              <a:rPr lang="id-ID" sz="1600" dirty="0"/>
              <a:t>Standar Tanggap Darurat Kebakaran</a:t>
            </a:r>
          </a:p>
          <a:p>
            <a:pPr marL="457200" indent="-457200" algn="just">
              <a:buFont typeface="Arial"/>
              <a:buChar char="•"/>
            </a:pPr>
            <a:r>
              <a:rPr lang="id-ID" sz="1600" dirty="0"/>
              <a:t>Standar Tanggap Darurat Gempa Bumi </a:t>
            </a:r>
          </a:p>
          <a:p>
            <a:pPr marL="457200" indent="-457200" algn="just">
              <a:buFont typeface="Arial"/>
              <a:buChar char="•"/>
            </a:pPr>
            <a:r>
              <a:rPr lang="id-ID" sz="1600" dirty="0"/>
              <a:t>Standar Tanggap Darurat Terkena Bahan Kimia</a:t>
            </a:r>
          </a:p>
          <a:p>
            <a:pPr marL="457200" indent="-457200" algn="just">
              <a:buFont typeface="Arial"/>
              <a:buChar char="•"/>
            </a:pPr>
            <a:r>
              <a:rPr lang="id-ID" sz="1600" dirty="0"/>
              <a:t>Standar Tanggap Darurat Evakuasi</a:t>
            </a:r>
          </a:p>
          <a:p>
            <a:pPr marL="457200" indent="-457200" algn="just">
              <a:buFont typeface="Arial"/>
              <a:buChar char="•"/>
            </a:pPr>
            <a:r>
              <a:rPr lang="id-ID" sz="1600" dirty="0"/>
              <a:t>Standar Penggunaan APAR</a:t>
            </a:r>
          </a:p>
          <a:p>
            <a:pPr marL="457200" indent="-457200" algn="just">
              <a:buFont typeface="Arial"/>
              <a:buChar char="•"/>
            </a:pPr>
            <a:r>
              <a:rPr lang="id-ID" sz="1600" dirty="0"/>
              <a:t>Standar Penggunaan APAB</a:t>
            </a:r>
            <a:endParaRPr lang="id-ID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18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6172" y="2177165"/>
            <a:ext cx="806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ekton Pro Ext" pitchFamily="34" charset="0"/>
              </a:rPr>
              <a:t>Emergency Site Management</a:t>
            </a:r>
          </a:p>
        </p:txBody>
      </p:sp>
    </p:spTree>
    <p:extLst>
      <p:ext uri="{BB962C8B-B14F-4D97-AF65-F5344CB8AC3E}">
        <p14:creationId xmlns:p14="http://schemas.microsoft.com/office/powerpoint/2010/main" val="35206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1686" y="762000"/>
            <a:ext cx="320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STRUKTUR  ORGANISASI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50302"/>
              </p:ext>
            </p:extLst>
          </p:nvPr>
        </p:nvGraphicFramePr>
        <p:xfrm>
          <a:off x="1240970" y="1567542"/>
          <a:ext cx="6912429" cy="352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6" name="MS Org Chart" r:id="rId4" imgW="7697972" imgH="1940442" progId="OrgPlusWOPX.4">
                  <p:embed/>
                </p:oleObj>
              </mc:Choice>
              <mc:Fallback>
                <p:oleObj name="MS Org Chart" r:id="rId4" imgW="7697972" imgH="1940442" progId="OrgPlusWOPX.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970" y="1567542"/>
                        <a:ext cx="6912429" cy="35214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4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077924" y="1534908"/>
            <a:ext cx="7616825" cy="3082925"/>
            <a:chOff x="450" y="2249"/>
            <a:chExt cx="4798" cy="1942"/>
          </a:xfrm>
          <a:solidFill>
            <a:schemeClr val="tx1"/>
          </a:solidFill>
        </p:grpSpPr>
        <p:sp>
          <p:nvSpPr>
            <p:cNvPr id="6" name="Rectangle 45"/>
            <p:cNvSpPr>
              <a:spLocks noChangeArrowheads="1"/>
            </p:cNvSpPr>
            <p:nvPr/>
          </p:nvSpPr>
          <p:spPr bwMode="auto">
            <a:xfrm>
              <a:off x="450" y="3840"/>
              <a:ext cx="917" cy="35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6"/>
            <p:cNvSpPr>
              <a:spLocks noChangeShapeType="1"/>
            </p:cNvSpPr>
            <p:nvPr/>
          </p:nvSpPr>
          <p:spPr bwMode="auto">
            <a:xfrm>
              <a:off x="2688" y="2592"/>
              <a:ext cx="0" cy="113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7"/>
            <p:cNvSpPr>
              <a:spLocks noChangeShapeType="1"/>
            </p:cNvSpPr>
            <p:nvPr/>
          </p:nvSpPr>
          <p:spPr bwMode="auto">
            <a:xfrm>
              <a:off x="881" y="3729"/>
              <a:ext cx="3535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48"/>
            <p:cNvSpPr>
              <a:spLocks noChangeArrowheads="1"/>
            </p:cNvSpPr>
            <p:nvPr/>
          </p:nvSpPr>
          <p:spPr bwMode="auto">
            <a:xfrm>
              <a:off x="1572" y="2750"/>
              <a:ext cx="784" cy="30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9"/>
            <p:cNvSpPr>
              <a:spLocks noChangeArrowheads="1"/>
            </p:cNvSpPr>
            <p:nvPr/>
          </p:nvSpPr>
          <p:spPr bwMode="auto">
            <a:xfrm>
              <a:off x="2920" y="3840"/>
              <a:ext cx="859" cy="33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50"/>
            <p:cNvSpPr>
              <a:spLocks noChangeArrowheads="1"/>
            </p:cNvSpPr>
            <p:nvPr/>
          </p:nvSpPr>
          <p:spPr bwMode="auto">
            <a:xfrm>
              <a:off x="1608" y="3840"/>
              <a:ext cx="901" cy="33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1"/>
            <p:cNvSpPr>
              <a:spLocks noChangeArrowheads="1"/>
            </p:cNvSpPr>
            <p:nvPr/>
          </p:nvSpPr>
          <p:spPr bwMode="auto">
            <a:xfrm>
              <a:off x="3983" y="3840"/>
              <a:ext cx="1190" cy="35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52"/>
            <p:cNvSpPr>
              <a:spLocks noChangeArrowheads="1"/>
            </p:cNvSpPr>
            <p:nvPr/>
          </p:nvSpPr>
          <p:spPr bwMode="auto">
            <a:xfrm>
              <a:off x="3031" y="2750"/>
              <a:ext cx="965" cy="30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53"/>
            <p:cNvSpPr>
              <a:spLocks noChangeArrowheads="1"/>
            </p:cNvSpPr>
            <p:nvPr/>
          </p:nvSpPr>
          <p:spPr bwMode="auto">
            <a:xfrm>
              <a:off x="3024" y="3183"/>
              <a:ext cx="976" cy="30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54"/>
            <p:cNvSpPr>
              <a:spLocks noChangeArrowheads="1"/>
            </p:cNvSpPr>
            <p:nvPr/>
          </p:nvSpPr>
          <p:spPr bwMode="auto">
            <a:xfrm>
              <a:off x="1864" y="2249"/>
              <a:ext cx="1659" cy="33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5"/>
            <p:cNvSpPr>
              <a:spLocks noChangeShapeType="1"/>
            </p:cNvSpPr>
            <p:nvPr/>
          </p:nvSpPr>
          <p:spPr bwMode="auto">
            <a:xfrm>
              <a:off x="2068" y="3733"/>
              <a:ext cx="0" cy="11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56"/>
            <p:cNvSpPr>
              <a:spLocks noChangeShapeType="1"/>
            </p:cNvSpPr>
            <p:nvPr/>
          </p:nvSpPr>
          <p:spPr bwMode="auto">
            <a:xfrm>
              <a:off x="3360" y="3733"/>
              <a:ext cx="0" cy="11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7"/>
            <p:cNvSpPr>
              <a:spLocks noChangeShapeType="1"/>
            </p:cNvSpPr>
            <p:nvPr/>
          </p:nvSpPr>
          <p:spPr bwMode="auto">
            <a:xfrm>
              <a:off x="2697" y="3335"/>
              <a:ext cx="326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58"/>
            <p:cNvSpPr>
              <a:spLocks noChangeArrowheads="1"/>
            </p:cNvSpPr>
            <p:nvPr/>
          </p:nvSpPr>
          <p:spPr bwMode="auto">
            <a:xfrm>
              <a:off x="465" y="3936"/>
              <a:ext cx="1054" cy="192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>
                  <a:solidFill>
                    <a:schemeClr val="accent2"/>
                  </a:solidFill>
                  <a:latin typeface="Helvetica" charset="0"/>
                </a:rPr>
                <a:t>OPERATIONS</a:t>
              </a:r>
            </a:p>
          </p:txBody>
        </p:sp>
        <p:sp>
          <p:nvSpPr>
            <p:cNvPr id="20" name="Rectangle 59"/>
            <p:cNvSpPr>
              <a:spLocks noChangeArrowheads="1"/>
            </p:cNvSpPr>
            <p:nvPr/>
          </p:nvSpPr>
          <p:spPr bwMode="auto">
            <a:xfrm>
              <a:off x="1705" y="3936"/>
              <a:ext cx="814" cy="192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Helvetica" charset="0"/>
                </a:rPr>
                <a:t>PLANNING</a:t>
              </a:r>
            </a:p>
          </p:txBody>
        </p:sp>
        <p:sp>
          <p:nvSpPr>
            <p:cNvPr id="21" name="Rectangle 60"/>
            <p:cNvSpPr>
              <a:spLocks noChangeArrowheads="1"/>
            </p:cNvSpPr>
            <p:nvPr/>
          </p:nvSpPr>
          <p:spPr bwMode="auto">
            <a:xfrm>
              <a:off x="3009" y="3936"/>
              <a:ext cx="910" cy="192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Helvetica" charset="0"/>
                </a:rPr>
                <a:t>LOGISTICS</a:t>
              </a:r>
            </a:p>
          </p:txBody>
        </p:sp>
        <p:sp>
          <p:nvSpPr>
            <p:cNvPr id="22" name="Rectangle 61"/>
            <p:cNvSpPr>
              <a:spLocks noChangeArrowheads="1"/>
            </p:cNvSpPr>
            <p:nvPr/>
          </p:nvSpPr>
          <p:spPr bwMode="auto">
            <a:xfrm>
              <a:off x="4080" y="3840"/>
              <a:ext cx="1168" cy="328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Helvetica" charset="0"/>
                </a:rPr>
                <a:t>FINANCE/ ADMINISTRATION</a:t>
              </a:r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83" y="2832"/>
              <a:ext cx="670" cy="192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Helvetica" charset="0"/>
                </a:rPr>
                <a:t>SAFETY</a:t>
              </a:r>
            </a:p>
          </p:txBody>
        </p:sp>
        <p:sp>
          <p:nvSpPr>
            <p:cNvPr id="24" name="Rectangle 63"/>
            <p:cNvSpPr>
              <a:spLocks noChangeArrowheads="1"/>
            </p:cNvSpPr>
            <p:nvPr/>
          </p:nvSpPr>
          <p:spPr bwMode="auto">
            <a:xfrm>
              <a:off x="2938" y="2832"/>
              <a:ext cx="1150" cy="192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Helvetica" charset="0"/>
                </a:rPr>
                <a:t>INFORMATION</a:t>
              </a:r>
            </a:p>
          </p:txBody>
        </p:sp>
        <p:sp>
          <p:nvSpPr>
            <p:cNvPr id="25" name="Rectangle 64"/>
            <p:cNvSpPr>
              <a:spLocks noChangeArrowheads="1"/>
            </p:cNvSpPr>
            <p:nvPr/>
          </p:nvSpPr>
          <p:spPr bwMode="auto">
            <a:xfrm>
              <a:off x="2937" y="3260"/>
              <a:ext cx="1150" cy="192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Helvetica" charset="0"/>
                </a:rPr>
                <a:t>LIAISON</a:t>
              </a:r>
            </a:p>
          </p:txBody>
        </p:sp>
        <p:sp>
          <p:nvSpPr>
            <p:cNvPr id="26" name="Rectangle 65"/>
            <p:cNvSpPr>
              <a:spLocks noChangeArrowheads="1"/>
            </p:cNvSpPr>
            <p:nvPr/>
          </p:nvSpPr>
          <p:spPr bwMode="auto">
            <a:xfrm>
              <a:off x="1955" y="2332"/>
              <a:ext cx="1495" cy="192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  <a:latin typeface="Helvetica" charset="0"/>
                </a:rPr>
                <a:t>INCIDENT COMMANDER</a:t>
              </a:r>
            </a:p>
          </p:txBody>
        </p:sp>
        <p:sp>
          <p:nvSpPr>
            <p:cNvPr id="27" name="Line 66"/>
            <p:cNvSpPr>
              <a:spLocks noChangeShapeType="1"/>
            </p:cNvSpPr>
            <p:nvPr/>
          </p:nvSpPr>
          <p:spPr bwMode="auto">
            <a:xfrm flipH="1">
              <a:off x="864" y="3744"/>
              <a:ext cx="0" cy="10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67"/>
            <p:cNvSpPr>
              <a:spLocks noChangeShapeType="1"/>
            </p:cNvSpPr>
            <p:nvPr/>
          </p:nvSpPr>
          <p:spPr bwMode="auto">
            <a:xfrm>
              <a:off x="2352" y="2928"/>
              <a:ext cx="696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68"/>
            <p:cNvSpPr>
              <a:spLocks noChangeShapeType="1"/>
            </p:cNvSpPr>
            <p:nvPr/>
          </p:nvSpPr>
          <p:spPr bwMode="auto">
            <a:xfrm>
              <a:off x="4416" y="3744"/>
              <a:ext cx="0" cy="11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84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788" y="449720"/>
            <a:ext cx="8202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TUGAS DAN TANGGUNG JAWAB TIM TANGGAP DARURAT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1488" y="1328133"/>
            <a:ext cx="85561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04800"/>
            <a:r>
              <a:rPr lang="en-US" sz="2400" b="1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KOORDINATOR</a:t>
            </a:r>
            <a:endParaRPr lang="en-US" sz="2400" dirty="0">
              <a:solidFill>
                <a:srgbClr val="FFFF00"/>
              </a:solidFill>
              <a:latin typeface="Tekton Pro Ext" pitchFamily="34" charset="0"/>
              <a:cs typeface="Arial" pitchFamily="34" charset="0"/>
            </a:endParaRPr>
          </a:p>
          <a:p>
            <a:pPr marL="511175" lvl="0" indent="-511175" algn="just">
              <a:buBlip>
                <a:blip r:embed="rId3"/>
              </a:buBlip>
            </a:pPr>
            <a:r>
              <a:rPr lang="en-US" dirty="0" err="1" smtClean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Mewakili</a:t>
            </a:r>
            <a:r>
              <a:rPr lang="en-US" dirty="0" smtClean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pihak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manajemen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mengkoordinir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keadaan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tanggap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darurat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. </a:t>
            </a:r>
          </a:p>
          <a:p>
            <a:pPr marL="511175" lvl="0" indent="-511175" algn="just">
              <a:buBlip>
                <a:blip r:embed="rId3"/>
              </a:buBlip>
            </a:pPr>
            <a:r>
              <a:rPr lang="en-US" dirty="0" err="1" smtClean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Mengkoordinir</a:t>
            </a:r>
            <a:r>
              <a:rPr lang="en-US" dirty="0" smtClean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memberi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arahan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terhadap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team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mengenai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tindakan-tindakan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harus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dilakukan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.</a:t>
            </a:r>
          </a:p>
          <a:p>
            <a:pPr marL="511175" lvl="0" indent="-511175" algn="just">
              <a:buBlip>
                <a:blip r:embed="rId3"/>
              </a:buBlip>
            </a:pPr>
            <a:r>
              <a:rPr lang="en-US" dirty="0" err="1" smtClean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Memastikan</a:t>
            </a:r>
            <a:r>
              <a:rPr lang="en-US" dirty="0" smtClean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petugas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komunikasi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telah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melakukan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tugasnya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dengan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benar</a:t>
            </a:r>
            <a:endParaRPr lang="en-US" dirty="0">
              <a:solidFill>
                <a:srgbClr val="FFFF00"/>
              </a:solidFill>
              <a:latin typeface="Tekton Pro" pitchFamily="34" charset="0"/>
              <a:cs typeface="Arial" pitchFamily="34" charset="0"/>
            </a:endParaRPr>
          </a:p>
          <a:p>
            <a:pPr marL="511175" lvl="0" indent="-511175" algn="just">
              <a:buBlip>
                <a:blip r:embed="rId3"/>
              </a:buBlip>
            </a:pPr>
            <a:r>
              <a:rPr lang="en-US" dirty="0" err="1" smtClean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Memutuskan</a:t>
            </a:r>
            <a:r>
              <a:rPr lang="en-US" dirty="0" smtClean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melalui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pengawas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mengumumkan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keadaan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aman</a:t>
            </a:r>
            <a:r>
              <a:rPr lang="en-US" dirty="0">
                <a:solidFill>
                  <a:srgbClr val="FFFF00"/>
                </a:solidFill>
                <a:latin typeface="Tekton Pro" pitchFamily="34" charset="0"/>
                <a:cs typeface="Arial" pitchFamily="34" charset="0"/>
              </a:rPr>
              <a:t>.</a:t>
            </a:r>
          </a:p>
          <a:p>
            <a:pPr marL="511175" lvl="0" indent="-511175" algn="just">
              <a:buBlip>
                <a:blip r:embed="rId3"/>
              </a:buBlip>
            </a:pPr>
            <a:r>
              <a:rPr lang="en-US" dirty="0" err="1" smtClean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Memeriksa</a:t>
            </a:r>
            <a:r>
              <a:rPr lang="en-US" dirty="0" smtClean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data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informasi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hasil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laporan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dari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pengawas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team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memutuskan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tindakan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selanjutnya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.</a:t>
            </a:r>
          </a:p>
          <a:p>
            <a:pPr marL="511175" lvl="0" indent="-511175" algn="just">
              <a:buBlip>
                <a:blip r:embed="rId3"/>
              </a:buBlip>
            </a:pPr>
            <a:r>
              <a:rPr lang="en-US" dirty="0" err="1" smtClean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Memimpin</a:t>
            </a:r>
            <a:r>
              <a:rPr lang="en-US" dirty="0" smtClean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team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melaporkan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keadaan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tanggap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darurat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penananganan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tanggap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darurat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korban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kerugian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material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akibat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adanya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keadaan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darurat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/emergency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kepada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pihak</a:t>
            </a:r>
            <a:r>
              <a:rPr lang="en-US" dirty="0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ekton Pro" pitchFamily="34" charset="0"/>
                <a:cs typeface="Arial" pitchFamily="34" charset="0"/>
              </a:rPr>
              <a:t>manajemen</a:t>
            </a:r>
            <a:endParaRPr lang="en-US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518" y="364336"/>
            <a:ext cx="8762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PENGAWAS</a:t>
            </a:r>
          </a:p>
          <a:p>
            <a:pPr lvl="0" algn="just"/>
            <a:endParaRPr lang="en-US" sz="2800" dirty="0">
              <a:solidFill>
                <a:srgbClr val="FFFF00"/>
              </a:solidFill>
              <a:latin typeface="Tekton Pro Ext" pitchFamily="34" charset="0"/>
              <a:cs typeface="Arial" pitchFamily="34" charset="0"/>
            </a:endParaRPr>
          </a:p>
          <a:p>
            <a:pPr marL="457200" lvl="0" indent="-457200" algn="just">
              <a:buBlip>
                <a:blip r:embed="rId3"/>
              </a:buBlip>
            </a:pPr>
            <a:r>
              <a:rPr lang="en-US" sz="1600" dirty="0" err="1" smtClean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Mengawasi</a:t>
            </a:r>
            <a:r>
              <a:rPr lang="en-US" sz="1600" dirty="0" smtClean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team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bekerja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sesuai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arahan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koordinator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menyiapkan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daftar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nama-nama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karyawan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Blip>
                <a:blip r:embed="rId3"/>
              </a:buBlip>
            </a:pPr>
            <a:r>
              <a:rPr lang="en-US" sz="1600" dirty="0" err="1" smtClean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bantuan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team,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membuat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daftar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nama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karyawan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yang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sakit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atau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mengalami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cedera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/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terluka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Blip>
                <a:blip r:embed="rId3"/>
              </a:buBlip>
            </a:pPr>
            <a:r>
              <a:rPr lang="en-US" sz="1600" dirty="0" err="1" smtClean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Memeriksa</a:t>
            </a:r>
            <a:r>
              <a:rPr lang="en-US" sz="1600" dirty="0" smtClean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ruangan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/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kamar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mandi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/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dapur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dsb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. </a:t>
            </a:r>
          </a:p>
          <a:p>
            <a:pPr marL="457200" lvl="0" indent="-457200" algn="just">
              <a:buBlip>
                <a:blip r:embed="rId3"/>
              </a:buBlip>
            </a:pPr>
            <a:r>
              <a:rPr lang="en-US" sz="1600" dirty="0" err="1" smtClean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Memberi</a:t>
            </a:r>
            <a:r>
              <a:rPr lang="en-US" sz="1600" dirty="0" smtClean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bantuan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kepada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orang yang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memiliki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hambatan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fisik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dan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kesehatan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termasuk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wanita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hamil</a:t>
            </a:r>
            <a:r>
              <a:rPr lang="en-US" sz="1600" dirty="0">
                <a:solidFill>
                  <a:srgbClr val="FFFF00"/>
                </a:solidFill>
                <a:latin typeface="Tekton Pro Ext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Blip>
                <a:blip r:embed="rId3"/>
              </a:buBlip>
            </a:pPr>
            <a:r>
              <a:rPr lang="en-US" sz="1600" dirty="0" err="1" smtClean="0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Memastikan</a:t>
            </a:r>
            <a:r>
              <a:rPr lang="en-US" sz="1600" dirty="0" smtClean="0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semua</a:t>
            </a:r>
            <a:r>
              <a:rPr lang="en-US" sz="1600" dirty="0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karyawan</a:t>
            </a:r>
            <a:r>
              <a:rPr lang="en-US" sz="1600" dirty="0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berkumpul</a:t>
            </a:r>
            <a:r>
              <a:rPr lang="en-US" sz="1600" dirty="0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 di </a:t>
            </a:r>
            <a:r>
              <a:rPr lang="en-US" sz="1600" dirty="0" err="1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tempat</a:t>
            </a:r>
            <a:r>
              <a:rPr lang="en-US" sz="1600" dirty="0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berkumpul</a:t>
            </a:r>
            <a:r>
              <a:rPr lang="en-US" sz="1600" dirty="0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 (Muster Point) </a:t>
            </a:r>
            <a:r>
              <a:rPr lang="en-US" sz="1600" dirty="0" err="1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sambil</a:t>
            </a:r>
            <a:r>
              <a:rPr lang="en-US" sz="1600" dirty="0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menunggu</a:t>
            </a:r>
            <a:r>
              <a:rPr lang="en-US" sz="1600" dirty="0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instruksi</a:t>
            </a:r>
            <a:r>
              <a:rPr lang="en-US" sz="1600" dirty="0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selanjutnya</a:t>
            </a:r>
            <a:r>
              <a:rPr lang="en-US" sz="1600" dirty="0">
                <a:solidFill>
                  <a:srgbClr val="C00000"/>
                </a:solidFill>
                <a:latin typeface="Tekton Pro Ext" pitchFamily="34" charset="0"/>
                <a:cs typeface="Arial" pitchFamily="34" charset="0"/>
              </a:rPr>
              <a:t>. </a:t>
            </a:r>
          </a:p>
          <a:p>
            <a:pPr marL="457200" lvl="0" indent="-457200" algn="just">
              <a:buBlip>
                <a:blip r:embed="rId3"/>
              </a:buBlip>
            </a:pPr>
            <a:r>
              <a:rPr lang="en-US" sz="1600" dirty="0" err="1" smtClean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Mengumpulkan</a:t>
            </a:r>
            <a:r>
              <a:rPr lang="en-US" sz="1600" dirty="0" smtClean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hasil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perhitungan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termasuk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orang yang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hilang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atau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terluka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dari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team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evakuasi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P3K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pemadam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berkonsultasi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dengan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Koordinator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mengenai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tindakan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selanjutnya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yang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diperlukan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Blip>
                <a:blip r:embed="rId3"/>
              </a:buBlip>
            </a:pPr>
            <a:r>
              <a:rPr lang="en-US" sz="1600" dirty="0" err="1" smtClean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Pengawas</a:t>
            </a:r>
            <a:r>
              <a:rPr lang="en-US" sz="1600" dirty="0" smtClean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akan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mengumumkan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keadaan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aman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berdasarkan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saran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dari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Koordinator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atau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setelah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berkonsultasi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dengan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Manajemen</a:t>
            </a:r>
            <a:r>
              <a:rPr lang="en-US" sz="1600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2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3771" y="544374"/>
            <a:ext cx="833845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04800"/>
            <a:r>
              <a:rPr lang="en-US" sz="1600" b="1" dirty="0">
                <a:solidFill>
                  <a:prstClr val="black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  <a:latin typeface="Tekton Pro Ext" pitchFamily="34" charset="0"/>
                <a:cs typeface="Arial" pitchFamily="34" charset="0"/>
              </a:rPr>
              <a:t>PETUGAS </a:t>
            </a:r>
            <a:r>
              <a:rPr lang="en-US" sz="3200" b="1" dirty="0" smtClean="0">
                <a:solidFill>
                  <a:srgbClr val="FFC000"/>
                </a:solidFill>
                <a:latin typeface="Tekton Pro Ext" pitchFamily="34" charset="0"/>
                <a:cs typeface="Arial" pitchFamily="34" charset="0"/>
              </a:rPr>
              <a:t>KOMUNIKASI</a:t>
            </a:r>
          </a:p>
          <a:p>
            <a:pPr lvl="0" indent="-304800"/>
            <a:endParaRPr lang="en-US" sz="3200" dirty="0">
              <a:solidFill>
                <a:srgbClr val="FFC000"/>
              </a:solidFill>
              <a:latin typeface="Tekton Pro Ext" pitchFamily="34" charset="0"/>
              <a:cs typeface="Arial" pitchFamily="34" charset="0"/>
            </a:endParaRPr>
          </a:p>
          <a:p>
            <a:pPr marL="457200" lvl="0" indent="-457200" algn="just">
              <a:buBlip>
                <a:blip r:embed="rId3"/>
              </a:buBlip>
            </a:pPr>
            <a:r>
              <a:rPr lang="en-US" sz="1600" dirty="0" smtClean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Mengawasi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semua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karyawan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agar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mengikuti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instruksi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Pengawas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Blip>
                <a:blip r:embed="rId3"/>
              </a:buBlip>
            </a:pPr>
            <a:r>
              <a:rPr lang="en-US" dirty="0" err="1" smtClean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Memastikan</a:t>
            </a:r>
            <a:r>
              <a:rPr lang="en-US" dirty="0" smtClean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karyawan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merokok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saat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evakuasi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Blip>
                <a:blip r:embed="rId3"/>
              </a:buBlip>
            </a:pPr>
            <a:r>
              <a:rPr lang="en-US" dirty="0" err="1" smtClean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Memastikan</a:t>
            </a:r>
            <a:r>
              <a:rPr lang="en-US" dirty="0" smtClean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karyawan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wanita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memakai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sepatu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bertumit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tinggi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saat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evakuasi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Blip>
                <a:blip r:embed="rId3"/>
              </a:buBlip>
            </a:pPr>
            <a:r>
              <a:rPr lang="en-US" dirty="0" err="1" smtClean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Memimpin</a:t>
            </a:r>
            <a:r>
              <a:rPr lang="en-US" dirty="0" smtClean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evakuasi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karyawan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ke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tempat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tujuan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akhir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tempat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teraman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telah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ditentukan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buBlip>
                <a:blip r:embed="rId3"/>
              </a:buBlip>
            </a:pPr>
            <a:r>
              <a:rPr lang="en-US" dirty="0" err="1" smtClean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Membantu</a:t>
            </a:r>
            <a:r>
              <a:rPr lang="en-US" dirty="0" smtClean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orang-orang yang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hambatan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fisik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kesehatan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saat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evakuasi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. </a:t>
            </a:r>
          </a:p>
          <a:p>
            <a:pPr marL="457200" lvl="0" indent="-457200" algn="just">
              <a:buBlip>
                <a:blip r:embed="rId3"/>
              </a:buBlip>
            </a:pPr>
            <a:r>
              <a:rPr lang="en-US" dirty="0" err="1" smtClean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Memastikan</a:t>
            </a:r>
            <a:r>
              <a:rPr lang="en-US" dirty="0" smtClean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semua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karyawan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berkumpul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di Muster Point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melaporkan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Pengawas</a:t>
            </a:r>
            <a:r>
              <a:rPr lang="en-US" dirty="0">
                <a:solidFill>
                  <a:schemeClr val="bg1"/>
                </a:solidFill>
                <a:latin typeface="Tekton Pro Ext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2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95300" y="274660"/>
            <a:ext cx="7287986" cy="105341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Peringatan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Tahap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Pertama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(Alarm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Lantai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)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42950" y="1926771"/>
            <a:ext cx="8420100" cy="29173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Peringatan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(alarm)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tanda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bekerjanya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nampak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Panel alarm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lantai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Panel alarm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utama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Pemberitahuan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siaga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seluruh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karyawan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(public address)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Pengecekan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Pemberitahuan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alarm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palsu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kebakaran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122" y="418582"/>
            <a:ext cx="82840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Perencanaan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Tekton Pro Ext" pitchFamily="34" charset="0"/>
            </a:endParaRPr>
          </a:p>
          <a:p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Rencana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evakuasi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darurat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dikembangkan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untuk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memastikan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waktu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evakuasi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teraman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dan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paling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efisien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bagi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semua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penduduk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yang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diharapkan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dari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suatu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bangunan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kota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atau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wilayah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kton Pro Ext" pitchFamily="34" charset="0"/>
              </a:rPr>
              <a:t>. </a:t>
            </a:r>
            <a:endParaRPr lang="en-US" sz="3200" dirty="0" smtClean="0">
              <a:solidFill>
                <a:schemeClr val="accent1">
                  <a:lumMod val="20000"/>
                  <a:lumOff val="80000"/>
                </a:schemeClr>
              </a:solidFill>
              <a:latin typeface="Tekton Pro 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128" y="648309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Peringatan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Tahap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Kedua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(Alarm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Gedung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513" y="2413349"/>
            <a:ext cx="8284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dimulainya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evakuasi</a:t>
            </a:r>
            <a:r>
              <a:rPr lang="en-US" dirty="0"/>
              <a:t>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konfirmasi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kebakaran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. </a:t>
            </a:r>
          </a:p>
          <a:p>
            <a:pPr marL="0" indent="0" algn="just">
              <a:buFont typeface="Wingdings" pitchFamily="2" charset="2"/>
              <a:buNone/>
            </a:pPr>
            <a:endParaRPr lang="en-US" dirty="0"/>
          </a:p>
          <a:p>
            <a:pPr marL="0" indent="0" algn="just">
              <a:buFont typeface="Wingdings" pitchFamily="2" charset="2"/>
              <a:buNone/>
            </a:pPr>
            <a:r>
              <a:rPr lang="en-US" dirty="0" err="1"/>
              <a:t>Perberlakuan</a:t>
            </a:r>
            <a:r>
              <a:rPr lang="en-US" dirty="0"/>
              <a:t> </a:t>
            </a:r>
            <a:r>
              <a:rPr lang="en-US" dirty="0" err="1"/>
              <a:t>evakuasi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pemberitahuan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0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318" y="507182"/>
            <a:ext cx="698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Prosedur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bagi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…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SELURUH PENGHUNI / KARYAWAN GEDUNG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88577" y="1830394"/>
            <a:ext cx="8441872" cy="33289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2400" b="1" smtClean="0"/>
              <a:t>Saat Melihat Api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2400" b="1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2400" b="1" smtClean="0"/>
              <a:t>Saat Mendengar Alarm Tahap I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2400" b="1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2400" b="1" smtClean="0"/>
              <a:t>Saat Mendengar Alarm Tahap II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2400" b="1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2400" b="1" smtClean="0"/>
              <a:t>Saat Evakuasi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2400" b="1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2400" b="1" smtClean="0"/>
              <a:t>Saat Pengungsian di Luar Gedung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70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 Alarm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Fire Alarm dipasang untuk mendeteksi kebakaran seawal mungkin, sehingga tindakan pengamanan yang diperlukan dapat segera dilakukan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Alarm kebakaran akan berbunyi bilamana:</a:t>
            </a:r>
          </a:p>
          <a:p>
            <a:pPr>
              <a:lnSpc>
                <a:spcPct val="90000"/>
              </a:lnSpc>
            </a:pPr>
            <a:r>
              <a:rPr lang="en-US" sz="2800"/>
              <a:t>Ada aktivasi manual alarm (manual break glass atau manual call point)</a:t>
            </a:r>
          </a:p>
          <a:p>
            <a:pPr>
              <a:lnSpc>
                <a:spcPct val="90000"/>
              </a:lnSpc>
            </a:pPr>
            <a:r>
              <a:rPr lang="en-US" sz="2800"/>
              <a:t>Ada aktivasi dari detektor panas maupun asap</a:t>
            </a:r>
          </a:p>
          <a:p>
            <a:pPr>
              <a:lnSpc>
                <a:spcPct val="90000"/>
              </a:lnSpc>
            </a:pPr>
            <a:r>
              <a:rPr lang="en-US" sz="2800"/>
              <a:t>Ada aktivasi dari panel/control room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SAAT MENDENGAR ALARM TAHAP I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Kunci semua lemari dokumen / file.</a:t>
            </a:r>
          </a:p>
          <a:p>
            <a:pPr>
              <a:lnSpc>
                <a:spcPct val="90000"/>
              </a:lnSpc>
            </a:pPr>
            <a:r>
              <a:rPr lang="en-US" sz="2800"/>
              <a:t>Berhenti memakai telepon intern &amp; extern.</a:t>
            </a:r>
          </a:p>
          <a:p>
            <a:pPr>
              <a:lnSpc>
                <a:spcPct val="90000"/>
              </a:lnSpc>
            </a:pPr>
            <a:r>
              <a:rPr lang="en-US" sz="2800"/>
              <a:t>Matikan semua peralatan yang menggunakan listrik.</a:t>
            </a:r>
          </a:p>
          <a:p>
            <a:pPr>
              <a:lnSpc>
                <a:spcPct val="90000"/>
              </a:lnSpc>
            </a:pPr>
            <a:r>
              <a:rPr lang="en-US" sz="2800"/>
              <a:t>Pindahkan keberadaan benda-benda yang mudah terbakar.</a:t>
            </a:r>
          </a:p>
          <a:p>
            <a:pPr>
              <a:lnSpc>
                <a:spcPct val="90000"/>
              </a:lnSpc>
            </a:pPr>
            <a:r>
              <a:rPr lang="en-US" sz="2800"/>
              <a:t>Selamatkan dokumen penting.</a:t>
            </a:r>
          </a:p>
          <a:p>
            <a:pPr>
              <a:lnSpc>
                <a:spcPct val="90000"/>
              </a:lnSpc>
            </a:pPr>
            <a:r>
              <a:rPr lang="en-US" sz="2800"/>
              <a:t>Bersiaga dan siap menanti instruksi / pengumuman dari Fire Commander maupun Safety Representative.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SAAT MENDENGAR ALARM TAHAP II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Berdiri di depan pintu kantor secara teratur, jangan bergerombol dan bersedia untuk menerima instruksi.</a:t>
            </a:r>
          </a:p>
          <a:p>
            <a:r>
              <a:rPr lang="en-US" sz="2400"/>
              <a:t>Evakuasi akan dipandu oleh petugas evakuasi melalui tangga darurat terdekat menuju tempat berhimpun di luar gedung.</a:t>
            </a:r>
          </a:p>
          <a:p>
            <a:r>
              <a:rPr lang="en-US" sz="2400"/>
              <a:t>Jangan sekali-sekali berhenti atau kembali untuk mengambil barang-barang milik pribadi yang tertinggal.</a:t>
            </a:r>
          </a:p>
          <a:p>
            <a:r>
              <a:rPr lang="en-US" sz="2400"/>
              <a:t>Tutup semua pintu kantor yang anda tinggalkan (tapi jangan sekali-sekali mengunci pintu-pintu tersebut) Untuk mencegah  meluasnya api dan asap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935" y="285545"/>
            <a:ext cx="3380014" cy="520019"/>
          </a:xfrm>
        </p:spPr>
        <p:txBody>
          <a:bodyPr anchorCtr="0"/>
          <a:lstStyle/>
          <a:p>
            <a:pPr algn="l"/>
            <a:r>
              <a:rPr lang="en-US" sz="2800" dirty="0"/>
              <a:t>ALGORYTHM</a:t>
            </a:r>
          </a:p>
        </p:txBody>
      </p:sp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1257301" y="1196975"/>
          <a:ext cx="7926388" cy="558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0" name="VISIO" r:id="rId3" imgW="6198480" imgH="4317480" progId="Visio.Drawing.5">
                  <p:embed/>
                </p:oleObj>
              </mc:Choice>
              <mc:Fallback>
                <p:oleObj name="VISIO" r:id="rId3" imgW="6198480" imgH="4317480" progId="Visio.Drawing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1" y="1196975"/>
                        <a:ext cx="7926388" cy="5589588"/>
                      </a:xfrm>
                      <a:prstGeom prst="rect">
                        <a:avLst/>
                      </a:prstGeom>
                      <a:solidFill>
                        <a:schemeClr val="tx1">
                          <a:alpha val="5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8" name="AutoShape 8"/>
          <p:cNvSpPr>
            <a:spLocks noChangeArrowheads="1"/>
          </p:cNvSpPr>
          <p:nvPr/>
        </p:nvSpPr>
        <p:spPr bwMode="auto">
          <a:xfrm>
            <a:off x="17" y="3063875"/>
            <a:ext cx="1846263" cy="736600"/>
          </a:xfrm>
          <a:prstGeom prst="wedgeEllipseCallout">
            <a:avLst>
              <a:gd name="adj1" fmla="val 117153"/>
              <a:gd name="adj2" fmla="val 58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600"/>
              <a:t>Alarm Lantai</a:t>
            </a:r>
          </a:p>
        </p:txBody>
      </p:sp>
      <p:sp>
        <p:nvSpPr>
          <p:cNvPr id="235529" name="AutoShape 9"/>
          <p:cNvSpPr>
            <a:spLocks noChangeArrowheads="1"/>
          </p:cNvSpPr>
          <p:nvPr/>
        </p:nvSpPr>
        <p:spPr bwMode="auto">
          <a:xfrm>
            <a:off x="7556506" y="3846513"/>
            <a:ext cx="2349500" cy="574675"/>
          </a:xfrm>
          <a:prstGeom prst="wedgeEllipseCallout">
            <a:avLst>
              <a:gd name="adj1" fmla="val -79056"/>
              <a:gd name="adj2" fmla="val -107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600"/>
              <a:t>Alarm Gedung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86579" y="134038"/>
            <a:ext cx="57516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berikut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adalah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contoh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diagram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simulasi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penanganan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kebakaran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evakuasi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personel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serta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korban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jatuh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saat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peristiwa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terjadi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252930" name="Picture 2" descr="http://1.bp.blogspot.com/-WAOHb8_mReU/TvK5ziBjd3I/AAAAAAAAARE/_il5QSp53zg/s1600/diagram+bencana+kebaka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73" y="1295400"/>
            <a:ext cx="7716651" cy="50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3785" y="2160601"/>
            <a:ext cx="6497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ekton Pro Ext" pitchFamily="34" charset="0"/>
              </a:rPr>
              <a:t>PROSEDUR EVAKUASI </a:t>
            </a:r>
          </a:p>
        </p:txBody>
      </p:sp>
    </p:spTree>
    <p:extLst>
      <p:ext uri="{BB962C8B-B14F-4D97-AF65-F5344CB8AC3E}">
        <p14:creationId xmlns:p14="http://schemas.microsoft.com/office/powerpoint/2010/main" val="8882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061" y="533652"/>
            <a:ext cx="818605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PROSEDUR EVAKUASI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Arial"/>
              </a:rPr>
              <a:t>Segera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tinggalkan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gedung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sesuai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petunjuk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team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evakuasi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tanggap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darurat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atau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ikuti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arah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jalur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evakuasi</a:t>
            </a:r>
            <a:r>
              <a:rPr lang="en-US" dirty="0">
                <a:solidFill>
                  <a:schemeClr val="bg1"/>
                </a:solidFill>
                <a:latin typeface="Arial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arah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tanda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keluar</a:t>
            </a:r>
            <a:r>
              <a:rPr lang="en-US" dirty="0">
                <a:solidFill>
                  <a:schemeClr val="bg1"/>
                </a:solidFill>
                <a:latin typeface="Arial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jangan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kembali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alasan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apapun</a:t>
            </a:r>
            <a:r>
              <a:rPr lang="en-US" dirty="0">
                <a:solidFill>
                  <a:schemeClr val="bg1"/>
                </a:solidFill>
                <a:latin typeface="Arial"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Arial"/>
              </a:rPr>
              <a:t>Turun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atau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berlarilah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ikuti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arah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tanda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keluar</a:t>
            </a:r>
            <a:r>
              <a:rPr lang="en-US" dirty="0">
                <a:solidFill>
                  <a:schemeClr val="bg1"/>
                </a:solidFill>
                <a:latin typeface="Arial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jangan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panik</a:t>
            </a:r>
            <a:r>
              <a:rPr lang="en-US" dirty="0">
                <a:solidFill>
                  <a:schemeClr val="bg1"/>
                </a:solidFill>
                <a:latin typeface="Arial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saling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membantu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untuk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memastikan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evakuasi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selamat</a:t>
            </a:r>
            <a:r>
              <a:rPr lang="en-US" dirty="0">
                <a:solidFill>
                  <a:schemeClr val="bg1"/>
                </a:solidFill>
                <a:latin typeface="Arial"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Arial"/>
              </a:rPr>
              <a:t>Wanita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tidak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boleh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sepatu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hak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tinggi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dan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stoking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pada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saat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evakuasi</a:t>
            </a:r>
            <a:r>
              <a:rPr lang="en-US" dirty="0">
                <a:solidFill>
                  <a:schemeClr val="bg1"/>
                </a:solidFill>
                <a:latin typeface="Arial"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>
                <a:solidFill>
                  <a:srgbClr val="C00000"/>
                </a:solidFill>
                <a:latin typeface="Arial"/>
              </a:rPr>
              <a:t>Beri</a:t>
            </a:r>
            <a:r>
              <a:rPr lang="en-US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/>
              </a:rPr>
              <a:t>bantuan</a:t>
            </a:r>
            <a:r>
              <a:rPr lang="en-US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/>
              </a:rPr>
              <a:t>terhadap</a:t>
            </a:r>
            <a:r>
              <a:rPr lang="en-US" dirty="0">
                <a:solidFill>
                  <a:srgbClr val="C00000"/>
                </a:solidFill>
                <a:latin typeface="Arial"/>
              </a:rPr>
              <a:t> orang yang </a:t>
            </a:r>
            <a:r>
              <a:rPr lang="en-US" dirty="0" err="1">
                <a:solidFill>
                  <a:srgbClr val="C00000"/>
                </a:solidFill>
                <a:latin typeface="Arial"/>
              </a:rPr>
              <a:t>cacat</a:t>
            </a:r>
            <a:r>
              <a:rPr lang="en-US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/>
              </a:rPr>
              <a:t>atau</a:t>
            </a:r>
            <a:r>
              <a:rPr lang="en-US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/>
              </a:rPr>
              <a:t>wanita</a:t>
            </a:r>
            <a:r>
              <a:rPr lang="en-US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/>
              </a:rPr>
              <a:t>sedang</a:t>
            </a:r>
            <a:r>
              <a:rPr lang="en-US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/>
              </a:rPr>
              <a:t>hamil</a:t>
            </a:r>
            <a:r>
              <a:rPr lang="en-US" dirty="0">
                <a:solidFill>
                  <a:srgbClr val="C00000"/>
                </a:solidFill>
                <a:latin typeface="Arial"/>
              </a:rPr>
              <a:t>.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>
                <a:latin typeface="Arial"/>
              </a:rPr>
              <a:t>Berkumpul</a:t>
            </a:r>
            <a:r>
              <a:rPr lang="en-US" dirty="0">
                <a:latin typeface="Arial"/>
              </a:rPr>
              <a:t> di </a:t>
            </a:r>
            <a:r>
              <a:rPr lang="en-US" dirty="0" err="1">
                <a:latin typeface="Arial"/>
              </a:rPr>
              <a:t>daerah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aman</a:t>
            </a:r>
            <a:r>
              <a:rPr lang="en-US" dirty="0">
                <a:latin typeface="Arial"/>
              </a:rPr>
              <a:t> (muster point) yang </a:t>
            </a:r>
            <a:r>
              <a:rPr lang="en-US" dirty="0" err="1">
                <a:latin typeface="Arial"/>
              </a:rPr>
              <a:t>telah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ditentukan</a:t>
            </a:r>
            <a:r>
              <a:rPr lang="en-US" dirty="0">
                <a:latin typeface="Arial"/>
              </a:rPr>
              <a:t>, </a:t>
            </a:r>
            <a:r>
              <a:rPr lang="en-US" dirty="0" err="1">
                <a:latin typeface="Arial"/>
              </a:rPr>
              <a:t>tetap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berkumpul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sambil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menunggu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instruksi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selanjutnya</a:t>
            </a:r>
            <a:r>
              <a:rPr lang="en-US" dirty="0">
                <a:latin typeface="Arial"/>
              </a:rPr>
              <a:t>, </a:t>
            </a:r>
            <a:r>
              <a:rPr lang="en-US" dirty="0" err="1">
                <a:latin typeface="Arial"/>
              </a:rPr>
              <a:t>pengawas</a:t>
            </a:r>
            <a:r>
              <a:rPr lang="en-US" dirty="0">
                <a:latin typeface="Arial"/>
              </a:rPr>
              <a:t> team </a:t>
            </a:r>
            <a:r>
              <a:rPr lang="en-US" dirty="0" err="1">
                <a:latin typeface="Arial"/>
              </a:rPr>
              <a:t>tanggap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darurat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dibantu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atasan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masing-masing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mendata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jumlah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karyawan</a:t>
            </a:r>
            <a:r>
              <a:rPr lang="en-US" dirty="0">
                <a:latin typeface="Arial"/>
              </a:rPr>
              <a:t>, </a:t>
            </a:r>
            <a:r>
              <a:rPr lang="en-US" dirty="0" err="1">
                <a:latin typeface="Arial"/>
              </a:rPr>
              <a:t>termasuk</a:t>
            </a:r>
            <a:r>
              <a:rPr lang="en-US" dirty="0">
                <a:latin typeface="Arial"/>
              </a:rPr>
              <a:t> yang </a:t>
            </a:r>
            <a:r>
              <a:rPr lang="en-US" dirty="0" err="1">
                <a:latin typeface="Arial"/>
              </a:rPr>
              <a:t>hilang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dan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terluka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lalu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melaporkan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kepada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koordinator</a:t>
            </a:r>
            <a:r>
              <a:rPr lang="en-US" dirty="0">
                <a:latin typeface="Arial"/>
              </a:rPr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75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95301" y="394381"/>
            <a:ext cx="3706586" cy="5715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FFFF00"/>
                </a:solidFill>
              </a:rPr>
              <a:t>SAAT EVAKUASI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680357" y="1611087"/>
            <a:ext cx="8915400" cy="34725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FFFF00"/>
                </a:solidFill>
              </a:rPr>
              <a:t>Tetap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tenang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Jangan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panik</a:t>
            </a:r>
            <a:r>
              <a:rPr lang="en-US" sz="2000" dirty="0" smtClean="0">
                <a:solidFill>
                  <a:srgbClr val="FFFF00"/>
                </a:solidFill>
              </a:rPr>
              <a:t> ! 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FFFF00"/>
                </a:solidFill>
              </a:rPr>
              <a:t>Segera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menuju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tangga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darurat</a:t>
            </a:r>
            <a:r>
              <a:rPr lang="en-US" sz="2000" dirty="0" smtClean="0">
                <a:solidFill>
                  <a:srgbClr val="FFFF00"/>
                </a:solidFill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</a:rPr>
              <a:t>terdekat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FFFF00"/>
                </a:solidFill>
              </a:rPr>
              <a:t>Berjalanlah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biasa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dengan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cepat</a:t>
            </a:r>
            <a:r>
              <a:rPr lang="en-US" sz="2000" dirty="0" smtClean="0">
                <a:solidFill>
                  <a:srgbClr val="FFFF00"/>
                </a:solidFill>
              </a:rPr>
              <a:t>, JANGAN LARI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FFFF00"/>
                </a:solidFill>
              </a:rPr>
              <a:t>Lepaskan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sepatu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dengan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hak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tinggi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FFFF00"/>
                </a:solidFill>
              </a:rPr>
              <a:t>Janganlah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membawa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barang</a:t>
            </a:r>
            <a:r>
              <a:rPr lang="en-US" sz="2000" dirty="0" smtClean="0">
                <a:solidFill>
                  <a:srgbClr val="FFFF00"/>
                </a:solidFill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</a:rPr>
              <a:t>lebih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besar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dari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tas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kantor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</a:rPr>
              <a:t>tas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tangan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FFFF00"/>
                </a:solidFill>
              </a:rPr>
              <a:t>Beritahu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tamu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</a:rPr>
              <a:t>pelanggan</a:t>
            </a:r>
            <a:r>
              <a:rPr lang="en-US" sz="2000" dirty="0" smtClean="0">
                <a:solidFill>
                  <a:srgbClr val="FFFF00"/>
                </a:solidFill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</a:rPr>
              <a:t>yang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kebetulan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berada</a:t>
            </a:r>
            <a:r>
              <a:rPr lang="en-US" sz="2000" dirty="0" smtClean="0">
                <a:solidFill>
                  <a:srgbClr val="FFFF00"/>
                </a:solidFill>
              </a:rPr>
              <a:t> di </a:t>
            </a:r>
            <a:r>
              <a:rPr lang="en-US" sz="2000" dirty="0" err="1" smtClean="0">
                <a:solidFill>
                  <a:srgbClr val="FFFF00"/>
                </a:solidFill>
              </a:rPr>
              <a:t>ruang</a:t>
            </a:r>
            <a:r>
              <a:rPr lang="en-US" sz="2000" dirty="0" smtClean="0">
                <a:solidFill>
                  <a:srgbClr val="FFFF00"/>
                </a:solidFill>
              </a:rPr>
              <a:t> / </a:t>
            </a:r>
            <a:r>
              <a:rPr lang="en-US" sz="2000" dirty="0" err="1" smtClean="0">
                <a:solidFill>
                  <a:srgbClr val="FFFF00"/>
                </a:solidFill>
              </a:rPr>
              <a:t>lantai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tersebut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untuk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berevakuasi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bersama</a:t>
            </a:r>
            <a:r>
              <a:rPr lang="en-US" sz="2000" dirty="0" smtClean="0">
                <a:solidFill>
                  <a:srgbClr val="FFFF00"/>
                </a:solidFill>
              </a:rPr>
              <a:t> yang lain.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61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n0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69515"/>
            <a:ext cx="8235044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529" y="5195666"/>
            <a:ext cx="8714014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buBlip>
                <a:blip r:embed="rId3"/>
              </a:buBlip>
            </a:pP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Bila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terjebak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kepulan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asap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kebakaran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maka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tetap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menuju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tangga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darurat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ambil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napas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pendek-pendek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upayakan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merayap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merangkak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menghindari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asap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jangan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berbalik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arah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karena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akan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bertabrakan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orang-orang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dibelakang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anda</a:t>
            </a:r>
            <a:endParaRPr lang="en-US" sz="2000" dirty="0">
              <a:solidFill>
                <a:prstClr val="black"/>
              </a:solidFill>
              <a:latin typeface="Tekton Pro Cond" pitchFamily="34" charset="0"/>
            </a:endParaRPr>
          </a:p>
          <a:p>
            <a:pPr marL="342900" lvl="0" indent="-342900">
              <a:lnSpc>
                <a:spcPct val="90000"/>
              </a:lnSpc>
              <a:buBlip>
                <a:blip r:embed="rId3"/>
              </a:buBlip>
            </a:pP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Bila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terpaksa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harus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menerobos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kepulan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asap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maka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tahanlah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napas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anda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cepat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menuju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pintu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darurat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kton Pro Cond" pitchFamily="34" charset="0"/>
              </a:rPr>
              <a:t>kebakaran</a:t>
            </a:r>
            <a:r>
              <a:rPr lang="en-US" sz="2000" dirty="0">
                <a:solidFill>
                  <a:prstClr val="black"/>
                </a:solidFill>
                <a:latin typeface="Tekton Pro Cond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131339" y="262039"/>
            <a:ext cx="205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SAAT EVAKUASI</a:t>
            </a:r>
          </a:p>
        </p:txBody>
      </p:sp>
    </p:spTree>
    <p:extLst>
      <p:ext uri="{BB962C8B-B14F-4D97-AF65-F5344CB8AC3E}">
        <p14:creationId xmlns:p14="http://schemas.microsoft.com/office/powerpoint/2010/main" val="351032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16429"/>
            <a:ext cx="8529454" cy="55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95300" y="274638"/>
            <a:ext cx="8147957" cy="65064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smtClean="0"/>
              <a:t>SAAT PENGUNGSIAN DI LUAR GEDUNG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871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740229" y="1371600"/>
            <a:ext cx="82949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FFFF00"/>
                </a:solidFill>
              </a:rPr>
              <a:t>Pusat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berkumpulnya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para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pengungsiditentukan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ditempat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err="1" smtClean="0">
                <a:solidFill>
                  <a:srgbClr val="FFFF00"/>
                </a:solidFill>
              </a:rPr>
              <a:t>Setiap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pengungsi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diminta</a:t>
            </a:r>
            <a:r>
              <a:rPr lang="en-US" sz="2400" dirty="0" smtClean="0">
                <a:solidFill>
                  <a:srgbClr val="FFFF00"/>
                </a:solidFill>
              </a:rPr>
              <a:t> agar </a:t>
            </a:r>
            <a:r>
              <a:rPr lang="en-US" sz="2400" dirty="0" err="1" smtClean="0">
                <a:solidFill>
                  <a:srgbClr val="FFFF00"/>
                </a:solidFill>
              </a:rPr>
              <a:t>senantiasa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tertib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teratur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err="1" smtClean="0">
                <a:solidFill>
                  <a:srgbClr val="FFFF00"/>
                </a:solidFill>
              </a:rPr>
              <a:t>Petugas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evakuasi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dari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setiap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kantor</a:t>
            </a:r>
            <a:r>
              <a:rPr lang="en-US" sz="2400" dirty="0" smtClean="0">
                <a:solidFill>
                  <a:srgbClr val="FFFF00"/>
                </a:solidFill>
              </a:rPr>
              <a:t> agar </a:t>
            </a:r>
            <a:r>
              <a:rPr lang="en-US" sz="2400" dirty="0" err="1" smtClean="0">
                <a:solidFill>
                  <a:srgbClr val="FFFF00"/>
                </a:solidFill>
              </a:rPr>
              <a:t>mencatat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karyawan</a:t>
            </a:r>
            <a:r>
              <a:rPr lang="en-US" sz="2400" dirty="0" smtClean="0">
                <a:solidFill>
                  <a:srgbClr val="FFFF00"/>
                </a:solidFill>
              </a:rPr>
              <a:t> yang </a:t>
            </a:r>
            <a:r>
              <a:rPr lang="en-US" sz="2400" dirty="0" err="1" smtClean="0">
                <a:solidFill>
                  <a:srgbClr val="FFFF00"/>
                </a:solidFill>
              </a:rPr>
              <a:t>menjadi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tanggung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jawabnya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terluka</a:t>
            </a:r>
            <a:r>
              <a:rPr lang="en-US" sz="2400" dirty="0" smtClean="0"/>
              <a:t>, </a:t>
            </a:r>
            <a:r>
              <a:rPr lang="en-US" sz="2400" dirty="0" err="1" smtClean="0"/>
              <a:t>harap</a:t>
            </a:r>
            <a:r>
              <a:rPr lang="en-US" sz="2400" dirty="0" smtClean="0"/>
              <a:t> </a:t>
            </a:r>
            <a:r>
              <a:rPr lang="en-US" sz="2400" dirty="0" err="1" smtClean="0"/>
              <a:t>segara</a:t>
            </a:r>
            <a:r>
              <a:rPr lang="en-US" sz="2400" dirty="0" smtClean="0"/>
              <a:t> </a:t>
            </a:r>
            <a:r>
              <a:rPr lang="en-US" sz="2400" dirty="0" err="1" smtClean="0"/>
              <a:t>melapor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First Aider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Petugas</a:t>
            </a:r>
            <a:r>
              <a:rPr lang="en-US" sz="2400" dirty="0" smtClean="0"/>
              <a:t> </a:t>
            </a:r>
            <a:r>
              <a:rPr lang="en-US" sz="2400" dirty="0" err="1" smtClean="0"/>
              <a:t>Medis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pengobatan</a:t>
            </a:r>
            <a:endParaRPr lang="en-US" sz="2400" dirty="0" smtClean="0"/>
          </a:p>
          <a:p>
            <a:r>
              <a:rPr lang="en-US" sz="2400" dirty="0" err="1" smtClean="0"/>
              <a:t>Jangan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</a:t>
            </a:r>
            <a:r>
              <a:rPr lang="en-US" sz="2400" dirty="0" err="1" smtClean="0"/>
              <a:t>gedung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aman</a:t>
            </a:r>
            <a:r>
              <a:rPr lang="en-US" sz="2400" dirty="0" smtClean="0"/>
              <a:t> </a:t>
            </a:r>
            <a:r>
              <a:rPr lang="en-US" sz="2400" dirty="0" err="1" smtClean="0"/>
              <a:t>dimumumkan</a:t>
            </a:r>
            <a:r>
              <a:rPr lang="en-US" sz="2400" dirty="0" smtClean="0"/>
              <a:t>  Safety Representative</a:t>
            </a:r>
            <a:r>
              <a:rPr lang="en-US" sz="2400" dirty="0" smtClean="0">
                <a:solidFill>
                  <a:srgbClr val="FFFF00"/>
                </a:solidFill>
              </a:rPr>
              <a:t>. 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00743"/>
            <a:ext cx="5295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ekton Pro Ext" pitchFamily="34" charset="0"/>
              </a:rPr>
              <a:t>SAAT DILUAR GEDUNG</a:t>
            </a:r>
            <a:endParaRPr lang="en-US" sz="3200" dirty="0">
              <a:solidFill>
                <a:srgbClr val="FFFF00"/>
              </a:solidFill>
              <a:latin typeface="Tekton Pro 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TW_CityLandscape</Template>
  <TotalTime>1464</TotalTime>
  <Words>1876</Words>
  <Application>Microsoft Office PowerPoint</Application>
  <PresentationFormat>A4 Paper (210x297 mm)</PresentationFormat>
  <Paragraphs>206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1_79</vt:lpstr>
      <vt:lpstr>79</vt:lpstr>
      <vt:lpstr>7_79</vt:lpstr>
      <vt:lpstr>8_79</vt:lpstr>
      <vt:lpstr>5_79</vt:lpstr>
      <vt:lpstr>6_79</vt:lpstr>
      <vt:lpstr>9_79</vt:lpstr>
      <vt:lpstr>3_79</vt:lpstr>
      <vt:lpstr>10_79</vt:lpstr>
      <vt:lpstr>11_79</vt:lpstr>
      <vt:lpstr>MS Org Chart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Prosedur bagi… Petugas Fire Warden dan Fire Brigade</vt:lpstr>
      <vt:lpstr>Prosedur bagi… Fire Commander (1)</vt:lpstr>
      <vt:lpstr>Prosedur bagi… Fire Commander (2)</vt:lpstr>
      <vt:lpstr>Prosedur bagi… Petugas Evakuasi (1)</vt:lpstr>
      <vt:lpstr>Prosedur bagi… Petugas Evakuasi (2)</vt:lpstr>
      <vt:lpstr>Prosedur bagi… Teknisi (Electrical/Utility)</vt:lpstr>
      <vt:lpstr>Prosedur bagi… Petugas Keamanan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Fire Alarm</vt:lpstr>
      <vt:lpstr>SAAT MENDENGAR ALARM TAHAP I</vt:lpstr>
      <vt:lpstr>SAAT MENDENGAR ALARM TAHAP II</vt:lpstr>
      <vt:lpstr>ALGORYTHM</vt:lpstr>
      <vt:lpstr>PowerPoint Presentation</vt:lpstr>
    </vt:vector>
  </TitlesOfParts>
  <Company>BPSI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 KEADAAN DARURAT KEBAKARAN</dc:title>
  <dc:creator>Yusuf Effendi</dc:creator>
  <cp:lastModifiedBy>May</cp:lastModifiedBy>
  <cp:revision>62</cp:revision>
  <cp:lastPrinted>1601-01-01T00:00:00Z</cp:lastPrinted>
  <dcterms:created xsi:type="dcterms:W3CDTF">2001-04-14T06:50:23Z</dcterms:created>
  <dcterms:modified xsi:type="dcterms:W3CDTF">2015-03-07T07:18:09Z</dcterms:modified>
</cp:coreProperties>
</file>