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3" r:id="rId2"/>
    <p:sldId id="270" r:id="rId3"/>
    <p:sldId id="271" r:id="rId4"/>
    <p:sldId id="272" r:id="rId5"/>
    <p:sldId id="273" r:id="rId6"/>
    <p:sldId id="295" r:id="rId7"/>
    <p:sldId id="275" r:id="rId8"/>
    <p:sldId id="276" r:id="rId9"/>
    <p:sldId id="297" r:id="rId10"/>
    <p:sldId id="298" r:id="rId11"/>
    <p:sldId id="313" r:id="rId12"/>
    <p:sldId id="299" r:id="rId13"/>
    <p:sldId id="301" r:id="rId14"/>
    <p:sldId id="302" r:id="rId15"/>
    <p:sldId id="306" r:id="rId16"/>
    <p:sldId id="307" r:id="rId17"/>
    <p:sldId id="308" r:id="rId18"/>
    <p:sldId id="310" r:id="rId19"/>
    <p:sldId id="311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FA182-D245-415C-A1B1-7050F68326D1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9E6BDA9-898B-4E99-B377-72C666A3AC2C}">
      <dgm:prSet custT="1"/>
      <dgm:spPr>
        <a:solidFill>
          <a:srgbClr val="FF0000"/>
        </a:solidFill>
      </dgm:spPr>
      <dgm:t>
        <a:bodyPr/>
        <a:lstStyle/>
        <a:p>
          <a:pPr algn="r" rtl="0"/>
          <a:r>
            <a:rPr lang="en-US" sz="3600" b="1" dirty="0" smtClean="0">
              <a:ln/>
            </a:rPr>
            <a:t>CAIRAN MUDAH TERBAKAR </a:t>
          </a:r>
          <a:endParaRPr lang="en-US" sz="3600" b="1" dirty="0">
            <a:ln/>
          </a:endParaRPr>
        </a:p>
      </dgm:t>
    </dgm:pt>
    <dgm:pt modelId="{3FFED34A-4AD3-4125-84EB-8E2C542114D1}" type="parTrans" cxnId="{95D5174D-0992-4BDE-A686-FB631F7025CD}">
      <dgm:prSet/>
      <dgm:spPr/>
      <dgm:t>
        <a:bodyPr/>
        <a:lstStyle/>
        <a:p>
          <a:endParaRPr lang="id-ID">
            <a:ln>
              <a:solidFill>
                <a:srgbClr val="FF0000"/>
              </a:solidFill>
            </a:ln>
          </a:endParaRPr>
        </a:p>
      </dgm:t>
    </dgm:pt>
    <dgm:pt modelId="{B7ED5D7F-E8F0-4654-8966-CAC9496FD459}" type="sibTrans" cxnId="{95D5174D-0992-4BDE-A686-FB631F7025CD}">
      <dgm:prSet/>
      <dgm:spPr/>
      <dgm:t>
        <a:bodyPr/>
        <a:lstStyle/>
        <a:p>
          <a:endParaRPr lang="id-ID">
            <a:ln>
              <a:solidFill>
                <a:srgbClr val="FF0000"/>
              </a:solidFill>
            </a:ln>
          </a:endParaRPr>
        </a:p>
      </dgm:t>
    </dgm:pt>
    <dgm:pt modelId="{D6A06ED1-F7B1-49A6-AED9-4F7D8D327CFA}" type="pres">
      <dgm:prSet presAssocID="{C81FA182-D245-415C-A1B1-7050F68326D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9C2A3A-7A00-47ED-BF5C-5E64520731F6}" type="pres">
      <dgm:prSet presAssocID="{A9E6BDA9-898B-4E99-B377-72C666A3AC2C}" presName="composite" presStyleCnt="0"/>
      <dgm:spPr/>
      <dgm:t>
        <a:bodyPr/>
        <a:lstStyle/>
        <a:p>
          <a:endParaRPr lang="en-US"/>
        </a:p>
      </dgm:t>
    </dgm:pt>
    <dgm:pt modelId="{803641EC-29EC-4262-B9A6-C553F7D0B922}" type="pres">
      <dgm:prSet presAssocID="{A9E6BDA9-898B-4E99-B377-72C666A3AC2C}" presName="imgShp" presStyleLbl="fgImgPlace1" presStyleIdx="0" presStyleCnt="1" custScaleX="125322" custLinFactNeighborX="-19118" custLinFactNeighborY="-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A9E9B6F-E91F-4739-8594-C4E74872BB44}" type="pres">
      <dgm:prSet presAssocID="{A9E6BDA9-898B-4E99-B377-72C666A3AC2C}" presName="txShp" presStyleLbl="node1" presStyleIdx="0" presStyleCnt="1" custScaleX="150376" custLinFactNeighborX="-14511" custLinFactNeighborY="1052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5D5174D-0992-4BDE-A686-FB631F7025CD}" srcId="{C81FA182-D245-415C-A1B1-7050F68326D1}" destId="{A9E6BDA9-898B-4E99-B377-72C666A3AC2C}" srcOrd="0" destOrd="0" parTransId="{3FFED34A-4AD3-4125-84EB-8E2C542114D1}" sibTransId="{B7ED5D7F-E8F0-4654-8966-CAC9496FD459}"/>
    <dgm:cxn modelId="{F5F31484-99D0-43A9-B196-C5527BA0153C}" type="presOf" srcId="{A9E6BDA9-898B-4E99-B377-72C666A3AC2C}" destId="{1A9E9B6F-E91F-4739-8594-C4E74872BB44}" srcOrd="0" destOrd="0" presId="urn:microsoft.com/office/officeart/2005/8/layout/vList3#3"/>
    <dgm:cxn modelId="{C5B3EDD2-389A-4FBA-9190-0FF896D0E3D9}" type="presOf" srcId="{C81FA182-D245-415C-A1B1-7050F68326D1}" destId="{D6A06ED1-F7B1-49A6-AED9-4F7D8D327CFA}" srcOrd="0" destOrd="0" presId="urn:microsoft.com/office/officeart/2005/8/layout/vList3#3"/>
    <dgm:cxn modelId="{C740C001-69D2-4290-8C32-4D0762EC06F2}" type="presParOf" srcId="{D6A06ED1-F7B1-49A6-AED9-4F7D8D327CFA}" destId="{DB9C2A3A-7A00-47ED-BF5C-5E64520731F6}" srcOrd="0" destOrd="0" presId="urn:microsoft.com/office/officeart/2005/8/layout/vList3#3"/>
    <dgm:cxn modelId="{ECB6093D-6FFC-4357-AE77-465D748391A9}" type="presParOf" srcId="{DB9C2A3A-7A00-47ED-BF5C-5E64520731F6}" destId="{803641EC-29EC-4262-B9A6-C553F7D0B922}" srcOrd="0" destOrd="0" presId="urn:microsoft.com/office/officeart/2005/8/layout/vList3#3"/>
    <dgm:cxn modelId="{294C397A-E04E-4EBF-B446-616AC36C7544}" type="presParOf" srcId="{DB9C2A3A-7A00-47ED-BF5C-5E64520731F6}" destId="{1A9E9B6F-E91F-4739-8594-C4E74872BB44}" srcOrd="1" destOrd="0" presId="urn:microsoft.com/office/officeart/2005/8/layout/vList3#3"/>
  </dgm:cxnLst>
  <dgm:bg>
    <a:solidFill>
      <a:srgbClr val="FF0000"/>
    </a:solidFill>
    <a:effectLst>
      <a:innerShdw blurRad="63500" dist="50800" dir="135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E9B6F-E91F-4739-8594-C4E74872BB44}">
      <dsp:nvSpPr>
        <dsp:cNvPr id="0" name=""/>
        <dsp:cNvSpPr/>
      </dsp:nvSpPr>
      <dsp:spPr>
        <a:xfrm rot="10800000">
          <a:off x="-1" y="1413"/>
          <a:ext cx="6019802" cy="1446386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816" tIns="137160" rIns="256032" bIns="137160" numCol="1" spcCol="1270" anchor="ctr" anchorCtr="0">
          <a:noAutofit/>
        </a:bodyPr>
        <a:lstStyle/>
        <a:p>
          <a:pPr lvl="0" algn="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n/>
            </a:rPr>
            <a:t>CAIRAN MUDAH TERBAKAR </a:t>
          </a:r>
          <a:endParaRPr lang="en-US" sz="3600" b="1" kern="1200" dirty="0">
            <a:ln/>
          </a:endParaRPr>
        </a:p>
      </dsp:txBody>
      <dsp:txXfrm rot="10800000">
        <a:off x="361595" y="1413"/>
        <a:ext cx="5658206" cy="1446386"/>
      </dsp:txXfrm>
    </dsp:sp>
    <dsp:sp modelId="{803641EC-29EC-4262-B9A6-C553F7D0B922}">
      <dsp:nvSpPr>
        <dsp:cNvPr id="0" name=""/>
        <dsp:cNvSpPr/>
      </dsp:nvSpPr>
      <dsp:spPr>
        <a:xfrm>
          <a:off x="0" y="0"/>
          <a:ext cx="1812640" cy="14463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D288A-98EA-41BD-A4F0-EA02A3D2589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E79B-6036-4034-945E-B1E7D649F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8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E1043-93AD-4AA4-A151-21772D6EF75A}" type="slidenum">
              <a:rPr lang="en-US"/>
              <a:pPr/>
              <a:t>22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4152C-16C7-4F91-A646-55170FA8BBCA}" type="slidenum">
              <a:rPr lang="en-US"/>
              <a:pPr/>
              <a:t>23</a:t>
            </a:fld>
            <a:endParaRPr lang="en-US"/>
          </a:p>
        </p:txBody>
      </p:sp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4800"/>
          </a:xfrm>
          <a:noFill/>
          <a:ln/>
        </p:spPr>
        <p:txBody>
          <a:bodyPr lIns="92065" tIns="46034" rIns="92065" bIns="46034"/>
          <a:lstStyle/>
          <a:p>
            <a:r>
              <a:rPr lang="en-US"/>
              <a:t>Water reactives need special storage precautions.</a:t>
            </a:r>
          </a:p>
          <a:p>
            <a:endParaRPr lang="en-US"/>
          </a:p>
          <a:p>
            <a:r>
              <a:rPr lang="en-US"/>
              <a:t>Use care when cleaning water-reactive spills such as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endParaRPr lang="en-US"/>
          </a:p>
          <a:p>
            <a:endParaRPr lang="en-US"/>
          </a:p>
          <a:p>
            <a:r>
              <a:rPr lang="en-US"/>
              <a:t>Most water reactive chemicals  will generate HUGE amounts of heat when they encounter water or water-vapor.  This may be enough to ignite flammable vapors in the area.</a:t>
            </a:r>
          </a:p>
        </p:txBody>
      </p:sp>
      <p:sp>
        <p:nvSpPr>
          <p:cNvPr id="27341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41EF6-BD76-48B8-8033-C37C9D0DBAD9}" type="slidenum">
              <a:rPr lang="en-US"/>
              <a:pPr/>
              <a:t>24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4800"/>
          </a:xfrm>
          <a:noFill/>
          <a:ln/>
        </p:spPr>
        <p:txBody>
          <a:bodyPr lIns="92065" tIns="46034" rIns="92065" bIns="46034"/>
          <a:lstStyle/>
          <a:p>
            <a:r>
              <a:rPr lang="en-US"/>
              <a:t>EPA/DOT gives a more reasonable upper limit on flammability - it is within the bounds of ambient working conditions found in factories.</a:t>
            </a:r>
          </a:p>
          <a:p>
            <a:endParaRPr lang="en-US"/>
          </a:p>
          <a:p>
            <a:r>
              <a:rPr lang="en-US"/>
              <a:t>OSHA limit is below a lot of working conditions found in southern states in the summer. </a:t>
            </a:r>
          </a:p>
        </p:txBody>
      </p:sp>
      <p:sp>
        <p:nvSpPr>
          <p:cNvPr id="14848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0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7701" y="228600"/>
            <a:ext cx="2078039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228600"/>
            <a:ext cx="6083300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313739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586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2338" y="1295400"/>
            <a:ext cx="3815862" cy="4648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352660-B25C-43D3-A031-654427A682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83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3D4F-A281-452A-98DB-3796DBC223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974024-FE87-4E65-ABAE-ACCAA0DD93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3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5" y="836614"/>
            <a:ext cx="6777783" cy="2555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F35E7-A652-448C-AD1B-CB1349473DA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0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9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42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9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200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80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104900"/>
            <a:ext cx="792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313739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4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4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16200000">
            <a:off x="-2501899" y="2888592"/>
            <a:ext cx="5621337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i="1">
                <a:solidFill>
                  <a:srgbClr val="FFFFFF"/>
                </a:solidFill>
              </a:rPr>
              <a:t>Environmental Health and Safety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84714" y="6559551"/>
            <a:ext cx="40395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64C8D04-1B8D-42D1-993F-FCF845E056A8}" type="slidenum">
              <a:rPr lang="en-US" sz="1400" i="1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09600" y="838201"/>
            <a:ext cx="8534400" cy="63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8957988" y="6340476"/>
            <a:ext cx="18601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6" r:id="rId14"/>
    <p:sldLayoutId id="2147483677" r:id="rId15"/>
    <p:sldLayoutId id="2147483678" r:id="rId16"/>
  </p:sldLayoutIdLst>
  <p:hf sldNum="0" hdr="0" ftr="0" dt="0"/>
  <p:txStyles>
    <p:titleStyle>
      <a:lvl1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85750" indent="-28575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2pPr>
      <a:lvl3pPr marL="9715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3pPr>
      <a:lvl4pPr marL="131445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toolbox.com/density-specific-weight-gravity-d_290.html" TargetMode="External"/><Relationship Id="rId2" Type="http://schemas.openxmlformats.org/officeDocument/2006/relationships/hyperlink" Target="http://www.engineeringtoolbox.com/temperature-d_2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96737" y="4587147"/>
            <a:ext cx="5332863" cy="786774"/>
            <a:chOff x="3003995" y="5803909"/>
            <a:chExt cx="4262556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410156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b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ARIEF LATAR, MSc</a:t>
              </a:r>
              <a:endParaRPr lang="en-US" sz="24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003995" y="5803909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1295400" y="1219200"/>
            <a:ext cx="71628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Bahan</a:t>
            </a:r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 </a:t>
            </a:r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kimia</a:t>
            </a:r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 </a:t>
            </a:r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mudah</a:t>
            </a:r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 </a:t>
            </a:r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terbakar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ekton Pro Cond" pitchFamily="34" charset="0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520898" y="1462666"/>
            <a:ext cx="1375839" cy="1267394"/>
            <a:chOff x="1854" y="3600"/>
            <a:chExt cx="782" cy="668"/>
          </a:xfrm>
        </p:grpSpPr>
        <p:pic>
          <p:nvPicPr>
            <p:cNvPr id="13" name="Picture 8" descr="dove-left-gold"/>
            <p:cNvPicPr>
              <a:picLocks noChangeAspect="1" noChangeArrowheads="1"/>
            </p:cNvPicPr>
            <p:nvPr/>
          </p:nvPicPr>
          <p:blipFill>
            <a:blip r:embed="rId5">
              <a:lum bright="-24000" contrast="-30000"/>
            </a:blip>
            <a:srcRect/>
            <a:stretch>
              <a:fillRect/>
            </a:stretch>
          </p:blipFill>
          <p:spPr bwMode="auto">
            <a:xfrm rot="818716">
              <a:off x="1854" y="3600"/>
              <a:ext cx="782" cy="419"/>
            </a:xfrm>
            <a:prstGeom prst="rect">
              <a:avLst/>
            </a:prstGeom>
            <a:noFill/>
          </p:spPr>
        </p:pic>
        <p:pic>
          <p:nvPicPr>
            <p:cNvPr id="14" name="Picture 9" descr="GLOB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94" y="3924"/>
              <a:ext cx="360" cy="34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8928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1066800"/>
            <a:ext cx="4876800" cy="431800"/>
          </a:xfrm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800" b="1" dirty="0" smtClean="0">
                <a:cs typeface="Tahoma" pitchFamily="34" charset="0"/>
              </a:rPr>
              <a:t>Tabel-1.1.SIFAT </a:t>
            </a:r>
            <a:r>
              <a:rPr lang="en-US" sz="1800" b="1" dirty="0">
                <a:cs typeface="Tahoma" pitchFamily="34" charset="0"/>
              </a:rPr>
              <a:t>FISIKA BAHAN KIMIA</a:t>
            </a:r>
          </a:p>
        </p:txBody>
      </p:sp>
      <p:graphicFrame>
        <p:nvGraphicFramePr>
          <p:cNvPr id="81614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40404"/>
              </p:ext>
            </p:extLst>
          </p:nvPr>
        </p:nvGraphicFramePr>
        <p:xfrm>
          <a:off x="1134710" y="1981200"/>
          <a:ext cx="7018690" cy="43656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78568"/>
                <a:gridCol w="1287322"/>
                <a:gridCol w="1371600"/>
                <a:gridCol w="19812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NAMA KIMIA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FLASH POINT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  </a:t>
                      </a:r>
                      <a:r>
                        <a:rPr kumimoji="1" lang="en-US" sz="12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C )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BOILING POINT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Ttk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didih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  </a:t>
                      </a:r>
                      <a:r>
                        <a:rPr kumimoji="1" lang="en-US" sz="12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 )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SP. GRA VITY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376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ACETON,  CH3COCH3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ALKOHOL, CH3CH2OH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GASOLINE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ACETYLENE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METHANE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ETHANE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PROPANE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BUTANE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HEXANE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BENZENE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TOLUENE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PARA-XYLENE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TRI-CHLORO-ETYLENE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FORMALDEHYDE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KEROSENE 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- 83,6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161,5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103,7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42,1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138,3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87,2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–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81000" y="94055"/>
            <a:ext cx="3010014" cy="763479"/>
            <a:chOff x="5524386" y="719826"/>
            <a:chExt cx="3353854" cy="763005"/>
          </a:xfrm>
        </p:grpSpPr>
        <p:sp>
          <p:nvSpPr>
            <p:cNvPr id="6" name="Freeform 5"/>
            <p:cNvSpPr/>
            <p:nvPr/>
          </p:nvSpPr>
          <p:spPr>
            <a:xfrm rot="21600000">
              <a:off x="5905284" y="85792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524386" y="719826"/>
              <a:ext cx="883300" cy="763005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8916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08297"/>
              </p:ext>
            </p:extLst>
          </p:nvPr>
        </p:nvGraphicFramePr>
        <p:xfrm>
          <a:off x="2286000" y="304800"/>
          <a:ext cx="5686869" cy="697795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378299"/>
                <a:gridCol w="1654285"/>
                <a:gridCol w="1654285"/>
              </a:tblGrid>
              <a:tr h="388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Fluid</a:t>
                      </a:r>
                      <a:endParaRPr lang="en-US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  <a:hlinkClick r:id="rId2"/>
                        </a:rPr>
                        <a:t>Temperature</a:t>
                      </a: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/>
                      </a:r>
                      <a:b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</a:b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en-US" sz="1400" b="0" baseline="30000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lang="en-US" sz="1400" b="0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C</a:t>
                      </a: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)</a:t>
                      </a:r>
                      <a:endParaRPr lang="en-US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Specific Gravity</a:t>
                      </a: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SG</a:t>
                      </a:r>
                      <a:endParaRPr lang="en-US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>
                    <a:solidFill>
                      <a:schemeClr val="tx2"/>
                    </a:solidFill>
                  </a:tcPr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Acetic Acid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1.052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Acetone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0.787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Acetylene, liquid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-121</a:t>
                      </a:r>
                      <a:r>
                        <a:rPr lang="en-US" sz="1400" baseline="30000" dirty="0"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F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0.62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Acetylene, liquid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70</a:t>
                      </a:r>
                      <a:r>
                        <a:rPr lang="en-US" sz="1400" baseline="30000"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lang="en-US" sz="1400">
                          <a:effectLst/>
                          <a:latin typeface="Arial Narrow" pitchFamily="34" charset="0"/>
                        </a:rPr>
                        <a:t>F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0.38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 Narrow" pitchFamily="34" charset="0"/>
                        </a:rPr>
                        <a:t>Adipic</a:t>
                      </a: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 acid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Alcohol, ethyl (ethanol)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0.787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388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Alcohol, methyl (methanol)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0.791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Alcohol, propyl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0.802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Ammonia (aqua)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0.826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Aniline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1.022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Benzene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0.876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 Narrow" pitchFamily="34" charset="0"/>
                        </a:rPr>
                        <a:t>Benzil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1.084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Bromine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3.12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Butane, liquid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0.601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Caproic acid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0.924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Carbolic acid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0.959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Carbon disulfide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1.265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301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Carbon tetrachloride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1.589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Carene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0.860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Oil, Castor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0.959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Chloride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1.56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Chloroform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1.469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Citric acid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1.665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8490" y="138183"/>
            <a:ext cx="2364108" cy="625296"/>
            <a:chOff x="5585365" y="857923"/>
            <a:chExt cx="2972956" cy="624908"/>
          </a:xfrm>
        </p:grpSpPr>
        <p:sp>
          <p:nvSpPr>
            <p:cNvPr id="5" name="Freeform 4"/>
            <p:cNvSpPr/>
            <p:nvPr/>
          </p:nvSpPr>
          <p:spPr>
            <a:xfrm>
              <a:off x="5585365" y="95494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716036" y="857923"/>
              <a:ext cx="691650" cy="624908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4769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219200"/>
            <a:ext cx="5504490" cy="533400"/>
          </a:xfrm>
        </p:spPr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  <a:latin typeface="Rockwell Condensed" pitchFamily="18" charset="0"/>
              </a:rPr>
              <a:t>Mudah</a:t>
            </a:r>
            <a:r>
              <a:rPr lang="en-US" sz="3200" dirty="0">
                <a:solidFill>
                  <a:srgbClr val="FF0000"/>
                </a:solidFill>
                <a:latin typeface="Rockwell Condensed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Rockwell Condensed" pitchFamily="18" charset="0"/>
              </a:rPr>
              <a:t>Terbakar</a:t>
            </a:r>
            <a:r>
              <a:rPr lang="en-US" sz="3200" dirty="0">
                <a:solidFill>
                  <a:srgbClr val="FF0000"/>
                </a:solidFill>
                <a:latin typeface="Rockwell Condensed" pitchFamily="18" charset="0"/>
              </a:rPr>
              <a:t> (Flammable)                                  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1238950" y="2161816"/>
            <a:ext cx="7371650" cy="3800987"/>
          </a:xfrm>
        </p:spPr>
        <p:txBody>
          <a:bodyPr/>
          <a:lstStyle/>
          <a:p>
            <a:pPr marL="573088" indent="-573088">
              <a:lnSpc>
                <a:spcPct val="90000"/>
              </a:lnSpc>
              <a:buBlip>
                <a:blip r:embed="rId3"/>
              </a:buBlip>
            </a:pPr>
            <a:r>
              <a:rPr lang="en-US" sz="2800" dirty="0" err="1">
                <a:latin typeface="Rockwell Condensed" pitchFamily="18" charset="0"/>
              </a:rPr>
              <a:t>Dapat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terbakar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pada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suhu</a:t>
            </a:r>
            <a:r>
              <a:rPr lang="en-US" sz="2800" dirty="0">
                <a:latin typeface="Rockwell Condensed" pitchFamily="18" charset="0"/>
              </a:rPr>
              <a:t> normal </a:t>
            </a:r>
          </a:p>
          <a:p>
            <a:pPr marL="519113" indent="-519113">
              <a:lnSpc>
                <a:spcPct val="90000"/>
              </a:lnSpc>
              <a:buBlip>
                <a:blip r:embed="rId3"/>
              </a:buBlip>
            </a:pPr>
            <a:r>
              <a:rPr lang="en-US" sz="2800" dirty="0">
                <a:latin typeface="Rockwell Condensed" pitchFamily="18" charset="0"/>
              </a:rPr>
              <a:t>Check Flash Point (FP) </a:t>
            </a:r>
          </a:p>
          <a:p>
            <a:pPr marL="2286000" lvl="4" indent="-568325">
              <a:lnSpc>
                <a:spcPct val="90000"/>
              </a:lnSpc>
              <a:buBlip>
                <a:blip r:embed="rId4"/>
              </a:buBlip>
            </a:pPr>
            <a:r>
              <a:rPr lang="en-US" sz="2600" dirty="0">
                <a:latin typeface="Rockwell Condensed" pitchFamily="18" charset="0"/>
              </a:rPr>
              <a:t>OSHA  	</a:t>
            </a:r>
            <a:r>
              <a:rPr lang="en-US" sz="2600" dirty="0" smtClean="0">
                <a:latin typeface="Rockwell Condensed" pitchFamily="18" charset="0"/>
              </a:rPr>
              <a:t>FP </a:t>
            </a:r>
            <a:r>
              <a:rPr lang="en-US" sz="2600" dirty="0">
                <a:latin typeface="Rockwell Condensed" pitchFamily="18" charset="0"/>
              </a:rPr>
              <a:t>&lt; 100 F (38 C)</a:t>
            </a:r>
          </a:p>
          <a:p>
            <a:pPr marL="2286000" lvl="4" indent="-568325">
              <a:lnSpc>
                <a:spcPct val="90000"/>
              </a:lnSpc>
              <a:buBlip>
                <a:blip r:embed="rId4"/>
              </a:buBlip>
            </a:pPr>
            <a:r>
              <a:rPr lang="en-US" sz="2600" dirty="0">
                <a:latin typeface="Rockwell Condensed" pitchFamily="18" charset="0"/>
              </a:rPr>
              <a:t>EPA/DOT 	FP &lt; 140 F (60 C)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800" dirty="0" err="1">
                <a:latin typeface="Rockwell Condensed" pitchFamily="18" charset="0"/>
              </a:rPr>
              <a:t>Contoh</a:t>
            </a:r>
            <a:r>
              <a:rPr lang="en-US" sz="2800" dirty="0">
                <a:latin typeface="Rockwell Condensed" pitchFamily="18" charset="0"/>
              </a:rPr>
              <a:t>:</a:t>
            </a:r>
          </a:p>
          <a:p>
            <a:pPr lvl="2">
              <a:lnSpc>
                <a:spcPct val="90000"/>
              </a:lnSpc>
              <a:buBlip>
                <a:blip r:embed="rId4"/>
              </a:buBlip>
            </a:pPr>
            <a:r>
              <a:rPr lang="en-US" sz="2200" dirty="0" smtClean="0">
                <a:latin typeface="Rockwell Condensed" pitchFamily="18" charset="0"/>
              </a:rPr>
              <a:t>Gasoline, Methyl </a:t>
            </a:r>
            <a:r>
              <a:rPr lang="en-US" sz="2200" dirty="0">
                <a:latin typeface="Rockwell Condensed" pitchFamily="18" charset="0"/>
              </a:rPr>
              <a:t>Ethyl </a:t>
            </a:r>
            <a:r>
              <a:rPr lang="en-US" sz="2200" dirty="0" smtClean="0">
                <a:latin typeface="Rockwell Condensed" pitchFamily="18" charset="0"/>
              </a:rPr>
              <a:t>Ketone, </a:t>
            </a:r>
            <a:r>
              <a:rPr kumimoji="1" lang="en-US" sz="2200" dirty="0" smtClean="0">
                <a:latin typeface="Rockwell Condensed" pitchFamily="18" charset="0"/>
              </a:rPr>
              <a:t>TOLUENE</a:t>
            </a:r>
          </a:p>
          <a:p>
            <a:pPr lvl="2">
              <a:lnSpc>
                <a:spcPct val="90000"/>
              </a:lnSpc>
              <a:buBlip>
                <a:blip r:embed="rId4"/>
              </a:buBlip>
            </a:pPr>
            <a:r>
              <a:rPr kumimoji="1" lang="en-US" sz="2200" dirty="0" err="1" smtClean="0">
                <a:latin typeface="Rockwell Condensed" pitchFamily="18" charset="0"/>
              </a:rPr>
              <a:t>Dll</a:t>
            </a:r>
            <a:r>
              <a:rPr kumimoji="1" lang="en-US" sz="2200" dirty="0" smtClean="0">
                <a:latin typeface="Rockwell Condensed" pitchFamily="18" charset="0"/>
              </a:rPr>
              <a:t>, </a:t>
            </a:r>
            <a:r>
              <a:rPr kumimoji="1" lang="en-US" sz="2200" dirty="0" err="1" smtClean="0">
                <a:latin typeface="Rockwell Condensed" pitchFamily="18" charset="0"/>
              </a:rPr>
              <a:t>tabel</a:t>
            </a:r>
            <a:r>
              <a:rPr kumimoji="1" lang="en-US" sz="2200" dirty="0" smtClean="0">
                <a:latin typeface="Rockwell Condensed" pitchFamily="18" charset="0"/>
              </a:rPr>
              <a:t> 1.1,</a:t>
            </a:r>
            <a:endParaRPr kumimoji="1" lang="en-US" sz="2200" dirty="0">
              <a:latin typeface="Rockwell Condensed" pitchFamily="18" charset="0"/>
            </a:endParaRPr>
          </a:p>
          <a:p>
            <a:pPr marL="742950" lvl="2" indent="0">
              <a:lnSpc>
                <a:spcPct val="90000"/>
              </a:lnSpc>
              <a:buNone/>
            </a:pPr>
            <a:endParaRPr lang="en-US" sz="2200" dirty="0">
              <a:latin typeface="Rockwell Condensed" pitchFamily="18" charset="0"/>
            </a:endParaRPr>
          </a:p>
        </p:txBody>
      </p:sp>
      <p:pic>
        <p:nvPicPr>
          <p:cNvPr id="10" name="Picture 15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874818"/>
            <a:ext cx="419100" cy="395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4168" y="6135505"/>
            <a:ext cx="33264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0490" y="4558663"/>
            <a:ext cx="421019" cy="19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001000" y="3875037"/>
            <a:ext cx="468540" cy="238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35531" y="3241836"/>
            <a:ext cx="719953" cy="27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6222803"/>
            <a:ext cx="16632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1731" y="6456762"/>
            <a:ext cx="197219" cy="34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228600" y="152400"/>
            <a:ext cx="2956370" cy="609602"/>
            <a:chOff x="3977830" y="3276599"/>
            <a:chExt cx="2956370" cy="609602"/>
          </a:xfrm>
        </p:grpSpPr>
        <p:sp>
          <p:nvSpPr>
            <p:cNvPr id="18" name="Freeform 17"/>
            <p:cNvSpPr/>
            <p:nvPr/>
          </p:nvSpPr>
          <p:spPr>
            <a:xfrm>
              <a:off x="4282630" y="3276599"/>
              <a:ext cx="2651570" cy="609602"/>
            </a:xfrm>
            <a:custGeom>
              <a:avLst/>
              <a:gdLst>
                <a:gd name="connsiteX0" fmla="*/ 0 w 2178939"/>
                <a:gd name="connsiteY0" fmla="*/ 0 h 609600"/>
                <a:gd name="connsiteX1" fmla="*/ 1874139 w 2178939"/>
                <a:gd name="connsiteY1" fmla="*/ 0 h 609600"/>
                <a:gd name="connsiteX2" fmla="*/ 2178939 w 2178939"/>
                <a:gd name="connsiteY2" fmla="*/ 304800 h 609600"/>
                <a:gd name="connsiteX3" fmla="*/ 1874139 w 2178939"/>
                <a:gd name="connsiteY3" fmla="*/ 609600 h 609600"/>
                <a:gd name="connsiteX4" fmla="*/ 0 w 2178939"/>
                <a:gd name="connsiteY4" fmla="*/ 609600 h 609600"/>
                <a:gd name="connsiteX5" fmla="*/ 0 w 2178939"/>
                <a:gd name="connsiteY5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8939" h="609600">
                  <a:moveTo>
                    <a:pt x="2178939" y="609599"/>
                  </a:moveTo>
                  <a:lnTo>
                    <a:pt x="304800" y="609599"/>
                  </a:lnTo>
                  <a:lnTo>
                    <a:pt x="0" y="304800"/>
                  </a:lnTo>
                  <a:lnTo>
                    <a:pt x="304800" y="1"/>
                  </a:lnTo>
                  <a:lnTo>
                    <a:pt x="2178939" y="1"/>
                  </a:lnTo>
                  <a:lnTo>
                    <a:pt x="2178939" y="6095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1217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  </a:t>
              </a:r>
              <a:r>
                <a:rPr lang="id-ID" sz="1600" kern="1200" dirty="0" smtClean="0">
                  <a:latin typeface="Rockwell Condensed" pitchFamily="18" charset="0"/>
                </a:rPr>
                <a:t>GAS MUDAH TERBAKAR</a:t>
              </a:r>
              <a:endParaRPr lang="id-ID" sz="1600" kern="1200" dirty="0">
                <a:latin typeface="Rockwell Condensed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977830" y="3276600"/>
              <a:ext cx="609600" cy="609600"/>
            </a:xfrm>
            <a:prstGeom prst="ellipse">
              <a:avLst/>
            </a:prstGeom>
            <a:blipFill rotWithShape="0">
              <a:blip r:embed="rId6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58183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371600"/>
            <a:ext cx="6629400" cy="6858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Bahan-bahan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terbakar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digolongkan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tingkat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bahayanya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 :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7074"/>
              </p:ext>
            </p:extLst>
          </p:nvPr>
        </p:nvGraphicFramePr>
        <p:xfrm>
          <a:off x="914399" y="2695326"/>
          <a:ext cx="7772401" cy="3248274"/>
        </p:xfrm>
        <a:graphic>
          <a:graphicData uri="http://schemas.openxmlformats.org/drawingml/2006/table">
            <a:tbl>
              <a:tblPr/>
              <a:tblGrid>
                <a:gridCol w="1016950"/>
                <a:gridCol w="1380146"/>
                <a:gridCol w="2266950"/>
                <a:gridCol w="1554178"/>
                <a:gridCol w="1554177"/>
              </a:tblGrid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Kelas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Bahaya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Condense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Nyala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Nama Bahan Kimia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 Nyala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 Sulut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&lt;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Bensin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Condense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21 - 55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Benzena,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Amoniak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55 - 100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Naftalen, 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&gt;100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Gas Bumi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1000" y="94055"/>
            <a:ext cx="3010014" cy="763479"/>
            <a:chOff x="5524386" y="719826"/>
            <a:chExt cx="3353854" cy="763005"/>
          </a:xfrm>
        </p:grpSpPr>
        <p:sp>
          <p:nvSpPr>
            <p:cNvPr id="3" name="Freeform 2"/>
            <p:cNvSpPr/>
            <p:nvPr/>
          </p:nvSpPr>
          <p:spPr>
            <a:xfrm rot="21600000">
              <a:off x="5905284" y="85792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524386" y="719826"/>
              <a:ext cx="883300" cy="763005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60954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1524000"/>
            <a:ext cx="7696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Bahan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kimia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/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terbakar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</a:t>
            </a:r>
          </a:p>
          <a:p>
            <a:pPr>
              <a:buBlip>
                <a:blip r:embed="rId3"/>
              </a:buBlip>
            </a:pPr>
            <a:r>
              <a:rPr lang="en-US" sz="2400" b="1" dirty="0" err="1" smtClean="0">
                <a:solidFill>
                  <a:schemeClr val="tx1"/>
                </a:solidFill>
                <a:latin typeface="Rockwell Condensed" pitchFamily="18" charset="0"/>
              </a:rPr>
              <a:t>Pyrophoris</a:t>
            </a: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spontan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udara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suhu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54° C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kurang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Contoh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diborane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Flammable </a:t>
            </a: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chemicals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bila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percikan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endParaRPr lang="en-US" dirty="0">
              <a:solidFill>
                <a:schemeClr val="tx1"/>
              </a:solidFill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ombustible </a:t>
            </a: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chemicals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: 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endParaRPr lang="en-US" sz="2000" dirty="0">
              <a:solidFill>
                <a:schemeClr val="tx1"/>
              </a:solidFill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Oxidizers 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Rockwell Condensed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eksplosif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sangat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reaktif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stabil.Mampu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oksigen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reaksi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penguraiannya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kebakaran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ledakan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94055"/>
            <a:ext cx="3010014" cy="763479"/>
            <a:chOff x="5524386" y="719826"/>
            <a:chExt cx="3353854" cy="763005"/>
          </a:xfrm>
        </p:grpSpPr>
        <p:sp>
          <p:nvSpPr>
            <p:cNvPr id="5" name="Freeform 4"/>
            <p:cNvSpPr/>
            <p:nvPr/>
          </p:nvSpPr>
          <p:spPr>
            <a:xfrm rot="21600000">
              <a:off x="5905284" y="85792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524386" y="719826"/>
              <a:ext cx="883300" cy="763005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05559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9800" y="1828800"/>
            <a:ext cx="5029201" cy="1285883"/>
            <a:chOff x="647864" y="1828800"/>
            <a:chExt cx="5298235" cy="1285884"/>
          </a:xfrm>
        </p:grpSpPr>
        <p:sp>
          <p:nvSpPr>
            <p:cNvPr id="3" name="Freeform 2"/>
            <p:cNvSpPr/>
            <p:nvPr/>
          </p:nvSpPr>
          <p:spPr>
            <a:xfrm>
              <a:off x="1379808" y="1905000"/>
              <a:ext cx="4566291" cy="990601"/>
            </a:xfrm>
            <a:custGeom>
              <a:avLst/>
              <a:gdLst>
                <a:gd name="connsiteX0" fmla="*/ 0 w 4345792"/>
                <a:gd name="connsiteY0" fmla="*/ 0 h 1285884"/>
                <a:gd name="connsiteX1" fmla="*/ 3702850 w 4345792"/>
                <a:gd name="connsiteY1" fmla="*/ 0 h 1285884"/>
                <a:gd name="connsiteX2" fmla="*/ 4345792 w 4345792"/>
                <a:gd name="connsiteY2" fmla="*/ 642942 h 1285884"/>
                <a:gd name="connsiteX3" fmla="*/ 3702850 w 4345792"/>
                <a:gd name="connsiteY3" fmla="*/ 1285884 h 1285884"/>
                <a:gd name="connsiteX4" fmla="*/ 0 w 4345792"/>
                <a:gd name="connsiteY4" fmla="*/ 1285884 h 1285884"/>
                <a:gd name="connsiteX5" fmla="*/ 0 w 4345792"/>
                <a:gd name="connsiteY5" fmla="*/ 0 h 128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5792" h="1285884">
                  <a:moveTo>
                    <a:pt x="4345792" y="1285883"/>
                  </a:moveTo>
                  <a:lnTo>
                    <a:pt x="642942" y="1285883"/>
                  </a:lnTo>
                  <a:lnTo>
                    <a:pt x="0" y="642942"/>
                  </a:lnTo>
                  <a:lnTo>
                    <a:pt x="642942" y="1"/>
                  </a:lnTo>
                  <a:lnTo>
                    <a:pt x="4345792" y="1"/>
                  </a:lnTo>
                  <a:lnTo>
                    <a:pt x="4345792" y="1285883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8510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C00000"/>
                  </a:solidFill>
                </a:rPr>
                <a:t>BAHAN MUDAH MELEDAK</a:t>
              </a:r>
              <a:r>
                <a:rPr lang="id-ID" sz="2000" b="1" kern="1200" dirty="0" smtClean="0">
                  <a:solidFill>
                    <a:srgbClr val="C00000"/>
                  </a:solidFill>
                </a:rPr>
                <a:t> </a:t>
              </a:r>
              <a:r>
                <a:rPr lang="en-US" sz="2000" b="1" kern="1200" dirty="0" smtClean="0">
                  <a:solidFill>
                    <a:srgbClr val="C00000"/>
                  </a:solidFill>
                </a:rPr>
                <a:t> 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C00000"/>
                  </a:solidFill>
                </a:rPr>
                <a:t>( Explosive )</a:t>
              </a:r>
              <a:endParaRPr lang="en-US" sz="20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47864" y="1828800"/>
              <a:ext cx="1463888" cy="1285884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Rectangle 3"/>
          <p:cNvSpPr/>
          <p:nvPr/>
        </p:nvSpPr>
        <p:spPr>
          <a:xfrm>
            <a:off x="1143000" y="32766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berupa</a:t>
            </a:r>
            <a:r>
              <a:rPr lang="en-AU" dirty="0"/>
              <a:t> </a:t>
            </a:r>
            <a:r>
              <a:rPr lang="en-AU" dirty="0" err="1"/>
              <a:t>padatan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cairan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campurannya</a:t>
            </a:r>
            <a:r>
              <a:rPr lang="en-AU" dirty="0"/>
              <a:t> yang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akibat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 (</a:t>
            </a:r>
            <a:r>
              <a:rPr lang="en-AU" dirty="0" err="1"/>
              <a:t>reaksi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, </a:t>
            </a:r>
            <a:r>
              <a:rPr lang="en-AU" dirty="0" err="1"/>
              <a:t>gesekan</a:t>
            </a:r>
            <a:r>
              <a:rPr lang="en-AU" dirty="0"/>
              <a:t>, </a:t>
            </a:r>
            <a:r>
              <a:rPr lang="en-AU" dirty="0" err="1"/>
              <a:t>tekanan</a:t>
            </a:r>
            <a:r>
              <a:rPr lang="en-AU" dirty="0"/>
              <a:t>, </a:t>
            </a:r>
            <a:r>
              <a:rPr lang="en-AU" dirty="0" err="1"/>
              <a:t>panas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 </a:t>
            </a:r>
            <a:r>
              <a:rPr lang="en-AU" dirty="0" err="1"/>
              <a:t>lainnya</a:t>
            </a:r>
            <a:r>
              <a:rPr lang="en-AU" dirty="0"/>
              <a:t>)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gas yang </a:t>
            </a:r>
            <a:r>
              <a:rPr lang="en-AU" dirty="0" err="1"/>
              <a:t>berlangsung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proses yang relative </a:t>
            </a:r>
            <a:r>
              <a:rPr lang="en-AU" dirty="0" err="1"/>
              <a:t>singkat</a:t>
            </a:r>
            <a:r>
              <a:rPr lang="en-AU" dirty="0"/>
              <a:t> </a:t>
            </a:r>
            <a:r>
              <a:rPr lang="en-AU" dirty="0" err="1"/>
              <a:t>disertai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tenaga</a:t>
            </a:r>
            <a:r>
              <a:rPr lang="en-AU" dirty="0"/>
              <a:t> </a:t>
            </a:r>
            <a:r>
              <a:rPr lang="en-AU" dirty="0" err="1"/>
              <a:t>perusakan</a:t>
            </a:r>
            <a:r>
              <a:rPr lang="en-AU" dirty="0"/>
              <a:t> yang </a:t>
            </a:r>
            <a:r>
              <a:rPr lang="en-AU" dirty="0" err="1"/>
              <a:t>besar</a:t>
            </a:r>
            <a:r>
              <a:rPr lang="en-AU" dirty="0"/>
              <a:t>, </a:t>
            </a:r>
            <a:r>
              <a:rPr lang="en-AU" dirty="0" err="1"/>
              <a:t>pelepasan</a:t>
            </a:r>
            <a:r>
              <a:rPr lang="en-AU" dirty="0"/>
              <a:t> </a:t>
            </a:r>
            <a:r>
              <a:rPr lang="en-AU" dirty="0" err="1"/>
              <a:t>tekanan</a:t>
            </a:r>
            <a:r>
              <a:rPr lang="en-AU" dirty="0"/>
              <a:t> yang </a:t>
            </a:r>
            <a:r>
              <a:rPr lang="en-AU" dirty="0" err="1"/>
              <a:t>besar</a:t>
            </a:r>
            <a:r>
              <a:rPr lang="en-AU" dirty="0"/>
              <a:t> </a:t>
            </a:r>
            <a:r>
              <a:rPr lang="en-AU" dirty="0" err="1"/>
              <a:t>serta</a:t>
            </a:r>
            <a:r>
              <a:rPr lang="en-AU" dirty="0"/>
              <a:t> </a:t>
            </a:r>
            <a:r>
              <a:rPr lang="en-AU" dirty="0" err="1"/>
              <a:t>suara</a:t>
            </a:r>
            <a:r>
              <a:rPr lang="en-AU" dirty="0"/>
              <a:t> yang </a:t>
            </a:r>
            <a:r>
              <a:rPr lang="en-AU" dirty="0" err="1"/>
              <a:t>keras</a:t>
            </a:r>
            <a:r>
              <a:rPr lang="en-A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981200"/>
            <a:ext cx="701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400" b="1" dirty="0">
                <a:latin typeface="Rockwell Condensed" pitchFamily="18" charset="0"/>
                <a:cs typeface="Tahoma" pitchFamily="34" charset="0"/>
              </a:rPr>
              <a:t>KRITERIA MUDAH MELEDAK  :</a:t>
            </a:r>
          </a:p>
          <a:p>
            <a:pPr marL="623888" indent="-392113" defTabSz="577850">
              <a:lnSpc>
                <a:spcPct val="200000"/>
              </a:lnSpc>
              <a:buFontTx/>
              <a:buChar char="o"/>
            </a:pP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Bila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bereaksi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menghasilkan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gas </a:t>
            </a:r>
            <a:r>
              <a:rPr lang="en-US" sz="2000" b="1" dirty="0" err="1" smtClean="0">
                <a:latin typeface="Perpetua Titling MT" pitchFamily="18" charset="0"/>
                <a:cs typeface="Tahoma" pitchFamily="34" charset="0"/>
              </a:rPr>
              <a:t>dalam</a:t>
            </a:r>
            <a:r>
              <a:rPr lang="en-US" sz="2000" b="1" dirty="0" smtClean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jumlah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besar</a:t>
            </a:r>
            <a:endParaRPr lang="en-US" sz="2000" b="1" dirty="0">
              <a:latin typeface="Perpetua Titling MT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200000"/>
              </a:lnSpc>
              <a:buFontTx/>
              <a:buChar char="o"/>
            </a:pP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Tekanan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dan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suhu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meningkat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 smtClean="0">
                <a:latin typeface="Perpetua Titling MT" pitchFamily="18" charset="0"/>
                <a:cs typeface="Tahoma" pitchFamily="34" charset="0"/>
              </a:rPr>
              <a:t>dengan</a:t>
            </a:r>
            <a:r>
              <a:rPr lang="en-US" sz="2000" b="1" dirty="0" smtClean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cepat</a:t>
            </a:r>
            <a:endParaRPr lang="en-US" sz="2000" b="1" dirty="0">
              <a:latin typeface="Perpetua Titling MT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200000"/>
              </a:lnSpc>
              <a:buFontTx/>
              <a:buChar char="o"/>
            </a:pP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Bejana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/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wadah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akan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pecah</a:t>
            </a:r>
            <a:endParaRPr lang="en-US" sz="2000" b="1" dirty="0">
              <a:latin typeface="Perpetua Titling MT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50000"/>
              </a:lnSpc>
            </a:pPr>
            <a:endParaRPr lang="en-US" sz="2000" b="1" dirty="0">
              <a:latin typeface="Rockwell Condense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219200"/>
            <a:ext cx="5410200" cy="381000"/>
          </a:xfrm>
        </p:spPr>
        <p:txBody>
          <a:bodyPr/>
          <a:lstStyle/>
          <a:p>
            <a:pPr eaLnBrk="1" hangingPunct="1"/>
            <a:r>
              <a:rPr lang="en-US" sz="3200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Terjadinya</a:t>
            </a:r>
            <a:r>
              <a:rPr lang="en-US" sz="32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peledakan</a:t>
            </a:r>
            <a:endParaRPr lang="en-US" sz="3200" b="1" i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848600" cy="342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Rockwell Condensed" pitchFamily="18" charset="0"/>
              </a:rPr>
              <a:t>Peladakan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merupakan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lepasan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secara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mendadak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dari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tiga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macam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enegi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yaitu</a:t>
            </a:r>
            <a:r>
              <a:rPr lang="en-US" sz="2400" dirty="0" smtClean="0">
                <a:latin typeface="Rockwell Condensed" pitchFamily="18" charset="0"/>
              </a:rPr>
              <a:t>, </a:t>
            </a:r>
          </a:p>
          <a:p>
            <a:pPr marL="177800" indent="0">
              <a:buNone/>
            </a:pP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    : </a:t>
            </a:r>
            <a:r>
              <a:rPr lang="en-US" sz="2400" dirty="0" err="1" smtClean="0">
                <a:latin typeface="Rockwell Condensed" pitchFamily="18" charset="0"/>
              </a:rPr>
              <a:t>phisikal</a:t>
            </a:r>
            <a:r>
              <a:rPr lang="en-US" sz="2400" dirty="0" smtClean="0">
                <a:latin typeface="Rockwell Condensed" pitchFamily="18" charset="0"/>
              </a:rPr>
              <a:t>,  </a:t>
            </a:r>
            <a:r>
              <a:rPr lang="en-US" sz="2400" dirty="0" err="1" smtClean="0">
                <a:latin typeface="Rockwell Condensed" pitchFamily="18" charset="0"/>
              </a:rPr>
              <a:t>kemikal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nuklir</a:t>
            </a:r>
            <a:r>
              <a:rPr lang="en-US" sz="2400" dirty="0" smtClean="0">
                <a:latin typeface="Rockwell Condensed" pitchFamily="18" charset="0"/>
              </a:rPr>
              <a:t> </a:t>
            </a:r>
          </a:p>
          <a:p>
            <a:pPr marL="519113" indent="-341313">
              <a:buBlip>
                <a:blip r:embed="rId3"/>
              </a:buBlip>
            </a:pP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phisikal</a:t>
            </a:r>
            <a:r>
              <a:rPr lang="en-US" sz="2400" dirty="0" smtClean="0">
                <a:latin typeface="Rockwell Condensed" pitchFamily="18" charset="0"/>
              </a:rPr>
              <a:t> :  </a:t>
            </a:r>
            <a:r>
              <a:rPr lang="en-US" sz="2400" dirty="0" err="1" smtClean="0">
                <a:latin typeface="Rockwell Condensed" pitchFamily="18" charset="0"/>
              </a:rPr>
              <a:t>atara</a:t>
            </a:r>
            <a:r>
              <a:rPr lang="en-US" sz="2400" dirty="0" smtClean="0">
                <a:latin typeface="Rockwell Condensed" pitchFamily="18" charset="0"/>
              </a:rPr>
              <a:t> lain </a:t>
            </a:r>
            <a:r>
              <a:rPr lang="en-US" sz="2400" dirty="0" err="1" smtClean="0">
                <a:latin typeface="Rockwell Condensed" pitchFamily="18" charset="0"/>
              </a:rPr>
              <a:t>disebakan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karena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adanya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tekan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kerja</a:t>
            </a:r>
            <a:r>
              <a:rPr lang="en-US" sz="2400" dirty="0" smtClean="0">
                <a:latin typeface="Rockwell Condensed" pitchFamily="18" charset="0"/>
              </a:rPr>
              <a:t> gas </a:t>
            </a:r>
            <a:r>
              <a:rPr lang="en-US" sz="2400" dirty="0" err="1" smtClean="0">
                <a:latin typeface="Rockwell Condensed" pitchFamily="18" charset="0"/>
              </a:rPr>
              <a:t>atau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uap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didalam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bejana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tertutup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tegangan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bahan</a:t>
            </a:r>
            <a:r>
              <a:rPr lang="en-US" sz="2400" dirty="0" smtClean="0">
                <a:latin typeface="Rockwell Condensed" pitchFamily="18" charset="0"/>
              </a:rPr>
              <a:t>/string material </a:t>
            </a:r>
            <a:r>
              <a:rPr lang="en-US" sz="2400" dirty="0" err="1" smtClean="0">
                <a:latin typeface="Rockwell Condensed" pitchFamily="18" charset="0"/>
              </a:rPr>
              <a:t>serta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terjadinya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kenaikan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suhu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prorses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kerja</a:t>
            </a:r>
            <a:r>
              <a:rPr lang="en-US" sz="2400" dirty="0" smtClean="0">
                <a:latin typeface="Rockwell Condensed" pitchFamily="18" charset="0"/>
              </a:rPr>
              <a:t>/work proses.</a:t>
            </a:r>
          </a:p>
          <a:p>
            <a:pPr marL="519113" indent="-341313">
              <a:buBlip>
                <a:blip r:embed="rId3"/>
              </a:buBlip>
            </a:pPr>
            <a:r>
              <a:rPr lang="en-US" sz="2400" dirty="0" err="1" smtClean="0">
                <a:latin typeface="Rockwell Condensed" pitchFamily="18" charset="0"/>
              </a:rPr>
              <a:t>enengi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kemikal</a:t>
            </a:r>
            <a:r>
              <a:rPr lang="en-US" sz="2400" dirty="0" smtClean="0">
                <a:latin typeface="Rockwell Condensed" pitchFamily="18" charset="0"/>
              </a:rPr>
              <a:t> :  </a:t>
            </a:r>
            <a:r>
              <a:rPr lang="en-US" sz="2400" dirty="0" err="1" smtClean="0">
                <a:latin typeface="Rockwell Condensed" pitchFamily="18" charset="0"/>
              </a:rPr>
              <a:t>pada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umumnya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disebabkan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oleh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adanya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reaksi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kimia</a:t>
            </a:r>
            <a:r>
              <a:rPr lang="en-US" sz="2400" dirty="0" smtClean="0">
                <a:latin typeface="Rockwell Condensed" pitchFamily="18" charset="0"/>
              </a:rPr>
              <a:t> yang </a:t>
            </a:r>
            <a:r>
              <a:rPr lang="en-US" sz="2400" dirty="0" err="1" smtClean="0">
                <a:latin typeface="Rockwell Condensed" pitchFamily="18" charset="0"/>
              </a:rPr>
              <a:t>bersifat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eksotermis</a:t>
            </a:r>
            <a:r>
              <a:rPr lang="en-US" sz="2400" dirty="0" smtClean="0">
                <a:latin typeface="Rockwell Condense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2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1982" y="1282987"/>
            <a:ext cx="406233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GAS BERTEKANAN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413338"/>
            <a:ext cx="70866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hangingPunct="0"/>
            <a:r>
              <a:rPr lang="en-AU" sz="2400" dirty="0"/>
              <a:t>Gas </a:t>
            </a:r>
            <a:r>
              <a:rPr lang="en-AU" sz="2400" dirty="0" err="1"/>
              <a:t>bertekanan</a:t>
            </a:r>
            <a:r>
              <a:rPr lang="en-AU" sz="2400" dirty="0"/>
              <a:t> </a:t>
            </a:r>
            <a:r>
              <a:rPr lang="en-AU" sz="2400" dirty="0" err="1"/>
              <a:t>telah</a:t>
            </a:r>
            <a:r>
              <a:rPr lang="en-AU" sz="2400" dirty="0"/>
              <a:t> </a:t>
            </a:r>
            <a:r>
              <a:rPr lang="en-AU" sz="2400" dirty="0" err="1"/>
              <a:t>banyak</a:t>
            </a:r>
            <a:r>
              <a:rPr lang="en-AU" sz="2400" dirty="0"/>
              <a:t> </a:t>
            </a:r>
            <a:r>
              <a:rPr lang="en-AU" sz="2400" dirty="0" err="1"/>
              <a:t>digunakan</a:t>
            </a:r>
            <a:r>
              <a:rPr lang="en-AU" sz="2400" dirty="0"/>
              <a:t> </a:t>
            </a:r>
            <a:r>
              <a:rPr lang="en-AU" sz="2400" dirty="0" err="1"/>
              <a:t>dalam</a:t>
            </a:r>
            <a:r>
              <a:rPr lang="en-AU" sz="2400" dirty="0"/>
              <a:t> </a:t>
            </a:r>
            <a:r>
              <a:rPr lang="en-AU" sz="2400" dirty="0" err="1"/>
              <a:t>industri</a:t>
            </a:r>
            <a:r>
              <a:rPr lang="en-AU" sz="2400" dirty="0"/>
              <a:t> </a:t>
            </a:r>
            <a:r>
              <a:rPr lang="en-AU" sz="2400" dirty="0" err="1"/>
              <a:t>ataupun</a:t>
            </a:r>
            <a:r>
              <a:rPr lang="en-AU" sz="2400" dirty="0"/>
              <a:t> </a:t>
            </a:r>
            <a:r>
              <a:rPr lang="en-AU" sz="2400" dirty="0" err="1"/>
              <a:t>laboratorium</a:t>
            </a:r>
            <a:r>
              <a:rPr lang="en-AU" sz="2400" dirty="0"/>
              <a:t>. </a:t>
            </a:r>
            <a:r>
              <a:rPr lang="en-AU" sz="2400" dirty="0" err="1"/>
              <a:t>Bahaya</a:t>
            </a:r>
            <a:r>
              <a:rPr lang="en-AU" sz="2400" dirty="0"/>
              <a:t> </a:t>
            </a:r>
            <a:r>
              <a:rPr lang="en-AU" sz="2400" dirty="0" err="1"/>
              <a:t>dari</a:t>
            </a:r>
            <a:r>
              <a:rPr lang="en-AU" sz="2400" dirty="0"/>
              <a:t> gas </a:t>
            </a:r>
            <a:r>
              <a:rPr lang="en-AU" sz="2400" dirty="0" err="1"/>
              <a:t>tersebut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</a:t>
            </a:r>
            <a:r>
              <a:rPr lang="en-AU" sz="2400" dirty="0" err="1"/>
              <a:t>dasarnya</a:t>
            </a:r>
            <a:r>
              <a:rPr lang="en-AU" sz="2400" dirty="0"/>
              <a:t> </a:t>
            </a:r>
            <a:r>
              <a:rPr lang="en-AU" sz="2400" dirty="0" err="1"/>
              <a:t>adalah</a:t>
            </a:r>
            <a:r>
              <a:rPr lang="en-AU" sz="2400" dirty="0"/>
              <a:t> </a:t>
            </a:r>
            <a:r>
              <a:rPr lang="en-AU" sz="2400" dirty="0" err="1"/>
              <a:t>karena</a:t>
            </a:r>
            <a:r>
              <a:rPr lang="en-AU" sz="2400" dirty="0"/>
              <a:t> </a:t>
            </a:r>
            <a:r>
              <a:rPr lang="en-AU" sz="2400" dirty="0" err="1"/>
              <a:t>tekanan</a:t>
            </a:r>
            <a:r>
              <a:rPr lang="en-AU" sz="2400" dirty="0"/>
              <a:t> </a:t>
            </a:r>
            <a:r>
              <a:rPr lang="en-AU" sz="2400" dirty="0" err="1"/>
              <a:t>tinggi</a:t>
            </a:r>
            <a:r>
              <a:rPr lang="en-AU" sz="2400" dirty="0"/>
              <a:t>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juga</a:t>
            </a:r>
            <a:r>
              <a:rPr lang="en-AU" sz="2400" dirty="0"/>
              <a:t> </a:t>
            </a:r>
            <a:r>
              <a:rPr lang="en-AU" sz="2400" dirty="0" err="1"/>
              <a:t>efek</a:t>
            </a:r>
            <a:r>
              <a:rPr lang="en-AU" sz="2400" dirty="0"/>
              <a:t> yang </a:t>
            </a:r>
            <a:r>
              <a:rPr lang="en-AU" sz="2400" dirty="0" err="1"/>
              <a:t>mungkin</a:t>
            </a:r>
            <a:r>
              <a:rPr lang="en-AU" sz="2400" dirty="0"/>
              <a:t> </a:t>
            </a:r>
            <a:r>
              <a:rPr lang="en-AU" sz="2400" dirty="0" err="1"/>
              <a:t>juga</a:t>
            </a:r>
            <a:r>
              <a:rPr lang="en-AU" sz="2400" dirty="0"/>
              <a:t> </a:t>
            </a:r>
            <a:r>
              <a:rPr lang="en-AU" sz="2400" dirty="0" err="1"/>
              <a:t>bersifat</a:t>
            </a:r>
            <a:r>
              <a:rPr lang="en-AU" sz="2400" dirty="0"/>
              <a:t> </a:t>
            </a:r>
            <a:r>
              <a:rPr lang="en-AU" sz="2400" dirty="0" err="1"/>
              <a:t>racun</a:t>
            </a:r>
            <a:r>
              <a:rPr lang="en-AU" sz="2400" dirty="0"/>
              <a:t>, </a:t>
            </a:r>
            <a:r>
              <a:rPr lang="en-AU" sz="2400" dirty="0" err="1"/>
              <a:t>aspiksian</a:t>
            </a:r>
            <a:r>
              <a:rPr lang="en-AU" sz="2400" dirty="0"/>
              <a:t>, </a:t>
            </a:r>
            <a:r>
              <a:rPr lang="en-AU" sz="2400" dirty="0" err="1"/>
              <a:t>korosif</a:t>
            </a:r>
            <a:r>
              <a:rPr lang="en-AU" sz="2400" dirty="0"/>
              <a:t>,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mudah</a:t>
            </a:r>
            <a:r>
              <a:rPr lang="en-AU" sz="2400" dirty="0"/>
              <a:t> </a:t>
            </a:r>
            <a:r>
              <a:rPr lang="en-AU" sz="2400" dirty="0" err="1"/>
              <a:t>terbakar</a:t>
            </a:r>
            <a:r>
              <a:rPr lang="en-AU" sz="2400" dirty="0"/>
              <a:t>, </a:t>
            </a:r>
            <a:r>
              <a:rPr lang="en-AU" sz="2400" dirty="0" err="1"/>
              <a:t>lihat</a:t>
            </a:r>
            <a:r>
              <a:rPr lang="en-AU" sz="2400" dirty="0"/>
              <a:t> table 10.2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0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31619"/>
              </p:ext>
            </p:extLst>
          </p:nvPr>
        </p:nvGraphicFramePr>
        <p:xfrm>
          <a:off x="1371600" y="1828800"/>
          <a:ext cx="6324601" cy="330708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572510"/>
                <a:gridCol w="1987238"/>
                <a:gridCol w="2764853"/>
              </a:tblGrid>
              <a:tr h="2667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Penggunaan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Bahaya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Asetilen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 bakar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r>
                        <a:rPr lang="en-AU" sz="1600" dirty="0">
                          <a:effectLst/>
                        </a:rPr>
                        <a:t>, </a:t>
                      </a:r>
                      <a:r>
                        <a:rPr lang="en-AU" sz="1600" dirty="0" err="1">
                          <a:effectLst/>
                        </a:rPr>
                        <a:t>aspiksian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Ammonia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Bahan baku pupuk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Etilen Oksida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Sterilisasi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Hidrogen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Hidrogenasi, gas karier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meledak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Nitrogen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 pencuci, membuat udara inert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Aspiksian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Klor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Klorinasi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, </a:t>
                      </a:r>
                      <a:r>
                        <a:rPr lang="en-AU" sz="1600" dirty="0" err="1">
                          <a:effectLst/>
                        </a:rPr>
                        <a:t>korosif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Vinil Klorida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Produksi plastic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9906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Tabel</a:t>
            </a:r>
            <a:r>
              <a:rPr lang="en-AU" dirty="0"/>
              <a:t> .10.2.    </a:t>
            </a:r>
            <a:r>
              <a:rPr lang="en-AU" dirty="0" err="1"/>
              <a:t>P</a:t>
            </a:r>
            <a:r>
              <a:rPr lang="en-AU" dirty="0" err="1" smtClean="0"/>
              <a:t>enggunaan</a:t>
            </a:r>
            <a:r>
              <a:rPr lang="en-AU" dirty="0" smtClean="0"/>
              <a:t> </a:t>
            </a:r>
            <a:r>
              <a:rPr lang="en-AU" dirty="0"/>
              <a:t>gas </a:t>
            </a:r>
            <a:r>
              <a:rPr lang="en-AU" dirty="0" err="1"/>
              <a:t>bertekanan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bahayanya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381492" y="2514600"/>
            <a:ext cx="6646892" cy="874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6600" kern="10" dirty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Britannic Bold" pitchFamily="34" charset="0"/>
              </a:rPr>
              <a:t>I.  </a:t>
            </a:r>
            <a:r>
              <a:rPr lang="id-ID" sz="6600" kern="10" dirty="0" smtClean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Britannic Bold" pitchFamily="34" charset="0"/>
              </a:rPr>
              <a:t>P</a:t>
            </a:r>
            <a:r>
              <a:rPr lang="en-US" sz="6600" kern="10" dirty="0" smtClean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Britannic Bold" pitchFamily="34" charset="0"/>
              </a:rPr>
              <a:t>ENDAHULUAN</a:t>
            </a:r>
            <a:endParaRPr lang="id-ID" sz="6600" kern="10" dirty="0"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solidFill>
                <a:srgbClr val="FF0000"/>
              </a:solidFill>
              <a:latin typeface="Britannic Bold" pitchFamily="34" charset="0"/>
            </a:endParaRPr>
          </a:p>
        </p:txBody>
      </p:sp>
      <p:pic>
        <p:nvPicPr>
          <p:cNvPr id="5" name="Picture 18" descr="CONSR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10000"/>
            <a:ext cx="267139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1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2200" y="1981200"/>
            <a:ext cx="4590725" cy="990600"/>
            <a:chOff x="2133600" y="3810000"/>
            <a:chExt cx="4590725" cy="990600"/>
          </a:xfrm>
        </p:grpSpPr>
        <p:sp>
          <p:nvSpPr>
            <p:cNvPr id="3" name="Rectangle 2"/>
            <p:cNvSpPr/>
            <p:nvPr/>
          </p:nvSpPr>
          <p:spPr>
            <a:xfrm>
              <a:off x="2133600" y="3810000"/>
              <a:ext cx="4572000" cy="990600"/>
            </a:xfrm>
            <a:prstGeom prst="rect">
              <a:avLst/>
            </a:prstGeom>
            <a:solidFill>
              <a:srgbClr val="FFFF00"/>
            </a:solidFill>
          </p:spPr>
        </p:sp>
        <p:sp>
          <p:nvSpPr>
            <p:cNvPr id="4" name="Freeform 3"/>
            <p:cNvSpPr/>
            <p:nvPr/>
          </p:nvSpPr>
          <p:spPr>
            <a:xfrm rot="21600000">
              <a:off x="2152324" y="3810966"/>
              <a:ext cx="4572001" cy="988667"/>
            </a:xfrm>
            <a:custGeom>
              <a:avLst/>
              <a:gdLst>
                <a:gd name="connsiteX0" fmla="*/ 0 w 4572001"/>
                <a:gd name="connsiteY0" fmla="*/ 0 h 988665"/>
                <a:gd name="connsiteX1" fmla="*/ 4077669 w 4572001"/>
                <a:gd name="connsiteY1" fmla="*/ 0 h 988665"/>
                <a:gd name="connsiteX2" fmla="*/ 4572001 w 4572001"/>
                <a:gd name="connsiteY2" fmla="*/ 494333 h 988665"/>
                <a:gd name="connsiteX3" fmla="*/ 4077669 w 4572001"/>
                <a:gd name="connsiteY3" fmla="*/ 988665 h 988665"/>
                <a:gd name="connsiteX4" fmla="*/ 0 w 4572001"/>
                <a:gd name="connsiteY4" fmla="*/ 988665 h 988665"/>
                <a:gd name="connsiteX5" fmla="*/ 0 w 4572001"/>
                <a:gd name="connsiteY5" fmla="*/ 0 h 98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2001" h="988665">
                  <a:moveTo>
                    <a:pt x="4572001" y="988664"/>
                  </a:moveTo>
                  <a:lnTo>
                    <a:pt x="494332" y="988664"/>
                  </a:lnTo>
                  <a:lnTo>
                    <a:pt x="0" y="494332"/>
                  </a:lnTo>
                  <a:lnTo>
                    <a:pt x="494332" y="1"/>
                  </a:lnTo>
                  <a:lnTo>
                    <a:pt x="4572001" y="1"/>
                  </a:lnTo>
                  <a:lnTo>
                    <a:pt x="4572001" y="988664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3140" tIns="91441" rIns="170688" bIns="91441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0000"/>
                  </a:solidFill>
                  <a:latin typeface="Rockwell Condensed" pitchFamily="18" charset="0"/>
                </a:rPr>
                <a:t>            BAHAN OKSIDATOR</a:t>
              </a:r>
              <a:endParaRPr lang="en-US" sz="2400" b="1" kern="1200" dirty="0">
                <a:solidFill>
                  <a:srgbClr val="FF0000"/>
                </a:solidFill>
                <a:latin typeface="Rockwell Condensed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133975" y="3810000"/>
              <a:ext cx="1606521" cy="989634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6" name="Rectangle 5"/>
          <p:cNvSpPr/>
          <p:nvPr/>
        </p:nvSpPr>
        <p:spPr>
          <a:xfrm>
            <a:off x="1447800" y="3733800"/>
            <a:ext cx="7315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800" b="1" dirty="0">
                <a:latin typeface="Rockwell Condensed" pitchFamily="18" charset="0"/>
                <a:cs typeface="Tahoma" pitchFamily="34" charset="0"/>
              </a:rPr>
              <a:t>KRITERIA OKSIDATOR  :</a:t>
            </a:r>
          </a:p>
          <a:p>
            <a:pPr marL="519113" indent="-341313" defTabSz="577850">
              <a:buFontTx/>
              <a:buChar char="o"/>
            </a:pPr>
            <a:r>
              <a:rPr lang="en-US" sz="2400" dirty="0" err="1" smtClean="0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terjadi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reaksi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kimia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penguraiannya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Rockwell Condensed" pitchFamily="18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Rockwell Condensed" pitchFamily="18" charset="0"/>
                <a:cs typeface="Tahoma" pitchFamily="34" charset="0"/>
              </a:rPr>
              <a:t>menghasilkan</a:t>
            </a:r>
            <a:r>
              <a:rPr lang="en-US" sz="2400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gas O</a:t>
            </a:r>
            <a:r>
              <a:rPr lang="en-US" sz="2400" baseline="-25000" dirty="0">
                <a:latin typeface="Rockwell Condensed" pitchFamily="18" charset="0"/>
                <a:cs typeface="Tahoma" pitchFamily="34" charset="0"/>
              </a:rPr>
              <a:t>2  </a:t>
            </a:r>
            <a:endParaRPr lang="en-US" sz="2400" dirty="0">
              <a:latin typeface="Rockwell Condensed" pitchFamily="18" charset="0"/>
              <a:cs typeface="Tahoma" pitchFamily="34" charset="0"/>
            </a:endParaRPr>
          </a:p>
          <a:p>
            <a:pPr marL="623888" indent="-623888" defTabSz="577850">
              <a:lnSpc>
                <a:spcPct val="50000"/>
              </a:lnSpc>
            </a:pPr>
            <a:endParaRPr lang="en-US" sz="2400" b="1" dirty="0">
              <a:latin typeface="Rockwell Condense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7000" y="1676399"/>
            <a:ext cx="3657600" cy="914400"/>
            <a:chOff x="3809997" y="3200400"/>
            <a:chExt cx="3374603" cy="1094123"/>
          </a:xfrm>
        </p:grpSpPr>
        <p:sp>
          <p:nvSpPr>
            <p:cNvPr id="3" name="Freeform 2"/>
            <p:cNvSpPr/>
            <p:nvPr/>
          </p:nvSpPr>
          <p:spPr>
            <a:xfrm>
              <a:off x="3831800" y="3352799"/>
              <a:ext cx="3352800" cy="775387"/>
            </a:xfrm>
            <a:custGeom>
              <a:avLst/>
              <a:gdLst>
                <a:gd name="connsiteX0" fmla="*/ 0 w 3352800"/>
                <a:gd name="connsiteY0" fmla="*/ 92779 h 927787"/>
                <a:gd name="connsiteX1" fmla="*/ 92779 w 3352800"/>
                <a:gd name="connsiteY1" fmla="*/ 0 h 927787"/>
                <a:gd name="connsiteX2" fmla="*/ 3260021 w 3352800"/>
                <a:gd name="connsiteY2" fmla="*/ 0 h 927787"/>
                <a:gd name="connsiteX3" fmla="*/ 3352800 w 3352800"/>
                <a:gd name="connsiteY3" fmla="*/ 92779 h 927787"/>
                <a:gd name="connsiteX4" fmla="*/ 3352800 w 3352800"/>
                <a:gd name="connsiteY4" fmla="*/ 835008 h 927787"/>
                <a:gd name="connsiteX5" fmla="*/ 3260021 w 3352800"/>
                <a:gd name="connsiteY5" fmla="*/ 927787 h 927787"/>
                <a:gd name="connsiteX6" fmla="*/ 92779 w 3352800"/>
                <a:gd name="connsiteY6" fmla="*/ 927787 h 927787"/>
                <a:gd name="connsiteX7" fmla="*/ 0 w 3352800"/>
                <a:gd name="connsiteY7" fmla="*/ 835008 h 927787"/>
                <a:gd name="connsiteX8" fmla="*/ 0 w 3352800"/>
                <a:gd name="connsiteY8" fmla="*/ 92779 h 92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800" h="927787">
                  <a:moveTo>
                    <a:pt x="0" y="92779"/>
                  </a:moveTo>
                  <a:cubicBezTo>
                    <a:pt x="0" y="41539"/>
                    <a:pt x="41539" y="0"/>
                    <a:pt x="92779" y="0"/>
                  </a:cubicBezTo>
                  <a:lnTo>
                    <a:pt x="3260021" y="0"/>
                  </a:lnTo>
                  <a:cubicBezTo>
                    <a:pt x="3311261" y="0"/>
                    <a:pt x="3352800" y="41539"/>
                    <a:pt x="3352800" y="92779"/>
                  </a:cubicBezTo>
                  <a:lnTo>
                    <a:pt x="3352800" y="835008"/>
                  </a:lnTo>
                  <a:cubicBezTo>
                    <a:pt x="3352800" y="886248"/>
                    <a:pt x="3311261" y="927787"/>
                    <a:pt x="3260021" y="927787"/>
                  </a:cubicBezTo>
                  <a:lnTo>
                    <a:pt x="92779" y="927787"/>
                  </a:lnTo>
                  <a:cubicBezTo>
                    <a:pt x="41539" y="927787"/>
                    <a:pt x="0" y="886248"/>
                    <a:pt x="0" y="835008"/>
                  </a:cubicBezTo>
                  <a:lnTo>
                    <a:pt x="0" y="92779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9539" tIns="76200" rIns="76200" bIns="76200" numCol="1" spcCol="1270" anchor="ctr" anchorCtr="0">
              <a:noAutofit/>
            </a:bodyPr>
            <a:lstStyle/>
            <a:p>
              <a:pPr lvl="0" algn="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Rockwell Condensed" pitchFamily="18" charset="0"/>
                </a:rPr>
                <a:t> BAHAN  REAKTIF</a:t>
              </a:r>
              <a:endParaRPr lang="en-US" sz="2000" b="1" kern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Rockwell Condensed" pitchFamily="18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809997" y="3200400"/>
              <a:ext cx="1248120" cy="1094123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" name="Rectangle 4"/>
          <p:cNvSpPr/>
          <p:nvPr/>
        </p:nvSpPr>
        <p:spPr>
          <a:xfrm>
            <a:off x="1219200" y="2978357"/>
            <a:ext cx="73151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800" dirty="0">
                <a:latin typeface="Rockwell Condensed" pitchFamily="18" charset="0"/>
                <a:cs typeface="Tahoma" pitchFamily="34" charset="0"/>
              </a:rPr>
              <a:t>KRITERIA REAKTIF  :</a:t>
            </a:r>
          </a:p>
          <a:p>
            <a:pPr marL="623888" indent="-336550" defTabSz="577850">
              <a:buFontTx/>
              <a:buChar char="o"/>
            </a:pP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terkena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air,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timbul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panas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mudah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terbakar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</a:p>
          <a:p>
            <a:pPr marL="623888" indent="-336550" defTabSz="577850">
              <a:buFontTx/>
              <a:buChar char="o"/>
            </a:pP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tercampur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senyawa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asam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timbul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panas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yg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mudah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terbakar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beracun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korrosif</a:t>
            </a:r>
            <a:r>
              <a:rPr lang="en-US" sz="2800" dirty="0">
                <a:latin typeface="Rockwell Condensed" pitchFamily="18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4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960" y="1143000"/>
            <a:ext cx="4162080" cy="477838"/>
          </a:xfrm>
        </p:spPr>
        <p:txBody>
          <a:bodyPr/>
          <a:lstStyle/>
          <a:p>
            <a:r>
              <a:rPr lang="en-US" sz="2400" b="1" dirty="0" err="1">
                <a:latin typeface="Rockwell Condensed" pitchFamily="18" charset="0"/>
              </a:rPr>
              <a:t>Bahan</a:t>
            </a:r>
            <a:r>
              <a:rPr lang="en-US" sz="2400" b="1" dirty="0">
                <a:latin typeface="Rockwell Condensed" pitchFamily="18" charset="0"/>
              </a:rPr>
              <a:t> </a:t>
            </a:r>
            <a:r>
              <a:rPr lang="en-US" sz="2400" b="1" dirty="0" err="1">
                <a:latin typeface="Rockwell Condensed" pitchFamily="18" charset="0"/>
              </a:rPr>
              <a:t>reaktif</a:t>
            </a:r>
            <a:r>
              <a:rPr lang="en-US" sz="2400" b="1" dirty="0">
                <a:latin typeface="Rockwell Condensed" pitchFamily="18" charset="0"/>
              </a:rPr>
              <a:t> </a:t>
            </a:r>
            <a:r>
              <a:rPr lang="en-US" sz="2400" b="1" dirty="0" err="1">
                <a:latin typeface="Rockwell Condensed" pitchFamily="18" charset="0"/>
              </a:rPr>
              <a:t>terhadap</a:t>
            </a:r>
            <a:r>
              <a:rPr lang="en-US" sz="2400" b="1" dirty="0">
                <a:latin typeface="Rockwell Condensed" pitchFamily="18" charset="0"/>
              </a:rPr>
              <a:t> air</a:t>
            </a:r>
            <a:r>
              <a:rPr lang="en-US" sz="2400" dirty="0">
                <a:latin typeface="Rockwell Condensed" pitchFamily="18" charset="0"/>
              </a:rPr>
              <a:t> 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8486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Beberapa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bahan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kimia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dapat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bereaksi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hebat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dengan</a:t>
            </a:r>
            <a:r>
              <a:rPr lang="en-US" sz="2000" dirty="0">
                <a:latin typeface="Rockwell Condensed" pitchFamily="18" charset="0"/>
              </a:rPr>
              <a:t> air, </a:t>
            </a:r>
            <a:r>
              <a:rPr lang="en-US" sz="2000" dirty="0" err="1">
                <a:latin typeface="Rockwell Condensed" pitchFamily="18" charset="0"/>
              </a:rPr>
              <a:t>dapat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meledak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terbakar</a:t>
            </a:r>
            <a:r>
              <a:rPr lang="en-US" sz="2000" dirty="0">
                <a:latin typeface="Rockwell Condensed" pitchFamily="18" charset="0"/>
              </a:rPr>
              <a:t>. </a:t>
            </a:r>
            <a:r>
              <a:rPr lang="en-US" sz="2000" dirty="0" err="1">
                <a:latin typeface="Rockwell Condensed" pitchFamily="18" charset="0"/>
              </a:rPr>
              <a:t>Ini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disebabkan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zat-zat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tersebut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bereaksi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secara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eksotermik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mengeluarkan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panas</a:t>
            </a:r>
            <a:r>
              <a:rPr lang="en-US" sz="2000" dirty="0">
                <a:latin typeface="Rockwell Condensed" pitchFamily="18" charset="0"/>
              </a:rPr>
              <a:t>) yang </a:t>
            </a:r>
            <a:r>
              <a:rPr lang="en-US" sz="2000" dirty="0" err="1">
                <a:latin typeface="Rockwell Condensed" pitchFamily="18" charset="0"/>
              </a:rPr>
              <a:t>besar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gas </a:t>
            </a:r>
            <a:r>
              <a:rPr lang="en-US" sz="2000" dirty="0" err="1">
                <a:latin typeface="Rockwell Condensed" pitchFamily="18" charset="0"/>
              </a:rPr>
              <a:t>yangmudah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terbakar</a:t>
            </a:r>
            <a:r>
              <a:rPr lang="en-US" sz="2000" dirty="0">
                <a:latin typeface="Rockwell Condensed" pitchFamily="18" charset="0"/>
              </a:rPr>
              <a:t>.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endParaRPr lang="en-US" sz="2000" dirty="0">
              <a:latin typeface="Rockwell Condensed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Berikut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adalah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bahan-bahan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kimia</a:t>
            </a:r>
            <a:r>
              <a:rPr lang="en-US" sz="2000" dirty="0">
                <a:latin typeface="Rockwell Condensed" pitchFamily="18" charset="0"/>
              </a:rPr>
              <a:t> yang </a:t>
            </a:r>
            <a:r>
              <a:rPr lang="en-US" sz="2000" dirty="0" err="1">
                <a:latin typeface="Rockwell Condensed" pitchFamily="18" charset="0"/>
              </a:rPr>
              <a:t>reaktif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terhadap</a:t>
            </a:r>
            <a:r>
              <a:rPr lang="en-US" sz="2000" dirty="0">
                <a:latin typeface="Rockwell Condensed" pitchFamily="18" charset="0"/>
              </a:rPr>
              <a:t> air :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>
                <a:latin typeface="Rockwell Condensed" pitchFamily="18" charset="0"/>
              </a:rPr>
              <a:t>alkali (Na, K)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alkali </a:t>
            </a:r>
            <a:r>
              <a:rPr lang="en-US" sz="2000" dirty="0" err="1">
                <a:latin typeface="Rockwell Condensed" pitchFamily="18" charset="0"/>
              </a:rPr>
              <a:t>tanah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Ca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halida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anhidrat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aluminium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tribromida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oksida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anhidrat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CaO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oksidanon-logam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halida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sulfurilklorida</a:t>
            </a:r>
            <a:r>
              <a:rPr lang="en-US" sz="2000" dirty="0">
                <a:latin typeface="Rockwell Condensed" pitchFamily="18" charset="0"/>
              </a:rPr>
              <a:t>).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endParaRPr lang="en-US" sz="2000" dirty="0">
              <a:latin typeface="Rockwell Condensed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Jelas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zat-zat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tersebut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harus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dijauhkan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dari</a:t>
            </a:r>
            <a:r>
              <a:rPr lang="en-US" sz="2000" dirty="0">
                <a:latin typeface="Rockwell Condensed" pitchFamily="18" charset="0"/>
              </a:rPr>
              <a:t> air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disimpan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dalam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ruang</a:t>
            </a:r>
            <a:r>
              <a:rPr lang="en-US" sz="2000" dirty="0">
                <a:latin typeface="Rockwell Condensed" pitchFamily="18" charset="0"/>
              </a:rPr>
              <a:t> yang </a:t>
            </a:r>
            <a:r>
              <a:rPr lang="en-US" sz="2000" dirty="0" err="1">
                <a:latin typeface="Rockwell Condensed" pitchFamily="18" charset="0"/>
              </a:rPr>
              <a:t>kering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bebas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kebocoran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bila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hujan</a:t>
            </a:r>
            <a:r>
              <a:rPr lang="en-US" sz="2000" dirty="0">
                <a:latin typeface="Rockwell Condense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90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43000"/>
            <a:ext cx="5715000" cy="685800"/>
          </a:xfrm>
        </p:spPr>
        <p:txBody>
          <a:bodyPr/>
          <a:lstStyle/>
          <a:p>
            <a:r>
              <a:rPr lang="en-US" sz="3200" dirty="0" err="1">
                <a:latin typeface="Rockwell Condensed" pitchFamily="18" charset="0"/>
              </a:rPr>
              <a:t>Reaktif</a:t>
            </a:r>
            <a:r>
              <a:rPr lang="en-US" sz="3200" dirty="0">
                <a:latin typeface="Rockwell Condensed" pitchFamily="18" charset="0"/>
              </a:rPr>
              <a:t> </a:t>
            </a:r>
            <a:r>
              <a:rPr lang="en-US" sz="3200" dirty="0" err="1">
                <a:latin typeface="Rockwell Condensed" pitchFamily="18" charset="0"/>
              </a:rPr>
              <a:t>dengan</a:t>
            </a:r>
            <a:r>
              <a:rPr lang="en-US" sz="3200" dirty="0">
                <a:latin typeface="Rockwell Condensed" pitchFamily="18" charset="0"/>
              </a:rPr>
              <a:t> </a:t>
            </a:r>
            <a:r>
              <a:rPr lang="en-US" sz="3200" dirty="0" smtClean="0">
                <a:latin typeface="Rockwell Condensed" pitchFamily="18" charset="0"/>
              </a:rPr>
              <a:t>Air------ </a:t>
            </a:r>
            <a:r>
              <a:rPr lang="en-US" sz="3200" dirty="0" err="1" smtClean="0">
                <a:latin typeface="Rockwell Condensed" pitchFamily="18" charset="0"/>
              </a:rPr>
              <a:t>lanjutan</a:t>
            </a:r>
            <a:endParaRPr lang="en-US" sz="3200" dirty="0">
              <a:latin typeface="Rockwell Condensed" pitchFamily="18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7239000" cy="37719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Bahan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kimia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sangat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bila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berkontak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dengan</a:t>
            </a:r>
            <a:r>
              <a:rPr lang="en-US" sz="2400" dirty="0">
                <a:latin typeface="Rockwell Condensed" pitchFamily="18" charset="0"/>
              </a:rPr>
              <a:t> :</a:t>
            </a:r>
          </a:p>
          <a:p>
            <a:pPr marL="914400" lvl="1" indent="-514350">
              <a:buBlip>
                <a:blip r:embed="rId4"/>
              </a:buBlip>
            </a:pPr>
            <a:r>
              <a:rPr lang="en-US" sz="2400" dirty="0">
                <a:latin typeface="Rockwell Condensed" pitchFamily="18" charset="0"/>
              </a:rPr>
              <a:t>Air </a:t>
            </a:r>
          </a:p>
          <a:p>
            <a:pPr marL="914400" lvl="1" indent="-514350">
              <a:buBlip>
                <a:blip r:embed="rId4"/>
              </a:buBlip>
            </a:pPr>
            <a:r>
              <a:rPr lang="en-US" sz="2400" dirty="0" err="1">
                <a:latin typeface="Rockwell Condensed" pitchFamily="18" charset="0"/>
              </a:rPr>
              <a:t>Uap</a:t>
            </a:r>
            <a:r>
              <a:rPr lang="en-US" sz="2400" dirty="0">
                <a:latin typeface="Rockwell Condensed" pitchFamily="18" charset="0"/>
              </a:rPr>
              <a:t> air di </a:t>
            </a:r>
            <a:r>
              <a:rPr lang="en-US" sz="2400" dirty="0" err="1">
                <a:latin typeface="Rockwell Condensed" pitchFamily="18" charset="0"/>
              </a:rPr>
              <a:t>udara</a:t>
            </a:r>
            <a:endParaRPr lang="en-US" sz="2400" dirty="0"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Contoh</a:t>
            </a:r>
            <a:r>
              <a:rPr lang="en-US" sz="2400" dirty="0">
                <a:latin typeface="Rockwell Condensed" pitchFamily="18" charset="0"/>
              </a:rPr>
              <a:t> :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 err="1">
                <a:latin typeface="Rockwell Condensed" pitchFamily="18" charset="0"/>
              </a:rPr>
              <a:t>Asam</a:t>
            </a:r>
            <a:r>
              <a:rPr lang="en-US" sz="2200" dirty="0">
                <a:latin typeface="Rockwell Condensed" pitchFamily="18" charset="0"/>
              </a:rPr>
              <a:t> </a:t>
            </a:r>
            <a:r>
              <a:rPr lang="en-US" sz="2200" dirty="0" err="1">
                <a:latin typeface="Rockwell Condensed" pitchFamily="18" charset="0"/>
              </a:rPr>
              <a:t>sulfat</a:t>
            </a:r>
            <a:r>
              <a:rPr lang="en-US" sz="2200" dirty="0">
                <a:latin typeface="Rockwell Condensed" pitchFamily="18" charset="0"/>
              </a:rPr>
              <a:t> (battery acid)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>
                <a:latin typeface="Rockwell Condensed" pitchFamily="18" charset="0"/>
              </a:rPr>
              <a:t>Soda </a:t>
            </a:r>
            <a:r>
              <a:rPr lang="en-US" sz="2200" dirty="0" err="1">
                <a:latin typeface="Rockwell Condensed" pitchFamily="18" charset="0"/>
              </a:rPr>
              <a:t>api</a:t>
            </a:r>
            <a:r>
              <a:rPr lang="en-US" sz="2200" dirty="0">
                <a:latin typeface="Rockwell Condensed" pitchFamily="18" charset="0"/>
              </a:rPr>
              <a:t> (lye)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 err="1">
                <a:latin typeface="Rockwell Condensed" pitchFamily="18" charset="0"/>
              </a:rPr>
              <a:t>Senyawa</a:t>
            </a:r>
            <a:r>
              <a:rPr lang="en-US" sz="2200" dirty="0">
                <a:latin typeface="Rockwell Condensed" pitchFamily="18" charset="0"/>
              </a:rPr>
              <a:t> phosphor</a:t>
            </a:r>
          </a:p>
        </p:txBody>
      </p:sp>
    </p:spTree>
    <p:extLst>
      <p:ext uri="{BB962C8B-B14F-4D97-AF65-F5344CB8AC3E}">
        <p14:creationId xmlns:p14="http://schemas.microsoft.com/office/powerpoint/2010/main" val="177107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066800"/>
            <a:ext cx="5867400" cy="914400"/>
          </a:xfrm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Bahan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reaktif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terhadap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asam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Rockwell Condensed" pitchFamily="18" charset="0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286000"/>
            <a:ext cx="6934200" cy="3429000"/>
          </a:xfrm>
        </p:spPr>
        <p:txBody>
          <a:bodyPr/>
          <a:lstStyle/>
          <a:p>
            <a:pPr marL="512763" indent="-512763"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Bahan-bahan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terhadap</a:t>
            </a:r>
            <a:r>
              <a:rPr lang="en-US" sz="2400" dirty="0">
                <a:latin typeface="Rockwell Condensed" pitchFamily="18" charset="0"/>
              </a:rPr>
              <a:t> air </a:t>
            </a:r>
            <a:r>
              <a:rPr lang="en-US" sz="2400" dirty="0" err="1">
                <a:latin typeface="Rockwell Condensed" pitchFamily="18" charset="0"/>
              </a:rPr>
              <a:t>diatas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juga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terhadap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asam</a:t>
            </a:r>
            <a:r>
              <a:rPr lang="en-US" sz="2400" dirty="0">
                <a:latin typeface="Rockwell Condensed" pitchFamily="18" charset="0"/>
              </a:rPr>
              <a:t>. </a:t>
            </a:r>
          </a:p>
          <a:p>
            <a:pPr marL="512763" indent="-512763"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Selain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itu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ada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bahan-bahan</a:t>
            </a:r>
            <a:r>
              <a:rPr lang="en-US" sz="2400" dirty="0">
                <a:latin typeface="Rockwell Condensed" pitchFamily="18" charset="0"/>
              </a:rPr>
              <a:t> lain yang </a:t>
            </a:r>
            <a:r>
              <a:rPr lang="en-US" sz="2400" dirty="0" err="1">
                <a:latin typeface="Rockwell Condensed" pitchFamily="18" charset="0"/>
              </a:rPr>
              <a:t>dapat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bereaksi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dengan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asam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secara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hebat</a:t>
            </a:r>
            <a:r>
              <a:rPr lang="en-US" sz="2400" dirty="0">
                <a:latin typeface="Rockwell Condensed" pitchFamily="18" charset="0"/>
              </a:rPr>
              <a:t>. </a:t>
            </a:r>
            <a:r>
              <a:rPr lang="en-US" sz="2400" dirty="0" err="1">
                <a:latin typeface="Rockwell Condensed" pitchFamily="18" charset="0"/>
              </a:rPr>
              <a:t>Reaksi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terjadi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adalah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eksotermis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menghasilkan</a:t>
            </a:r>
            <a:r>
              <a:rPr lang="en-US" sz="2400" dirty="0">
                <a:latin typeface="Rockwell Condensed" pitchFamily="18" charset="0"/>
              </a:rPr>
              <a:t> gas-gas yang </a:t>
            </a:r>
            <a:r>
              <a:rPr lang="en-US" sz="2400" dirty="0" err="1">
                <a:latin typeface="Rockwell Condensed" pitchFamily="18" charset="0"/>
              </a:rPr>
              <a:t>mudah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terbakar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atau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eksplosif</a:t>
            </a:r>
            <a:r>
              <a:rPr lang="en-US" sz="2400" dirty="0">
                <a:latin typeface="Rockwell Condensed" pitchFamily="18" charset="0"/>
              </a:rPr>
              <a:t>. </a:t>
            </a:r>
          </a:p>
          <a:p>
            <a:pPr marL="512763" indent="-512763"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Contoh</a:t>
            </a:r>
            <a:r>
              <a:rPr lang="en-US" sz="2400" dirty="0">
                <a:latin typeface="Rockwell Condensed" pitchFamily="18" charset="0"/>
              </a:rPr>
              <a:t> : </a:t>
            </a:r>
            <a:r>
              <a:rPr lang="en-US" sz="2400" dirty="0" err="1">
                <a:latin typeface="Rockwell Condensed" pitchFamily="18" charset="0"/>
              </a:rPr>
              <a:t>kalium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klorat</a:t>
            </a:r>
            <a:r>
              <a:rPr lang="en-US" sz="2400" dirty="0">
                <a:latin typeface="Rockwell Condensed" pitchFamily="18" charset="0"/>
              </a:rPr>
              <a:t>/</a:t>
            </a:r>
            <a:r>
              <a:rPr lang="en-US" sz="2400" dirty="0" err="1">
                <a:latin typeface="Rockwell Condensed" pitchFamily="18" charset="0"/>
              </a:rPr>
              <a:t>perklorat</a:t>
            </a:r>
            <a:r>
              <a:rPr lang="en-US" sz="2400" dirty="0">
                <a:latin typeface="Rockwell Condensed" pitchFamily="18" charset="0"/>
              </a:rPr>
              <a:t> (KCIO</a:t>
            </a:r>
            <a:r>
              <a:rPr lang="en-US" sz="2400" baseline="-25000" dirty="0">
                <a:latin typeface="Rockwell Condensed" pitchFamily="18" charset="0"/>
              </a:rPr>
              <a:t>3</a:t>
            </a:r>
            <a:r>
              <a:rPr lang="en-US" sz="2400" dirty="0">
                <a:latin typeface="Rockwell Condensed" pitchFamily="18" charset="0"/>
              </a:rPr>
              <a:t>), </a:t>
            </a:r>
            <a:r>
              <a:rPr lang="en-US" sz="2400" dirty="0" err="1">
                <a:latin typeface="Rockwell Condensed" pitchFamily="18" charset="0"/>
              </a:rPr>
              <a:t>kalium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permanganat</a:t>
            </a:r>
            <a:r>
              <a:rPr lang="en-US" sz="2400" dirty="0">
                <a:latin typeface="Rockwell Condensed" pitchFamily="18" charset="0"/>
              </a:rPr>
              <a:t> (KMnO</a:t>
            </a:r>
            <a:r>
              <a:rPr lang="en-US" sz="2400" baseline="-25000" dirty="0">
                <a:latin typeface="Rockwell Condensed" pitchFamily="18" charset="0"/>
              </a:rPr>
              <a:t>4</a:t>
            </a:r>
            <a:r>
              <a:rPr lang="en-US" sz="2400" dirty="0">
                <a:latin typeface="Rockwell Condensed" pitchFamily="18" charset="0"/>
              </a:rPr>
              <a:t>), </a:t>
            </a:r>
            <a:r>
              <a:rPr lang="en-US" sz="2400" dirty="0" err="1">
                <a:latin typeface="Rockwell Condensed" pitchFamily="18" charset="0"/>
              </a:rPr>
              <a:t>asamkromat</a:t>
            </a:r>
            <a:r>
              <a:rPr lang="en-US" sz="2400" dirty="0">
                <a:latin typeface="Rockwell Condensed" pitchFamily="18" charset="0"/>
              </a:rPr>
              <a:t>  (Cr</a:t>
            </a:r>
            <a:r>
              <a:rPr lang="en-US" sz="2400" baseline="-25000" dirty="0">
                <a:latin typeface="Rockwell Condensed" pitchFamily="18" charset="0"/>
              </a:rPr>
              <a:t>2</a:t>
            </a:r>
            <a:r>
              <a:rPr lang="en-US" sz="2400" dirty="0">
                <a:latin typeface="Rockwell Condensed" pitchFamily="18" charset="0"/>
              </a:rPr>
              <a:t>0</a:t>
            </a:r>
            <a:r>
              <a:rPr lang="en-US" sz="2400" baseline="-25000" dirty="0">
                <a:latin typeface="Rockwell Condensed" pitchFamily="18" charset="0"/>
              </a:rPr>
              <a:t>3</a:t>
            </a:r>
            <a:r>
              <a:rPr lang="en-US" sz="2400" dirty="0">
                <a:latin typeface="Rockwell Condensed" pitchFamily="18" charset="0"/>
              </a:rPr>
              <a:t>).  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000" dirty="0" err="1" smtClean="0">
                <a:latin typeface="Rockwell Condensed" pitchFamily="18" charset="0"/>
              </a:rPr>
              <a:t>Dengan</a:t>
            </a:r>
            <a:r>
              <a:rPr lang="en-US" sz="2000" dirty="0" smtClean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sendirinya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bahan-bahan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ini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dalam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penyimpanan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harus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dipisahkan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dari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, </a:t>
            </a:r>
            <a:r>
              <a:rPr lang="en-US" sz="2000" dirty="0" err="1">
                <a:latin typeface="Rockwell Condensed" pitchFamily="18" charset="0"/>
              </a:rPr>
              <a:t>seperti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sulfat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asetat</a:t>
            </a:r>
            <a:r>
              <a:rPr lang="en-US" sz="2000" dirty="0">
                <a:latin typeface="Rockwell Condense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97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6621" name="Picture 13" descr="j030052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30838" y="2828290"/>
            <a:ext cx="1831761" cy="2022205"/>
          </a:xfrm>
          <a:noFill/>
          <a:ln/>
        </p:spPr>
      </p:pic>
      <p:sp>
        <p:nvSpPr>
          <p:cNvPr id="836622" name="Text Box 14"/>
          <p:cNvSpPr txBox="1">
            <a:spLocks noChangeArrowheads="1"/>
          </p:cNvSpPr>
          <p:nvPr/>
        </p:nvSpPr>
        <p:spPr bwMode="auto">
          <a:xfrm>
            <a:off x="6650031" y="1172290"/>
            <a:ext cx="1172116" cy="584775"/>
          </a:xfrm>
          <a:prstGeom prst="rect">
            <a:avLst/>
          </a:prstGeom>
          <a:noFill/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Freestyle Script" pitchFamily="66" charset="0"/>
              </a:rPr>
              <a:t>S</a:t>
            </a:r>
            <a:r>
              <a:rPr lang="en-US" sz="3200" b="1" dirty="0" err="1" smtClean="0">
                <a:solidFill>
                  <a:srgbClr val="C00000"/>
                </a:solidFill>
                <a:latin typeface="Freestyle Script" pitchFamily="66" charset="0"/>
              </a:rPr>
              <a:t>ekarang</a:t>
            </a:r>
            <a:endParaRPr lang="en-US" sz="3200" b="1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83662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6248400" y="1966780"/>
            <a:ext cx="2640623" cy="381635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err="1">
                <a:latin typeface="Franklin Gothic Medium Cond" pitchFamily="34" charset="0"/>
              </a:rPr>
              <a:t>Lebih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dari</a:t>
            </a:r>
            <a:r>
              <a:rPr lang="en-US" sz="1800" dirty="0">
                <a:latin typeface="Franklin Gothic Medium Cond" pitchFamily="34" charset="0"/>
              </a:rPr>
              <a:t> 400 </a:t>
            </a:r>
            <a:r>
              <a:rPr lang="en-US" sz="1800" dirty="0" err="1">
                <a:latin typeface="Franklin Gothic Medium Cond" pitchFamily="34" charset="0"/>
              </a:rPr>
              <a:t>juta</a:t>
            </a:r>
            <a:r>
              <a:rPr lang="en-US" sz="1800" dirty="0">
                <a:latin typeface="Franklin Gothic Medium Cond" pitchFamily="34" charset="0"/>
              </a:rPr>
              <a:t> ton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dihasikan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setiap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tahun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Franklin Gothic Medium Cond" pitchFamily="34" charset="0"/>
              </a:rPr>
              <a:t> 5 – 7 </a:t>
            </a:r>
            <a:r>
              <a:rPr lang="en-US" sz="1800" dirty="0" err="1">
                <a:latin typeface="Franklin Gothic Medium Cond" pitchFamily="34" charset="0"/>
              </a:rPr>
              <a:t>juta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diketahui</a:t>
            </a:r>
            <a:r>
              <a:rPr lang="en-US" sz="1800" dirty="0">
                <a:latin typeface="Franklin Gothic Medium Cond" pitchFamily="34" charset="0"/>
              </a:rPr>
              <a:t>, </a:t>
            </a:r>
            <a:r>
              <a:rPr lang="en-US" sz="1800" dirty="0" err="1">
                <a:latin typeface="Franklin Gothic Medium Cond" pitchFamily="34" charset="0"/>
              </a:rPr>
              <a:t>lebih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dari</a:t>
            </a:r>
            <a:r>
              <a:rPr lang="en-US" sz="1800" dirty="0">
                <a:latin typeface="Franklin Gothic Medium Cond" pitchFamily="34" charset="0"/>
              </a:rPr>
              <a:t> 80.000 </a:t>
            </a:r>
            <a:r>
              <a:rPr lang="en-US" sz="1800" dirty="0" err="1">
                <a:latin typeface="Franklin Gothic Medium Cond" pitchFamily="34" charset="0"/>
              </a:rPr>
              <a:t>dipasarkan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err="1">
                <a:latin typeface="Franklin Gothic Medium Cond" pitchFamily="34" charset="0"/>
              </a:rPr>
              <a:t>Diperkirahkan</a:t>
            </a:r>
            <a:r>
              <a:rPr lang="en-US" sz="1800" dirty="0">
                <a:latin typeface="Franklin Gothic Medium Cond" pitchFamily="34" charset="0"/>
              </a:rPr>
              <a:t> 500 – 10.000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diperdagangkan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mengandung</a:t>
            </a:r>
            <a:r>
              <a:rPr lang="en-US" sz="1800" dirty="0">
                <a:latin typeface="Franklin Gothic Medium Cond" pitchFamily="34" charset="0"/>
              </a:rPr>
              <a:t>  </a:t>
            </a:r>
            <a:r>
              <a:rPr lang="en-US" sz="1800" dirty="0" err="1">
                <a:latin typeface="Franklin Gothic Medium Cond" pitchFamily="34" charset="0"/>
              </a:rPr>
              <a:t>bahaya</a:t>
            </a:r>
            <a:r>
              <a:rPr lang="en-US" sz="1800" dirty="0">
                <a:latin typeface="Franklin Gothic Medium Cond" pitchFamily="34" charset="0"/>
              </a:rPr>
              <a:t>, </a:t>
            </a:r>
            <a:r>
              <a:rPr lang="en-US" sz="1800" dirty="0" err="1">
                <a:latin typeface="Franklin Gothic Medium Cond" pitchFamily="34" charset="0"/>
              </a:rPr>
              <a:t>diantara</a:t>
            </a:r>
            <a:r>
              <a:rPr lang="en-US" sz="1800" dirty="0">
                <a:latin typeface="Franklin Gothic Medium Cond" pitchFamily="34" charset="0"/>
              </a:rPr>
              <a:t> 150 – 200 </a:t>
            </a:r>
            <a:r>
              <a:rPr lang="en-US" sz="1800" dirty="0" err="1">
                <a:latin typeface="Franklin Gothic Medium Cond" pitchFamily="34" charset="0"/>
              </a:rPr>
              <a:t>kemungkinan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penyebab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kanker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b="1" dirty="0">
              <a:latin typeface="Franklin Gothic Medium Cond" pitchFamily="34" charset="0"/>
            </a:endParaRPr>
          </a:p>
        </p:txBody>
      </p:sp>
      <p:sp>
        <p:nvSpPr>
          <p:cNvPr id="836625" name="Text Box 17"/>
          <p:cNvSpPr txBox="1">
            <a:spLocks noChangeArrowheads="1"/>
          </p:cNvSpPr>
          <p:nvPr/>
        </p:nvSpPr>
        <p:spPr bwMode="auto">
          <a:xfrm>
            <a:off x="1306773" y="2565400"/>
            <a:ext cx="2176097" cy="22923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askerville Old Face" pitchFamily="18" charset="0"/>
              </a:rPr>
              <a:t>LIMA TAHUN YANG LALU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HANYA  SATU JUTA TON BAHAN KIMIA TELAH  DIHASILKAN SETIAP </a:t>
            </a:r>
          </a:p>
          <a:p>
            <a:pPr algn="ctr"/>
            <a:r>
              <a:rPr lang="en-US" sz="1600" dirty="0"/>
              <a:t>TAHUN</a:t>
            </a:r>
          </a:p>
          <a:p>
            <a:pPr algn="ctr"/>
            <a:endParaRPr lang="en-US" sz="1600" b="0" dirty="0"/>
          </a:p>
        </p:txBody>
      </p:sp>
      <p:pic>
        <p:nvPicPr>
          <p:cNvPr id="836626" name="Picture 18" descr="CONSR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2870" y="1855606"/>
            <a:ext cx="267139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95400" y="59333"/>
            <a:ext cx="47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h Script MT" pitchFamily="66" charset="0"/>
              </a:rPr>
              <a:t>1.1.	</a:t>
            </a:r>
            <a:r>
              <a:rPr lang="en-US" sz="4000" dirty="0" err="1" smtClean="0">
                <a:latin typeface="Brush Script MT" pitchFamily="66" charset="0"/>
              </a:rPr>
              <a:t>Latar</a:t>
            </a:r>
            <a:r>
              <a:rPr lang="en-US" sz="4000" dirty="0" smtClean="0">
                <a:latin typeface="Brush Script MT" pitchFamily="66" charset="0"/>
              </a:rPr>
              <a:t>   </a:t>
            </a:r>
            <a:r>
              <a:rPr lang="en-US" sz="4000" dirty="0" err="1" smtClean="0">
                <a:latin typeface="Brush Script MT" pitchFamily="66" charset="0"/>
              </a:rPr>
              <a:t>Belakang</a:t>
            </a:r>
            <a:endParaRPr lang="en-US" sz="4000" dirty="0">
              <a:latin typeface="Brush Script MT" pitchFamily="66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7772400" y="1563918"/>
            <a:ext cx="695219" cy="257890"/>
          </a:xfrm>
          <a:prstGeom prst="down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43855"/>
      </p:ext>
    </p:extLst>
  </p:cSld>
  <p:clrMapOvr>
    <a:masterClrMapping/>
  </p:clrMapOvr>
  <p:transition>
    <p:dissolve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7" name="AutoShape 5"/>
          <p:cNvSpPr>
            <a:spLocks noChangeArrowheads="1"/>
          </p:cNvSpPr>
          <p:nvPr/>
        </p:nvSpPr>
        <p:spPr bwMode="auto">
          <a:xfrm>
            <a:off x="4787412" y="1369715"/>
            <a:ext cx="4042996" cy="1080666"/>
          </a:xfrm>
          <a:prstGeom prst="cloudCallout">
            <a:avLst>
              <a:gd name="adj1" fmla="val -124810"/>
              <a:gd name="adj2" fmla="val 701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pPr algn="ctr"/>
            <a:endParaRPr lang="id-ID" sz="2400">
              <a:latin typeface="Arial Narrow" pitchFamily="34" charset="0"/>
            </a:endParaRP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5879579" y="1611837"/>
            <a:ext cx="188064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rgbClr val="FF0000"/>
                </a:solidFill>
              </a:rPr>
              <a:t>Bahan</a:t>
            </a:r>
            <a:r>
              <a:rPr lang="en-US" sz="2400" b="0" dirty="0">
                <a:solidFill>
                  <a:srgbClr val="FF0000"/>
                </a:solidFill>
              </a:rPr>
              <a:t> </a:t>
            </a:r>
            <a:r>
              <a:rPr lang="en-US" sz="2400" b="0" dirty="0" err="1">
                <a:solidFill>
                  <a:srgbClr val="FF0000"/>
                </a:solidFill>
              </a:rPr>
              <a:t>kimia</a:t>
            </a:r>
            <a:endParaRPr lang="en-US" sz="2400" b="0" dirty="0">
              <a:solidFill>
                <a:srgbClr val="FF0000"/>
              </a:solidFill>
            </a:endParaRPr>
          </a:p>
        </p:txBody>
      </p:sp>
      <p:sp>
        <p:nvSpPr>
          <p:cNvPr id="837639" name="Text Box 7"/>
          <p:cNvSpPr txBox="1">
            <a:spLocks noChangeArrowheads="1"/>
          </p:cNvSpPr>
          <p:nvPr/>
        </p:nvSpPr>
        <p:spPr bwMode="auto">
          <a:xfrm>
            <a:off x="2819400" y="1381005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chemeClr val="accent6">
                    <a:lumMod val="75000"/>
                  </a:schemeClr>
                </a:solidFill>
              </a:rPr>
              <a:t>meningkatkan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37654" name="Text Box 22"/>
          <p:cNvSpPr txBox="1">
            <a:spLocks noChangeArrowheads="1"/>
          </p:cNvSpPr>
          <p:nvPr/>
        </p:nvSpPr>
        <p:spPr bwMode="auto">
          <a:xfrm>
            <a:off x="6819901" y="4210050"/>
            <a:ext cx="18463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 b="0"/>
          </a:p>
        </p:txBody>
      </p:sp>
      <p:sp>
        <p:nvSpPr>
          <p:cNvPr id="837656" name="AutoShape 24"/>
          <p:cNvSpPr>
            <a:spLocks noChangeArrowheads="1"/>
          </p:cNvSpPr>
          <p:nvPr/>
        </p:nvSpPr>
        <p:spPr bwMode="auto">
          <a:xfrm rot="-3628147">
            <a:off x="930210" y="1376296"/>
            <a:ext cx="2416355" cy="2614076"/>
          </a:xfrm>
          <a:prstGeom prst="cloudCallout">
            <a:avLst>
              <a:gd name="adj1" fmla="val 880"/>
              <a:gd name="adj2" fmla="val 883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vert="eaVert"/>
          <a:lstStyle/>
          <a:p>
            <a:pPr algn="ctr"/>
            <a:endParaRPr lang="id-ID" sz="2400">
              <a:latin typeface="Arial Narrow" pitchFamily="34" charset="0"/>
            </a:endParaRPr>
          </a:p>
        </p:txBody>
      </p:sp>
      <p:sp>
        <p:nvSpPr>
          <p:cNvPr id="837657" name="Text Box 25"/>
          <p:cNvSpPr txBox="1">
            <a:spLocks noChangeArrowheads="1"/>
          </p:cNvSpPr>
          <p:nvPr/>
        </p:nvSpPr>
        <p:spPr bwMode="auto">
          <a:xfrm>
            <a:off x="2438400" y="4157008"/>
            <a:ext cx="6392008" cy="19389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/>
              <a:t>Agrochemicals, </a:t>
            </a:r>
            <a:r>
              <a:rPr lang="en-US" sz="2400" b="0" dirty="0" err="1"/>
              <a:t>obat</a:t>
            </a:r>
            <a:r>
              <a:rPr lang="en-US" sz="2400" b="0" dirty="0"/>
              <a:t>, </a:t>
            </a:r>
            <a:r>
              <a:rPr lang="en-US" sz="2400" b="0" dirty="0" err="1"/>
              <a:t>bahan</a:t>
            </a:r>
            <a:r>
              <a:rPr lang="en-US" sz="2400" b="0" dirty="0"/>
              <a:t> </a:t>
            </a:r>
            <a:r>
              <a:rPr lang="en-US" sz="2400" b="0" dirty="0" err="1"/>
              <a:t>pelarut</a:t>
            </a:r>
            <a:r>
              <a:rPr lang="en-US" sz="2400" b="0" dirty="0"/>
              <a:t>, </a:t>
            </a:r>
            <a:r>
              <a:rPr lang="en-US" sz="2400" b="0" dirty="0" err="1"/>
              <a:t>b.kimia</a:t>
            </a:r>
            <a:r>
              <a:rPr lang="en-US" sz="2400" b="0" dirty="0"/>
              <a:t> </a:t>
            </a:r>
            <a:r>
              <a:rPr lang="en-US" sz="2400" b="0" dirty="0" err="1" smtClean="0"/>
              <a:t>padat</a:t>
            </a:r>
            <a:r>
              <a:rPr lang="en-US" sz="2400" b="0" dirty="0" smtClean="0"/>
              <a:t> </a:t>
            </a:r>
            <a:r>
              <a:rPr lang="en-US" sz="2400" b="0" dirty="0" err="1"/>
              <a:t>dijadikan</a:t>
            </a:r>
            <a:r>
              <a:rPr lang="en-US" sz="2400" b="0" dirty="0"/>
              <a:t> </a:t>
            </a:r>
            <a:r>
              <a:rPr lang="en-US" sz="2400" b="0" dirty="0" err="1"/>
              <a:t>bubuk</a:t>
            </a:r>
            <a:r>
              <a:rPr lang="en-US" sz="2400" b="0" dirty="0"/>
              <a:t>, gas &amp; </a:t>
            </a:r>
            <a:r>
              <a:rPr lang="en-US" sz="2400" b="0" dirty="0" err="1"/>
              <a:t>uap</a:t>
            </a:r>
            <a:r>
              <a:rPr lang="en-US" sz="2400" b="0" dirty="0"/>
              <a:t> proses </a:t>
            </a:r>
            <a:r>
              <a:rPr lang="en-US" sz="2400" b="0" dirty="0" err="1"/>
              <a:t>pengelasan</a:t>
            </a:r>
            <a:r>
              <a:rPr lang="en-US" sz="2400" b="0" dirty="0"/>
              <a:t> &amp; </a:t>
            </a:r>
            <a:r>
              <a:rPr lang="en-US" sz="2400" b="0" dirty="0" err="1"/>
              <a:t>pendinginan</a:t>
            </a:r>
            <a:r>
              <a:rPr lang="en-US" sz="2400" b="0" dirty="0"/>
              <a:t> , gas </a:t>
            </a:r>
            <a:r>
              <a:rPr lang="en-US" sz="2400" b="0" dirty="0" err="1"/>
              <a:t>digunakan</a:t>
            </a:r>
            <a:r>
              <a:rPr lang="en-US" sz="2400" b="0" dirty="0"/>
              <a:t> di </a:t>
            </a:r>
            <a:r>
              <a:rPr lang="en-US" sz="2400" b="0" dirty="0" err="1"/>
              <a:t>R.Sakit</a:t>
            </a:r>
            <a:r>
              <a:rPr lang="en-US" sz="2400" b="0" dirty="0"/>
              <a:t>/Lab/</a:t>
            </a:r>
            <a:r>
              <a:rPr lang="en-US" sz="2400" b="0" dirty="0" err="1"/>
              <a:t>Univ</a:t>
            </a:r>
            <a:r>
              <a:rPr lang="en-US" sz="2400" b="0" dirty="0"/>
              <a:t>/</a:t>
            </a:r>
            <a:r>
              <a:rPr lang="en-US" sz="2400" b="0" dirty="0" err="1"/>
              <a:t>Lembaga</a:t>
            </a:r>
            <a:endParaRPr lang="en-US" sz="2400" b="0" dirty="0"/>
          </a:p>
          <a:p>
            <a:r>
              <a:rPr lang="en-US" sz="2400" b="0" dirty="0" err="1" smtClean="0"/>
              <a:t>Peneltian,dll</a:t>
            </a:r>
            <a:endParaRPr lang="en-US" sz="2400" b="0" dirty="0"/>
          </a:p>
        </p:txBody>
      </p:sp>
      <p:pic>
        <p:nvPicPr>
          <p:cNvPr id="12" name="Picture 30" descr="GLOB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2085" y="1802965"/>
            <a:ext cx="1861130" cy="17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292491" y="2267833"/>
            <a:ext cx="2060309" cy="83099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 err="1">
                <a:solidFill>
                  <a:schemeClr val="bg1"/>
                </a:solidFill>
              </a:rPr>
              <a:t>Mutu</a:t>
            </a: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400" b="0" dirty="0" err="1">
                <a:solidFill>
                  <a:schemeClr val="bg1"/>
                </a:solidFill>
              </a:rPr>
              <a:t>kehidupan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013973" y="1875208"/>
            <a:ext cx="447353" cy="489204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93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1441206" y="980728"/>
            <a:ext cx="6261588" cy="12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 anchor="b">
            <a:spAutoFit/>
          </a:bodyPr>
          <a:lstStyle/>
          <a:p>
            <a:pPr algn="ctr"/>
            <a:r>
              <a:rPr lang="en-US" sz="3600" dirty="0" smtClean="0">
                <a:latin typeface="Bell Gothic Std Black" pitchFamily="34" charset="0"/>
              </a:rPr>
              <a:t>FAKTOR </a:t>
            </a:r>
            <a:r>
              <a:rPr lang="en-US" sz="3600" dirty="0">
                <a:latin typeface="Bell Gothic Std Black" pitchFamily="34" charset="0"/>
              </a:rPr>
              <a:t>KIMIA LINGKUNGAN KERJA</a:t>
            </a:r>
          </a:p>
        </p:txBody>
      </p:sp>
      <p:sp>
        <p:nvSpPr>
          <p:cNvPr id="841734" name="Rectangle 6"/>
          <p:cNvSpPr>
            <a:spLocks noChangeArrowheads="1"/>
          </p:cNvSpPr>
          <p:nvPr/>
        </p:nvSpPr>
        <p:spPr bwMode="auto">
          <a:xfrm>
            <a:off x="1613395" y="2590800"/>
            <a:ext cx="6089399" cy="259238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1426" tIns="45713" rIns="91426" bIns="45713"/>
          <a:lstStyle/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SOLID ( PADATAN )</a:t>
            </a:r>
          </a:p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LIQUID ( CAIRAN )</a:t>
            </a:r>
          </a:p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AIRBORN CONTAMINANT ( ABC ) : GAS, UAP, AEROSOL</a:t>
            </a:r>
            <a:endParaRPr lang="en-US" sz="1600" b="0" dirty="0">
              <a:solidFill>
                <a:srgbClr val="000099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586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build="p" autoUpdateAnimBg="0"/>
      <p:bldP spid="8417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066800"/>
            <a:ext cx="647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AU" sz="2000" b="1" dirty="0" err="1">
                <a:latin typeface="Copperplate Gothic Light" pitchFamily="34" charset="0"/>
              </a:rPr>
              <a:t>Secara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umum</a:t>
            </a:r>
            <a:r>
              <a:rPr lang="en-AU" sz="2000" b="1" dirty="0">
                <a:latin typeface="Copperplate Gothic Light" pitchFamily="34" charset="0"/>
              </a:rPr>
              <a:t>, </a:t>
            </a:r>
            <a:r>
              <a:rPr lang="en-AU" sz="2000" b="1" dirty="0" err="1">
                <a:latin typeface="Copperplate Gothic Light" pitchFamily="34" charset="0"/>
              </a:rPr>
              <a:t>bahan-bahan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kimia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berbahaya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dapat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dikelompokkan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menjadi</a:t>
            </a:r>
            <a:r>
              <a:rPr lang="en-AU" sz="2000" b="1" dirty="0">
                <a:latin typeface="Copperplate Gothic Light" pitchFamily="34" charset="0"/>
              </a:rPr>
              <a:t> :</a:t>
            </a:r>
            <a:endParaRPr lang="en-US" sz="2000" b="1" dirty="0">
              <a:latin typeface="Copperplate Gothic Light" pitchFamily="34" charset="0"/>
            </a:endParaRPr>
          </a:p>
          <a:p>
            <a:pPr algn="ctr" hangingPunct="0"/>
            <a:endParaRPr lang="en-US" sz="2000" b="1" dirty="0"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2231618"/>
            <a:ext cx="5486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8838" lvl="0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meledak</a:t>
            </a:r>
            <a:endParaRPr lang="en-A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terbakar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beracun</a:t>
            </a:r>
            <a:endParaRPr lang="en-A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8838" lvl="0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korosif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radioaktif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oksidator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reaktif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reaktif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terhadap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air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Gas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bertekanan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429000" y="1777663"/>
            <a:ext cx="457200" cy="3048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524000" y="2590800"/>
            <a:ext cx="6248400" cy="99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4"/>
              </a:avLst>
            </a:prstTxWarp>
          </a:bodyPr>
          <a:lstStyle/>
          <a:p>
            <a:pPr algn="ctr"/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 2.1.  </a:t>
            </a:r>
            <a:r>
              <a:rPr lang="sv-SE" sz="2000" kern="10" dirty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Kriteria Bahan Kimia Berbahaya</a:t>
            </a:r>
            <a:endParaRPr lang="id-ID" sz="2000" kern="10" dirty="0"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6477" y="1412875"/>
            <a:ext cx="7772400" cy="431800"/>
          </a:xfrm>
        </p:spPr>
        <p:txBody>
          <a:bodyPr/>
          <a:lstStyle/>
          <a:p>
            <a:r>
              <a:rPr lang="en-US" sz="1400"/>
              <a:t>MENURUT KEPMENNAKER NO.KEP.187/MEN/1999, BAB III PSL-9,  KRITERIA BAHAN KIMIA BERBAHAYA DI TEMPAT KERJA TERDIRI  DARI  :</a:t>
            </a:r>
            <a:br>
              <a:rPr lang="en-US" sz="1400"/>
            </a:br>
            <a:r>
              <a:rPr lang="en-US" sz="2000" b="1">
                <a:cs typeface="Tahoma" pitchFamily="34" charset="0"/>
              </a:rPr>
              <a:t/>
            </a:r>
            <a:br>
              <a:rPr lang="en-US" sz="2000" b="1">
                <a:cs typeface="Tahoma" pitchFamily="34" charset="0"/>
              </a:rPr>
            </a:br>
            <a:endParaRPr lang="en-US" sz="2000" b="1">
              <a:cs typeface="Tahoma" pitchFamily="34" charset="0"/>
            </a:endParaRP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924800" cy="4343400"/>
          </a:xfrm>
        </p:spPr>
        <p:txBody>
          <a:bodyPr/>
          <a:lstStyle/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 BERACUN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 smtClean="0">
                <a:cs typeface="Tahoma" pitchFamily="34" charset="0"/>
              </a:rPr>
              <a:t>BAHAN </a:t>
            </a:r>
            <a:r>
              <a:rPr lang="en-US" sz="1400" b="1" dirty="0">
                <a:cs typeface="Tahoma" pitchFamily="34" charset="0"/>
              </a:rPr>
              <a:t>SANGAT BERACUN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CAIRAN MUDAH TERBAKAR 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CAIRAN SANGAT  MUDAH TERBAKAR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GAS MUDAH TERBAKAR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MUDAH MELEDAK ( Explosive )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 REAKTIF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OKSIDATOR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BERSIFAT ASPHYXIANT , gas </a:t>
            </a:r>
            <a:r>
              <a:rPr lang="en-US" sz="1400" b="1" dirty="0" err="1">
                <a:cs typeface="Tahoma" pitchFamily="34" charset="0"/>
              </a:rPr>
              <a:t>yg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sangat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banyak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shg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mendesak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oksigen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diudara</a:t>
            </a:r>
            <a:r>
              <a:rPr lang="en-US" sz="1400" b="1" dirty="0">
                <a:cs typeface="Tahoma" pitchFamily="34" charset="0"/>
              </a:rPr>
              <a:t> , </a:t>
            </a:r>
            <a:r>
              <a:rPr lang="en-US" sz="1400" b="1" dirty="0" err="1">
                <a:cs typeface="Tahoma" pitchFamily="34" charset="0"/>
              </a:rPr>
              <a:t>membuat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sulit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bernapas</a:t>
            </a:r>
            <a:r>
              <a:rPr lang="en-US" sz="1400" b="1" dirty="0">
                <a:cs typeface="Tahoma" pitchFamily="34" charset="0"/>
              </a:rPr>
              <a:t> </a:t>
            </a:r>
          </a:p>
        </p:txBody>
      </p:sp>
      <p:pic>
        <p:nvPicPr>
          <p:cNvPr id="4" name="Picture 7" descr="b303_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2" y="2322095"/>
            <a:ext cx="2490787" cy="20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34007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6334521"/>
              </p:ext>
            </p:extLst>
          </p:nvPr>
        </p:nvGraphicFramePr>
        <p:xfrm>
          <a:off x="2362200" y="2438400"/>
          <a:ext cx="6019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1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r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1236</Words>
  <Application>Microsoft Office PowerPoint</Application>
  <PresentationFormat>On-screen Show (4:3)</PresentationFormat>
  <Paragraphs>354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MENURUT KEPMENNAKER NO.KEP.187/MEN/1999, BAB III PSL-9,  KRITERIA BAHAN KIMIA BERBAHAYA DI TEMPAT KERJA TERDIRI  DARI  :  </vt:lpstr>
      <vt:lpstr>PowerPoint Presentation</vt:lpstr>
      <vt:lpstr>PowerPoint Presentation</vt:lpstr>
      <vt:lpstr>PowerPoint Presentation</vt:lpstr>
      <vt:lpstr>Mudah Terbakar (Flammable)                                   </vt:lpstr>
      <vt:lpstr>Bahan-bahan yang mudah terbakar digolongkan sesuai dengan tingkat bahayanya  :</vt:lpstr>
      <vt:lpstr>PowerPoint Presentation</vt:lpstr>
      <vt:lpstr>PowerPoint Presentation</vt:lpstr>
      <vt:lpstr>PowerPoint Presentation</vt:lpstr>
      <vt:lpstr>Terjadinya peledakan</vt:lpstr>
      <vt:lpstr>PowerPoint Presentation</vt:lpstr>
      <vt:lpstr>PowerPoint Presentation</vt:lpstr>
      <vt:lpstr>PowerPoint Presentation</vt:lpstr>
      <vt:lpstr>PowerPoint Presentation</vt:lpstr>
      <vt:lpstr>Bahan reaktif terhadap air </vt:lpstr>
      <vt:lpstr>Reaktif dengan Air------ lanjutan</vt:lpstr>
      <vt:lpstr>Bahan reaktif terhadap asam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fitri</dc:creator>
  <cp:lastModifiedBy>May</cp:lastModifiedBy>
  <cp:revision>18</cp:revision>
  <dcterms:created xsi:type="dcterms:W3CDTF">2013-04-18T04:29:10Z</dcterms:created>
  <dcterms:modified xsi:type="dcterms:W3CDTF">2015-03-07T07:21:10Z</dcterms:modified>
</cp:coreProperties>
</file>