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6"/>
  </p:notesMasterIdLst>
  <p:sldIdLst>
    <p:sldId id="256" r:id="rId2"/>
    <p:sldId id="321" r:id="rId3"/>
    <p:sldId id="322" r:id="rId4"/>
    <p:sldId id="267" r:id="rId5"/>
    <p:sldId id="282" r:id="rId6"/>
    <p:sldId id="283" r:id="rId7"/>
    <p:sldId id="323" r:id="rId8"/>
    <p:sldId id="334" r:id="rId9"/>
    <p:sldId id="335" r:id="rId10"/>
    <p:sldId id="336" r:id="rId11"/>
    <p:sldId id="285" r:id="rId12"/>
    <p:sldId id="286" r:id="rId13"/>
    <p:sldId id="287" r:id="rId14"/>
    <p:sldId id="266"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2CE63"/>
    <a:srgbClr val="CC0417"/>
    <a:srgbClr val="CC6600"/>
    <a:srgbClr val="000066"/>
    <a:srgbClr val="FF0000"/>
    <a:srgbClr val="003399"/>
    <a:srgbClr val="0000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38B56233-3E92-4077-8024-AE8CA9FD741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876CE68B-D12B-49AD-80B5-513CD21ACA8F}" type="slidenum">
              <a:rPr lang="en-US"/>
              <a:pPr/>
              <a:t>1</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10</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A4C075F-4726-4FCC-9D20-6776545CE7BB}" type="slidenum">
              <a:rPr lang="en-US"/>
              <a:pPr/>
              <a:t>14</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5</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6</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7</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8</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9</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endParaRPr lang="en-US"/>
          </a:p>
        </p:txBody>
      </p:sp>
      <p:sp>
        <p:nvSpPr>
          <p:cNvPr id="2" name="Footer Placeholder 1"/>
          <p:cNvSpPr>
            <a:spLocks noGrp="1"/>
          </p:cNvSpPr>
          <p:nvPr>
            <p:ph type="ftr" sz="quarter" idx="11"/>
          </p:nvPr>
        </p:nvSpPr>
        <p:spPr/>
        <p:txBody>
          <a:bodyPr/>
          <a:lstStyle/>
          <a:p>
            <a:pPr>
              <a:defRPr/>
            </a:pP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2D782645-68DF-4B83-BEB9-A73105DB88D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6BFD51-AAFC-419E-9464-0473BCA1A2F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81DBBF2-34B9-4F52-BE31-B3FE5A5B404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A6DF106E-C011-4A27-B1B1-00561EB5461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6" name="Slide Number Placeholder 15"/>
          <p:cNvSpPr>
            <a:spLocks noGrp="1"/>
          </p:cNvSpPr>
          <p:nvPr>
            <p:ph type="sldNum" sz="quarter" idx="12"/>
          </p:nvPr>
        </p:nvSpPr>
        <p:spPr/>
        <p:txBody>
          <a:bodyPr/>
          <a:lstStyle/>
          <a:p>
            <a:pPr>
              <a:defRPr/>
            </a:pPr>
            <a:fld id="{9FED3531-7825-4AA0-96AE-9C516AC3E634}"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100D2C5C-6182-4F88-BE6A-8A886E151FD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40586BC6-0FBC-4040-B215-0CA079486877}"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21" name="Footer Placeholder 20"/>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8CBCD-7A51-4A74-B6CC-79F831DA5E6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24" name="Footer Placeholder 23"/>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7D1D8E-1DA0-4A3D-B11A-F8EF6B995A3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29" name="Footer Placeholder 28"/>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876CA74-11B7-4826-9AC0-F531F2821D3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9E195329-4E0F-468D-8AF3-9930EF055848}"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57AFCD5C-7A41-42DC-B088-7B3404E98E68}"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905000"/>
            <a:ext cx="7696200" cy="838200"/>
          </a:xfrm>
        </p:spPr>
        <p:txBody>
          <a:bodyPr>
            <a:normAutofit fontScale="90000"/>
          </a:bodyPr>
          <a:lstStyle/>
          <a:p>
            <a:pPr algn="ctr" eaLnBrk="1" hangingPunct="1"/>
            <a:r>
              <a:rPr lang="en-US" sz="5000" dirty="0" smtClean="0">
                <a:solidFill>
                  <a:schemeClr val="tx1"/>
                </a:solidFill>
                <a:effectLst/>
                <a:latin typeface="Verdana" pitchFamily="34" charset="0"/>
                <a:ea typeface="Verdana" pitchFamily="34" charset="0"/>
                <a:cs typeface="Verdana" pitchFamily="34" charset="0"/>
              </a:rPr>
              <a:t>SISTEM MANAJEMEN K3 </a:t>
            </a:r>
          </a:p>
        </p:txBody>
      </p:sp>
      <p:sp>
        <p:nvSpPr>
          <p:cNvPr id="2052" name="Rectangle 4"/>
          <p:cNvSpPr>
            <a:spLocks noChangeArrowheads="1"/>
          </p:cNvSpPr>
          <p:nvPr/>
        </p:nvSpPr>
        <p:spPr bwMode="auto">
          <a:xfrm>
            <a:off x="1295400" y="4800600"/>
            <a:ext cx="6781800" cy="457200"/>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2300" dirty="0">
                <a:latin typeface="Verdana" pitchFamily="34" charset="0"/>
                <a:ea typeface="Verdana" pitchFamily="34" charset="0"/>
                <a:cs typeface="Verdana" pitchFamily="34" charset="0"/>
              </a:rPr>
              <a:t>Drs. </a:t>
            </a:r>
            <a:r>
              <a:rPr lang="en-US" sz="2300" dirty="0" err="1">
                <a:latin typeface="Verdana" pitchFamily="34" charset="0"/>
                <a:ea typeface="Verdana" pitchFamily="34" charset="0"/>
                <a:cs typeface="Verdana" pitchFamily="34" charset="0"/>
              </a:rPr>
              <a:t>Haris</a:t>
            </a:r>
            <a:r>
              <a:rPr lang="en-US" sz="2300" dirty="0">
                <a:latin typeface="Verdana" pitchFamily="34" charset="0"/>
                <a:ea typeface="Verdana" pitchFamily="34" charset="0"/>
                <a:cs typeface="Verdana" pitchFamily="34" charset="0"/>
              </a:rPr>
              <a:t> </a:t>
            </a:r>
            <a:r>
              <a:rPr lang="en-US" sz="2300" dirty="0" err="1">
                <a:latin typeface="Verdana" pitchFamily="34" charset="0"/>
                <a:ea typeface="Verdana" pitchFamily="34" charset="0"/>
                <a:cs typeface="Verdana" pitchFamily="34" charset="0"/>
              </a:rPr>
              <a:t>Sadiminanto</a:t>
            </a:r>
            <a:r>
              <a:rPr lang="en-US" sz="2300" dirty="0">
                <a:latin typeface="Verdana" pitchFamily="34" charset="0"/>
                <a:ea typeface="Verdana" pitchFamily="34" charset="0"/>
                <a:cs typeface="Verdana" pitchFamily="34" charset="0"/>
              </a:rPr>
              <a:t>, </a:t>
            </a:r>
            <a:r>
              <a:rPr lang="en-US" sz="2300" dirty="0" err="1">
                <a:latin typeface="Verdana" pitchFamily="34" charset="0"/>
                <a:ea typeface="Verdana" pitchFamily="34" charset="0"/>
                <a:cs typeface="Verdana" pitchFamily="34" charset="0"/>
              </a:rPr>
              <a:t>MMSi</a:t>
            </a:r>
            <a:r>
              <a:rPr lang="en-US" sz="2300" dirty="0">
                <a:latin typeface="Verdana" pitchFamily="34" charset="0"/>
                <a:ea typeface="Verdana" pitchFamily="34" charset="0"/>
                <a:cs typeface="Verdana" pitchFamily="34" charset="0"/>
              </a:rPr>
              <a:t>, MBA</a:t>
            </a:r>
          </a:p>
        </p:txBody>
      </p:sp>
      <p:sp>
        <p:nvSpPr>
          <p:cNvPr id="5" name="Rectangle 4"/>
          <p:cNvSpPr>
            <a:spLocks noChangeArrowheads="1"/>
          </p:cNvSpPr>
          <p:nvPr/>
        </p:nvSpPr>
        <p:spPr bwMode="auto">
          <a:xfrm>
            <a:off x="1447800" y="5486400"/>
            <a:ext cx="6781800" cy="457200"/>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2500" dirty="0" smtClean="0">
                <a:latin typeface="Verdana" pitchFamily="34" charset="0"/>
                <a:ea typeface="Verdana" pitchFamily="34" charset="0"/>
                <a:cs typeface="Verdana" pitchFamily="34" charset="0"/>
              </a:rPr>
              <a:t>MATERI 1</a:t>
            </a:r>
            <a:endParaRPr lang="en-US" sz="2500" dirty="0">
              <a:latin typeface="Verdana" pitchFamily="34" charset="0"/>
              <a:ea typeface="Verdana" pitchFamily="34" charset="0"/>
              <a:cs typeface="Verdana" pitchFamily="34" charset="0"/>
            </a:endParaRPr>
          </a:p>
        </p:txBody>
      </p:sp>
      <p:sp>
        <p:nvSpPr>
          <p:cNvPr id="6" name="Rectangle 4"/>
          <p:cNvSpPr>
            <a:spLocks noChangeArrowheads="1"/>
          </p:cNvSpPr>
          <p:nvPr/>
        </p:nvSpPr>
        <p:spPr bwMode="auto">
          <a:xfrm>
            <a:off x="1371600" y="3124200"/>
            <a:ext cx="6781800" cy="1143000"/>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3500" dirty="0" smtClean="0">
                <a:latin typeface="Verdana" pitchFamily="34" charset="0"/>
                <a:ea typeface="Verdana" pitchFamily="34" charset="0"/>
                <a:cs typeface="Verdana" pitchFamily="34" charset="0"/>
              </a:rPr>
              <a:t>PENDAHULUAN DAN PENGERTIAN K.3</a:t>
            </a:r>
            <a:endParaRPr lang="en-US" sz="3500" dirty="0">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p:cTn id="1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052">
                                            <p:txEl>
                                              <p:pRg st="0" end="0"/>
                                            </p:txEl>
                                          </p:spTgt>
                                        </p:tgtEl>
                                        <p:attrNameLst>
                                          <p:attrName>style.visibility</p:attrName>
                                        </p:attrNameLst>
                                      </p:cBhvr>
                                      <p:to>
                                        <p:strVal val="visible"/>
                                      </p:to>
                                    </p:set>
                                    <p:anim calcmode="lin" valueType="num">
                                      <p:cBhvr>
                                        <p:cTn id="16"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2052">
                                            <p:txEl>
                                              <p:pRg st="0" end="0"/>
                                            </p:txEl>
                                          </p:spTgt>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build="p"/>
      <p:bldP spid="5" grpId="0" build="p"/>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dirty="0" smtClean="0">
                <a:solidFill>
                  <a:schemeClr val="tx1"/>
                </a:solidFill>
                <a:effectLst/>
                <a:latin typeface="Verdana" pitchFamily="34" charset="0"/>
              </a:rPr>
              <a:t>PENGERTIAN</a:t>
            </a:r>
          </a:p>
        </p:txBody>
      </p:sp>
      <p:sp>
        <p:nvSpPr>
          <p:cNvPr id="69635" name="Rectangle 3"/>
          <p:cNvSpPr>
            <a:spLocks noGrp="1" noChangeArrowheads="1"/>
          </p:cNvSpPr>
          <p:nvPr>
            <p:ph type="body" idx="1"/>
          </p:nvPr>
        </p:nvSpPr>
        <p:spPr>
          <a:xfrm>
            <a:off x="533400" y="1447800"/>
            <a:ext cx="8229600" cy="5029200"/>
          </a:xfrm>
          <a:noFill/>
        </p:spPr>
        <p:txBody>
          <a:bodyPr/>
          <a:lstStyle/>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a:p>
            <a:pPr marL="457200" indent="-457200" algn="just">
              <a:spcBef>
                <a:spcPts val="600"/>
              </a:spcBef>
              <a:spcAft>
                <a:spcPts val="600"/>
              </a:spcAft>
              <a:buClr>
                <a:srgbClr val="000032"/>
              </a:buClr>
              <a:buSzPct val="100000"/>
              <a:buNone/>
            </a:pPr>
            <a:r>
              <a:rPr lang="en-US" sz="2000" b="1" dirty="0" smtClean="0">
                <a:solidFill>
                  <a:srgbClr val="000032"/>
                </a:solidFill>
                <a:latin typeface="Verdana" pitchFamily="34" charset="0"/>
              </a:rPr>
              <a:t>16.PERUSAHAAN ADALAH :</a:t>
            </a:r>
          </a:p>
          <a:p>
            <a:pPr marL="914400" indent="-457200">
              <a:spcBef>
                <a:spcPts val="600"/>
              </a:spcBef>
              <a:spcAft>
                <a:spcPts val="600"/>
              </a:spcAft>
              <a:buClr>
                <a:srgbClr val="000032"/>
              </a:buClr>
              <a:buSzPct val="100000"/>
              <a:buNone/>
            </a:pPr>
            <a:r>
              <a:rPr lang="en-US" sz="2000" b="1" dirty="0" smtClean="0">
                <a:solidFill>
                  <a:srgbClr val="000032"/>
                </a:solidFill>
                <a:effectLst/>
                <a:latin typeface="Verdana" pitchFamily="34" charset="0"/>
              </a:rPr>
              <a:t>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Setiap</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bentuk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usaha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berbadan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hukum</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atau</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tidak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milik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orang</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perorangan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persekutuan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atau</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milik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badan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hukum</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baik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milik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swasta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maupun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negara</a:t>
            </a:r>
            <a:r>
              <a:rPr lang="en-US" sz="2000" dirty="0" smtClean="0">
                <a:solidFill>
                  <a:srgbClr val="000032"/>
                </a:solidFill>
                <a:effectLst/>
                <a:latin typeface="Verdana" pitchFamily="34" charset="0"/>
              </a:rPr>
              <a:t> yang </a:t>
            </a:r>
            <a:r>
              <a:rPr lang="en-US" sz="2000" dirty="0" err="1" smtClean="0">
                <a:solidFill>
                  <a:srgbClr val="000032"/>
                </a:solidFill>
                <a:effectLst/>
                <a:latin typeface="Verdana" pitchFamily="34" charset="0"/>
              </a:rPr>
              <a:t>mempekerjakan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pekerja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dengan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membayar</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upah</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atau</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imbalan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dalam</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bentuk</a:t>
            </a:r>
            <a:r>
              <a:rPr lang="en-US" sz="2000" dirty="0" smtClean="0">
                <a:solidFill>
                  <a:srgbClr val="000032"/>
                </a:solidFill>
                <a:effectLst/>
                <a:latin typeface="Verdana" pitchFamily="34" charset="0"/>
              </a:rPr>
              <a:t> lain</a:t>
            </a:r>
          </a:p>
          <a:p>
            <a:pPr marL="914400" indent="-457200" eaLnBrk="1" hangingPunct="1">
              <a:spcBef>
                <a:spcPts val="600"/>
              </a:spcBef>
              <a:spcAft>
                <a:spcPts val="600"/>
              </a:spcAft>
              <a:buFontTx/>
              <a:buNone/>
            </a:pPr>
            <a:r>
              <a:rPr lang="en-US" sz="2000" dirty="0" smtClean="0">
                <a:solidFill>
                  <a:srgbClr val="000032"/>
                </a:solidFill>
                <a:effectLst/>
                <a:latin typeface="Verdana" pitchFamily="34" charset="0"/>
              </a:rPr>
              <a:t>b.	Usaha-</a:t>
            </a:r>
            <a:r>
              <a:rPr lang="en-US" sz="2000" dirty="0" err="1" smtClean="0">
                <a:solidFill>
                  <a:srgbClr val="000032"/>
                </a:solidFill>
                <a:effectLst/>
                <a:latin typeface="Verdana" pitchFamily="34" charset="0"/>
              </a:rPr>
              <a:t>usaha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sosial</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usaha</a:t>
            </a:r>
            <a:r>
              <a:rPr lang="en-US" sz="2000" dirty="0" smtClean="0">
                <a:solidFill>
                  <a:srgbClr val="000032"/>
                </a:solidFill>
                <a:effectLst/>
                <a:latin typeface="Verdana" pitchFamily="34" charset="0"/>
              </a:rPr>
              <a:t> lain yang </a:t>
            </a:r>
            <a:r>
              <a:rPr lang="en-US" sz="2000" dirty="0" err="1" smtClean="0">
                <a:solidFill>
                  <a:srgbClr val="000032"/>
                </a:solidFill>
                <a:effectLst/>
                <a:latin typeface="Verdana" pitchFamily="34" charset="0"/>
              </a:rPr>
              <a:t>mempunyai</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pengurus</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mempekerjakan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orang</a:t>
            </a:r>
            <a:r>
              <a:rPr lang="en-US" sz="2000" dirty="0" smtClean="0">
                <a:solidFill>
                  <a:srgbClr val="000032"/>
                </a:solidFill>
                <a:effectLst/>
                <a:latin typeface="Verdana" pitchFamily="34" charset="0"/>
              </a:rPr>
              <a:t> lain </a:t>
            </a:r>
            <a:r>
              <a:rPr lang="en-US" sz="2000" dirty="0" err="1" smtClean="0">
                <a:solidFill>
                  <a:srgbClr val="000032"/>
                </a:solidFill>
                <a:effectLst/>
                <a:latin typeface="Verdana" pitchFamily="34" charset="0"/>
              </a:rPr>
              <a:t>dengan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membayar</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upah</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atau</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imbalan</a:t>
            </a:r>
            <a:r>
              <a:rPr lang="en-US" sz="2000" dirty="0" smtClean="0">
                <a:solidFill>
                  <a:srgbClr val="000032"/>
                </a:solidFill>
                <a:effectLst/>
                <a:latin typeface="Verdana" pitchFamily="34" charset="0"/>
              </a:rPr>
              <a:t> </a:t>
            </a:r>
          </a:p>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p:txBody>
      </p:sp>
      <p:sp>
        <p:nvSpPr>
          <p:cNvPr id="69636" name="Line 4"/>
          <p:cNvSpPr>
            <a:spLocks noChangeShapeType="1"/>
          </p:cNvSpPr>
          <p:nvPr/>
        </p:nvSpPr>
        <p:spPr bwMode="auto">
          <a:xfrm>
            <a:off x="533400" y="1295400"/>
            <a:ext cx="7467600" cy="0"/>
          </a:xfrm>
          <a:prstGeom prst="line">
            <a:avLst/>
          </a:prstGeom>
          <a:noFill/>
          <a:ln w="44450">
            <a:solidFill>
              <a:srgbClr val="CCFFCC"/>
            </a:solidFill>
            <a:round/>
            <a:headEnd/>
            <a:tailEnd type="diamond"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9636"/>
                                        </p:tgtEl>
                                        <p:attrNameLst>
                                          <p:attrName>style.visibility</p:attrName>
                                        </p:attrNameLst>
                                      </p:cBhvr>
                                      <p:to>
                                        <p:strVal val="visible"/>
                                      </p:to>
                                    </p:set>
                                    <p:anim calcmode="lin" valueType="num">
                                      <p:cBhvr additive="base">
                                        <p:cTn id="11" dur="500" fill="hold"/>
                                        <p:tgtEl>
                                          <p:spTgt spid="69636"/>
                                        </p:tgtEl>
                                        <p:attrNameLst>
                                          <p:attrName>ppt_x</p:attrName>
                                        </p:attrNameLst>
                                      </p:cBhvr>
                                      <p:tavLst>
                                        <p:tav tm="0">
                                          <p:val>
                                            <p:strVal val="0-#ppt_w/2"/>
                                          </p:val>
                                        </p:tav>
                                        <p:tav tm="100000">
                                          <p:val>
                                            <p:strVal val="#ppt_x"/>
                                          </p:val>
                                        </p:tav>
                                      </p:tavLst>
                                    </p:anim>
                                    <p:anim calcmode="lin" valueType="num">
                                      <p:cBhvr additive="base">
                                        <p:cTn id="12" dur="500" fill="hold"/>
                                        <p:tgtEl>
                                          <p:spTgt spid="6963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69635">
                                            <p:txEl>
                                              <p:pRg st="1" end="1"/>
                                            </p:txEl>
                                          </p:spTgt>
                                        </p:tgtEl>
                                        <p:attrNameLst>
                                          <p:attrName>style.visibility</p:attrName>
                                        </p:attrNameLst>
                                      </p:cBhvr>
                                      <p:to>
                                        <p:strVal val="visible"/>
                                      </p:to>
                                    </p:set>
                                    <p:animEffect transition="in" filter="wipe(left)">
                                      <p:cBhvr>
                                        <p:cTn id="16" dur="500"/>
                                        <p:tgtEl>
                                          <p:spTgt spid="696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9635">
                                            <p:txEl>
                                              <p:pRg st="2" end="2"/>
                                            </p:txEl>
                                          </p:spTgt>
                                        </p:tgtEl>
                                        <p:attrNameLst>
                                          <p:attrName>style.visibility</p:attrName>
                                        </p:attrNameLst>
                                      </p:cBhvr>
                                      <p:to>
                                        <p:strVal val="visible"/>
                                      </p:to>
                                    </p:set>
                                    <p:animEffect transition="in" filter="wipe(left)">
                                      <p:cBhvr>
                                        <p:cTn id="21" dur="500"/>
                                        <p:tgtEl>
                                          <p:spTgt spid="6963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9635">
                                            <p:txEl>
                                              <p:pRg st="3" end="3"/>
                                            </p:txEl>
                                          </p:spTgt>
                                        </p:tgtEl>
                                        <p:attrNameLst>
                                          <p:attrName>style.visibility</p:attrName>
                                        </p:attrNameLst>
                                      </p:cBhvr>
                                      <p:to>
                                        <p:strVal val="visible"/>
                                      </p:to>
                                    </p:set>
                                    <p:animEffect transition="in" filter="wipe(left)">
                                      <p:cBhvr>
                                        <p:cTn id="26"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P spid="6963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673100"/>
            <a:ext cx="6858000" cy="622300"/>
          </a:xfrm>
        </p:spPr>
        <p:txBody>
          <a:bodyPr>
            <a:normAutofit fontScale="90000"/>
          </a:bodyPr>
          <a:lstStyle/>
          <a:p>
            <a:pPr eaLnBrk="1" hangingPunct="1"/>
            <a:r>
              <a:rPr lang="en-US" sz="4500" dirty="0" smtClean="0">
                <a:solidFill>
                  <a:schemeClr val="tx1"/>
                </a:solidFill>
                <a:effectLst/>
                <a:latin typeface="Verdana" pitchFamily="34" charset="0"/>
              </a:rPr>
              <a:t>TUJUAN DAN SASARAN SMK3</a:t>
            </a:r>
          </a:p>
        </p:txBody>
      </p:sp>
      <p:sp>
        <p:nvSpPr>
          <p:cNvPr id="69635" name="Rectangle 3"/>
          <p:cNvSpPr>
            <a:spLocks noGrp="1" noChangeArrowheads="1"/>
          </p:cNvSpPr>
          <p:nvPr>
            <p:ph idx="1"/>
          </p:nvPr>
        </p:nvSpPr>
        <p:spPr>
          <a:xfrm>
            <a:off x="533400" y="1981200"/>
            <a:ext cx="8229600" cy="4191000"/>
          </a:xfrm>
          <a:noFill/>
        </p:spPr>
        <p:txBody>
          <a:bodyPr>
            <a:normAutofit/>
          </a:bodyPr>
          <a:lstStyle/>
          <a:p>
            <a:pPr marL="0" indent="0">
              <a:spcBef>
                <a:spcPts val="0"/>
              </a:spcBef>
              <a:buNone/>
            </a:pPr>
            <a:r>
              <a:rPr lang="en-US" sz="2100" dirty="0" smtClean="0">
                <a:solidFill>
                  <a:schemeClr val="tx1"/>
                </a:solidFill>
                <a:effectLst/>
                <a:latin typeface="Verdana" pitchFamily="34" charset="0"/>
              </a:rPr>
              <a:t>MENCIPTAKAN SUATU SISTEM K.3 DI TEMPAT KERJA DENGAN MELIBATKAN UNSUR MANAJEMEN, TENAGA KERJA, KONDISI DAN LINGKUNGAN KERJA YANG TERINTERGRASI DALAM RANGKA MENCEGAH DAN MENGURANGI KECELAKAAN DAN PENYAKIT KERJA SERTA TERCIPTANYA TEMPAT KERJA YANG AMAN, EFISIEN DAN PRODUKTIF.</a:t>
            </a:r>
            <a:endParaRPr lang="en-US" sz="2100" dirty="0" smtClean="0">
              <a:solidFill>
                <a:schemeClr val="tx1"/>
              </a:solidFill>
            </a:endParaRPr>
          </a:p>
          <a:p>
            <a:pPr marL="0" indent="0">
              <a:buNone/>
            </a:pPr>
            <a:endParaRPr lang="en-US" sz="2100" dirty="0" smtClean="0">
              <a:solidFill>
                <a:schemeClr val="tx1"/>
              </a:solidFill>
            </a:endParaRPr>
          </a:p>
          <a:p>
            <a:pPr eaLnBrk="1" hangingPunct="1">
              <a:spcAft>
                <a:spcPct val="25000"/>
              </a:spcAft>
              <a:buFontTx/>
              <a:buNone/>
            </a:pPr>
            <a:endParaRPr lang="en-US" sz="2100" dirty="0" smtClean="0">
              <a:solidFill>
                <a:schemeClr val="tx1"/>
              </a:solidFill>
              <a:effectLst/>
              <a:latin typeface="Verdana" pitchFamily="34" charset="0"/>
            </a:endParaRPr>
          </a:p>
          <a:p>
            <a:pPr eaLnBrk="1" hangingPunct="1">
              <a:spcAft>
                <a:spcPct val="25000"/>
              </a:spcAft>
              <a:buFontTx/>
              <a:buNone/>
            </a:pPr>
            <a:endParaRPr lang="en-US" sz="2100" dirty="0" smtClean="0">
              <a:solidFill>
                <a:schemeClr val="tx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left)">
                                      <p:cBhvr>
                                        <p:cTn id="12" dur="500"/>
                                        <p:tgtEl>
                                          <p:spTgt spid="69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dirty="0" smtClean="0">
                <a:solidFill>
                  <a:schemeClr val="tx1"/>
                </a:solidFill>
                <a:effectLst/>
                <a:latin typeface="Verdana" pitchFamily="34" charset="0"/>
              </a:rPr>
              <a:t>ASAS MANAJEMEN K3</a:t>
            </a:r>
          </a:p>
        </p:txBody>
      </p:sp>
      <p:sp>
        <p:nvSpPr>
          <p:cNvPr id="7" name="Rounded Rectangle 6"/>
          <p:cNvSpPr/>
          <p:nvPr/>
        </p:nvSpPr>
        <p:spPr bwMode="auto">
          <a:xfrm>
            <a:off x="990600" y="2057400"/>
            <a:ext cx="19050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itchFamily="34" charset="0"/>
              </a:rPr>
              <a:t>KEBIAJKAN MANAJEMEN</a:t>
            </a:r>
          </a:p>
        </p:txBody>
      </p:sp>
      <p:sp>
        <p:nvSpPr>
          <p:cNvPr id="9" name="Rounded Rectangle 8"/>
          <p:cNvSpPr/>
          <p:nvPr/>
        </p:nvSpPr>
        <p:spPr bwMode="auto">
          <a:xfrm>
            <a:off x="3505200" y="2057400"/>
            <a:ext cx="19050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itchFamily="34" charset="0"/>
              </a:rPr>
              <a:t>OPERASIONAL</a:t>
            </a:r>
          </a:p>
        </p:txBody>
      </p:sp>
      <p:sp>
        <p:nvSpPr>
          <p:cNvPr id="10" name="Rounded Rectangle 9"/>
          <p:cNvSpPr/>
          <p:nvPr/>
        </p:nvSpPr>
        <p:spPr bwMode="auto">
          <a:xfrm>
            <a:off x="6019800" y="2057400"/>
            <a:ext cx="24384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dirty="0" smtClean="0"/>
              <a:t>  PRESTASI KERJA</a:t>
            </a:r>
          </a:p>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800" b="0" i="0" u="none" strike="noStrike" cap="none" normalizeH="0" baseline="0" dirty="0" smtClean="0">
                <a:ln>
                  <a:noFill/>
                </a:ln>
                <a:solidFill>
                  <a:schemeClr val="tx1"/>
                </a:solidFill>
                <a:effectLst/>
                <a:latin typeface="Tahoma" pitchFamily="34" charset="0"/>
              </a:rPr>
              <a:t>  KONDISI KERJA</a:t>
            </a:r>
          </a:p>
        </p:txBody>
      </p:sp>
      <p:sp>
        <p:nvSpPr>
          <p:cNvPr id="14" name="Rounded Rectangle 13"/>
          <p:cNvSpPr/>
          <p:nvPr/>
        </p:nvSpPr>
        <p:spPr bwMode="auto">
          <a:xfrm>
            <a:off x="6629400" y="3886200"/>
            <a:ext cx="1981200" cy="11430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tabLst/>
            </a:pPr>
            <a:r>
              <a:rPr lang="en-US" dirty="0" smtClean="0"/>
              <a:t>KECELAKAAN</a:t>
            </a:r>
          </a:p>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dirty="0" smtClean="0"/>
              <a:t>  FATAL</a:t>
            </a:r>
          </a:p>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800" b="0" i="0" u="none" strike="noStrike" cap="none" normalizeH="0" baseline="0" dirty="0" smtClean="0">
                <a:ln>
                  <a:noFill/>
                </a:ln>
                <a:solidFill>
                  <a:schemeClr val="tx1"/>
                </a:solidFill>
                <a:effectLst/>
                <a:latin typeface="Tahoma" pitchFamily="34" charset="0"/>
              </a:rPr>
              <a:t>  LUKA-LUKA</a:t>
            </a:r>
          </a:p>
        </p:txBody>
      </p:sp>
      <p:sp>
        <p:nvSpPr>
          <p:cNvPr id="15" name="Rounded Rectangle 14"/>
          <p:cNvSpPr/>
          <p:nvPr/>
        </p:nvSpPr>
        <p:spPr bwMode="auto">
          <a:xfrm>
            <a:off x="762000" y="3886200"/>
            <a:ext cx="24384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dirty="0" smtClean="0"/>
              <a:t>  PRESTASI KERJA</a:t>
            </a:r>
          </a:p>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800" b="0" i="0" u="none" strike="noStrike" cap="none" normalizeH="0" baseline="0" dirty="0" smtClean="0">
                <a:ln>
                  <a:noFill/>
                </a:ln>
                <a:solidFill>
                  <a:schemeClr val="tx1"/>
                </a:solidFill>
                <a:effectLst/>
                <a:latin typeface="Tahoma" pitchFamily="34" charset="0"/>
              </a:rPr>
              <a:t>  KONDISI KERJA</a:t>
            </a:r>
          </a:p>
        </p:txBody>
      </p:sp>
      <p:sp>
        <p:nvSpPr>
          <p:cNvPr id="16" name="Rounded Rectangle 15"/>
          <p:cNvSpPr/>
          <p:nvPr/>
        </p:nvSpPr>
        <p:spPr bwMode="auto">
          <a:xfrm>
            <a:off x="3733800" y="3886200"/>
            <a:ext cx="2438400" cy="15240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39725" marR="0" indent="-339725" algn="l" defTabSz="914400" rtl="0" eaLnBrk="0" fontAlgn="base" latinLnBrk="0" hangingPunct="0">
              <a:lnSpc>
                <a:spcPct val="100000"/>
              </a:lnSpc>
              <a:spcBef>
                <a:spcPct val="0"/>
              </a:spcBef>
              <a:spcAft>
                <a:spcPct val="0"/>
              </a:spcAft>
              <a:buClrTx/>
              <a:buSzTx/>
              <a:buFont typeface="Wingdings" pitchFamily="2" charset="2"/>
              <a:buChar char="v"/>
              <a:tabLst/>
            </a:pPr>
            <a:r>
              <a:rPr lang="en-US" dirty="0" smtClean="0"/>
              <a:t>PERBUATAN YANG TIDAK SELAMAT</a:t>
            </a:r>
          </a:p>
          <a:p>
            <a:pPr marL="339725" marR="0" indent="-33972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800" b="0" i="0" u="none" strike="noStrike" cap="none" normalizeH="0" baseline="0" dirty="0" smtClean="0">
                <a:ln>
                  <a:noFill/>
                </a:ln>
                <a:solidFill>
                  <a:schemeClr val="tx1"/>
                </a:solidFill>
                <a:effectLst/>
                <a:latin typeface="Tahoma" pitchFamily="34" charset="0"/>
              </a:rPr>
              <a:t>KONDISI YANG TIDAK SELAMAT</a:t>
            </a:r>
          </a:p>
        </p:txBody>
      </p:sp>
      <p:sp>
        <p:nvSpPr>
          <p:cNvPr id="17" name="Right Arrow 16"/>
          <p:cNvSpPr/>
          <p:nvPr/>
        </p:nvSpPr>
        <p:spPr bwMode="auto">
          <a:xfrm>
            <a:off x="2895600" y="2362200"/>
            <a:ext cx="6096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18" name="Right Arrow 17"/>
          <p:cNvSpPr/>
          <p:nvPr/>
        </p:nvSpPr>
        <p:spPr bwMode="auto">
          <a:xfrm>
            <a:off x="3200400" y="4191000"/>
            <a:ext cx="5334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19" name="Right Arrow 18"/>
          <p:cNvSpPr/>
          <p:nvPr/>
        </p:nvSpPr>
        <p:spPr bwMode="auto">
          <a:xfrm>
            <a:off x="5410200" y="2362200"/>
            <a:ext cx="6096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20" name="Right Arrow 19"/>
          <p:cNvSpPr/>
          <p:nvPr/>
        </p:nvSpPr>
        <p:spPr bwMode="auto">
          <a:xfrm>
            <a:off x="6172200" y="4343400"/>
            <a:ext cx="4572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21" name="Right Arrow 20"/>
          <p:cNvSpPr/>
          <p:nvPr/>
        </p:nvSpPr>
        <p:spPr bwMode="auto">
          <a:xfrm>
            <a:off x="609600" y="4114800"/>
            <a:ext cx="1524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cxnSp>
        <p:nvCxnSpPr>
          <p:cNvPr id="24" name="Straight Connector 23"/>
          <p:cNvCxnSpPr/>
          <p:nvPr/>
        </p:nvCxnSpPr>
        <p:spPr bwMode="auto">
          <a:xfrm>
            <a:off x="609600" y="6019800"/>
            <a:ext cx="70104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5" name="Straight Connector 24"/>
          <p:cNvCxnSpPr>
            <a:stCxn id="39" idx="0"/>
          </p:cNvCxnSpPr>
          <p:nvPr/>
        </p:nvCxnSpPr>
        <p:spPr bwMode="auto">
          <a:xfrm rot="16200000" flipH="1">
            <a:off x="4590256" y="705644"/>
            <a:ext cx="1588" cy="52959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7" name="Straight Connector 26"/>
          <p:cNvCxnSpPr>
            <a:stCxn id="37" idx="1"/>
          </p:cNvCxnSpPr>
          <p:nvPr/>
        </p:nvCxnSpPr>
        <p:spPr bwMode="auto">
          <a:xfrm rot="10800000" flipV="1">
            <a:off x="609600" y="2476500"/>
            <a:ext cx="1588" cy="354409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rot="5400000">
            <a:off x="7009606" y="3123406"/>
            <a:ext cx="4572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rot="5400000">
            <a:off x="7125494" y="5523706"/>
            <a:ext cx="9906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37" name="Right Arrow 36"/>
          <p:cNvSpPr/>
          <p:nvPr/>
        </p:nvSpPr>
        <p:spPr bwMode="auto">
          <a:xfrm>
            <a:off x="609600" y="2362200"/>
            <a:ext cx="3048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9" name="Down Arrow 38"/>
          <p:cNvSpPr/>
          <p:nvPr/>
        </p:nvSpPr>
        <p:spPr bwMode="auto">
          <a:xfrm>
            <a:off x="1828800" y="3352800"/>
            <a:ext cx="228600" cy="5334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dirty="0" smtClean="0">
                <a:solidFill>
                  <a:schemeClr val="tx1"/>
                </a:solidFill>
                <a:effectLst/>
                <a:latin typeface="Verdana" pitchFamily="34" charset="0"/>
              </a:rPr>
              <a:t>PENERAPAN SMK3</a:t>
            </a:r>
          </a:p>
        </p:txBody>
      </p:sp>
      <p:sp>
        <p:nvSpPr>
          <p:cNvPr id="6" name="Rounded Rectangle 5"/>
          <p:cNvSpPr/>
          <p:nvPr/>
        </p:nvSpPr>
        <p:spPr bwMode="auto">
          <a:xfrm>
            <a:off x="6553200" y="4114800"/>
            <a:ext cx="2133600" cy="762000"/>
          </a:xfrm>
          <a:prstGeom prst="roundRect">
            <a:avLst/>
          </a:prstGeom>
          <a:no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Perencanaan</a:t>
            </a:r>
            <a:endParaRPr kumimoji="0" lang="en-US" sz="2300" b="0" i="0" u="none" strike="noStrike" cap="none" normalizeH="0" baseline="0" dirty="0" smtClean="0">
              <a:ln>
                <a:noFill/>
              </a:ln>
              <a:solidFill>
                <a:schemeClr val="tx1"/>
              </a:solidFill>
              <a:effectLst/>
              <a:latin typeface="Tahoma" pitchFamily="34" charset="0"/>
            </a:endParaRPr>
          </a:p>
        </p:txBody>
      </p:sp>
      <p:sp>
        <p:nvSpPr>
          <p:cNvPr id="7" name="Rounded Rectangle 6"/>
          <p:cNvSpPr/>
          <p:nvPr/>
        </p:nvSpPr>
        <p:spPr bwMode="auto">
          <a:xfrm>
            <a:off x="5943600" y="3048000"/>
            <a:ext cx="2286000" cy="1143000"/>
          </a:xfrm>
          <a:prstGeom prst="roundRect">
            <a:avLst/>
          </a:prstGeom>
          <a:no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Komitmen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dan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Kebijakan</a:t>
            </a:r>
            <a:endParaRPr kumimoji="0" lang="en-US" sz="2300" b="0" i="0" u="none" strike="noStrike" cap="none" normalizeH="0" baseline="0" dirty="0" smtClean="0">
              <a:ln>
                <a:noFill/>
              </a:ln>
              <a:solidFill>
                <a:schemeClr val="tx1"/>
              </a:solidFill>
              <a:effectLst/>
              <a:latin typeface="Tahoma" pitchFamily="34" charset="0"/>
            </a:endParaRPr>
          </a:p>
        </p:txBody>
      </p:sp>
      <p:sp>
        <p:nvSpPr>
          <p:cNvPr id="8" name="Rounded Rectangle 7"/>
          <p:cNvSpPr/>
          <p:nvPr/>
        </p:nvSpPr>
        <p:spPr bwMode="auto">
          <a:xfrm>
            <a:off x="1600200" y="5105400"/>
            <a:ext cx="2438400" cy="914400"/>
          </a:xfrm>
          <a:prstGeom prst="roundRect">
            <a:avLst/>
          </a:prstGeom>
          <a:no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Pengukuran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dan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Evaluasi</a:t>
            </a:r>
            <a:endParaRPr kumimoji="0" lang="en-US" sz="2300" b="0" i="0" u="none" strike="noStrike" cap="none" normalizeH="0" baseline="0" dirty="0" smtClean="0">
              <a:ln>
                <a:noFill/>
              </a:ln>
              <a:solidFill>
                <a:schemeClr val="tx1"/>
              </a:solidFill>
              <a:effectLst/>
              <a:latin typeface="Tahoma" pitchFamily="34" charset="0"/>
            </a:endParaRPr>
          </a:p>
        </p:txBody>
      </p:sp>
      <p:sp>
        <p:nvSpPr>
          <p:cNvPr id="9" name="Rounded Rectangle 8"/>
          <p:cNvSpPr/>
          <p:nvPr/>
        </p:nvSpPr>
        <p:spPr bwMode="auto">
          <a:xfrm>
            <a:off x="685800" y="3352800"/>
            <a:ext cx="2667000" cy="1295400"/>
          </a:xfrm>
          <a:prstGeom prst="roundRect">
            <a:avLst/>
          </a:prstGeom>
          <a:no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Peninjauan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Ulang</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dan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Peningkatan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oleh</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Manajemen</a:t>
            </a:r>
            <a:endParaRPr kumimoji="0" lang="en-US" sz="2300" b="0" i="0" u="none" strike="noStrike" cap="none" normalizeH="0" baseline="0" dirty="0" smtClean="0">
              <a:ln>
                <a:noFill/>
              </a:ln>
              <a:solidFill>
                <a:schemeClr val="tx1"/>
              </a:solidFill>
              <a:effectLst/>
              <a:latin typeface="Tahoma" pitchFamily="34" charset="0"/>
            </a:endParaRPr>
          </a:p>
        </p:txBody>
      </p:sp>
      <p:sp>
        <p:nvSpPr>
          <p:cNvPr id="10" name="Rounded Rectangle 9"/>
          <p:cNvSpPr/>
          <p:nvPr/>
        </p:nvSpPr>
        <p:spPr bwMode="auto">
          <a:xfrm>
            <a:off x="5105400" y="4724400"/>
            <a:ext cx="2057400" cy="685800"/>
          </a:xfrm>
          <a:prstGeom prst="roundRect">
            <a:avLst/>
          </a:prstGeom>
          <a:no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Penerapan</a:t>
            </a:r>
            <a:endParaRPr kumimoji="0" lang="en-US" sz="2300" b="0" i="0" u="none" strike="noStrike" cap="none" normalizeH="0" baseline="0" dirty="0" smtClean="0">
              <a:ln>
                <a:noFill/>
              </a:ln>
              <a:solidFill>
                <a:schemeClr val="tx1"/>
              </a:solidFill>
              <a:effectLst/>
              <a:latin typeface="Tahoma" pitchFamily="34" charset="0"/>
            </a:endParaRPr>
          </a:p>
        </p:txBody>
      </p:sp>
      <p:sp>
        <p:nvSpPr>
          <p:cNvPr id="11" name="Oval 10"/>
          <p:cNvSpPr/>
          <p:nvPr/>
        </p:nvSpPr>
        <p:spPr bwMode="auto">
          <a:xfrm>
            <a:off x="2362200" y="1905000"/>
            <a:ext cx="3581400" cy="1066800"/>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Perbaikan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berlanjut</a:t>
            </a:r>
            <a:endParaRPr kumimoji="0" lang="en-US" sz="2300" b="0" i="0" u="none" strike="noStrike" cap="none" normalizeH="0" baseline="0" dirty="0" smtClean="0">
              <a:ln>
                <a:noFill/>
              </a:ln>
              <a:solidFill>
                <a:schemeClr val="tx1"/>
              </a:solidFill>
              <a:effectLst/>
              <a:latin typeface="Tahoma" pitchFamily="34" charset="0"/>
            </a:endParaRPr>
          </a:p>
        </p:txBody>
      </p:sp>
      <p:sp>
        <p:nvSpPr>
          <p:cNvPr id="18" name="Freeform 17"/>
          <p:cNvSpPr/>
          <p:nvPr/>
        </p:nvSpPr>
        <p:spPr bwMode="auto">
          <a:xfrm>
            <a:off x="2750574" y="5456903"/>
            <a:ext cx="3421626" cy="1130710"/>
          </a:xfrm>
          <a:custGeom>
            <a:avLst/>
            <a:gdLst>
              <a:gd name="connsiteX0" fmla="*/ 3421626 w 3421626"/>
              <a:gd name="connsiteY0" fmla="*/ 0 h 1130710"/>
              <a:gd name="connsiteX1" fmla="*/ 2300748 w 3421626"/>
              <a:gd name="connsiteY1" fmla="*/ 1032387 h 1130710"/>
              <a:gd name="connsiteX2" fmla="*/ 0 w 3421626"/>
              <a:gd name="connsiteY2" fmla="*/ 589936 h 1130710"/>
            </a:gdLst>
            <a:ahLst/>
            <a:cxnLst>
              <a:cxn ang="0">
                <a:pos x="connsiteX0" y="connsiteY0"/>
              </a:cxn>
              <a:cxn ang="0">
                <a:pos x="connsiteX1" y="connsiteY1"/>
              </a:cxn>
              <a:cxn ang="0">
                <a:pos x="connsiteX2" y="connsiteY2"/>
              </a:cxn>
            </a:cxnLst>
            <a:rect l="l" t="t" r="r" b="b"/>
            <a:pathLst>
              <a:path w="3421626" h="1130710">
                <a:moveTo>
                  <a:pt x="3421626" y="0"/>
                </a:moveTo>
                <a:cubicBezTo>
                  <a:pt x="3146322" y="467032"/>
                  <a:pt x="2871019" y="934064"/>
                  <a:pt x="2300748" y="1032387"/>
                </a:cubicBezTo>
                <a:cubicBezTo>
                  <a:pt x="1730477" y="1130710"/>
                  <a:pt x="498987" y="752168"/>
                  <a:pt x="0" y="589936"/>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22" name="Freeform 21"/>
          <p:cNvSpPr/>
          <p:nvPr/>
        </p:nvSpPr>
        <p:spPr bwMode="auto">
          <a:xfrm>
            <a:off x="904568" y="1991032"/>
            <a:ext cx="2281084" cy="1342103"/>
          </a:xfrm>
          <a:custGeom>
            <a:avLst/>
            <a:gdLst>
              <a:gd name="connsiteX0" fmla="*/ 275303 w 2281084"/>
              <a:gd name="connsiteY0" fmla="*/ 1342103 h 1342103"/>
              <a:gd name="connsiteX1" fmla="*/ 334297 w 2281084"/>
              <a:gd name="connsiteY1" fmla="*/ 575187 h 1342103"/>
              <a:gd name="connsiteX2" fmla="*/ 2281084 w 2281084"/>
              <a:gd name="connsiteY2" fmla="*/ 0 h 1342103"/>
              <a:gd name="connsiteX3" fmla="*/ 2281084 w 2281084"/>
              <a:gd name="connsiteY3" fmla="*/ 0 h 1342103"/>
            </a:gdLst>
            <a:ahLst/>
            <a:cxnLst>
              <a:cxn ang="0">
                <a:pos x="connsiteX0" y="connsiteY0"/>
              </a:cxn>
              <a:cxn ang="0">
                <a:pos x="connsiteX1" y="connsiteY1"/>
              </a:cxn>
              <a:cxn ang="0">
                <a:pos x="connsiteX2" y="connsiteY2"/>
              </a:cxn>
              <a:cxn ang="0">
                <a:pos x="connsiteX3" y="connsiteY3"/>
              </a:cxn>
            </a:cxnLst>
            <a:rect l="l" t="t" r="r" b="b"/>
            <a:pathLst>
              <a:path w="2281084" h="1342103">
                <a:moveTo>
                  <a:pt x="275303" y="1342103"/>
                </a:moveTo>
                <a:cubicBezTo>
                  <a:pt x="137651" y="1070487"/>
                  <a:pt x="0" y="798871"/>
                  <a:pt x="334297" y="575187"/>
                </a:cubicBezTo>
                <a:cubicBezTo>
                  <a:pt x="668594" y="351503"/>
                  <a:pt x="2281084" y="0"/>
                  <a:pt x="2281084" y="0"/>
                </a:cubicBezTo>
                <a:lnTo>
                  <a:pt x="2281084"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cxnSp>
        <p:nvCxnSpPr>
          <p:cNvPr id="24" name="Straight Connector 23"/>
          <p:cNvCxnSpPr/>
          <p:nvPr/>
        </p:nvCxnSpPr>
        <p:spPr bwMode="auto">
          <a:xfrm rot="16200000" flipH="1">
            <a:off x="1524000" y="4724400"/>
            <a:ext cx="457200" cy="30480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7" name="Straight Arrow Connector 26"/>
          <p:cNvCxnSpPr/>
          <p:nvPr/>
        </p:nvCxnSpPr>
        <p:spPr bwMode="auto">
          <a:xfrm flipV="1">
            <a:off x="3490452" y="1600200"/>
            <a:ext cx="929148" cy="314632"/>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810000" y="3657600"/>
            <a:ext cx="3124200" cy="850900"/>
          </a:xfrm>
        </p:spPr>
        <p:txBody>
          <a:bodyPr>
            <a:normAutofit fontScale="90000"/>
          </a:bodyPr>
          <a:lstStyle/>
          <a:p>
            <a:pPr eaLnBrk="1" hangingPunct="1"/>
            <a:r>
              <a:rPr lang="en-US" sz="4000" dirty="0" err="1" smtClean="0">
                <a:effectLst/>
              </a:rPr>
              <a:t>Terima</a:t>
            </a:r>
            <a:r>
              <a:rPr lang="en-US" sz="4000" dirty="0" smtClean="0">
                <a:effectLst/>
              </a:rPr>
              <a:t> </a:t>
            </a:r>
            <a:r>
              <a:rPr lang="en-US" sz="4000" dirty="0" err="1" smtClean="0">
                <a:effectLst/>
              </a:rPr>
              <a:t>Kasih</a:t>
            </a:r>
            <a:r>
              <a:rPr lang="en-US" sz="4000" dirty="0" smtClean="0">
                <a:effectLs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532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7391400" cy="622300"/>
          </a:xfrm>
        </p:spPr>
        <p:txBody>
          <a:bodyPr>
            <a:normAutofit fontScale="90000"/>
          </a:bodyPr>
          <a:lstStyle/>
          <a:p>
            <a:pPr eaLnBrk="1" hangingPunct="1"/>
            <a:r>
              <a:rPr lang="en-US" sz="4500" dirty="0" smtClean="0">
                <a:solidFill>
                  <a:schemeClr val="tx1"/>
                </a:solidFill>
                <a:effectLst/>
                <a:latin typeface="Verdana" pitchFamily="34" charset="0"/>
              </a:rPr>
              <a:t>PENDAHULUAN</a:t>
            </a:r>
            <a:endParaRPr lang="en-US" sz="2500" dirty="0" smtClean="0">
              <a:solidFill>
                <a:schemeClr val="tx1"/>
              </a:solidFill>
              <a:effectLst/>
              <a:latin typeface="Verdana" pitchFamily="34" charset="0"/>
            </a:endParaRPr>
          </a:p>
        </p:txBody>
      </p:sp>
      <p:sp>
        <p:nvSpPr>
          <p:cNvPr id="69635" name="Rectangle 3"/>
          <p:cNvSpPr>
            <a:spLocks noGrp="1" noChangeArrowheads="1"/>
          </p:cNvSpPr>
          <p:nvPr>
            <p:ph type="body" idx="1"/>
          </p:nvPr>
        </p:nvSpPr>
        <p:spPr>
          <a:xfrm>
            <a:off x="533400" y="1219200"/>
            <a:ext cx="8229600" cy="5334000"/>
          </a:xfrm>
          <a:noFill/>
        </p:spPr>
        <p:txBody>
          <a:bodyPr>
            <a:normAutofit lnSpcReduction="10000"/>
          </a:bodyPr>
          <a:lstStyle/>
          <a:p>
            <a:pPr marL="457200" indent="-457200" eaLnBrk="1" hangingPunct="1">
              <a:spcBef>
                <a:spcPts val="600"/>
              </a:spcBef>
              <a:spcAft>
                <a:spcPts val="600"/>
              </a:spcAft>
              <a:buFontTx/>
              <a:buNone/>
            </a:pPr>
            <a:r>
              <a:rPr lang="en-US" sz="1900" dirty="0" smtClean="0">
                <a:solidFill>
                  <a:srgbClr val="000032"/>
                </a:solidFill>
                <a:effectLst/>
                <a:latin typeface="Verdana" pitchFamily="34" charset="0"/>
              </a:rPr>
              <a:t>1. 	</a:t>
            </a:r>
            <a:r>
              <a:rPr lang="en-US" sz="2100" dirty="0" err="1" smtClean="0">
                <a:solidFill>
                  <a:srgbClr val="000032"/>
                </a:solidFill>
                <a:effectLst/>
                <a:latin typeface="Verdana" pitchFamily="34" charset="0"/>
              </a:rPr>
              <a:t>Kecelakaan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termasuk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penyakit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akibat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tempat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sebagian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besar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disebabkan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oleh</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faktor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manusia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termasuk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manajemen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sebagian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kecil</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faktor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teknis</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termasuk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peralatan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produksi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lingkungan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kerjanya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sehingga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perlu</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pelindungan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keselamatan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kesehatan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kerjanya</a:t>
            </a:r>
            <a:r>
              <a:rPr lang="en-US" sz="1900" dirty="0" smtClean="0">
                <a:solidFill>
                  <a:srgbClr val="000032"/>
                </a:solidFill>
                <a:effectLst/>
                <a:latin typeface="Verdana" pitchFamily="34" charset="0"/>
              </a:rPr>
              <a:t> </a:t>
            </a:r>
          </a:p>
          <a:p>
            <a:pPr marL="457200" indent="-457200" eaLnBrk="1" hangingPunct="1">
              <a:spcBef>
                <a:spcPts val="600"/>
              </a:spcBef>
              <a:spcAft>
                <a:spcPts val="600"/>
              </a:spcAft>
              <a:buFontTx/>
              <a:buNone/>
            </a:pPr>
            <a:r>
              <a:rPr lang="en-US" sz="1900" dirty="0" smtClean="0">
                <a:solidFill>
                  <a:srgbClr val="000032"/>
                </a:solidFill>
                <a:effectLst/>
                <a:latin typeface="Verdana" pitchFamily="34" charset="0"/>
              </a:rPr>
              <a:t>2. 	</a:t>
            </a:r>
            <a:r>
              <a:rPr lang="en-US" sz="2100" dirty="0" err="1" smtClean="0">
                <a:solidFill>
                  <a:srgbClr val="000032"/>
                </a:solidFill>
                <a:effectLst/>
                <a:latin typeface="Verdana" pitchFamily="34" charset="0"/>
              </a:rPr>
              <a:t>Globalisasi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perdagangan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saat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ini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memberikan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dampak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persaingan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sangat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ketat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dalam</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segala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aspek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khususnya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ketenagakerjaan</a:t>
            </a:r>
            <a:r>
              <a:rPr lang="en-US" sz="2100" dirty="0" smtClean="0">
                <a:solidFill>
                  <a:srgbClr val="000032"/>
                </a:solidFill>
                <a:effectLst/>
                <a:latin typeface="Verdana" pitchFamily="34" charset="0"/>
              </a:rPr>
              <a:t> yang </a:t>
            </a:r>
            <a:r>
              <a:rPr lang="en-US" sz="2100" dirty="0" err="1" smtClean="0">
                <a:solidFill>
                  <a:srgbClr val="000032"/>
                </a:solidFill>
                <a:effectLst/>
                <a:latin typeface="Verdana" pitchFamily="34" charset="0"/>
              </a:rPr>
              <a:t>salah</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satunya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mempersyaratkan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adanya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perlindungan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keselamatan</a:t>
            </a:r>
            <a:r>
              <a:rPr lang="en-US" sz="2100" dirty="0" smtClean="0">
                <a:solidFill>
                  <a:srgbClr val="000032"/>
                </a:solidFill>
                <a:effectLst/>
                <a:latin typeface="Verdana" pitchFamily="34" charset="0"/>
              </a:rPr>
              <a:t> &amp; </a:t>
            </a:r>
            <a:r>
              <a:rPr lang="en-US" sz="2100" dirty="0" err="1" smtClean="0">
                <a:solidFill>
                  <a:srgbClr val="000032"/>
                </a:solidFill>
                <a:effectLst/>
                <a:latin typeface="Verdana" pitchFamily="34" charset="0"/>
              </a:rPr>
              <a:t>kesehatan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endParaRPr lang="en-US" sz="2100" dirty="0" smtClean="0">
              <a:solidFill>
                <a:srgbClr val="000032"/>
              </a:solidFill>
              <a:effectLst/>
              <a:latin typeface="Verdana" pitchFamily="34" charset="0"/>
            </a:endParaRPr>
          </a:p>
          <a:p>
            <a:pPr marL="457200" indent="-457200" eaLnBrk="1" hangingPunct="1">
              <a:spcBef>
                <a:spcPts val="600"/>
              </a:spcBef>
              <a:spcAft>
                <a:spcPts val="600"/>
              </a:spcAft>
              <a:buFontTx/>
              <a:buNone/>
            </a:pPr>
            <a:r>
              <a:rPr lang="en-US" sz="1900" dirty="0" smtClean="0">
                <a:solidFill>
                  <a:srgbClr val="000032"/>
                </a:solidFill>
                <a:effectLst/>
                <a:latin typeface="Verdana" pitchFamily="34" charset="0"/>
              </a:rPr>
              <a:t>3.	</a:t>
            </a:r>
            <a:r>
              <a:rPr lang="en-US" sz="2100" dirty="0" err="1" smtClean="0">
                <a:solidFill>
                  <a:srgbClr val="000032"/>
                </a:solidFill>
                <a:effectLst/>
                <a:latin typeface="Verdana" pitchFamily="34" charset="0"/>
              </a:rPr>
              <a:t>Untuk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menjamin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perlindungan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atas</a:t>
            </a:r>
            <a:r>
              <a:rPr lang="en-US" sz="2100" dirty="0" smtClean="0">
                <a:solidFill>
                  <a:srgbClr val="000032"/>
                </a:solidFill>
                <a:effectLst/>
                <a:latin typeface="Verdana" pitchFamily="34" charset="0"/>
              </a:rPr>
              <a:t> K.3 </a:t>
            </a:r>
            <a:r>
              <a:rPr lang="en-US" sz="2100" dirty="0" err="1" smtClean="0">
                <a:solidFill>
                  <a:srgbClr val="000032"/>
                </a:solidFill>
                <a:effectLst/>
                <a:latin typeface="Verdana" pitchFamily="34" charset="0"/>
              </a:rPr>
              <a:t>bagi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tenaga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orang</a:t>
            </a:r>
            <a:r>
              <a:rPr lang="en-US" sz="2100" dirty="0" smtClean="0">
                <a:solidFill>
                  <a:srgbClr val="000032"/>
                </a:solidFill>
                <a:effectLst/>
                <a:latin typeface="Verdana" pitchFamily="34" charset="0"/>
              </a:rPr>
              <a:t> lain yang </a:t>
            </a:r>
            <a:r>
              <a:rPr lang="en-US" sz="2100" dirty="0" err="1" smtClean="0">
                <a:solidFill>
                  <a:srgbClr val="000032"/>
                </a:solidFill>
                <a:effectLst/>
                <a:latin typeface="Verdana" pitchFamily="34" charset="0"/>
              </a:rPr>
              <a:t>berada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tempat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termasuk</a:t>
            </a:r>
            <a:r>
              <a:rPr lang="en-US" sz="2100" dirty="0" smtClean="0">
                <a:solidFill>
                  <a:srgbClr val="000032"/>
                </a:solidFill>
                <a:effectLst/>
                <a:latin typeface="Verdana" pitchFamily="34" charset="0"/>
              </a:rPr>
              <a:t> sumber2 </a:t>
            </a:r>
            <a:r>
              <a:rPr lang="en-US" sz="2100" dirty="0" err="1" smtClean="0">
                <a:solidFill>
                  <a:srgbClr val="000032"/>
                </a:solidFill>
                <a:effectLst/>
                <a:latin typeface="Verdana" pitchFamily="34" charset="0"/>
              </a:rPr>
              <a:t>produksi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proses</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produksi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lingkungan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dalam</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keadaan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aman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nyaman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maka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perlu</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penerapan</a:t>
            </a:r>
            <a:r>
              <a:rPr lang="en-US" sz="2100" dirty="0" smtClean="0">
                <a:solidFill>
                  <a:srgbClr val="000032"/>
                </a:solidFill>
                <a:effectLst/>
                <a:latin typeface="Verdana" pitchFamily="34" charset="0"/>
              </a:rPr>
              <a:t> SMK3 </a:t>
            </a:r>
            <a:r>
              <a:rPr lang="en-US" sz="2100" dirty="0" err="1" smtClean="0">
                <a:solidFill>
                  <a:srgbClr val="000032"/>
                </a:solidFill>
                <a:effectLst/>
                <a:latin typeface="Verdana" pitchFamily="34" charset="0"/>
              </a:rPr>
              <a:t>secara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terencana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terukur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terstruktur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terintegrasi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dalam</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manajemen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Prsh</a:t>
            </a:r>
            <a:r>
              <a:rPr lang="en-US" sz="2100" dirty="0" smtClean="0">
                <a:solidFill>
                  <a:srgbClr val="000032"/>
                </a:solidFill>
                <a:effectLst/>
                <a:latin typeface="Verdana" pitchFamily="34" charset="0"/>
              </a:rPr>
              <a:t>.</a:t>
            </a:r>
          </a:p>
          <a:p>
            <a:pPr marL="457200" indent="-457200" algn="just" eaLnBrk="1" hangingPunct="1">
              <a:spcBef>
                <a:spcPts val="0"/>
              </a:spcBef>
              <a:spcAft>
                <a:spcPts val="600"/>
              </a:spcAft>
              <a:buFontTx/>
              <a:buNone/>
            </a:pPr>
            <a:endParaRPr lang="en-US" sz="1900" dirty="0" smtClean="0">
              <a:solidFill>
                <a:srgbClr val="000032"/>
              </a:solidFill>
              <a:effectLst/>
              <a:latin typeface="Verdana" pitchFamily="34" charset="0"/>
            </a:endParaRPr>
          </a:p>
          <a:p>
            <a:pPr marL="457200" indent="-457200" algn="just" eaLnBrk="1" hangingPunct="1">
              <a:spcBef>
                <a:spcPts val="0"/>
              </a:spcBef>
              <a:spcAft>
                <a:spcPts val="600"/>
              </a:spcAft>
              <a:buFontTx/>
              <a:buNone/>
            </a:pPr>
            <a:endParaRPr lang="en-US" sz="1900" dirty="0" smtClean="0">
              <a:solidFill>
                <a:srgbClr val="000032"/>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left)">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Effect transition="in" filter="wipe(left)">
                                      <p:cBhvr>
                                        <p:cTn id="22"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7391400" cy="622300"/>
          </a:xfrm>
        </p:spPr>
        <p:txBody>
          <a:bodyPr>
            <a:normAutofit fontScale="90000"/>
          </a:bodyPr>
          <a:lstStyle/>
          <a:p>
            <a:pPr eaLnBrk="1" hangingPunct="1"/>
            <a:r>
              <a:rPr lang="en-US" sz="4500" dirty="0" smtClean="0">
                <a:solidFill>
                  <a:schemeClr val="tx1"/>
                </a:solidFill>
                <a:effectLst/>
                <a:latin typeface="Verdana" pitchFamily="34" charset="0"/>
              </a:rPr>
              <a:t>PENDAHULUAN</a:t>
            </a:r>
            <a:endParaRPr lang="en-US" sz="2500" dirty="0" smtClean="0">
              <a:solidFill>
                <a:schemeClr val="tx1"/>
              </a:solidFill>
              <a:effectLst/>
              <a:latin typeface="Verdana" pitchFamily="34" charset="0"/>
            </a:endParaRPr>
          </a:p>
        </p:txBody>
      </p:sp>
      <p:sp>
        <p:nvSpPr>
          <p:cNvPr id="69635" name="Rectangle 3"/>
          <p:cNvSpPr>
            <a:spLocks noGrp="1" noChangeArrowheads="1"/>
          </p:cNvSpPr>
          <p:nvPr>
            <p:ph type="body" idx="1"/>
          </p:nvPr>
        </p:nvSpPr>
        <p:spPr>
          <a:xfrm>
            <a:off x="533400" y="1219200"/>
            <a:ext cx="8229600" cy="5334000"/>
          </a:xfrm>
          <a:noFill/>
        </p:spPr>
        <p:txBody>
          <a:bodyPr>
            <a:normAutofit/>
          </a:bodyPr>
          <a:lstStyle/>
          <a:p>
            <a:pPr marL="457200" indent="-457200" eaLnBrk="1" hangingPunct="1">
              <a:spcBef>
                <a:spcPts val="0"/>
              </a:spcBef>
              <a:spcAft>
                <a:spcPts val="600"/>
              </a:spcAft>
              <a:buFontTx/>
              <a:buNone/>
            </a:pPr>
            <a:r>
              <a:rPr lang="en-US" sz="2100" dirty="0" smtClean="0">
                <a:solidFill>
                  <a:srgbClr val="000032"/>
                </a:solidFill>
                <a:effectLst/>
                <a:latin typeface="Verdana" pitchFamily="34" charset="0"/>
              </a:rPr>
              <a:t>4. 	</a:t>
            </a:r>
            <a:r>
              <a:rPr lang="en-US" sz="2100" dirty="0" err="1" smtClean="0">
                <a:solidFill>
                  <a:srgbClr val="000032"/>
                </a:solidFill>
                <a:effectLst/>
                <a:latin typeface="Verdana" pitchFamily="34" charset="0"/>
              </a:rPr>
              <a:t>Pelaksanaan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keselamatan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kesehatan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melalui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penerapan</a:t>
            </a:r>
            <a:r>
              <a:rPr lang="en-US" sz="2100" dirty="0" smtClean="0">
                <a:solidFill>
                  <a:srgbClr val="000032"/>
                </a:solidFill>
                <a:effectLst/>
                <a:latin typeface="Verdana" pitchFamily="34" charset="0"/>
              </a:rPr>
              <a:t> SMK3 </a:t>
            </a:r>
            <a:r>
              <a:rPr lang="en-US" sz="2100" dirty="0" err="1" smtClean="0">
                <a:solidFill>
                  <a:srgbClr val="000032"/>
                </a:solidFill>
                <a:effectLst/>
                <a:latin typeface="Verdana" pitchFamily="34" charset="0"/>
              </a:rPr>
              <a:t>telah</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berkembang</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beberapa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negara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baik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berupa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peraturan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perundangan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pedoman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maupun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standar</a:t>
            </a:r>
            <a:endParaRPr lang="en-US" sz="2100" dirty="0" smtClean="0">
              <a:solidFill>
                <a:srgbClr val="000032"/>
              </a:solidFill>
              <a:effectLst/>
              <a:latin typeface="Verdana" pitchFamily="34" charset="0"/>
            </a:endParaRPr>
          </a:p>
          <a:p>
            <a:pPr marL="457200" indent="-457200" eaLnBrk="1" hangingPunct="1">
              <a:spcBef>
                <a:spcPts val="0"/>
              </a:spcBef>
              <a:spcAft>
                <a:spcPts val="600"/>
              </a:spcAft>
              <a:buFontTx/>
              <a:buNone/>
            </a:pPr>
            <a:endParaRPr lang="en-US" sz="2100" dirty="0" smtClean="0">
              <a:solidFill>
                <a:srgbClr val="000032"/>
              </a:solidFill>
              <a:effectLst/>
              <a:latin typeface="Verdana" pitchFamily="34" charset="0"/>
            </a:endParaRPr>
          </a:p>
          <a:p>
            <a:pPr marL="457200" indent="-457200" eaLnBrk="1" hangingPunct="1">
              <a:spcBef>
                <a:spcPts val="0"/>
              </a:spcBef>
              <a:spcAft>
                <a:spcPts val="600"/>
              </a:spcAft>
              <a:buFontTx/>
              <a:buNone/>
            </a:pPr>
            <a:r>
              <a:rPr lang="en-US" sz="2100" dirty="0" smtClean="0">
                <a:solidFill>
                  <a:srgbClr val="000032"/>
                </a:solidFill>
                <a:effectLst/>
                <a:latin typeface="Verdana" pitchFamily="34" charset="0"/>
              </a:rPr>
              <a:t>5.	</a:t>
            </a:r>
            <a:r>
              <a:rPr lang="en-US" sz="2100" dirty="0" err="1" smtClean="0">
                <a:solidFill>
                  <a:srgbClr val="000032"/>
                </a:solidFill>
                <a:effectLst/>
                <a:latin typeface="Verdana" pitchFamily="34" charset="0"/>
              </a:rPr>
              <a:t>Untuk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memberikan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keseragaman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bagi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perusahaan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dalam</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menerapkan</a:t>
            </a:r>
            <a:r>
              <a:rPr lang="en-US" sz="2100" dirty="0" smtClean="0">
                <a:solidFill>
                  <a:srgbClr val="000032"/>
                </a:solidFill>
                <a:effectLst/>
                <a:latin typeface="Verdana" pitchFamily="34" charset="0"/>
              </a:rPr>
              <a:t> SMK3 </a:t>
            </a:r>
            <a:r>
              <a:rPr lang="en-US" sz="2100" dirty="0" err="1" smtClean="0">
                <a:solidFill>
                  <a:srgbClr val="000032"/>
                </a:solidFill>
                <a:effectLst/>
                <a:latin typeface="Verdana" pitchFamily="34" charset="0"/>
              </a:rPr>
              <a:t>sehingga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perlindungan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atas</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keselamatan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kesehatan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bagi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tenaga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peningkatan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efisiensi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produktivitas</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perusahaan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dapat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terwujud</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maka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perlu</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ditetapkan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Peraturan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Perundangan</a:t>
            </a:r>
            <a:r>
              <a:rPr lang="en-US" sz="2100" dirty="0" smtClean="0">
                <a:solidFill>
                  <a:srgbClr val="000032"/>
                </a:solidFill>
                <a:effectLst/>
                <a:latin typeface="Verdana" pitchFamily="34" charset="0"/>
              </a:rPr>
              <a:t> yang  </a:t>
            </a:r>
            <a:r>
              <a:rPr lang="en-US" sz="2100" dirty="0" err="1" smtClean="0">
                <a:solidFill>
                  <a:srgbClr val="000032"/>
                </a:solidFill>
                <a:effectLst/>
                <a:latin typeface="Verdana" pitchFamily="34" charset="0"/>
              </a:rPr>
              <a:t>mengatur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penerapan</a:t>
            </a:r>
            <a:r>
              <a:rPr lang="en-US" sz="2100" dirty="0" smtClean="0">
                <a:solidFill>
                  <a:srgbClr val="000032"/>
                </a:solidFill>
                <a:effectLst/>
                <a:latin typeface="Verdana" pitchFamily="34" charset="0"/>
              </a:rPr>
              <a:t> SMK3 </a:t>
            </a:r>
            <a:r>
              <a:rPr lang="en-US" sz="2100" dirty="0" err="1" smtClean="0">
                <a:solidFill>
                  <a:srgbClr val="000032"/>
                </a:solidFill>
                <a:effectLst/>
                <a:latin typeface="Verdana" pitchFamily="34" charset="0"/>
              </a:rPr>
              <a:t>secara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nasional</a:t>
            </a:r>
            <a:endParaRPr lang="en-US" sz="2100" dirty="0" smtClean="0">
              <a:solidFill>
                <a:srgbClr val="000032"/>
              </a:solidFill>
              <a:effectLst/>
              <a:latin typeface="Verdana" pitchFamily="34" charset="0"/>
            </a:endParaRPr>
          </a:p>
          <a:p>
            <a:pPr marL="457200" indent="-457200" algn="just" eaLnBrk="1" hangingPunct="1">
              <a:spcBef>
                <a:spcPts val="0"/>
              </a:spcBef>
              <a:spcAft>
                <a:spcPts val="600"/>
              </a:spcAft>
              <a:buFontTx/>
              <a:buNone/>
            </a:pPr>
            <a:endParaRPr lang="en-US" sz="2100" dirty="0" smtClean="0">
              <a:solidFill>
                <a:srgbClr val="000032"/>
              </a:solidFill>
              <a:effectLst/>
              <a:latin typeface="Verdana" pitchFamily="34" charset="0"/>
            </a:endParaRPr>
          </a:p>
          <a:p>
            <a:pPr marL="457200" indent="-457200" algn="just" eaLnBrk="1" hangingPunct="1">
              <a:spcBef>
                <a:spcPts val="600"/>
              </a:spcBef>
              <a:spcAft>
                <a:spcPts val="600"/>
              </a:spcAft>
              <a:buFontTx/>
              <a:buNone/>
            </a:pPr>
            <a:endParaRPr lang="en-US" sz="2100" dirty="0" smtClean="0">
              <a:solidFill>
                <a:srgbClr val="000032"/>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9635">
                                            <p:txEl>
                                              <p:pRg st="2" end="2"/>
                                            </p:txEl>
                                          </p:spTgt>
                                        </p:tgtEl>
                                        <p:attrNameLst>
                                          <p:attrName>style.visibility</p:attrName>
                                        </p:attrNameLst>
                                      </p:cBhvr>
                                      <p:to>
                                        <p:strVal val="visible"/>
                                      </p:to>
                                    </p:set>
                                    <p:animEffect transition="in" filter="wipe(left)">
                                      <p:cBhvr>
                                        <p:cTn id="18"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7391400" cy="622300"/>
          </a:xfrm>
        </p:spPr>
        <p:txBody>
          <a:bodyPr>
            <a:normAutofit fontScale="90000"/>
          </a:bodyPr>
          <a:lstStyle/>
          <a:p>
            <a:pPr eaLnBrk="1" hangingPunct="1"/>
            <a:r>
              <a:rPr lang="en-US" sz="4500" dirty="0" smtClean="0">
                <a:solidFill>
                  <a:schemeClr val="tx1"/>
                </a:solidFill>
                <a:effectLst/>
                <a:latin typeface="Verdana" pitchFamily="34" charset="0"/>
              </a:rPr>
              <a:t>PENGERTIAN</a:t>
            </a:r>
            <a:endParaRPr lang="en-US" sz="2500" dirty="0" smtClean="0">
              <a:solidFill>
                <a:schemeClr val="tx1"/>
              </a:solidFill>
              <a:effectLst/>
              <a:latin typeface="Verdana" pitchFamily="34" charset="0"/>
            </a:endParaRPr>
          </a:p>
        </p:txBody>
      </p:sp>
      <p:sp>
        <p:nvSpPr>
          <p:cNvPr id="69635" name="Rectangle 3"/>
          <p:cNvSpPr>
            <a:spLocks noGrp="1" noChangeArrowheads="1"/>
          </p:cNvSpPr>
          <p:nvPr>
            <p:ph idx="1"/>
          </p:nvPr>
        </p:nvSpPr>
        <p:spPr>
          <a:xfrm>
            <a:off x="533400" y="1219200"/>
            <a:ext cx="8229600" cy="5334000"/>
          </a:xfrm>
          <a:noFill/>
        </p:spPr>
        <p:txBody>
          <a:bodyPr>
            <a:normAutofit lnSpcReduction="10000"/>
          </a:bodyPr>
          <a:lstStyle/>
          <a:p>
            <a:pPr marL="457200" indent="-457200" eaLnBrk="1" hangingPunct="1">
              <a:spcBef>
                <a:spcPts val="0"/>
              </a:spcBef>
              <a:buFontTx/>
              <a:buNone/>
            </a:pPr>
            <a:r>
              <a:rPr lang="en-US" sz="1900" b="1" dirty="0" smtClean="0">
                <a:solidFill>
                  <a:schemeClr val="tx1"/>
                </a:solidFill>
                <a:effectLst/>
                <a:latin typeface="Verdana" pitchFamily="34" charset="0"/>
              </a:rPr>
              <a:t>1</a:t>
            </a:r>
            <a:r>
              <a:rPr lang="en-US" sz="2100" b="1" dirty="0" smtClean="0">
                <a:solidFill>
                  <a:schemeClr val="tx1"/>
                </a:solidFill>
                <a:effectLst/>
                <a:latin typeface="Verdana" pitchFamily="34" charset="0"/>
              </a:rPr>
              <a:t>. 	K3 </a:t>
            </a:r>
            <a:r>
              <a:rPr lang="en-US" sz="2100" b="1" dirty="0" err="1" smtClean="0">
                <a:solidFill>
                  <a:schemeClr val="tx1"/>
                </a:solidFill>
                <a:effectLst/>
                <a:latin typeface="Verdana" pitchFamily="34" charset="0"/>
              </a:rPr>
              <a:t>Secara</a:t>
            </a:r>
            <a:r>
              <a:rPr lang="en-US" sz="2100" b="1" dirty="0" smtClean="0">
                <a:solidFill>
                  <a:schemeClr val="tx1"/>
                </a:solidFill>
                <a:effectLst/>
                <a:latin typeface="Verdana" pitchFamily="34" charset="0"/>
              </a:rPr>
              <a:t> </a:t>
            </a:r>
            <a:r>
              <a:rPr lang="en-US" sz="2100" b="1" dirty="0" err="1" smtClean="0">
                <a:solidFill>
                  <a:schemeClr val="tx1"/>
                </a:solidFill>
                <a:effectLst/>
                <a:latin typeface="Verdana" pitchFamily="34" charset="0"/>
              </a:rPr>
              <a:t>Etimologis</a:t>
            </a:r>
            <a:endParaRPr lang="en-US" sz="2100" b="1" dirty="0" smtClean="0">
              <a:solidFill>
                <a:schemeClr val="tx1"/>
              </a:solidFill>
              <a:effectLst/>
              <a:latin typeface="Verdana" pitchFamily="34" charset="0"/>
            </a:endParaRPr>
          </a:p>
          <a:p>
            <a:pPr marL="457200" indent="-457200" eaLnBrk="1" hangingPunct="1">
              <a:spcBef>
                <a:spcPts val="0"/>
              </a:spcBef>
              <a:buFontTx/>
              <a:buNone/>
            </a:pP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Memberikan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upaya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perlindungan</a:t>
            </a:r>
            <a:r>
              <a:rPr lang="en-US" sz="2100" dirty="0" smtClean="0">
                <a:solidFill>
                  <a:schemeClr val="tx1"/>
                </a:solidFill>
                <a:effectLst/>
                <a:latin typeface="Verdana" pitchFamily="34" charset="0"/>
                <a:ea typeface="Verdana" pitchFamily="34" charset="0"/>
                <a:cs typeface="Verdana" pitchFamily="34" charset="0"/>
              </a:rPr>
              <a:t> yang </a:t>
            </a:r>
            <a:r>
              <a:rPr lang="en-US" sz="2100" dirty="0" err="1" smtClean="0">
                <a:solidFill>
                  <a:schemeClr val="tx1"/>
                </a:solidFill>
                <a:effectLst/>
                <a:latin typeface="Verdana" pitchFamily="34" charset="0"/>
                <a:ea typeface="Verdana" pitchFamily="34" charset="0"/>
                <a:cs typeface="Verdana" pitchFamily="34" charset="0"/>
              </a:rPr>
              <a:t>ditujukan</a:t>
            </a:r>
            <a:r>
              <a:rPr lang="en-US" sz="2100" dirty="0" smtClean="0">
                <a:solidFill>
                  <a:schemeClr val="tx1"/>
                </a:solidFill>
                <a:effectLst/>
                <a:latin typeface="Verdana" pitchFamily="34" charset="0"/>
                <a:ea typeface="Verdana" pitchFamily="34" charset="0"/>
                <a:cs typeface="Verdana" pitchFamily="34" charset="0"/>
              </a:rPr>
              <a:t> agar </a:t>
            </a:r>
            <a:r>
              <a:rPr lang="en-US" sz="2100" dirty="0" err="1" smtClean="0">
                <a:solidFill>
                  <a:schemeClr val="tx1"/>
                </a:solidFill>
                <a:effectLst/>
                <a:latin typeface="Verdana" pitchFamily="34" charset="0"/>
                <a:ea typeface="Verdana" pitchFamily="34" charset="0"/>
                <a:cs typeface="Verdana" pitchFamily="34" charset="0"/>
              </a:rPr>
              <a:t>tenaga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kerja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orang</a:t>
            </a:r>
            <a:r>
              <a:rPr lang="en-US" sz="2100" dirty="0" smtClean="0">
                <a:solidFill>
                  <a:schemeClr val="tx1"/>
                </a:solidFill>
                <a:effectLst/>
                <a:latin typeface="Verdana" pitchFamily="34" charset="0"/>
                <a:ea typeface="Verdana" pitchFamily="34" charset="0"/>
                <a:cs typeface="Verdana" pitchFamily="34" charset="0"/>
              </a:rPr>
              <a:t> lain </a:t>
            </a:r>
            <a:r>
              <a:rPr lang="en-US" sz="2100" dirty="0" err="1" smtClean="0">
                <a:solidFill>
                  <a:schemeClr val="tx1"/>
                </a:solidFill>
                <a:effectLst/>
                <a:latin typeface="Verdana" pitchFamily="34" charset="0"/>
                <a:ea typeface="Verdana" pitchFamily="34" charset="0"/>
                <a:cs typeface="Verdana" pitchFamily="34" charset="0"/>
              </a:rPr>
              <a:t>di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tempat</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kerja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selalu</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dalam</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keadaan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selamat</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sehat</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agar </a:t>
            </a:r>
            <a:r>
              <a:rPr lang="en-US" sz="2100" dirty="0" err="1" smtClean="0">
                <a:solidFill>
                  <a:schemeClr val="tx1"/>
                </a:solidFill>
                <a:effectLst/>
                <a:latin typeface="Verdana" pitchFamily="34" charset="0"/>
                <a:ea typeface="Verdana" pitchFamily="34" charset="0"/>
                <a:cs typeface="Verdana" pitchFamily="34" charset="0"/>
              </a:rPr>
              <a:t>setiap</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sumber</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produksi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perlu</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dipakai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digunakan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secara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aman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efisien</a:t>
            </a:r>
            <a:endParaRPr lang="en-US" sz="2100" dirty="0" smtClean="0">
              <a:solidFill>
                <a:schemeClr val="tx1"/>
              </a:solidFill>
              <a:effectLst/>
              <a:latin typeface="Verdana" pitchFamily="34" charset="0"/>
              <a:ea typeface="Verdana" pitchFamily="34" charset="0"/>
              <a:cs typeface="Verdana" pitchFamily="34" charset="0"/>
            </a:endParaRPr>
          </a:p>
          <a:p>
            <a:pPr algn="just" eaLnBrk="1" hangingPunct="1">
              <a:spcBef>
                <a:spcPts val="0"/>
              </a:spcBef>
              <a:buFontTx/>
              <a:buNone/>
            </a:pPr>
            <a:endParaRPr lang="en-US" sz="2100" dirty="0" smtClean="0">
              <a:solidFill>
                <a:schemeClr val="tx1"/>
              </a:solidFill>
              <a:effectLst/>
              <a:latin typeface="Verdana" pitchFamily="34" charset="0"/>
              <a:ea typeface="Verdana" pitchFamily="34" charset="0"/>
              <a:cs typeface="Verdana" pitchFamily="34" charset="0"/>
            </a:endParaRPr>
          </a:p>
          <a:p>
            <a:pPr marL="457200" indent="-457200" eaLnBrk="1" hangingPunct="1">
              <a:spcBef>
                <a:spcPts val="0"/>
              </a:spcBef>
              <a:buFontTx/>
              <a:buNone/>
            </a:pPr>
            <a:r>
              <a:rPr lang="en-US" sz="2100" b="1" dirty="0" smtClean="0">
                <a:solidFill>
                  <a:schemeClr val="tx1"/>
                </a:solidFill>
                <a:effectLst/>
                <a:latin typeface="Verdana" pitchFamily="34" charset="0"/>
                <a:ea typeface="Verdana" pitchFamily="34" charset="0"/>
                <a:cs typeface="Verdana" pitchFamily="34" charset="0"/>
              </a:rPr>
              <a:t>2. 	K3 </a:t>
            </a:r>
            <a:r>
              <a:rPr lang="en-US" sz="2100" b="1" dirty="0" err="1" smtClean="0">
                <a:solidFill>
                  <a:schemeClr val="tx1"/>
                </a:solidFill>
                <a:effectLst/>
                <a:latin typeface="Verdana" pitchFamily="34" charset="0"/>
                <a:ea typeface="Verdana" pitchFamily="34" charset="0"/>
                <a:cs typeface="Verdana" pitchFamily="34" charset="0"/>
              </a:rPr>
              <a:t>Secara</a:t>
            </a:r>
            <a:r>
              <a:rPr lang="en-US" sz="2100" b="1" dirty="0" smtClean="0">
                <a:solidFill>
                  <a:schemeClr val="tx1"/>
                </a:solidFill>
                <a:effectLst/>
                <a:latin typeface="Verdana" pitchFamily="34" charset="0"/>
                <a:ea typeface="Verdana" pitchFamily="34" charset="0"/>
                <a:cs typeface="Verdana" pitchFamily="34" charset="0"/>
              </a:rPr>
              <a:t> </a:t>
            </a:r>
            <a:r>
              <a:rPr lang="en-US" sz="2100" b="1" dirty="0" err="1" smtClean="0">
                <a:solidFill>
                  <a:schemeClr val="tx1"/>
                </a:solidFill>
                <a:effectLst/>
                <a:latin typeface="Verdana" pitchFamily="34" charset="0"/>
                <a:ea typeface="Verdana" pitchFamily="34" charset="0"/>
                <a:cs typeface="Verdana" pitchFamily="34" charset="0"/>
              </a:rPr>
              <a:t>Filosofi</a:t>
            </a:r>
            <a:endParaRPr lang="en-US" sz="2100" b="1" dirty="0" smtClean="0">
              <a:solidFill>
                <a:schemeClr val="tx1"/>
              </a:solidFill>
              <a:effectLst/>
              <a:latin typeface="Verdana" pitchFamily="34" charset="0"/>
              <a:ea typeface="Verdana" pitchFamily="34" charset="0"/>
              <a:cs typeface="Verdana" pitchFamily="34" charset="0"/>
            </a:endParaRPr>
          </a:p>
          <a:p>
            <a:pPr marL="457200" indent="-457200" eaLnBrk="1" hangingPunct="1">
              <a:spcBef>
                <a:spcPts val="0"/>
              </a:spcBef>
              <a:buFontTx/>
              <a:buNone/>
            </a:pP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Suatu</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konsep</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berpikir</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upaya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nyata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untuk</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menjamin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kelestarian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tenaga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kerja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setiap</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insan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pada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umumnya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beserta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hasil</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karya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budaya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dalam</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upaya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mencapai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adil</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makmur</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sejahtera</a:t>
            </a:r>
            <a:endParaRPr lang="en-US" sz="2100" dirty="0" smtClean="0">
              <a:solidFill>
                <a:schemeClr val="tx1"/>
              </a:solidFill>
              <a:effectLst/>
              <a:latin typeface="Verdana" pitchFamily="34" charset="0"/>
              <a:ea typeface="Verdana" pitchFamily="34" charset="0"/>
              <a:cs typeface="Verdana" pitchFamily="34" charset="0"/>
            </a:endParaRPr>
          </a:p>
          <a:p>
            <a:pPr algn="just" eaLnBrk="1" hangingPunct="1">
              <a:spcBef>
                <a:spcPts val="0"/>
              </a:spcBef>
              <a:buFontTx/>
              <a:buNone/>
            </a:pPr>
            <a:endParaRPr lang="en-US" sz="2100" dirty="0" smtClean="0">
              <a:solidFill>
                <a:schemeClr val="tx1"/>
              </a:solidFill>
              <a:effectLst/>
              <a:latin typeface="Verdana" pitchFamily="34" charset="0"/>
              <a:ea typeface="Verdana" pitchFamily="34" charset="0"/>
              <a:cs typeface="Verdana" pitchFamily="34" charset="0"/>
            </a:endParaRPr>
          </a:p>
          <a:p>
            <a:pPr marL="457200" indent="-457200" eaLnBrk="1" hangingPunct="1">
              <a:spcBef>
                <a:spcPts val="0"/>
              </a:spcBef>
              <a:buFontTx/>
              <a:buNone/>
            </a:pPr>
            <a:r>
              <a:rPr lang="en-US" sz="2100" b="1" dirty="0" smtClean="0">
                <a:solidFill>
                  <a:schemeClr val="tx1"/>
                </a:solidFill>
                <a:effectLst/>
                <a:latin typeface="Verdana" pitchFamily="34" charset="0"/>
                <a:ea typeface="Verdana" pitchFamily="34" charset="0"/>
                <a:cs typeface="Verdana" pitchFamily="34" charset="0"/>
              </a:rPr>
              <a:t>3. 	K3 </a:t>
            </a:r>
            <a:r>
              <a:rPr lang="en-US" sz="2100" b="1" dirty="0" err="1" smtClean="0">
                <a:solidFill>
                  <a:schemeClr val="tx1"/>
                </a:solidFill>
                <a:effectLst/>
                <a:latin typeface="Verdana" pitchFamily="34" charset="0"/>
                <a:ea typeface="Verdana" pitchFamily="34" charset="0"/>
                <a:cs typeface="Verdana" pitchFamily="34" charset="0"/>
              </a:rPr>
              <a:t>Secara</a:t>
            </a:r>
            <a:r>
              <a:rPr lang="en-US" sz="2100" b="1" dirty="0" smtClean="0">
                <a:solidFill>
                  <a:schemeClr val="tx1"/>
                </a:solidFill>
                <a:effectLst/>
                <a:latin typeface="Verdana" pitchFamily="34" charset="0"/>
                <a:ea typeface="Verdana" pitchFamily="34" charset="0"/>
                <a:cs typeface="Verdana" pitchFamily="34" charset="0"/>
              </a:rPr>
              <a:t> </a:t>
            </a:r>
            <a:r>
              <a:rPr lang="en-US" sz="2100" b="1" dirty="0" err="1" smtClean="0">
                <a:solidFill>
                  <a:schemeClr val="tx1"/>
                </a:solidFill>
                <a:effectLst/>
                <a:latin typeface="Verdana" pitchFamily="34" charset="0"/>
                <a:ea typeface="Verdana" pitchFamily="34" charset="0"/>
                <a:cs typeface="Verdana" pitchFamily="34" charset="0"/>
              </a:rPr>
              <a:t>Keilmuan</a:t>
            </a:r>
            <a:endParaRPr lang="en-US" sz="2100" b="1" dirty="0" smtClean="0">
              <a:solidFill>
                <a:schemeClr val="tx1"/>
              </a:solidFill>
              <a:effectLst/>
              <a:latin typeface="Verdana" pitchFamily="34" charset="0"/>
              <a:ea typeface="Verdana" pitchFamily="34" charset="0"/>
              <a:cs typeface="Verdana" pitchFamily="34" charset="0"/>
            </a:endParaRPr>
          </a:p>
          <a:p>
            <a:pPr marL="457200" indent="-457200" eaLnBrk="1" hangingPunct="1">
              <a:spcBef>
                <a:spcPts val="0"/>
              </a:spcBef>
              <a:buFontTx/>
              <a:buNone/>
            </a:pP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Suatu</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cabang</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ilmu</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pengetahuan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penerapan</a:t>
            </a:r>
            <a:r>
              <a:rPr lang="en-US" sz="2100" dirty="0" smtClean="0">
                <a:solidFill>
                  <a:schemeClr val="tx1"/>
                </a:solidFill>
                <a:effectLst/>
                <a:latin typeface="Verdana" pitchFamily="34" charset="0"/>
                <a:ea typeface="Verdana" pitchFamily="34" charset="0"/>
                <a:cs typeface="Verdana" pitchFamily="34" charset="0"/>
              </a:rPr>
              <a:t> yang </a:t>
            </a:r>
            <a:r>
              <a:rPr lang="en-US" sz="2100" dirty="0" err="1" smtClean="0">
                <a:solidFill>
                  <a:schemeClr val="tx1"/>
                </a:solidFill>
                <a:effectLst/>
                <a:latin typeface="Verdana" pitchFamily="34" charset="0"/>
                <a:ea typeface="Verdana" pitchFamily="34" charset="0"/>
                <a:cs typeface="Verdana" pitchFamily="34" charset="0"/>
              </a:rPr>
              <a:t>mempelajari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tentang</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cara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penanggulangan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kecelakaan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tempat</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kerja</a:t>
            </a:r>
            <a:endParaRPr lang="en-US" sz="2100" dirty="0" smtClean="0">
              <a:solidFill>
                <a:schemeClr val="tx1"/>
              </a:solidFill>
              <a:effectLst/>
              <a:latin typeface="Verdana" pitchFamily="34" charset="0"/>
              <a:ea typeface="Verdana" pitchFamily="34" charset="0"/>
              <a:cs typeface="Verdana" pitchFamily="34" charset="0"/>
            </a:endParaRPr>
          </a:p>
          <a:p>
            <a:pPr algn="just" eaLnBrk="1" hangingPunct="1">
              <a:spcAft>
                <a:spcPct val="25000"/>
              </a:spcAft>
              <a:buFontTx/>
              <a:buNone/>
            </a:pPr>
            <a:endParaRPr lang="en-US" sz="1900" dirty="0" smtClean="0">
              <a:solidFill>
                <a:schemeClr val="tx1"/>
              </a:solidFill>
              <a:effectLst/>
              <a:latin typeface="Verdana" pitchFamily="34" charset="0"/>
            </a:endParaRPr>
          </a:p>
          <a:p>
            <a:pPr algn="just" eaLnBrk="1" hangingPunct="1">
              <a:spcAft>
                <a:spcPct val="25000"/>
              </a:spcAft>
              <a:buFontTx/>
              <a:buNone/>
            </a:pPr>
            <a:endParaRPr lang="en-US" sz="1900" dirty="0" smtClean="0">
              <a:solidFill>
                <a:schemeClr val="tx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up)">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wipe(up)">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wipe(left)">
                                      <p:cBhvr>
                                        <p:cTn id="27" dur="500"/>
                                        <p:tgtEl>
                                          <p:spTgt spid="69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9635">
                                            <p:txEl>
                                              <p:pRg st="6" end="6"/>
                                            </p:txEl>
                                          </p:spTgt>
                                        </p:tgtEl>
                                        <p:attrNameLst>
                                          <p:attrName>style.visibility</p:attrName>
                                        </p:attrNameLst>
                                      </p:cBhvr>
                                      <p:to>
                                        <p:strVal val="visible"/>
                                      </p:to>
                                    </p:set>
                                    <p:animEffect transition="in" filter="wipe(up)">
                                      <p:cBhvr>
                                        <p:cTn id="32" dur="500"/>
                                        <p:tgtEl>
                                          <p:spTgt spid="6963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9635">
                                            <p:txEl>
                                              <p:pRg st="7" end="7"/>
                                            </p:txEl>
                                          </p:spTgt>
                                        </p:tgtEl>
                                        <p:attrNameLst>
                                          <p:attrName>style.visibility</p:attrName>
                                        </p:attrNameLst>
                                      </p:cBhvr>
                                      <p:to>
                                        <p:strVal val="visible"/>
                                      </p:to>
                                    </p:set>
                                    <p:animEffect transition="in" filter="wipe(left)">
                                      <p:cBhvr>
                                        <p:cTn id="37" dur="500"/>
                                        <p:tgtEl>
                                          <p:spTgt spid="696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smtClean="0">
                <a:solidFill>
                  <a:schemeClr val="tx1"/>
                </a:solidFill>
                <a:effectLst/>
                <a:latin typeface="Verdana" pitchFamily="34" charset="0"/>
              </a:rPr>
              <a:t>PENGERTIAN</a:t>
            </a:r>
          </a:p>
        </p:txBody>
      </p:sp>
      <p:sp>
        <p:nvSpPr>
          <p:cNvPr id="69635" name="Rectangle 3"/>
          <p:cNvSpPr>
            <a:spLocks noGrp="1" noChangeArrowheads="1"/>
          </p:cNvSpPr>
          <p:nvPr>
            <p:ph idx="1"/>
          </p:nvPr>
        </p:nvSpPr>
        <p:spPr>
          <a:xfrm>
            <a:off x="533400" y="1219200"/>
            <a:ext cx="8229600" cy="5257800"/>
          </a:xfrm>
          <a:noFill/>
        </p:spPr>
        <p:txBody>
          <a:bodyPr/>
          <a:lstStyle/>
          <a:p>
            <a:pPr marL="457200" indent="-457200" algn="just" eaLnBrk="1" hangingPunct="1">
              <a:spcBef>
                <a:spcPts val="0"/>
              </a:spcBef>
              <a:buFontTx/>
              <a:buNone/>
            </a:pPr>
            <a:r>
              <a:rPr lang="en-US" sz="2000" b="1" dirty="0" smtClean="0">
                <a:solidFill>
                  <a:schemeClr val="tx1"/>
                </a:solidFill>
                <a:effectLst/>
                <a:latin typeface="Verdana" pitchFamily="34" charset="0"/>
              </a:rPr>
              <a:t>4. 	</a:t>
            </a:r>
            <a:r>
              <a:rPr lang="en-US" sz="2100" b="1" dirty="0" smtClean="0">
                <a:solidFill>
                  <a:schemeClr val="tx1"/>
                </a:solidFill>
                <a:effectLst/>
                <a:latin typeface="Verdana" pitchFamily="34" charset="0"/>
              </a:rPr>
              <a:t>K3 </a:t>
            </a:r>
            <a:r>
              <a:rPr lang="en-US" sz="2100" b="1" dirty="0" err="1" smtClean="0">
                <a:solidFill>
                  <a:schemeClr val="tx1"/>
                </a:solidFill>
                <a:effectLst/>
                <a:latin typeface="Verdana" pitchFamily="34" charset="0"/>
              </a:rPr>
              <a:t>Secara</a:t>
            </a:r>
            <a:r>
              <a:rPr lang="en-US" sz="2100" b="1" dirty="0" smtClean="0">
                <a:solidFill>
                  <a:schemeClr val="tx1"/>
                </a:solidFill>
                <a:effectLst/>
                <a:latin typeface="Verdana" pitchFamily="34" charset="0"/>
              </a:rPr>
              <a:t> </a:t>
            </a:r>
            <a:r>
              <a:rPr lang="en-US" sz="2100" b="1" dirty="0" err="1" smtClean="0">
                <a:solidFill>
                  <a:schemeClr val="tx1"/>
                </a:solidFill>
                <a:effectLst/>
                <a:latin typeface="Verdana" pitchFamily="34" charset="0"/>
              </a:rPr>
              <a:t>Perspektif</a:t>
            </a:r>
            <a:r>
              <a:rPr lang="en-US" sz="2100" b="1" dirty="0" smtClean="0">
                <a:solidFill>
                  <a:schemeClr val="tx1"/>
                </a:solidFill>
                <a:effectLst/>
                <a:latin typeface="Verdana" pitchFamily="34" charset="0"/>
              </a:rPr>
              <a:t> </a:t>
            </a:r>
            <a:r>
              <a:rPr lang="en-US" sz="2100" b="1" dirty="0" err="1" smtClean="0">
                <a:solidFill>
                  <a:schemeClr val="tx1"/>
                </a:solidFill>
                <a:effectLst/>
                <a:latin typeface="Verdana" pitchFamily="34" charset="0"/>
              </a:rPr>
              <a:t>Ekonomi</a:t>
            </a:r>
            <a:r>
              <a:rPr lang="en-US" sz="2100" b="1" dirty="0" smtClean="0">
                <a:solidFill>
                  <a:schemeClr val="tx1"/>
                </a:solidFill>
                <a:effectLst/>
                <a:latin typeface="Verdana" pitchFamily="34" charset="0"/>
              </a:rPr>
              <a:t> / Business</a:t>
            </a:r>
          </a:p>
          <a:p>
            <a:pPr marL="457200" indent="-457200" eaLnBrk="1" hangingPunct="1">
              <a:spcBef>
                <a:spcPts val="0"/>
              </a:spcBef>
              <a:buFontTx/>
              <a:buNone/>
            </a:pP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Merupakan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aspek</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penting</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dalam</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pengendalian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risiko</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kerugian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kerusakan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akibat</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dari</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peristiwa</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kecelakaan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kejadian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berbahaya</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seperti</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peledakan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kebakaran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pencemaran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lingkungan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dll</a:t>
            </a:r>
            <a:r>
              <a:rPr lang="en-US" sz="2100" dirty="0" smtClean="0">
                <a:solidFill>
                  <a:schemeClr val="tx1"/>
                </a:solidFill>
                <a:effectLst/>
                <a:latin typeface="Verdana" pitchFamily="34" charset="0"/>
              </a:rPr>
              <a:t>.</a:t>
            </a:r>
          </a:p>
          <a:p>
            <a:pPr algn="just" eaLnBrk="1" hangingPunct="1">
              <a:spcBef>
                <a:spcPts val="0"/>
              </a:spcBef>
              <a:buFontTx/>
              <a:buNone/>
            </a:pPr>
            <a:endParaRPr lang="en-US" sz="2100" dirty="0" smtClean="0">
              <a:solidFill>
                <a:schemeClr val="tx1"/>
              </a:solidFill>
              <a:effectLst/>
              <a:latin typeface="Verdana" pitchFamily="34" charset="0"/>
            </a:endParaRPr>
          </a:p>
          <a:p>
            <a:pPr marL="457200" indent="-457200" algn="just" eaLnBrk="1" hangingPunct="1">
              <a:spcBef>
                <a:spcPts val="0"/>
              </a:spcBef>
              <a:buFontTx/>
              <a:buNone/>
            </a:pPr>
            <a:r>
              <a:rPr lang="en-US" sz="2100" b="1" dirty="0" smtClean="0">
                <a:solidFill>
                  <a:schemeClr val="tx1"/>
                </a:solidFill>
                <a:effectLst/>
                <a:latin typeface="Verdana" pitchFamily="34" charset="0"/>
              </a:rPr>
              <a:t>5. 	</a:t>
            </a:r>
            <a:r>
              <a:rPr lang="en-US" sz="2100" b="1" dirty="0" err="1" smtClean="0">
                <a:solidFill>
                  <a:schemeClr val="tx1"/>
                </a:solidFill>
                <a:effectLst/>
                <a:latin typeface="Verdana" pitchFamily="34" charset="0"/>
              </a:rPr>
              <a:t>Keselamatan</a:t>
            </a:r>
            <a:r>
              <a:rPr lang="en-US" sz="2100" b="1" dirty="0" smtClean="0">
                <a:solidFill>
                  <a:schemeClr val="tx1"/>
                </a:solidFill>
                <a:effectLst/>
                <a:latin typeface="Verdana" pitchFamily="34" charset="0"/>
              </a:rPr>
              <a:t> </a:t>
            </a:r>
            <a:r>
              <a:rPr lang="en-US" sz="2100" b="1" dirty="0" err="1" smtClean="0">
                <a:solidFill>
                  <a:schemeClr val="tx1"/>
                </a:solidFill>
                <a:effectLst/>
                <a:latin typeface="Verdana" pitchFamily="34" charset="0"/>
              </a:rPr>
              <a:t>Kerja</a:t>
            </a:r>
            <a:endParaRPr lang="en-US" sz="2100" b="1" dirty="0" smtClean="0">
              <a:solidFill>
                <a:schemeClr val="tx1"/>
              </a:solidFill>
              <a:effectLst/>
              <a:latin typeface="Verdana" pitchFamily="34" charset="0"/>
            </a:endParaRPr>
          </a:p>
          <a:p>
            <a:pPr marL="457200" indent="-457200" eaLnBrk="1" hangingPunct="1">
              <a:spcBef>
                <a:spcPts val="0"/>
              </a:spcBef>
              <a:buFontTx/>
              <a:buNone/>
            </a:pPr>
            <a:r>
              <a:rPr lang="en-US" sz="2100" b="1" dirty="0" smtClean="0">
                <a:solidFill>
                  <a:schemeClr val="tx1"/>
                </a:solidFill>
                <a:effectLst/>
                <a:latin typeface="Verdana" pitchFamily="34" charset="0"/>
              </a:rPr>
              <a:t>	</a:t>
            </a:r>
            <a:r>
              <a:rPr lang="en-US" sz="2100" dirty="0" err="1" smtClean="0">
                <a:solidFill>
                  <a:schemeClr val="tx1"/>
                </a:solidFill>
                <a:effectLst/>
                <a:latin typeface="Verdana" pitchFamily="34" charset="0"/>
              </a:rPr>
              <a:t>Ilmu</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pengetahuan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teknik</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manajerial</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dan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sistemik</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untuk</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mencegah</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kecelakaan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kerja</a:t>
            </a:r>
            <a:r>
              <a:rPr lang="en-US" sz="2100" dirty="0" smtClean="0">
                <a:solidFill>
                  <a:schemeClr val="tx1"/>
                </a:solidFill>
                <a:effectLst/>
                <a:latin typeface="Verdana" pitchFamily="34" charset="0"/>
              </a:rPr>
              <a:t>.</a:t>
            </a:r>
          </a:p>
          <a:p>
            <a:pPr algn="just" eaLnBrk="1" hangingPunct="1">
              <a:spcBef>
                <a:spcPts val="0"/>
              </a:spcBef>
              <a:buFontTx/>
              <a:buNone/>
            </a:pPr>
            <a:endParaRPr lang="en-US" sz="2100" dirty="0" smtClean="0">
              <a:solidFill>
                <a:schemeClr val="tx1"/>
              </a:solidFill>
              <a:effectLst/>
              <a:latin typeface="Verdana" pitchFamily="34" charset="0"/>
            </a:endParaRPr>
          </a:p>
          <a:p>
            <a:pPr marL="457200" indent="-457200" algn="just" eaLnBrk="1" hangingPunct="1">
              <a:spcBef>
                <a:spcPts val="0"/>
              </a:spcBef>
              <a:buFontTx/>
              <a:buNone/>
            </a:pPr>
            <a:r>
              <a:rPr lang="en-US" sz="2100" b="1" dirty="0" smtClean="0">
                <a:solidFill>
                  <a:schemeClr val="tx1"/>
                </a:solidFill>
                <a:effectLst/>
                <a:latin typeface="Verdana" pitchFamily="34" charset="0"/>
              </a:rPr>
              <a:t>6.	</a:t>
            </a:r>
            <a:r>
              <a:rPr lang="en-US" sz="2100" b="1" dirty="0" err="1" smtClean="0">
                <a:solidFill>
                  <a:schemeClr val="tx1"/>
                </a:solidFill>
                <a:effectLst/>
                <a:latin typeface="Verdana" pitchFamily="34" charset="0"/>
              </a:rPr>
              <a:t>Keselamatan</a:t>
            </a:r>
            <a:r>
              <a:rPr lang="en-US" sz="2100" b="1" dirty="0" smtClean="0">
                <a:solidFill>
                  <a:schemeClr val="tx1"/>
                </a:solidFill>
                <a:effectLst/>
                <a:latin typeface="Verdana" pitchFamily="34" charset="0"/>
              </a:rPr>
              <a:t> </a:t>
            </a:r>
            <a:r>
              <a:rPr lang="en-US" sz="2100" b="1" dirty="0" err="1" smtClean="0">
                <a:solidFill>
                  <a:schemeClr val="tx1"/>
                </a:solidFill>
                <a:effectLst/>
                <a:latin typeface="Verdana" pitchFamily="34" charset="0"/>
              </a:rPr>
              <a:t>Kerja</a:t>
            </a:r>
            <a:endParaRPr lang="en-US" sz="2100" b="1" dirty="0" smtClean="0">
              <a:solidFill>
                <a:schemeClr val="tx1"/>
              </a:solidFill>
              <a:effectLst/>
              <a:latin typeface="Verdana" pitchFamily="34" charset="0"/>
            </a:endParaRPr>
          </a:p>
          <a:p>
            <a:pPr marL="457200" indent="-457200" eaLnBrk="1" hangingPunct="1">
              <a:spcBef>
                <a:spcPts val="0"/>
              </a:spcBef>
              <a:buFontTx/>
              <a:buNone/>
            </a:pPr>
            <a:r>
              <a:rPr lang="en-US" sz="2100" b="1" dirty="0" smtClean="0">
                <a:solidFill>
                  <a:schemeClr val="tx1"/>
                </a:solidFill>
                <a:effectLst/>
                <a:latin typeface="Verdana" pitchFamily="34" charset="0"/>
              </a:rPr>
              <a:t>	</a:t>
            </a:r>
            <a:r>
              <a:rPr lang="en-US" sz="2100" dirty="0" err="1" smtClean="0">
                <a:solidFill>
                  <a:schemeClr val="tx1"/>
                </a:solidFill>
                <a:effectLst/>
                <a:latin typeface="Verdana" pitchFamily="34" charset="0"/>
              </a:rPr>
              <a:t>Suatu</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kondisi</a:t>
            </a:r>
            <a:r>
              <a:rPr lang="en-US" sz="2100" dirty="0" smtClean="0">
                <a:solidFill>
                  <a:schemeClr val="tx1"/>
                </a:solidFill>
                <a:effectLst/>
                <a:latin typeface="Verdana" pitchFamily="34" charset="0"/>
              </a:rPr>
              <a:t> yang </a:t>
            </a:r>
            <a:r>
              <a:rPr lang="en-US" sz="2100" dirty="0" err="1" smtClean="0">
                <a:solidFill>
                  <a:schemeClr val="tx1"/>
                </a:solidFill>
                <a:effectLst/>
                <a:latin typeface="Verdana" pitchFamily="34" charset="0"/>
              </a:rPr>
              <a:t>bebas</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atau</a:t>
            </a:r>
            <a:r>
              <a:rPr lang="en-US" sz="2100" dirty="0" smtClean="0">
                <a:solidFill>
                  <a:schemeClr val="tx1"/>
                </a:solidFill>
                <a:effectLst/>
                <a:latin typeface="Verdana" pitchFamily="34" charset="0"/>
              </a:rPr>
              <a:t> yang </a:t>
            </a:r>
            <a:r>
              <a:rPr lang="en-US" sz="2100" dirty="0" err="1" smtClean="0">
                <a:solidFill>
                  <a:schemeClr val="tx1"/>
                </a:solidFill>
                <a:effectLst/>
                <a:latin typeface="Verdana" pitchFamily="34" charset="0"/>
              </a:rPr>
              <a:t>relatif</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sangat</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kecil</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dari</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resiko</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kecelakaan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atau</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kerusakan</a:t>
            </a:r>
            <a:r>
              <a:rPr lang="en-US" sz="2100" dirty="0" smtClean="0">
                <a:solidFill>
                  <a:schemeClr val="tx1"/>
                </a:solidFill>
                <a:effectLst/>
                <a:latin typeface="Verdana" pitchFamily="34" charset="0"/>
              </a:rPr>
              <a:t> </a:t>
            </a:r>
          </a:p>
          <a:p>
            <a:pPr algn="just" eaLnBrk="1" hangingPunct="1">
              <a:spcAft>
                <a:spcPct val="25000"/>
              </a:spcAft>
              <a:buFontTx/>
              <a:buNone/>
            </a:pPr>
            <a:endParaRPr lang="en-US" sz="2000" dirty="0" smtClean="0">
              <a:solidFill>
                <a:schemeClr val="tx1"/>
              </a:solidFill>
              <a:effectLst/>
              <a:latin typeface="Verdana" pitchFamily="34" charset="0"/>
            </a:endParaRPr>
          </a:p>
          <a:p>
            <a:pPr algn="just" eaLnBrk="1" hangingPunct="1">
              <a:spcAft>
                <a:spcPct val="25000"/>
              </a:spcAft>
              <a:buFontTx/>
              <a:buNone/>
            </a:pPr>
            <a:endParaRPr lang="en-US" sz="2000" dirty="0" smtClean="0">
              <a:solidFill>
                <a:schemeClr val="tx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up)">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wipe(up)">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wipe(left)">
                                      <p:cBhvr>
                                        <p:cTn id="27" dur="500"/>
                                        <p:tgtEl>
                                          <p:spTgt spid="69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9635">
                                            <p:txEl>
                                              <p:pRg st="6" end="6"/>
                                            </p:txEl>
                                          </p:spTgt>
                                        </p:tgtEl>
                                        <p:attrNameLst>
                                          <p:attrName>style.visibility</p:attrName>
                                        </p:attrNameLst>
                                      </p:cBhvr>
                                      <p:to>
                                        <p:strVal val="visible"/>
                                      </p:to>
                                    </p:set>
                                    <p:animEffect transition="in" filter="wipe(up)">
                                      <p:cBhvr>
                                        <p:cTn id="32" dur="500"/>
                                        <p:tgtEl>
                                          <p:spTgt spid="6963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9635">
                                            <p:txEl>
                                              <p:pRg st="7" end="7"/>
                                            </p:txEl>
                                          </p:spTgt>
                                        </p:tgtEl>
                                        <p:attrNameLst>
                                          <p:attrName>style.visibility</p:attrName>
                                        </p:attrNameLst>
                                      </p:cBhvr>
                                      <p:to>
                                        <p:strVal val="visible"/>
                                      </p:to>
                                    </p:set>
                                    <p:animEffect transition="in" filter="wipe(left)">
                                      <p:cBhvr>
                                        <p:cTn id="37" dur="500"/>
                                        <p:tgtEl>
                                          <p:spTgt spid="696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smtClean="0">
                <a:solidFill>
                  <a:schemeClr val="tx1"/>
                </a:solidFill>
                <a:effectLst/>
                <a:latin typeface="Verdana" pitchFamily="34" charset="0"/>
              </a:rPr>
              <a:t>PENGERTIAN</a:t>
            </a:r>
          </a:p>
        </p:txBody>
      </p:sp>
      <p:sp>
        <p:nvSpPr>
          <p:cNvPr id="69635" name="Rectangle 3"/>
          <p:cNvSpPr>
            <a:spLocks noGrp="1" noChangeArrowheads="1"/>
          </p:cNvSpPr>
          <p:nvPr>
            <p:ph idx="1"/>
          </p:nvPr>
        </p:nvSpPr>
        <p:spPr>
          <a:xfrm>
            <a:off x="533400" y="1219200"/>
            <a:ext cx="8229600" cy="5410200"/>
          </a:xfrm>
          <a:noFill/>
        </p:spPr>
        <p:txBody>
          <a:bodyPr>
            <a:normAutofit lnSpcReduction="10000"/>
          </a:bodyPr>
          <a:lstStyle/>
          <a:p>
            <a:pPr marL="457200" indent="-457200" algn="just" eaLnBrk="1" hangingPunct="1">
              <a:spcBef>
                <a:spcPts val="0"/>
              </a:spcBef>
              <a:buFontTx/>
              <a:buNone/>
              <a:tabLst>
                <a:tab pos="457200" algn="l"/>
              </a:tabLst>
            </a:pPr>
            <a:r>
              <a:rPr lang="en-US" sz="1800" b="1" dirty="0" smtClean="0">
                <a:solidFill>
                  <a:schemeClr val="tx1"/>
                </a:solidFill>
                <a:effectLst/>
                <a:latin typeface="Verdana" pitchFamily="34" charset="0"/>
              </a:rPr>
              <a:t>7. </a:t>
            </a:r>
            <a:r>
              <a:rPr lang="en-US" sz="1800" b="1" dirty="0" smtClean="0">
                <a:solidFill>
                  <a:schemeClr val="tx1"/>
                </a:solidFill>
                <a:latin typeface="Verdana" pitchFamily="34" charset="0"/>
              </a:rPr>
              <a:t>	</a:t>
            </a:r>
            <a:r>
              <a:rPr lang="en-US" sz="2000" b="1" dirty="0" err="1" smtClean="0">
                <a:solidFill>
                  <a:schemeClr val="tx1"/>
                </a:solidFill>
                <a:effectLst/>
                <a:latin typeface="Verdana" pitchFamily="34" charset="0"/>
              </a:rPr>
              <a:t>Keselamatan</a:t>
            </a:r>
            <a:r>
              <a:rPr lang="en-US" sz="2000" b="1" dirty="0" smtClean="0">
                <a:solidFill>
                  <a:schemeClr val="tx1"/>
                </a:solidFill>
                <a:effectLst/>
                <a:latin typeface="Verdana" pitchFamily="34" charset="0"/>
              </a:rPr>
              <a:t> </a:t>
            </a:r>
            <a:r>
              <a:rPr lang="en-US" sz="2000" b="1" dirty="0" err="1" smtClean="0">
                <a:solidFill>
                  <a:schemeClr val="tx1"/>
                </a:solidFill>
                <a:effectLst/>
                <a:latin typeface="Verdana" pitchFamily="34" charset="0"/>
              </a:rPr>
              <a:t>Kerja</a:t>
            </a:r>
            <a:endParaRPr lang="en-US" sz="2000" b="1" dirty="0" smtClean="0">
              <a:solidFill>
                <a:schemeClr val="tx1"/>
              </a:solidFill>
              <a:effectLst/>
              <a:latin typeface="Verdana" pitchFamily="34" charset="0"/>
            </a:endParaRPr>
          </a:p>
          <a:p>
            <a:pPr marL="457200" indent="-457200" eaLnBrk="1" hangingPunct="1">
              <a:spcBef>
                <a:spcPts val="0"/>
              </a:spcBef>
              <a:buFontTx/>
              <a:buNone/>
            </a:pP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Interaksi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antara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manusia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mesin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media yang </a:t>
            </a:r>
            <a:r>
              <a:rPr lang="en-US" sz="2000" dirty="0" err="1" smtClean="0">
                <a:solidFill>
                  <a:schemeClr val="tx1"/>
                </a:solidFill>
                <a:effectLst/>
                <a:latin typeface="Verdana" pitchFamily="34" charset="0"/>
              </a:rPr>
              <a:t>dapat</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berakibat</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kerusakan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sistem</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tidak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tercapainya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sasaran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hilangnya</a:t>
            </a:r>
            <a:r>
              <a:rPr lang="en-US" sz="2000" dirty="0" smtClean="0">
                <a:solidFill>
                  <a:schemeClr val="tx1"/>
                </a:solidFill>
                <a:effectLst/>
                <a:latin typeface="Verdana" pitchFamily="34" charset="0"/>
              </a:rPr>
              <a:t> jam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atau</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celakanya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tenaga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a:t>
            </a:r>
          </a:p>
          <a:p>
            <a:pPr algn="just" eaLnBrk="1" hangingPunct="1">
              <a:spcBef>
                <a:spcPts val="0"/>
              </a:spcBef>
              <a:buFontTx/>
              <a:buNone/>
            </a:pPr>
            <a:endParaRPr lang="en-US" sz="2000" dirty="0" smtClean="0">
              <a:solidFill>
                <a:schemeClr val="tx1"/>
              </a:solidFill>
              <a:effectLst/>
              <a:latin typeface="Verdana" pitchFamily="34" charset="0"/>
            </a:endParaRPr>
          </a:p>
          <a:p>
            <a:pPr marL="457200" indent="-457200" algn="just" eaLnBrk="1" hangingPunct="1">
              <a:spcBef>
                <a:spcPts val="0"/>
              </a:spcBef>
              <a:buFontTx/>
              <a:buNone/>
            </a:pPr>
            <a:r>
              <a:rPr lang="en-US" sz="2000" b="1" dirty="0" smtClean="0">
                <a:solidFill>
                  <a:schemeClr val="tx1"/>
                </a:solidFill>
                <a:effectLst/>
                <a:latin typeface="Verdana" pitchFamily="34" charset="0"/>
              </a:rPr>
              <a:t>8. 	</a:t>
            </a:r>
            <a:r>
              <a:rPr lang="en-US" sz="2000" b="1" dirty="0" err="1" smtClean="0">
                <a:solidFill>
                  <a:schemeClr val="tx1"/>
                </a:solidFill>
                <a:effectLst/>
                <a:latin typeface="Verdana" pitchFamily="34" charset="0"/>
              </a:rPr>
              <a:t>Kesehatan</a:t>
            </a:r>
            <a:r>
              <a:rPr lang="en-US" sz="2000" b="1" dirty="0" smtClean="0">
                <a:solidFill>
                  <a:schemeClr val="tx1"/>
                </a:solidFill>
                <a:effectLst/>
                <a:latin typeface="Verdana" pitchFamily="34" charset="0"/>
              </a:rPr>
              <a:t> </a:t>
            </a:r>
            <a:r>
              <a:rPr lang="en-US" sz="2000" b="1" dirty="0" err="1" smtClean="0">
                <a:solidFill>
                  <a:schemeClr val="tx1"/>
                </a:solidFill>
                <a:effectLst/>
                <a:latin typeface="Verdana" pitchFamily="34" charset="0"/>
              </a:rPr>
              <a:t>Kerja</a:t>
            </a:r>
            <a:endParaRPr lang="en-US" sz="2000" b="1" dirty="0" smtClean="0">
              <a:solidFill>
                <a:schemeClr val="tx1"/>
              </a:solidFill>
              <a:effectLst/>
              <a:latin typeface="Verdana" pitchFamily="34" charset="0"/>
            </a:endParaRPr>
          </a:p>
          <a:p>
            <a:pPr marL="457200" indent="-457200" eaLnBrk="1" hangingPunct="1">
              <a:spcBef>
                <a:spcPts val="0"/>
              </a:spcBef>
              <a:buFontTx/>
              <a:buNone/>
            </a:pPr>
            <a:r>
              <a:rPr lang="en-US" sz="2000" b="1" dirty="0" smtClean="0">
                <a:solidFill>
                  <a:schemeClr val="tx1"/>
                </a:solidFill>
                <a:effectLst/>
                <a:latin typeface="Verdana" pitchFamily="34" charset="0"/>
              </a:rPr>
              <a:t>	</a:t>
            </a:r>
            <a:r>
              <a:rPr lang="en-US" sz="2000" dirty="0" err="1" smtClean="0">
                <a:solidFill>
                  <a:schemeClr val="tx1"/>
                </a:solidFill>
                <a:effectLst/>
                <a:latin typeface="Verdana" pitchFamily="34" charset="0"/>
              </a:rPr>
              <a:t>Ilmu</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pengetahuan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teknis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medis</a:t>
            </a:r>
            <a:r>
              <a:rPr lang="en-US" sz="2000" dirty="0" smtClean="0">
                <a:solidFill>
                  <a:schemeClr val="tx1"/>
                </a:solidFill>
                <a:effectLst/>
                <a:latin typeface="Verdana" pitchFamily="34" charset="0"/>
              </a:rPr>
              <a:t> – </a:t>
            </a:r>
            <a:r>
              <a:rPr lang="en-US" sz="2000" dirty="0" err="1" smtClean="0">
                <a:solidFill>
                  <a:schemeClr val="tx1"/>
                </a:solidFill>
                <a:effectLst/>
                <a:latin typeface="Verdana" pitchFamily="34" charset="0"/>
              </a:rPr>
              <a:t>ergonomi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manajerial</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sistemik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untuk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mencegah</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penyakit</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p>
          <a:p>
            <a:pPr algn="just" eaLnBrk="1" hangingPunct="1">
              <a:spcBef>
                <a:spcPts val="0"/>
              </a:spcBef>
              <a:buFontTx/>
              <a:buNone/>
            </a:pPr>
            <a:endParaRPr lang="en-US" sz="2000" dirty="0" smtClean="0">
              <a:solidFill>
                <a:schemeClr val="tx1"/>
              </a:solidFill>
              <a:effectLst/>
              <a:latin typeface="Verdana" pitchFamily="34" charset="0"/>
            </a:endParaRPr>
          </a:p>
          <a:p>
            <a:pPr marL="457200" indent="-457200" algn="just" eaLnBrk="1" hangingPunct="1">
              <a:spcBef>
                <a:spcPts val="0"/>
              </a:spcBef>
              <a:buFontTx/>
              <a:buNone/>
            </a:pPr>
            <a:r>
              <a:rPr lang="en-US" sz="2000" b="1" dirty="0" smtClean="0">
                <a:solidFill>
                  <a:schemeClr val="tx1"/>
                </a:solidFill>
                <a:effectLst/>
                <a:latin typeface="Verdana" pitchFamily="34" charset="0"/>
              </a:rPr>
              <a:t>9. 	</a:t>
            </a:r>
            <a:r>
              <a:rPr lang="en-US" sz="2000" b="1" dirty="0" err="1" smtClean="0">
                <a:solidFill>
                  <a:schemeClr val="tx1"/>
                </a:solidFill>
                <a:effectLst/>
                <a:latin typeface="Verdana" pitchFamily="34" charset="0"/>
              </a:rPr>
              <a:t>Kesehatan</a:t>
            </a:r>
            <a:r>
              <a:rPr lang="en-US" sz="2000" b="1" dirty="0" smtClean="0">
                <a:solidFill>
                  <a:schemeClr val="tx1"/>
                </a:solidFill>
                <a:effectLst/>
                <a:latin typeface="Verdana" pitchFamily="34" charset="0"/>
              </a:rPr>
              <a:t> </a:t>
            </a:r>
            <a:r>
              <a:rPr lang="en-US" sz="2000" b="1" dirty="0" err="1" smtClean="0">
                <a:solidFill>
                  <a:schemeClr val="tx1"/>
                </a:solidFill>
                <a:effectLst/>
                <a:latin typeface="Verdana" pitchFamily="34" charset="0"/>
              </a:rPr>
              <a:t>Kerja</a:t>
            </a:r>
            <a:endParaRPr lang="en-US" sz="2000" b="1" dirty="0" smtClean="0">
              <a:solidFill>
                <a:schemeClr val="tx1"/>
              </a:solidFill>
              <a:effectLst/>
              <a:latin typeface="Verdana" pitchFamily="34" charset="0"/>
            </a:endParaRPr>
          </a:p>
          <a:p>
            <a:pPr marL="457200" indent="-457200" eaLnBrk="1" hangingPunct="1">
              <a:spcBef>
                <a:spcPts val="0"/>
              </a:spcBef>
              <a:buFontTx/>
              <a:buNone/>
            </a:pPr>
            <a:r>
              <a:rPr lang="en-US" sz="2000" b="1" dirty="0" smtClean="0">
                <a:solidFill>
                  <a:schemeClr val="tx1"/>
                </a:solidFill>
                <a:effectLst/>
                <a:latin typeface="Verdana" pitchFamily="34" charset="0"/>
              </a:rPr>
              <a:t>	</a:t>
            </a:r>
            <a:r>
              <a:rPr lang="en-US" sz="2000" dirty="0" err="1" smtClean="0">
                <a:solidFill>
                  <a:schemeClr val="tx1"/>
                </a:solidFill>
                <a:effectLst/>
                <a:latin typeface="Verdana" pitchFamily="34" charset="0"/>
              </a:rPr>
              <a:t>Upaya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pemeliharaan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derajat</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setinggi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tingginya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keadaan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fisik</a:t>
            </a:r>
            <a:r>
              <a:rPr lang="en-US" sz="2000" dirty="0" smtClean="0">
                <a:solidFill>
                  <a:schemeClr val="tx1"/>
                </a:solidFill>
                <a:effectLst/>
                <a:latin typeface="Verdana" pitchFamily="34" charset="0"/>
              </a:rPr>
              <a:t>, mental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sosial</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semua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jenis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pekerjaan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pencegahan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gangguan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kesehatan</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disebabkan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kondisi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pekerjaan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perlindungan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tenaga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dari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faktor</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mengganggu</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kesehatan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penempatan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pemeliharaan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tenaga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dari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dalam</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suatu</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lingkungan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sesuai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dengan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kemampuan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fisiologis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psikologis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penyesuaian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antara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tenaga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dengan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pekerjaannya</a:t>
            </a:r>
            <a:r>
              <a:rPr lang="en-US" sz="2000" dirty="0" smtClean="0">
                <a:solidFill>
                  <a:schemeClr val="tx1"/>
                </a:solidFill>
                <a:effectLst/>
                <a:latin typeface="Verdana" pitchFamily="34" charset="0"/>
              </a:rPr>
              <a:t>.</a:t>
            </a:r>
          </a:p>
          <a:p>
            <a:pPr algn="just" eaLnBrk="1" hangingPunct="1">
              <a:spcBef>
                <a:spcPts val="0"/>
              </a:spcBef>
              <a:buFontTx/>
              <a:buNone/>
            </a:pPr>
            <a:endParaRPr lang="en-US" sz="1800" dirty="0" smtClean="0">
              <a:solidFill>
                <a:schemeClr val="tx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up)">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wipe(up)">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wipe(left)">
                                      <p:cBhvr>
                                        <p:cTn id="27" dur="500"/>
                                        <p:tgtEl>
                                          <p:spTgt spid="69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9635">
                                            <p:txEl>
                                              <p:pRg st="6" end="6"/>
                                            </p:txEl>
                                          </p:spTgt>
                                        </p:tgtEl>
                                        <p:attrNameLst>
                                          <p:attrName>style.visibility</p:attrName>
                                        </p:attrNameLst>
                                      </p:cBhvr>
                                      <p:to>
                                        <p:strVal val="visible"/>
                                      </p:to>
                                    </p:set>
                                    <p:animEffect transition="in" filter="wipe(up)">
                                      <p:cBhvr>
                                        <p:cTn id="32" dur="500"/>
                                        <p:tgtEl>
                                          <p:spTgt spid="6963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9635">
                                            <p:txEl>
                                              <p:pRg st="7" end="7"/>
                                            </p:txEl>
                                          </p:spTgt>
                                        </p:tgtEl>
                                        <p:attrNameLst>
                                          <p:attrName>style.visibility</p:attrName>
                                        </p:attrNameLst>
                                      </p:cBhvr>
                                      <p:to>
                                        <p:strVal val="visible"/>
                                      </p:to>
                                    </p:set>
                                    <p:animEffect transition="in" filter="wipe(left)">
                                      <p:cBhvr>
                                        <p:cTn id="37" dur="500"/>
                                        <p:tgtEl>
                                          <p:spTgt spid="696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smtClean="0">
                <a:solidFill>
                  <a:schemeClr val="tx1"/>
                </a:solidFill>
                <a:effectLst/>
                <a:latin typeface="Verdana" pitchFamily="34" charset="0"/>
              </a:rPr>
              <a:t>PENGERTIAN</a:t>
            </a:r>
          </a:p>
        </p:txBody>
      </p:sp>
      <p:sp>
        <p:nvSpPr>
          <p:cNvPr id="69635" name="Rectangle 3"/>
          <p:cNvSpPr>
            <a:spLocks noGrp="1" noChangeArrowheads="1"/>
          </p:cNvSpPr>
          <p:nvPr>
            <p:ph idx="1"/>
          </p:nvPr>
        </p:nvSpPr>
        <p:spPr>
          <a:xfrm>
            <a:off x="533400" y="1219200"/>
            <a:ext cx="8229600" cy="5257800"/>
          </a:xfrm>
          <a:noFill/>
        </p:spPr>
        <p:txBody>
          <a:bodyPr/>
          <a:lstStyle/>
          <a:p>
            <a:pPr algn="just" eaLnBrk="1" hangingPunct="1">
              <a:spcAft>
                <a:spcPct val="25000"/>
              </a:spcAft>
              <a:buFontTx/>
              <a:buNone/>
            </a:pPr>
            <a:r>
              <a:rPr lang="en-US" sz="2000" b="1" dirty="0" smtClean="0">
                <a:solidFill>
                  <a:schemeClr val="tx1"/>
                </a:solidFill>
                <a:effectLst/>
                <a:latin typeface="Verdana" pitchFamily="34" charset="0"/>
              </a:rPr>
              <a:t>10. </a:t>
            </a:r>
            <a:r>
              <a:rPr lang="en-US" sz="2000" b="1" dirty="0" err="1" smtClean="0">
                <a:solidFill>
                  <a:schemeClr val="tx1"/>
                </a:solidFill>
                <a:effectLst/>
                <a:latin typeface="Verdana" pitchFamily="34" charset="0"/>
              </a:rPr>
              <a:t>Manajemen</a:t>
            </a:r>
            <a:r>
              <a:rPr lang="en-US" sz="2000" b="1" dirty="0" smtClean="0">
                <a:solidFill>
                  <a:schemeClr val="tx1"/>
                </a:solidFill>
                <a:effectLst/>
                <a:latin typeface="Verdana" pitchFamily="34" charset="0"/>
              </a:rPr>
              <a:t> K3</a:t>
            </a:r>
          </a:p>
          <a:p>
            <a:pPr marL="457200" indent="-457200" eaLnBrk="1" hangingPunct="1">
              <a:spcAft>
                <a:spcPct val="25000"/>
              </a:spcAft>
              <a:buFontTx/>
              <a:buNone/>
            </a:pP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Ilmu</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perilaku</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mencakup</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aspek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sosial</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eksak</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tidak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terlepas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dari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tanggung</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jawab</a:t>
            </a:r>
            <a:r>
              <a:rPr lang="en-US" sz="2000" dirty="0" smtClean="0">
                <a:solidFill>
                  <a:schemeClr val="tx1"/>
                </a:solidFill>
                <a:effectLst/>
                <a:latin typeface="Verdana" pitchFamily="34" charset="0"/>
              </a:rPr>
              <a:t> K3 </a:t>
            </a:r>
            <a:r>
              <a:rPr lang="en-US" sz="2000" dirty="0" err="1" smtClean="0">
                <a:solidFill>
                  <a:schemeClr val="tx1"/>
                </a:solidFill>
                <a:effectLst/>
                <a:latin typeface="Verdana" pitchFamily="34" charset="0"/>
              </a:rPr>
              <a:t>baik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dari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segi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perencanaan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maupun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pengambilan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keputusan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organisasi</a:t>
            </a:r>
            <a:endParaRPr lang="en-US" sz="2000" dirty="0" smtClean="0">
              <a:solidFill>
                <a:schemeClr val="tx1"/>
              </a:solidFill>
              <a:effectLst/>
              <a:latin typeface="Verdana" pitchFamily="34" charset="0"/>
            </a:endParaRPr>
          </a:p>
          <a:p>
            <a:pPr algn="just" eaLnBrk="1" hangingPunct="1">
              <a:spcAft>
                <a:spcPct val="25000"/>
              </a:spcAft>
              <a:buFontTx/>
              <a:buNone/>
            </a:pPr>
            <a:r>
              <a:rPr lang="en-US" sz="2000" b="1" dirty="0" smtClean="0">
                <a:solidFill>
                  <a:schemeClr val="tx1"/>
                </a:solidFill>
                <a:effectLst/>
                <a:latin typeface="Verdana" pitchFamily="34" charset="0"/>
              </a:rPr>
              <a:t>11. SMK3</a:t>
            </a:r>
          </a:p>
          <a:p>
            <a:pPr marL="457200" indent="-457200" eaLnBrk="1" hangingPunct="1">
              <a:spcAft>
                <a:spcPct val="25000"/>
              </a:spcAft>
              <a:buFontTx/>
              <a:buNone/>
            </a:pPr>
            <a:r>
              <a:rPr lang="en-US" sz="2000" b="1" dirty="0" smtClean="0">
                <a:solidFill>
                  <a:schemeClr val="tx1"/>
                </a:solidFill>
                <a:effectLst/>
                <a:latin typeface="Verdana" pitchFamily="34" charset="0"/>
              </a:rPr>
              <a:t>	</a:t>
            </a:r>
            <a:r>
              <a:rPr lang="en-US" sz="2000" dirty="0" err="1" smtClean="0">
                <a:solidFill>
                  <a:schemeClr val="tx1"/>
                </a:solidFill>
                <a:effectLst/>
                <a:latin typeface="Verdana" pitchFamily="34" charset="0"/>
              </a:rPr>
              <a:t>Bagian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dari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sistem</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manajemen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secara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keseluruhan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dalam</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perusahaan</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meliputi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struktur</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organisasi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perencanaan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tanggung</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jawab</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pelaksanaan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prosedur</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proses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sumber</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daya</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dibutuhkan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bagi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pengembangan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penerapan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pencapaian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pengkajian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pemeliharaan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kebijakan</a:t>
            </a:r>
            <a:r>
              <a:rPr lang="en-US" sz="2000" dirty="0" smtClean="0">
                <a:solidFill>
                  <a:schemeClr val="tx1"/>
                </a:solidFill>
                <a:effectLst/>
                <a:latin typeface="Verdana" pitchFamily="34" charset="0"/>
              </a:rPr>
              <a:t> K3 </a:t>
            </a:r>
            <a:r>
              <a:rPr lang="en-US" sz="2000" dirty="0" err="1" smtClean="0">
                <a:solidFill>
                  <a:schemeClr val="tx1"/>
                </a:solidFill>
                <a:effectLst/>
                <a:latin typeface="Verdana" pitchFamily="34" charset="0"/>
              </a:rPr>
              <a:t>dalam</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rangka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pengendalian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resiko</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berkaitan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dengan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kegiatan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guna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tercapainya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tempat</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aman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efesien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produktif</a:t>
            </a:r>
            <a:r>
              <a:rPr lang="en-US" sz="2000" dirty="0" smtClean="0">
                <a:solidFill>
                  <a:schemeClr val="tx1"/>
                </a:solidFill>
                <a:effectLst/>
                <a:latin typeface="Verdana" pitchFamily="34" charset="0"/>
              </a:rPr>
              <a:t>.</a:t>
            </a:r>
          </a:p>
          <a:p>
            <a:pPr algn="just" eaLnBrk="1" hangingPunct="1">
              <a:spcAft>
                <a:spcPct val="25000"/>
              </a:spcAft>
              <a:buFontTx/>
              <a:buNone/>
            </a:pPr>
            <a:endParaRPr lang="en-US" sz="2000" dirty="0" smtClean="0">
              <a:solidFill>
                <a:schemeClr val="tx1"/>
              </a:solidFill>
              <a:effectLst/>
              <a:latin typeface="Verdana" pitchFamily="34" charset="0"/>
            </a:endParaRPr>
          </a:p>
          <a:p>
            <a:pPr algn="just" eaLnBrk="1" hangingPunct="1">
              <a:spcAft>
                <a:spcPct val="25000"/>
              </a:spcAft>
              <a:buFontTx/>
              <a:buNone/>
            </a:pPr>
            <a:endParaRPr lang="en-US" sz="2000" dirty="0" smtClean="0">
              <a:solidFill>
                <a:schemeClr val="tx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up)">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Effect transition="in" filter="wipe(up)">
                                      <p:cBhvr>
                                        <p:cTn id="22" dur="500"/>
                                        <p:tgtEl>
                                          <p:spTgt spid="696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5">
                                            <p:txEl>
                                              <p:pRg st="3" end="3"/>
                                            </p:txEl>
                                          </p:spTgt>
                                        </p:tgtEl>
                                        <p:attrNameLst>
                                          <p:attrName>style.visibility</p:attrName>
                                        </p:attrNameLst>
                                      </p:cBhvr>
                                      <p:to>
                                        <p:strVal val="visible"/>
                                      </p:to>
                                    </p:set>
                                    <p:animEffect transition="in" filter="wipe(left)">
                                      <p:cBhvr>
                                        <p:cTn id="27"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dirty="0" smtClean="0">
                <a:solidFill>
                  <a:schemeClr val="tx1"/>
                </a:solidFill>
                <a:effectLst/>
                <a:latin typeface="Verdana" pitchFamily="34" charset="0"/>
              </a:rPr>
              <a:t>PENGERTIAN</a:t>
            </a:r>
          </a:p>
        </p:txBody>
      </p:sp>
      <p:sp>
        <p:nvSpPr>
          <p:cNvPr id="69635" name="Rectangle 3"/>
          <p:cNvSpPr>
            <a:spLocks noGrp="1" noChangeArrowheads="1"/>
          </p:cNvSpPr>
          <p:nvPr>
            <p:ph type="body" idx="1"/>
          </p:nvPr>
        </p:nvSpPr>
        <p:spPr>
          <a:xfrm>
            <a:off x="533400" y="1447800"/>
            <a:ext cx="8229600" cy="5105400"/>
          </a:xfrm>
          <a:noFill/>
        </p:spPr>
        <p:txBody>
          <a:bodyPr/>
          <a:lstStyle/>
          <a:p>
            <a:pPr marL="574675" indent="-574675" algn="just" eaLnBrk="1" hangingPunct="1">
              <a:spcBef>
                <a:spcPts val="0"/>
              </a:spcBef>
              <a:spcAft>
                <a:spcPts val="0"/>
              </a:spcAft>
              <a:buFontTx/>
              <a:buNone/>
            </a:pPr>
            <a:r>
              <a:rPr lang="en-US" sz="1900" b="1" dirty="0" smtClean="0">
                <a:solidFill>
                  <a:srgbClr val="000032"/>
                </a:solidFill>
                <a:effectLst/>
                <a:latin typeface="Verdana" pitchFamily="34" charset="0"/>
              </a:rPr>
              <a:t>12. 	SMK3</a:t>
            </a:r>
          </a:p>
          <a:p>
            <a:pPr marL="574675" indent="-574675" algn="just" eaLnBrk="1" hangingPunct="1">
              <a:spcBef>
                <a:spcPts val="0"/>
              </a:spcBef>
              <a:spcAft>
                <a:spcPts val="0"/>
              </a:spcAft>
              <a:buFontTx/>
              <a:buNone/>
            </a:pPr>
            <a:r>
              <a:rPr lang="en-US" sz="1900" b="1"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Bagian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dari</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suatu</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sistem</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manajemen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perusahaan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secara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keseluruhan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dalam</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rangka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pengendalian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risiko</a:t>
            </a:r>
            <a:r>
              <a:rPr lang="en-US" sz="1900" dirty="0" smtClean="0">
                <a:solidFill>
                  <a:srgbClr val="000032"/>
                </a:solidFill>
                <a:effectLst/>
                <a:latin typeface="Verdana" pitchFamily="34" charset="0"/>
              </a:rPr>
              <a:t> yang </a:t>
            </a:r>
            <a:r>
              <a:rPr lang="en-US" sz="1900" dirty="0" err="1" smtClean="0">
                <a:solidFill>
                  <a:srgbClr val="000032"/>
                </a:solidFill>
                <a:effectLst/>
                <a:latin typeface="Verdana" pitchFamily="34" charset="0"/>
              </a:rPr>
              <a:t>berkaitan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dengan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kegiatan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kerja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guna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tercapainya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tempat</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kerja</a:t>
            </a:r>
            <a:r>
              <a:rPr lang="en-US" sz="1900" dirty="0" smtClean="0">
                <a:solidFill>
                  <a:srgbClr val="000032"/>
                </a:solidFill>
                <a:effectLst/>
                <a:latin typeface="Verdana" pitchFamily="34" charset="0"/>
              </a:rPr>
              <a:t>   yang </a:t>
            </a:r>
            <a:r>
              <a:rPr lang="en-US" sz="1900" dirty="0" err="1" smtClean="0">
                <a:solidFill>
                  <a:srgbClr val="000032"/>
                </a:solidFill>
                <a:effectLst/>
                <a:latin typeface="Verdana" pitchFamily="34" charset="0"/>
              </a:rPr>
              <a:t>aman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efesien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produktif</a:t>
            </a:r>
            <a:r>
              <a:rPr lang="en-US" sz="1900" dirty="0" smtClean="0">
                <a:solidFill>
                  <a:srgbClr val="000032"/>
                </a:solidFill>
                <a:effectLst/>
                <a:latin typeface="Verdana" pitchFamily="34" charset="0"/>
              </a:rPr>
              <a:t>.</a:t>
            </a:r>
          </a:p>
          <a:p>
            <a:pPr marL="574675" indent="-574675" algn="just" eaLnBrk="1" hangingPunct="1">
              <a:spcBef>
                <a:spcPts val="0"/>
              </a:spcBef>
              <a:spcAft>
                <a:spcPts val="0"/>
              </a:spcAft>
              <a:buFontTx/>
              <a:buNone/>
            </a:pPr>
            <a:endParaRPr lang="en-US" sz="1900" dirty="0" smtClean="0">
              <a:solidFill>
                <a:srgbClr val="000032"/>
              </a:solidFill>
              <a:effectLst/>
              <a:latin typeface="Verdana" pitchFamily="34" charset="0"/>
            </a:endParaRPr>
          </a:p>
          <a:p>
            <a:pPr marL="574675" indent="-574675" algn="just" eaLnBrk="1" hangingPunct="1">
              <a:spcBef>
                <a:spcPts val="0"/>
              </a:spcBef>
              <a:spcAft>
                <a:spcPts val="0"/>
              </a:spcAft>
              <a:buFontTx/>
              <a:buNone/>
            </a:pPr>
            <a:r>
              <a:rPr lang="en-US" sz="1900" b="1" dirty="0" smtClean="0">
                <a:solidFill>
                  <a:srgbClr val="000032"/>
                </a:solidFill>
                <a:effectLst/>
                <a:latin typeface="Verdana" pitchFamily="34" charset="0"/>
              </a:rPr>
              <a:t>13.	</a:t>
            </a:r>
            <a:r>
              <a:rPr lang="en-US" sz="1900" b="1" dirty="0" err="1" smtClean="0">
                <a:solidFill>
                  <a:srgbClr val="000032"/>
                </a:solidFill>
                <a:effectLst/>
                <a:latin typeface="Verdana" pitchFamily="34" charset="0"/>
              </a:rPr>
              <a:t>Tenaga</a:t>
            </a:r>
            <a:r>
              <a:rPr lang="en-US" sz="1900" b="1" dirty="0" smtClean="0">
                <a:solidFill>
                  <a:srgbClr val="000032"/>
                </a:solidFill>
                <a:effectLst/>
                <a:latin typeface="Verdana" pitchFamily="34" charset="0"/>
              </a:rPr>
              <a:t> </a:t>
            </a:r>
            <a:r>
              <a:rPr lang="en-US" sz="1900" b="1" dirty="0" err="1" smtClean="0">
                <a:solidFill>
                  <a:srgbClr val="000032"/>
                </a:solidFill>
                <a:effectLst/>
                <a:latin typeface="Verdana" pitchFamily="34" charset="0"/>
              </a:rPr>
              <a:t>kerja</a:t>
            </a:r>
            <a:r>
              <a:rPr lang="en-US" sz="1900" b="1"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adalah</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tiap</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orang</a:t>
            </a:r>
            <a:r>
              <a:rPr lang="en-US" sz="1900" dirty="0" smtClean="0">
                <a:solidFill>
                  <a:srgbClr val="000032"/>
                </a:solidFill>
                <a:effectLst/>
                <a:latin typeface="Verdana" pitchFamily="34" charset="0"/>
              </a:rPr>
              <a:t> yang </a:t>
            </a:r>
            <a:r>
              <a:rPr lang="en-US" sz="1900" dirty="0" err="1" smtClean="0">
                <a:solidFill>
                  <a:srgbClr val="000032"/>
                </a:solidFill>
                <a:effectLst/>
                <a:latin typeface="Verdana" pitchFamily="34" charset="0"/>
              </a:rPr>
              <a:t>mampu</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lakukan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pek</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guna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menghasilkan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barang</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jasa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untuk</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menuhi</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kebutuhan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sendiri</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maupun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masyarakat</a:t>
            </a:r>
            <a:endParaRPr lang="en-US" sz="1900" dirty="0" smtClean="0">
              <a:solidFill>
                <a:srgbClr val="000032"/>
              </a:solidFill>
              <a:effectLst/>
              <a:latin typeface="Verdana" pitchFamily="34" charset="0"/>
            </a:endParaRPr>
          </a:p>
          <a:p>
            <a:pPr marL="574675" indent="-574675" algn="just" eaLnBrk="1" hangingPunct="1">
              <a:spcBef>
                <a:spcPts val="0"/>
              </a:spcBef>
              <a:spcAft>
                <a:spcPts val="0"/>
              </a:spcAft>
              <a:buFontTx/>
              <a:buNone/>
            </a:pPr>
            <a:endParaRPr lang="en-US" sz="1900" dirty="0" smtClean="0">
              <a:solidFill>
                <a:srgbClr val="000032"/>
              </a:solidFill>
              <a:effectLst/>
              <a:latin typeface="Verdana" pitchFamily="34" charset="0"/>
            </a:endParaRPr>
          </a:p>
          <a:p>
            <a:pPr marL="574675" indent="-574675" algn="just" eaLnBrk="1" hangingPunct="1">
              <a:spcBef>
                <a:spcPts val="0"/>
              </a:spcBef>
              <a:spcAft>
                <a:spcPts val="0"/>
              </a:spcAft>
              <a:buFontTx/>
              <a:buNone/>
            </a:pPr>
            <a:r>
              <a:rPr lang="en-US" sz="1900" b="1" dirty="0" smtClean="0">
                <a:solidFill>
                  <a:srgbClr val="000032"/>
                </a:solidFill>
                <a:effectLst/>
                <a:latin typeface="Verdana" pitchFamily="34" charset="0"/>
              </a:rPr>
              <a:t>14.	</a:t>
            </a:r>
            <a:r>
              <a:rPr lang="en-US" sz="1900" b="1" dirty="0" err="1" smtClean="0">
                <a:solidFill>
                  <a:srgbClr val="000032"/>
                </a:solidFill>
                <a:effectLst/>
                <a:latin typeface="Verdana" pitchFamily="34" charset="0"/>
              </a:rPr>
              <a:t>Pekerja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adalah</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orang</a:t>
            </a:r>
            <a:r>
              <a:rPr lang="en-US" sz="1900" dirty="0" smtClean="0">
                <a:solidFill>
                  <a:srgbClr val="000032"/>
                </a:solidFill>
                <a:effectLst/>
                <a:latin typeface="Verdana" pitchFamily="34" charset="0"/>
              </a:rPr>
              <a:t> yang </a:t>
            </a:r>
            <a:r>
              <a:rPr lang="en-US" sz="1900" dirty="0" err="1" smtClean="0">
                <a:solidFill>
                  <a:srgbClr val="000032"/>
                </a:solidFill>
                <a:effectLst/>
                <a:latin typeface="Verdana" pitchFamily="34" charset="0"/>
              </a:rPr>
              <a:t>bekerja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dengan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menerima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upah</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atau</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imbalan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dalam</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bentuk</a:t>
            </a:r>
            <a:r>
              <a:rPr lang="en-US" sz="1900" dirty="0" smtClean="0">
                <a:solidFill>
                  <a:srgbClr val="000032"/>
                </a:solidFill>
                <a:effectLst/>
                <a:latin typeface="Verdana" pitchFamily="34" charset="0"/>
              </a:rPr>
              <a:t> lain</a:t>
            </a:r>
          </a:p>
          <a:p>
            <a:pPr algn="just" eaLnBrk="1" hangingPunct="1">
              <a:spcAft>
                <a:spcPct val="25000"/>
              </a:spcAft>
              <a:buFontTx/>
              <a:buNone/>
            </a:pPr>
            <a:endParaRPr lang="en-US" sz="1900" dirty="0" smtClean="0">
              <a:solidFill>
                <a:srgbClr val="000032"/>
              </a:solidFill>
              <a:effectLst/>
              <a:latin typeface="Verdana" pitchFamily="34" charset="0"/>
            </a:endParaRPr>
          </a:p>
          <a:p>
            <a:pPr algn="just" eaLnBrk="1" hangingPunct="1">
              <a:spcAft>
                <a:spcPct val="25000"/>
              </a:spcAft>
              <a:buFontTx/>
              <a:buNone/>
            </a:pPr>
            <a:endParaRPr lang="en-US" sz="1900" dirty="0" smtClean="0">
              <a:solidFill>
                <a:srgbClr val="000032"/>
              </a:solidFill>
              <a:effectLst/>
              <a:latin typeface="Verdana" pitchFamily="34" charset="0"/>
            </a:endParaRPr>
          </a:p>
        </p:txBody>
      </p:sp>
      <p:sp>
        <p:nvSpPr>
          <p:cNvPr id="69636" name="Line 4"/>
          <p:cNvSpPr>
            <a:spLocks noChangeShapeType="1"/>
          </p:cNvSpPr>
          <p:nvPr/>
        </p:nvSpPr>
        <p:spPr bwMode="auto">
          <a:xfrm>
            <a:off x="533400" y="1295400"/>
            <a:ext cx="7467600" cy="0"/>
          </a:xfrm>
          <a:prstGeom prst="line">
            <a:avLst/>
          </a:prstGeom>
          <a:noFill/>
          <a:ln w="44450">
            <a:solidFill>
              <a:srgbClr val="CCFFCC"/>
            </a:solidFill>
            <a:round/>
            <a:headEnd/>
            <a:tailEnd type="diamond"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9636"/>
                                        </p:tgtEl>
                                        <p:attrNameLst>
                                          <p:attrName>style.visibility</p:attrName>
                                        </p:attrNameLst>
                                      </p:cBhvr>
                                      <p:to>
                                        <p:strVal val="visible"/>
                                      </p:to>
                                    </p:set>
                                    <p:anim calcmode="lin" valueType="num">
                                      <p:cBhvr additive="base">
                                        <p:cTn id="11" dur="500" fill="hold"/>
                                        <p:tgtEl>
                                          <p:spTgt spid="69636"/>
                                        </p:tgtEl>
                                        <p:attrNameLst>
                                          <p:attrName>ppt_x</p:attrName>
                                        </p:attrNameLst>
                                      </p:cBhvr>
                                      <p:tavLst>
                                        <p:tav tm="0">
                                          <p:val>
                                            <p:strVal val="0-#ppt_w/2"/>
                                          </p:val>
                                        </p:tav>
                                        <p:tav tm="100000">
                                          <p:val>
                                            <p:strVal val="#ppt_x"/>
                                          </p:val>
                                        </p:tav>
                                      </p:tavLst>
                                    </p:anim>
                                    <p:anim calcmode="lin" valueType="num">
                                      <p:cBhvr additive="base">
                                        <p:cTn id="12" dur="500" fill="hold"/>
                                        <p:tgtEl>
                                          <p:spTgt spid="6963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69635">
                                            <p:txEl>
                                              <p:pRg st="0" end="0"/>
                                            </p:txEl>
                                          </p:spTgt>
                                        </p:tgtEl>
                                        <p:attrNameLst>
                                          <p:attrName>style.visibility</p:attrName>
                                        </p:attrNameLst>
                                      </p:cBhvr>
                                      <p:to>
                                        <p:strVal val="visible"/>
                                      </p:to>
                                    </p:set>
                                    <p:animEffect transition="in" filter="wipe(left)">
                                      <p:cBhvr>
                                        <p:cTn id="16" dur="500"/>
                                        <p:tgtEl>
                                          <p:spTgt spid="696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9635">
                                            <p:txEl>
                                              <p:pRg st="1" end="1"/>
                                            </p:txEl>
                                          </p:spTgt>
                                        </p:tgtEl>
                                        <p:attrNameLst>
                                          <p:attrName>style.visibility</p:attrName>
                                        </p:attrNameLst>
                                      </p:cBhvr>
                                      <p:to>
                                        <p:strVal val="visible"/>
                                      </p:to>
                                    </p:set>
                                    <p:animEffect transition="in" filter="wipe(left)">
                                      <p:cBhvr>
                                        <p:cTn id="21" dur="500"/>
                                        <p:tgtEl>
                                          <p:spTgt spid="6963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9635">
                                            <p:txEl>
                                              <p:pRg st="3" end="3"/>
                                            </p:txEl>
                                          </p:spTgt>
                                        </p:tgtEl>
                                        <p:attrNameLst>
                                          <p:attrName>style.visibility</p:attrName>
                                        </p:attrNameLst>
                                      </p:cBhvr>
                                      <p:to>
                                        <p:strVal val="visible"/>
                                      </p:to>
                                    </p:set>
                                    <p:animEffect transition="in" filter="wipe(left)">
                                      <p:cBhvr>
                                        <p:cTn id="26" dur="500"/>
                                        <p:tgtEl>
                                          <p:spTgt spid="6963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9635">
                                            <p:txEl>
                                              <p:pRg st="5" end="5"/>
                                            </p:txEl>
                                          </p:spTgt>
                                        </p:tgtEl>
                                        <p:attrNameLst>
                                          <p:attrName>style.visibility</p:attrName>
                                        </p:attrNameLst>
                                      </p:cBhvr>
                                      <p:to>
                                        <p:strVal val="visible"/>
                                      </p:to>
                                    </p:set>
                                    <p:animEffect transition="in" filter="wipe(left)">
                                      <p:cBhvr>
                                        <p:cTn id="31" dur="500"/>
                                        <p:tgtEl>
                                          <p:spTgt spid="696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P spid="6963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dirty="0" smtClean="0">
                <a:solidFill>
                  <a:schemeClr val="tx1"/>
                </a:solidFill>
                <a:effectLst/>
                <a:latin typeface="Verdana" pitchFamily="34" charset="0"/>
              </a:rPr>
              <a:t>PENGERTIAN</a:t>
            </a:r>
          </a:p>
        </p:txBody>
      </p:sp>
      <p:sp>
        <p:nvSpPr>
          <p:cNvPr id="69635" name="Rectangle 3"/>
          <p:cNvSpPr>
            <a:spLocks noGrp="1" noChangeArrowheads="1"/>
          </p:cNvSpPr>
          <p:nvPr>
            <p:ph type="body" idx="1"/>
          </p:nvPr>
        </p:nvSpPr>
        <p:spPr>
          <a:xfrm>
            <a:off x="533400" y="1447800"/>
            <a:ext cx="8229600" cy="5029200"/>
          </a:xfrm>
          <a:noFill/>
        </p:spPr>
        <p:txBody>
          <a:bodyPr/>
          <a:lstStyle/>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a:p>
            <a:pPr marL="574675" indent="-574675" algn="just" eaLnBrk="1" hangingPunct="1">
              <a:spcBef>
                <a:spcPts val="600"/>
              </a:spcBef>
              <a:spcAft>
                <a:spcPts val="600"/>
              </a:spcAft>
              <a:buFontTx/>
              <a:buNone/>
            </a:pPr>
            <a:r>
              <a:rPr lang="en-US" sz="2000" b="1" dirty="0" smtClean="0">
                <a:solidFill>
                  <a:srgbClr val="000032"/>
                </a:solidFill>
                <a:effectLst/>
                <a:latin typeface="Verdana" pitchFamily="34" charset="0"/>
              </a:rPr>
              <a:t>15.	</a:t>
            </a:r>
            <a:r>
              <a:rPr lang="en-US" sz="2000" b="1" cap="small" dirty="0" smtClean="0">
                <a:solidFill>
                  <a:srgbClr val="000032"/>
                </a:solidFill>
                <a:effectLst/>
                <a:latin typeface="Verdana" pitchFamily="34" charset="0"/>
              </a:rPr>
              <a:t>TEMPAT KERJA : </a:t>
            </a:r>
          </a:p>
          <a:p>
            <a:pPr marL="574675" indent="-574675" algn="just" eaLnBrk="1" hangingPunct="1">
              <a:spcBef>
                <a:spcPts val="600"/>
              </a:spcBef>
              <a:spcAft>
                <a:spcPts val="600"/>
              </a:spcAft>
              <a:buFontTx/>
              <a:buNone/>
            </a:pPr>
            <a:r>
              <a:rPr lang="en-US" sz="2000" b="1" cap="small"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Tiap</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ruangan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lapangan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tertutup</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terbuka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bergerak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tetap</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dimana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tenaga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kerja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bekerja</a:t>
            </a:r>
            <a:r>
              <a:rPr lang="en-US" sz="2000" dirty="0" smtClean="0">
                <a:solidFill>
                  <a:srgbClr val="000032"/>
                </a:solidFill>
                <a:effectLst/>
                <a:latin typeface="Verdana" pitchFamily="34" charset="0"/>
              </a:rPr>
              <a:t>/ yang </a:t>
            </a:r>
            <a:r>
              <a:rPr lang="en-US" sz="2000" dirty="0" err="1" smtClean="0">
                <a:solidFill>
                  <a:srgbClr val="000032"/>
                </a:solidFill>
                <a:effectLst/>
                <a:latin typeface="Verdana" pitchFamily="34" charset="0"/>
              </a:rPr>
              <a:t>sering</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dimasuki</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tenaga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kerja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untuk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keperluan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suatu</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usaha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dimana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terdapat</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sumber-sumber</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bahaya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sebagaimana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diperinci</a:t>
            </a:r>
            <a:r>
              <a:rPr lang="en-US" sz="2000" dirty="0" smtClean="0">
                <a:solidFill>
                  <a:srgbClr val="000032"/>
                </a:solidFill>
                <a:effectLst/>
                <a:latin typeface="Verdana" pitchFamily="34" charset="0"/>
              </a:rPr>
              <a:t> pasal2 </a:t>
            </a:r>
            <a:r>
              <a:rPr lang="en-US" sz="2000" dirty="0" err="1" smtClean="0">
                <a:solidFill>
                  <a:srgbClr val="000032"/>
                </a:solidFill>
                <a:effectLst/>
                <a:latin typeface="Verdana" pitchFamily="34" charset="0"/>
              </a:rPr>
              <a:t>Undang-undang</a:t>
            </a:r>
            <a:r>
              <a:rPr lang="en-US" sz="2000" dirty="0" smtClean="0">
                <a:solidFill>
                  <a:srgbClr val="000032"/>
                </a:solidFill>
                <a:effectLst/>
                <a:latin typeface="Verdana" pitchFamily="34" charset="0"/>
              </a:rPr>
              <a:t> No.1 </a:t>
            </a:r>
            <a:r>
              <a:rPr lang="en-US" sz="2000" dirty="0" err="1" smtClean="0">
                <a:solidFill>
                  <a:srgbClr val="000032"/>
                </a:solidFill>
                <a:effectLst/>
                <a:latin typeface="Verdana" pitchFamily="34" charset="0"/>
              </a:rPr>
              <a:t>Tahun</a:t>
            </a:r>
            <a:r>
              <a:rPr lang="en-US" sz="2000" dirty="0" smtClean="0">
                <a:solidFill>
                  <a:srgbClr val="000032"/>
                </a:solidFill>
                <a:effectLst/>
                <a:latin typeface="Verdana" pitchFamily="34" charset="0"/>
              </a:rPr>
              <a:t> 1970, </a:t>
            </a:r>
            <a:r>
              <a:rPr lang="en-US" sz="2000" dirty="0" err="1" smtClean="0">
                <a:solidFill>
                  <a:srgbClr val="000032"/>
                </a:solidFill>
                <a:effectLst/>
                <a:latin typeface="Verdana" pitchFamily="34" charset="0"/>
              </a:rPr>
              <a:t>termasuk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juga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semua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ruangan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lapangan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halaman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sekelilingnya</a:t>
            </a:r>
            <a:r>
              <a:rPr lang="en-US" sz="2000" dirty="0" smtClean="0">
                <a:solidFill>
                  <a:srgbClr val="000032"/>
                </a:solidFill>
                <a:effectLst/>
                <a:latin typeface="Verdana" pitchFamily="34" charset="0"/>
              </a:rPr>
              <a:t> yang </a:t>
            </a:r>
            <a:r>
              <a:rPr lang="en-US" sz="2000" dirty="0" err="1" smtClean="0">
                <a:solidFill>
                  <a:srgbClr val="000032"/>
                </a:solidFill>
                <a:effectLst/>
                <a:latin typeface="Verdana" pitchFamily="34" charset="0"/>
              </a:rPr>
              <a:t>merupakan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bagian-bagian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atau</a:t>
            </a:r>
            <a:r>
              <a:rPr lang="en-US" sz="2000" dirty="0" smtClean="0">
                <a:solidFill>
                  <a:srgbClr val="000032"/>
                </a:solidFill>
                <a:effectLst/>
                <a:latin typeface="Verdana" pitchFamily="34" charset="0"/>
              </a:rPr>
              <a:t> yang </a:t>
            </a:r>
            <a:r>
              <a:rPr lang="en-US" sz="2000" dirty="0" err="1" smtClean="0">
                <a:solidFill>
                  <a:srgbClr val="000032"/>
                </a:solidFill>
                <a:effectLst/>
                <a:latin typeface="Verdana" pitchFamily="34" charset="0"/>
              </a:rPr>
              <a:t>berhubungan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dengan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tempat</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kerja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tersebut</a:t>
            </a:r>
            <a:r>
              <a:rPr lang="en-US" sz="2000" dirty="0" smtClean="0">
                <a:solidFill>
                  <a:srgbClr val="000032"/>
                </a:solidFill>
                <a:effectLst/>
                <a:latin typeface="Verdana" pitchFamily="34" charset="0"/>
              </a:rPr>
              <a:t>. </a:t>
            </a:r>
          </a:p>
          <a:p>
            <a:pPr marL="574675" indent="-574675" algn="just" eaLnBrk="1" hangingPunct="1">
              <a:spcBef>
                <a:spcPts val="0"/>
              </a:spcBef>
              <a:spcAft>
                <a:spcPts val="0"/>
              </a:spcAft>
              <a:buFontTx/>
              <a:buNone/>
            </a:pPr>
            <a:endParaRPr lang="en-US" sz="2000" b="1" dirty="0" smtClean="0">
              <a:solidFill>
                <a:srgbClr val="000032"/>
              </a:solidFill>
              <a:effectLst/>
              <a:latin typeface="Verdana" pitchFamily="34" charset="0"/>
            </a:endParaRPr>
          </a:p>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p:txBody>
      </p:sp>
      <p:sp>
        <p:nvSpPr>
          <p:cNvPr id="69636" name="Line 4"/>
          <p:cNvSpPr>
            <a:spLocks noChangeShapeType="1"/>
          </p:cNvSpPr>
          <p:nvPr/>
        </p:nvSpPr>
        <p:spPr bwMode="auto">
          <a:xfrm>
            <a:off x="533400" y="1295400"/>
            <a:ext cx="7467600" cy="0"/>
          </a:xfrm>
          <a:prstGeom prst="line">
            <a:avLst/>
          </a:prstGeom>
          <a:noFill/>
          <a:ln w="44450">
            <a:solidFill>
              <a:srgbClr val="CCFFCC"/>
            </a:solidFill>
            <a:round/>
            <a:headEnd/>
            <a:tailEnd type="diamond"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9636"/>
                                        </p:tgtEl>
                                        <p:attrNameLst>
                                          <p:attrName>style.visibility</p:attrName>
                                        </p:attrNameLst>
                                      </p:cBhvr>
                                      <p:to>
                                        <p:strVal val="visible"/>
                                      </p:to>
                                    </p:set>
                                    <p:anim calcmode="lin" valueType="num">
                                      <p:cBhvr additive="base">
                                        <p:cTn id="11" dur="500" fill="hold"/>
                                        <p:tgtEl>
                                          <p:spTgt spid="69636"/>
                                        </p:tgtEl>
                                        <p:attrNameLst>
                                          <p:attrName>ppt_x</p:attrName>
                                        </p:attrNameLst>
                                      </p:cBhvr>
                                      <p:tavLst>
                                        <p:tav tm="0">
                                          <p:val>
                                            <p:strVal val="0-#ppt_w/2"/>
                                          </p:val>
                                        </p:tav>
                                        <p:tav tm="100000">
                                          <p:val>
                                            <p:strVal val="#ppt_x"/>
                                          </p:val>
                                        </p:tav>
                                      </p:tavLst>
                                    </p:anim>
                                    <p:anim calcmode="lin" valueType="num">
                                      <p:cBhvr additive="base">
                                        <p:cTn id="12" dur="500" fill="hold"/>
                                        <p:tgtEl>
                                          <p:spTgt spid="6963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69635">
                                            <p:txEl>
                                              <p:pRg st="1" end="1"/>
                                            </p:txEl>
                                          </p:spTgt>
                                        </p:tgtEl>
                                        <p:attrNameLst>
                                          <p:attrName>style.visibility</p:attrName>
                                        </p:attrNameLst>
                                      </p:cBhvr>
                                      <p:to>
                                        <p:strVal val="visible"/>
                                      </p:to>
                                    </p:set>
                                    <p:animEffect transition="in" filter="wipe(left)">
                                      <p:cBhvr>
                                        <p:cTn id="16" dur="500"/>
                                        <p:tgtEl>
                                          <p:spTgt spid="696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9635">
                                            <p:txEl>
                                              <p:pRg st="2" end="2"/>
                                            </p:txEl>
                                          </p:spTgt>
                                        </p:tgtEl>
                                        <p:attrNameLst>
                                          <p:attrName>style.visibility</p:attrName>
                                        </p:attrNameLst>
                                      </p:cBhvr>
                                      <p:to>
                                        <p:strVal val="visible"/>
                                      </p:to>
                                    </p:set>
                                    <p:animEffect transition="in" filter="wipe(left)">
                                      <p:cBhvr>
                                        <p:cTn id="21"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P spid="6963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1089</TotalTime>
  <Words>196</Words>
  <Application>Microsoft PowerPoint</Application>
  <PresentationFormat>On-screen Show (4:3)</PresentationFormat>
  <Paragraphs>99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SISTEM MANAJEMEN K3 </vt:lpstr>
      <vt:lpstr>PENDAHULUAN</vt:lpstr>
      <vt:lpstr>PENDAHULUAN</vt:lpstr>
      <vt:lpstr>PENGERTIAN</vt:lpstr>
      <vt:lpstr>PENGERTIAN</vt:lpstr>
      <vt:lpstr>PENGERTIAN</vt:lpstr>
      <vt:lpstr>PENGERTIAN</vt:lpstr>
      <vt:lpstr>PENGERTIAN</vt:lpstr>
      <vt:lpstr>PENGERTIAN</vt:lpstr>
      <vt:lpstr>PENGERTIAN</vt:lpstr>
      <vt:lpstr>TUJUAN DAN SASARAN SMK3</vt:lpstr>
      <vt:lpstr>ASAS MANAJEMEN K3</vt:lpstr>
      <vt:lpstr>PENERAPAN SMK3</vt:lpstr>
      <vt:lpstr>Terima Kasih </vt:lpstr>
    </vt:vector>
  </TitlesOfParts>
  <Company>MCR Jakarta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JABATAN FUNGSIONAL P.K DAN ANGKA KREDITNYA</dc:title>
  <dc:creator>Namsalus</dc:creator>
  <cp:lastModifiedBy>admin</cp:lastModifiedBy>
  <cp:revision>242</cp:revision>
  <dcterms:created xsi:type="dcterms:W3CDTF">2008-07-22T02:42:23Z</dcterms:created>
  <dcterms:modified xsi:type="dcterms:W3CDTF">2012-10-27T03:03:03Z</dcterms:modified>
</cp:coreProperties>
</file>