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316" r:id="rId2"/>
    <p:sldId id="403" r:id="rId3"/>
    <p:sldId id="257" r:id="rId4"/>
    <p:sldId id="364" r:id="rId5"/>
    <p:sldId id="404" r:id="rId6"/>
    <p:sldId id="410" r:id="rId7"/>
    <p:sldId id="421" r:id="rId8"/>
    <p:sldId id="405" r:id="rId9"/>
    <p:sldId id="409" r:id="rId10"/>
    <p:sldId id="408" r:id="rId11"/>
    <p:sldId id="411" r:id="rId12"/>
    <p:sldId id="413" r:id="rId13"/>
    <p:sldId id="414" r:id="rId14"/>
    <p:sldId id="412" r:id="rId15"/>
    <p:sldId id="422" r:id="rId16"/>
    <p:sldId id="423" r:id="rId17"/>
    <p:sldId id="424" r:id="rId18"/>
    <p:sldId id="425" r:id="rId19"/>
    <p:sldId id="400" r:id="rId20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992" autoAdjust="0"/>
    <p:restoredTop sz="93190" autoAdjust="0"/>
  </p:normalViewPr>
  <p:slideViewPr>
    <p:cSldViewPr>
      <p:cViewPr varScale="1">
        <p:scale>
          <a:sx n="72" d="100"/>
          <a:sy n="72" d="100"/>
        </p:scale>
        <p:origin x="-438" y="-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2D599F7-94B6-4370-82EC-49734D868B95}" type="datetimeFigureOut">
              <a:rPr lang="id-ID"/>
              <a:pPr>
                <a:defRPr/>
              </a:pPr>
              <a:t>16/10/2018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d-ID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id-ID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AFD8E86-DE7D-4794-AF37-E72FD06DF149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5879287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A8D1CF8-D804-4C8F-BA3F-00842C4F29EC}" type="slidenum">
              <a:rPr lang="id-ID" smtClean="0"/>
              <a:pPr>
                <a:defRPr/>
              </a:pPr>
              <a:t>2</a:t>
            </a:fld>
            <a:endParaRPr lang="id-ID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7EAD673-A7E9-4D0C-8606-6E55DB300CCF}" type="slidenum">
              <a:rPr lang="id-ID"/>
              <a:pPr>
                <a:spcBef>
                  <a:spcPct val="0"/>
                </a:spcBef>
              </a:pPr>
              <a:t>11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37694340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7EAD673-A7E9-4D0C-8606-6E55DB300CCF}" type="slidenum">
              <a:rPr lang="id-ID"/>
              <a:pPr>
                <a:spcBef>
                  <a:spcPct val="0"/>
                </a:spcBef>
              </a:pPr>
              <a:t>12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37694340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7EAD673-A7E9-4D0C-8606-6E55DB300CCF}" type="slidenum">
              <a:rPr lang="id-ID"/>
              <a:pPr>
                <a:spcBef>
                  <a:spcPct val="0"/>
                </a:spcBef>
              </a:pPr>
              <a:t>13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37694340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7EAD673-A7E9-4D0C-8606-6E55DB300CCF}" type="slidenum">
              <a:rPr lang="id-ID"/>
              <a:pPr>
                <a:spcBef>
                  <a:spcPct val="0"/>
                </a:spcBef>
              </a:pPr>
              <a:t>14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37694340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7EAD673-A7E9-4D0C-8606-6E55DB300CCF}" type="slidenum">
              <a:rPr lang="id-ID"/>
              <a:pPr>
                <a:spcBef>
                  <a:spcPct val="0"/>
                </a:spcBef>
              </a:pPr>
              <a:t>15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37694340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7EAD673-A7E9-4D0C-8606-6E55DB300CCF}" type="slidenum">
              <a:rPr lang="id-ID"/>
              <a:pPr>
                <a:spcBef>
                  <a:spcPct val="0"/>
                </a:spcBef>
              </a:pPr>
              <a:t>16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37694340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7EAD673-A7E9-4D0C-8606-6E55DB300CCF}" type="slidenum">
              <a:rPr lang="id-ID"/>
              <a:pPr>
                <a:spcBef>
                  <a:spcPct val="0"/>
                </a:spcBef>
              </a:pPr>
              <a:t>17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37694340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7EAD673-A7E9-4D0C-8606-6E55DB300CCF}" type="slidenum">
              <a:rPr lang="id-ID"/>
              <a:pPr>
                <a:spcBef>
                  <a:spcPct val="0"/>
                </a:spcBef>
              </a:pPr>
              <a:t>18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37694340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smtClean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A485C9A-BBED-4049-B935-83DA78118068}" type="slidenum">
              <a:rPr lang="id-ID"/>
              <a:pPr>
                <a:spcBef>
                  <a:spcPct val="0"/>
                </a:spcBef>
              </a:pPr>
              <a:t>3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22679727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55860D0-E518-4C8F-91DE-97DA819F0244}" type="slidenum">
              <a:rPr lang="id-ID"/>
              <a:pPr>
                <a:spcBef>
                  <a:spcPct val="0"/>
                </a:spcBef>
              </a:pPr>
              <a:t>4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17000219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7EAD673-A7E9-4D0C-8606-6E55DB300CCF}" type="slidenum">
              <a:rPr lang="id-ID"/>
              <a:pPr>
                <a:spcBef>
                  <a:spcPct val="0"/>
                </a:spcBef>
              </a:pPr>
              <a:t>5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37694340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7EAD673-A7E9-4D0C-8606-6E55DB300CCF}" type="slidenum">
              <a:rPr lang="id-ID"/>
              <a:pPr>
                <a:spcBef>
                  <a:spcPct val="0"/>
                </a:spcBef>
              </a:pPr>
              <a:t>6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37694340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7EAD673-A7E9-4D0C-8606-6E55DB300CCF}" type="slidenum">
              <a:rPr lang="id-ID"/>
              <a:pPr>
                <a:spcBef>
                  <a:spcPct val="0"/>
                </a:spcBef>
              </a:pPr>
              <a:t>7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37694340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7EAD673-A7E9-4D0C-8606-6E55DB300CCF}" type="slidenum">
              <a:rPr lang="id-ID"/>
              <a:pPr>
                <a:spcBef>
                  <a:spcPct val="0"/>
                </a:spcBef>
              </a:pPr>
              <a:t>8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37694340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7EAD673-A7E9-4D0C-8606-6E55DB300CCF}" type="slidenum">
              <a:rPr lang="id-ID"/>
              <a:pPr>
                <a:spcBef>
                  <a:spcPct val="0"/>
                </a:spcBef>
              </a:pPr>
              <a:t>9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37694340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7EAD673-A7E9-4D0C-8606-6E55DB300CCF}" type="slidenum">
              <a:rPr lang="id-ID"/>
              <a:pPr>
                <a:spcBef>
                  <a:spcPct val="0"/>
                </a:spcBef>
              </a:pPr>
              <a:t>10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37694340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F15C2B-54E9-40C4-9F39-237F10DAC0BB}" type="datetime1">
              <a:rPr lang="en-US"/>
              <a:pPr>
                <a:defRPr/>
              </a:pPr>
              <a:t>10/16/2018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59B9D5-696F-4259-85AF-1E527FA688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20577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71DEDD-54E3-469C-94E6-C9F7DE1598E4}" type="datetime1">
              <a:rPr lang="en-US"/>
              <a:pPr>
                <a:defRPr/>
              </a:pPr>
              <a:t>10/16/2018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F5DD09-F5FE-434D-B261-6C37AF3515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64319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5C3F7A-9611-4D58-8ED0-7E71EEF80912}" type="datetime1">
              <a:rPr lang="en-US"/>
              <a:pPr>
                <a:defRPr/>
              </a:pPr>
              <a:t>10/16/2018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34023E-4D3E-4E22-8CB7-794A2AB1D7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48060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9E83DF-5C85-4DA3-B01D-FB3FB07DD772}" type="datetime1">
              <a:rPr lang="en-US"/>
              <a:pPr>
                <a:defRPr/>
              </a:pPr>
              <a:t>10/16/2018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E6E9FE-5A76-4A08-A2C4-056A5E9CDD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63230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E5320F-CF90-4DE5-8266-9BC94F1E2C06}" type="datetime1">
              <a:rPr lang="en-US"/>
              <a:pPr>
                <a:defRPr/>
              </a:pPr>
              <a:t>10/16/2018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1259F5-5A7D-4370-9D0F-184E0B0DCC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5944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A327FA-9D99-4EB0-A797-E58B02B1D680}" type="datetime1">
              <a:rPr lang="en-US"/>
              <a:pPr>
                <a:defRPr/>
              </a:pPr>
              <a:t>10/16/2018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B1E8CF-465D-4563-812A-F4E19D6C02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25271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A5A75-E45D-4E98-B8AE-F9D26A5C361B}" type="datetime1">
              <a:rPr lang="en-US"/>
              <a:pPr>
                <a:defRPr/>
              </a:pPr>
              <a:t>10/16/2018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88D338-53E8-4D4F-9DD1-237FEBA79B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82614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9EBC8D-3B89-4C00-A027-57B4DD02A968}" type="datetime1">
              <a:rPr lang="en-US"/>
              <a:pPr>
                <a:defRPr/>
              </a:pPr>
              <a:t>10/16/2018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24BF59-DE1D-41B5-BD40-22C2D9DDC7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13025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C731D9-D356-46AD-9778-1ED6BAC93303}" type="datetime1">
              <a:rPr lang="en-US"/>
              <a:pPr>
                <a:defRPr/>
              </a:pPr>
              <a:t>10/16/2018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34CD91-FD2A-4B90-BA83-2480C91B0E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3854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BC5EA6-8E03-4C9F-A9D6-63ED43AE3821}" type="datetime1">
              <a:rPr lang="en-US"/>
              <a:pPr>
                <a:defRPr/>
              </a:pPr>
              <a:t>10/16/2018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718D5-5D34-4FA8-A68C-3748073085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29146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048A46-DA15-4B0A-936E-52472CC38270}" type="datetime1">
              <a:rPr lang="en-US"/>
              <a:pPr>
                <a:defRPr/>
              </a:pPr>
              <a:t>10/16/2018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1B7B35-6506-475F-A78A-1308F81AFF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3868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33342A4-F1D0-4F7B-9C1B-E0B8E7C1B2B5}" type="datetime1">
              <a:rPr lang="en-US"/>
              <a:pPr>
                <a:defRPr/>
              </a:pPr>
              <a:t>10/16/2018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89B315E-8774-44EE-AFD0-1705A3173F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Ade%20Heryana_Pembelajaran%20Kepstrat/Ade%20Heryana_RPS_Kepemimpinan%20Berfikir%20Sistem.pdf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1524000" y="17486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Box 1"/>
          <p:cNvSpPr txBox="1">
            <a:spLocks noChangeArrowheads="1"/>
          </p:cNvSpPr>
          <p:nvPr/>
        </p:nvSpPr>
        <p:spPr bwMode="auto">
          <a:xfrm>
            <a:off x="4724400" y="3673495"/>
            <a:ext cx="5638800" cy="1538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d-ID" sz="1800" b="1" dirty="0">
                <a:solidFill>
                  <a:schemeClr val="bg1"/>
                </a:solidFill>
                <a:latin typeface="Arial" panose="020B0604020202020204" pitchFamily="34" charset="0"/>
              </a:rPr>
              <a:t>KONTRAK KULIAH &amp; PENGANTAR </a:t>
            </a:r>
            <a:endParaRPr lang="id-ID" sz="1800" b="1" dirty="0" smtClean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PROSES INDUSTRI</a:t>
            </a:r>
            <a:endParaRPr lang="en-US" sz="20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d-ID" sz="1800" b="1" dirty="0">
                <a:solidFill>
                  <a:schemeClr val="bg1"/>
                </a:solidFill>
                <a:latin typeface="Arial" panose="020B0604020202020204" pitchFamily="34" charset="0"/>
              </a:rPr>
              <a:t>SESI </a:t>
            </a:r>
            <a:r>
              <a:rPr lang="id-ID" sz="18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– </a:t>
            </a:r>
            <a:r>
              <a:rPr lang="en-US" sz="18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2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Cut Alia </a:t>
            </a:r>
            <a:r>
              <a:rPr lang="en-US" sz="20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Keumala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Muda</a:t>
            </a:r>
            <a:r>
              <a:rPr lang="id-ID" sz="20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,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 SKM,</a:t>
            </a:r>
            <a:r>
              <a:rPr lang="id-ID" sz="20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 MK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KK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d-ID" sz="18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PRODI KESMAS | FAKULTAS </a:t>
            </a:r>
            <a:r>
              <a:rPr lang="id-ID" sz="1800" b="1" dirty="0">
                <a:solidFill>
                  <a:schemeClr val="bg1"/>
                </a:solidFill>
                <a:latin typeface="Arial" panose="020B0604020202020204" pitchFamily="34" charset="0"/>
              </a:rPr>
              <a:t>ILMU KESEHATAN</a:t>
            </a:r>
            <a:endParaRPr lang="en-US" sz="18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Content Placeholder 5"/>
          <p:cNvSpPr>
            <a:spLocks noGrp="1"/>
          </p:cNvSpPr>
          <p:nvPr>
            <p:ph idx="1"/>
          </p:nvPr>
        </p:nvSpPr>
        <p:spPr>
          <a:xfrm>
            <a:off x="1524001" y="1813718"/>
            <a:ext cx="9172575" cy="4602163"/>
          </a:xfrm>
        </p:spPr>
        <p:txBody>
          <a:bodyPr/>
          <a:lstStyle/>
          <a:p>
            <a:pPr algn="ctr">
              <a:buNone/>
            </a:pPr>
            <a:r>
              <a:rPr lang="en-US" sz="13800" b="1" dirty="0" smtClean="0">
                <a:solidFill>
                  <a:srgbClr val="FF0000"/>
                </a:solidFill>
              </a:rPr>
              <a:t>PSIKOLOGI</a:t>
            </a:r>
            <a:endParaRPr lang="en-US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0604429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Content Placeholder 5"/>
          <p:cNvSpPr>
            <a:spLocks noGrp="1"/>
          </p:cNvSpPr>
          <p:nvPr>
            <p:ph idx="1"/>
          </p:nvPr>
        </p:nvSpPr>
        <p:spPr>
          <a:xfrm>
            <a:off x="1524001" y="1813718"/>
            <a:ext cx="9172575" cy="4602163"/>
          </a:xfrm>
        </p:spPr>
        <p:txBody>
          <a:bodyPr/>
          <a:lstStyle/>
          <a:p>
            <a:pPr algn="ctr">
              <a:buNone/>
            </a:pPr>
            <a:r>
              <a:rPr lang="en-US" sz="11500" b="1" dirty="0" smtClean="0">
                <a:solidFill>
                  <a:srgbClr val="FF0000"/>
                </a:solidFill>
              </a:rPr>
              <a:t>ERGONOMIK</a:t>
            </a:r>
            <a:endParaRPr lang="en-US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0604429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Content Placeholder 5"/>
          <p:cNvSpPr>
            <a:spLocks noGrp="1"/>
          </p:cNvSpPr>
          <p:nvPr>
            <p:ph idx="1"/>
          </p:nvPr>
        </p:nvSpPr>
        <p:spPr>
          <a:xfrm>
            <a:off x="1524001" y="1813718"/>
            <a:ext cx="9172575" cy="4602163"/>
          </a:xfrm>
        </p:spPr>
        <p:txBody>
          <a:bodyPr/>
          <a:lstStyle/>
          <a:p>
            <a:pPr algn="ctr">
              <a:buNone/>
            </a:pPr>
            <a:r>
              <a:rPr lang="en-US" sz="9600" b="1" dirty="0" smtClean="0">
                <a:solidFill>
                  <a:srgbClr val="FF0000"/>
                </a:solidFill>
              </a:rPr>
              <a:t>PERALATAN / </a:t>
            </a:r>
          </a:p>
          <a:p>
            <a:pPr algn="ctr">
              <a:buNone/>
            </a:pPr>
            <a:r>
              <a:rPr lang="en-US" sz="9600" b="1" dirty="0" smtClean="0">
                <a:solidFill>
                  <a:srgbClr val="FF0000"/>
                </a:solidFill>
              </a:rPr>
              <a:t>MESIN PRODUKSI</a:t>
            </a:r>
          </a:p>
        </p:txBody>
      </p:sp>
    </p:spTree>
    <p:extLst>
      <p:ext uri="{BB962C8B-B14F-4D97-AF65-F5344CB8AC3E}">
        <p14:creationId xmlns="" xmlns:p14="http://schemas.microsoft.com/office/powerpoint/2010/main" val="240604429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Content Placeholder 5"/>
          <p:cNvSpPr>
            <a:spLocks noGrp="1"/>
          </p:cNvSpPr>
          <p:nvPr>
            <p:ph idx="1"/>
          </p:nvPr>
        </p:nvSpPr>
        <p:spPr>
          <a:xfrm>
            <a:off x="1524001" y="1813718"/>
            <a:ext cx="9172575" cy="4602163"/>
          </a:xfrm>
        </p:spPr>
        <p:txBody>
          <a:bodyPr/>
          <a:lstStyle/>
          <a:p>
            <a:pPr algn="ctr">
              <a:buNone/>
            </a:pPr>
            <a:r>
              <a:rPr lang="en-US" sz="7200" b="1" dirty="0" smtClean="0">
                <a:solidFill>
                  <a:srgbClr val="FF0000"/>
                </a:solidFill>
              </a:rPr>
              <a:t>SISTEM MANAJEMEN PERUSAHAAN</a:t>
            </a:r>
            <a:endParaRPr lang="en-US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0604429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Content Placeholder 5"/>
          <p:cNvSpPr>
            <a:spLocks noGrp="1"/>
          </p:cNvSpPr>
          <p:nvPr>
            <p:ph idx="1"/>
          </p:nvPr>
        </p:nvSpPr>
        <p:spPr>
          <a:xfrm>
            <a:off x="1524001" y="1813718"/>
            <a:ext cx="9172575" cy="4602163"/>
          </a:xfrm>
        </p:spPr>
        <p:txBody>
          <a:bodyPr/>
          <a:lstStyle/>
          <a:p>
            <a:pPr algn="ctr">
              <a:buNone/>
            </a:pPr>
            <a:r>
              <a:rPr lang="en-US" sz="16600" b="1" dirty="0" smtClean="0">
                <a:solidFill>
                  <a:srgbClr val="FF0000"/>
                </a:solidFill>
              </a:rPr>
              <a:t>MANUSIA</a:t>
            </a:r>
            <a:endParaRPr lang="en-US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0604429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Content Placeholder 5"/>
          <p:cNvSpPr>
            <a:spLocks noGrp="1"/>
          </p:cNvSpPr>
          <p:nvPr>
            <p:ph idx="1"/>
          </p:nvPr>
        </p:nvSpPr>
        <p:spPr>
          <a:xfrm>
            <a:off x="1524001" y="642918"/>
            <a:ext cx="9172575" cy="5772963"/>
          </a:xfrm>
        </p:spPr>
        <p:txBody>
          <a:bodyPr/>
          <a:lstStyle/>
          <a:p>
            <a:pPr marL="514350" indent="-514350" algn="ctr">
              <a:buNone/>
            </a:pPr>
            <a:r>
              <a:rPr lang="en-US" b="1" dirty="0" smtClean="0"/>
              <a:t>FAKTOR PENYEBAB KECELAKAAN KERJA</a:t>
            </a:r>
            <a:endParaRPr lang="en-US" sz="2000" b="1" dirty="0" smtClean="0"/>
          </a:p>
          <a:p>
            <a:pPr marL="514350" indent="-514350">
              <a:buAutoNum type="arabicPeriod"/>
            </a:pPr>
            <a:endParaRPr lang="en-US" sz="2000" b="1" dirty="0" smtClean="0"/>
          </a:p>
          <a:p>
            <a:pPr marL="514350" indent="-514350">
              <a:buAutoNum type="arabicPeriod"/>
            </a:pPr>
            <a:r>
              <a:rPr lang="en-US" sz="2000" b="1" dirty="0" smtClean="0"/>
              <a:t>Unsafe </a:t>
            </a:r>
            <a:r>
              <a:rPr lang="en-US" sz="2000" b="1" dirty="0" smtClean="0"/>
              <a:t>Act</a:t>
            </a:r>
          </a:p>
          <a:p>
            <a:r>
              <a:rPr lang="en-US" sz="2000" dirty="0" err="1" smtClean="0"/>
              <a:t>Karyawan</a:t>
            </a:r>
            <a:r>
              <a:rPr lang="en-US" sz="2000" dirty="0" smtClean="0"/>
              <a:t> </a:t>
            </a:r>
            <a:r>
              <a:rPr lang="en-US" sz="2000" dirty="0" err="1" smtClean="0"/>
              <a:t>bekerja</a:t>
            </a:r>
            <a:r>
              <a:rPr lang="en-US" sz="2000" dirty="0" smtClean="0"/>
              <a:t> </a:t>
            </a:r>
            <a:r>
              <a:rPr lang="en-US" sz="2000" dirty="0" err="1" smtClean="0"/>
              <a:t>tanpa</a:t>
            </a:r>
            <a:r>
              <a:rPr lang="en-US" sz="2000" dirty="0" smtClean="0"/>
              <a:t> </a:t>
            </a:r>
            <a:r>
              <a:rPr lang="en-US" sz="2000" dirty="0" err="1" smtClean="0"/>
              <a:t>memakai</a:t>
            </a:r>
            <a:r>
              <a:rPr lang="en-US" sz="2000" dirty="0" smtClean="0"/>
              <a:t> </a:t>
            </a:r>
            <a:r>
              <a:rPr lang="en-US" sz="2000" dirty="0" err="1" smtClean="0"/>
              <a:t>Alat</a:t>
            </a:r>
            <a:r>
              <a:rPr lang="en-US" sz="2000" dirty="0" smtClean="0"/>
              <a:t> </a:t>
            </a:r>
            <a:r>
              <a:rPr lang="en-US" sz="2000" dirty="0" err="1" smtClean="0"/>
              <a:t>Pelindung</a:t>
            </a:r>
            <a:r>
              <a:rPr lang="en-US" sz="2000" dirty="0" smtClean="0"/>
              <a:t> </a:t>
            </a:r>
            <a:r>
              <a:rPr lang="en-US" sz="2000" dirty="0" err="1" smtClean="0"/>
              <a:t>Diri</a:t>
            </a:r>
            <a:r>
              <a:rPr lang="en-US" sz="2000" dirty="0" smtClean="0"/>
              <a:t> </a:t>
            </a:r>
            <a:r>
              <a:rPr lang="en-US" sz="2000" dirty="0" err="1" smtClean="0"/>
              <a:t>Pekerja</a:t>
            </a:r>
            <a:r>
              <a:rPr lang="en-US" sz="2000" dirty="0" smtClean="0"/>
              <a:t> yang </a:t>
            </a:r>
            <a:r>
              <a:rPr lang="en-US" sz="2000" dirty="0" err="1" smtClean="0"/>
              <a:t>mengabaikan</a:t>
            </a:r>
            <a:r>
              <a:rPr lang="en-US" sz="2000" dirty="0" smtClean="0"/>
              <a:t> </a:t>
            </a:r>
            <a:r>
              <a:rPr lang="en-US" sz="2000" dirty="0" err="1" smtClean="0"/>
              <a:t>Peraturan</a:t>
            </a:r>
            <a:r>
              <a:rPr lang="en-US" sz="2000" dirty="0" smtClean="0"/>
              <a:t> K3. </a:t>
            </a:r>
          </a:p>
          <a:p>
            <a:r>
              <a:rPr lang="en-US" sz="2000" dirty="0" smtClean="0"/>
              <a:t>MEROKOK </a:t>
            </a:r>
            <a:r>
              <a:rPr lang="en-US" sz="2000" dirty="0" err="1" smtClean="0"/>
              <a:t>di</a:t>
            </a:r>
            <a:r>
              <a:rPr lang="en-US" sz="2000" dirty="0" smtClean="0"/>
              <a:t> </a:t>
            </a:r>
            <a:r>
              <a:rPr lang="en-US" sz="2000" dirty="0" err="1" smtClean="0"/>
              <a:t>daerah</a:t>
            </a:r>
            <a:r>
              <a:rPr lang="en-US" sz="2000" dirty="0" smtClean="0"/>
              <a:t> </a:t>
            </a:r>
            <a:r>
              <a:rPr lang="en-US" sz="2000" dirty="0" err="1" smtClean="0"/>
              <a:t>Larangan</a:t>
            </a:r>
            <a:r>
              <a:rPr lang="en-US" sz="2000" dirty="0" smtClean="0"/>
              <a:t> </a:t>
            </a:r>
            <a:r>
              <a:rPr lang="en-US" sz="2000" dirty="0" err="1" smtClean="0"/>
              <a:t>merokok</a:t>
            </a:r>
            <a:r>
              <a:rPr lang="en-US" sz="2000" dirty="0" smtClean="0"/>
              <a:t>.</a:t>
            </a:r>
          </a:p>
          <a:p>
            <a:r>
              <a:rPr lang="en-US" sz="2000" dirty="0" err="1" smtClean="0"/>
              <a:t>Bersendau</a:t>
            </a:r>
            <a:r>
              <a:rPr lang="en-US" sz="2000" dirty="0" smtClean="0"/>
              <a:t> </a:t>
            </a:r>
            <a:r>
              <a:rPr lang="en-US" sz="2000" dirty="0" err="1" smtClean="0"/>
              <a:t>gurau</a:t>
            </a:r>
            <a:r>
              <a:rPr lang="en-US" sz="2000" dirty="0" smtClean="0"/>
              <a:t> </a:t>
            </a:r>
            <a:r>
              <a:rPr lang="en-US" sz="2000" dirty="0" err="1" smtClean="0"/>
              <a:t>pada</a:t>
            </a:r>
            <a:r>
              <a:rPr lang="en-US" sz="2000" dirty="0" smtClean="0"/>
              <a:t> </a:t>
            </a:r>
            <a:r>
              <a:rPr lang="en-US" sz="2000" dirty="0" err="1" smtClean="0"/>
              <a:t>saat</a:t>
            </a:r>
            <a:r>
              <a:rPr lang="en-US" sz="2000" dirty="0" smtClean="0"/>
              <a:t> </a:t>
            </a:r>
            <a:r>
              <a:rPr lang="en-US" sz="2000" dirty="0" err="1" smtClean="0"/>
              <a:t>bekerja.Dll</a:t>
            </a:r>
            <a:r>
              <a:rPr lang="en-US" sz="2000" dirty="0" smtClean="0"/>
              <a:t>.</a:t>
            </a:r>
          </a:p>
          <a:p>
            <a:pPr marL="514350" indent="-514350">
              <a:buNone/>
            </a:pPr>
            <a:endParaRPr lang="en-US" sz="2000" dirty="0" smtClean="0"/>
          </a:p>
          <a:p>
            <a:pPr marL="514350" indent="-514350">
              <a:buNone/>
            </a:pPr>
            <a:r>
              <a:rPr lang="en-US" sz="2000" b="1" dirty="0" smtClean="0"/>
              <a:t>2. 	Unsafe Condition</a:t>
            </a:r>
          </a:p>
          <a:p>
            <a:r>
              <a:rPr lang="en-US" sz="2000" dirty="0" err="1" smtClean="0"/>
              <a:t>Peralatan</a:t>
            </a:r>
            <a:r>
              <a:rPr lang="en-US" sz="2000" dirty="0" smtClean="0"/>
              <a:t> </a:t>
            </a:r>
            <a:r>
              <a:rPr lang="en-US" sz="2000" dirty="0" err="1" smtClean="0"/>
              <a:t>kerja</a:t>
            </a:r>
            <a:r>
              <a:rPr lang="en-US" sz="2000" dirty="0" smtClean="0"/>
              <a:t> yang </a:t>
            </a:r>
            <a:r>
              <a:rPr lang="en-US" sz="2000" dirty="0" err="1" smtClean="0"/>
              <a:t>sudah</a:t>
            </a:r>
            <a:r>
              <a:rPr lang="en-US" sz="2000" dirty="0" smtClean="0"/>
              <a:t> </a:t>
            </a:r>
            <a:r>
              <a:rPr lang="en-US" sz="2000" dirty="0" err="1" smtClean="0"/>
              <a:t>usang</a:t>
            </a:r>
            <a:r>
              <a:rPr lang="en-US" sz="2000" dirty="0" smtClean="0"/>
              <a:t> ( </a:t>
            </a:r>
            <a:r>
              <a:rPr lang="en-US" sz="2000" dirty="0" err="1" smtClean="0"/>
              <a:t>tidak</a:t>
            </a:r>
            <a:r>
              <a:rPr lang="en-US" sz="2000" dirty="0" smtClean="0"/>
              <a:t> </a:t>
            </a:r>
            <a:r>
              <a:rPr lang="en-US" sz="2000" dirty="0" err="1" smtClean="0"/>
              <a:t>laik</a:t>
            </a:r>
            <a:r>
              <a:rPr lang="en-US" sz="2000" dirty="0" smtClean="0"/>
              <a:t> </a:t>
            </a:r>
            <a:r>
              <a:rPr lang="en-US" sz="2000" dirty="0" err="1" smtClean="0"/>
              <a:t>pakai</a:t>
            </a:r>
            <a:r>
              <a:rPr lang="en-US" sz="2000" dirty="0" smtClean="0"/>
              <a:t> ). </a:t>
            </a:r>
            <a:r>
              <a:rPr lang="en-US" sz="2000" dirty="0" err="1" smtClean="0"/>
              <a:t>Tempat</a:t>
            </a:r>
            <a:r>
              <a:rPr lang="en-US" sz="2000" dirty="0" smtClean="0"/>
              <a:t> </a:t>
            </a:r>
            <a:r>
              <a:rPr lang="en-US" sz="2000" dirty="0" err="1" smtClean="0"/>
              <a:t>kerja</a:t>
            </a:r>
            <a:r>
              <a:rPr lang="en-US" sz="2000" dirty="0" smtClean="0"/>
              <a:t> yang </a:t>
            </a:r>
            <a:r>
              <a:rPr lang="en-US" sz="2000" dirty="0" err="1" smtClean="0"/>
              <a:t>acak-acakan</a:t>
            </a:r>
            <a:endParaRPr lang="en-US" sz="2000" dirty="0" smtClean="0"/>
          </a:p>
          <a:p>
            <a:r>
              <a:rPr lang="en-US" sz="2000" dirty="0" err="1" smtClean="0"/>
              <a:t>Peralatan</a:t>
            </a:r>
            <a:r>
              <a:rPr lang="en-US" sz="2000" dirty="0" smtClean="0"/>
              <a:t> </a:t>
            </a:r>
            <a:r>
              <a:rPr lang="en-US" sz="2000" dirty="0" err="1" smtClean="0"/>
              <a:t>kerja</a:t>
            </a:r>
            <a:r>
              <a:rPr lang="en-US" sz="2000" dirty="0" smtClean="0"/>
              <a:t> yang </a:t>
            </a:r>
            <a:r>
              <a:rPr lang="en-US" sz="2000" dirty="0" err="1" smtClean="0"/>
              <a:t>tidak</a:t>
            </a:r>
            <a:r>
              <a:rPr lang="en-US" sz="2000" dirty="0" smtClean="0"/>
              <a:t> </a:t>
            </a:r>
            <a:r>
              <a:rPr lang="en-US" sz="2000" dirty="0" err="1" smtClean="0"/>
              <a:t>ergonomis</a:t>
            </a:r>
            <a:r>
              <a:rPr lang="en-US" sz="2000" dirty="0" smtClean="0"/>
              <a:t>.</a:t>
            </a:r>
          </a:p>
          <a:p>
            <a:r>
              <a:rPr lang="en-US" sz="2000" dirty="0" err="1" smtClean="0"/>
              <a:t>Roda</a:t>
            </a:r>
            <a:r>
              <a:rPr lang="en-US" sz="2000" dirty="0" smtClean="0"/>
              <a:t> </a:t>
            </a:r>
            <a:r>
              <a:rPr lang="en-US" sz="2000" dirty="0" err="1" smtClean="0"/>
              <a:t>berputar</a:t>
            </a:r>
            <a:r>
              <a:rPr lang="en-US" sz="2000" dirty="0" smtClean="0"/>
              <a:t> </a:t>
            </a:r>
            <a:r>
              <a:rPr lang="en-US" sz="2000" dirty="0" err="1" smtClean="0"/>
              <a:t>mesin</a:t>
            </a:r>
            <a:r>
              <a:rPr lang="en-US" sz="2000" dirty="0" smtClean="0"/>
              <a:t> yang </a:t>
            </a:r>
            <a:r>
              <a:rPr lang="en-US" sz="2000" dirty="0" err="1" smtClean="0"/>
              <a:t>tidak</a:t>
            </a:r>
            <a:r>
              <a:rPr lang="en-US" sz="2000" dirty="0" smtClean="0"/>
              <a:t> </a:t>
            </a:r>
            <a:r>
              <a:rPr lang="en-US" sz="2000" dirty="0" err="1" smtClean="0"/>
              <a:t>dipasang</a:t>
            </a:r>
            <a:r>
              <a:rPr lang="en-US" sz="2000" dirty="0" smtClean="0"/>
              <a:t> </a:t>
            </a:r>
            <a:r>
              <a:rPr lang="en-US" sz="2000" dirty="0" err="1" smtClean="0"/>
              <a:t>pelindung</a:t>
            </a:r>
            <a:r>
              <a:rPr lang="en-US" sz="2000" dirty="0" smtClean="0"/>
              <a:t> </a:t>
            </a:r>
          </a:p>
          <a:p>
            <a:r>
              <a:rPr lang="en-US" sz="2000" dirty="0" smtClean="0"/>
              <a:t>( </a:t>
            </a:r>
            <a:r>
              <a:rPr lang="en-US" sz="2000" dirty="0" err="1" smtClean="0"/>
              <a:t>penutup</a:t>
            </a:r>
            <a:r>
              <a:rPr lang="en-US" sz="2000" dirty="0" smtClean="0"/>
              <a:t> ).</a:t>
            </a:r>
          </a:p>
          <a:p>
            <a:r>
              <a:rPr lang="en-US" sz="2000" dirty="0" err="1" smtClean="0"/>
              <a:t>Tempat</a:t>
            </a:r>
            <a:r>
              <a:rPr lang="en-US" sz="2000" dirty="0" smtClean="0"/>
              <a:t> </a:t>
            </a:r>
            <a:r>
              <a:rPr lang="en-US" sz="2000" dirty="0" err="1" smtClean="0"/>
              <a:t>kerja</a:t>
            </a:r>
            <a:r>
              <a:rPr lang="en-US" sz="2000" dirty="0" smtClean="0"/>
              <a:t> yang </a:t>
            </a:r>
            <a:r>
              <a:rPr lang="en-US" sz="2000" dirty="0" err="1" smtClean="0"/>
              <a:t>terdapat</a:t>
            </a:r>
            <a:r>
              <a:rPr lang="en-US" sz="2000" dirty="0" smtClean="0"/>
              <a:t> </a:t>
            </a:r>
            <a:r>
              <a:rPr lang="en-US" sz="2000" dirty="0" err="1" smtClean="0"/>
              <a:t>Bahan</a:t>
            </a:r>
            <a:r>
              <a:rPr lang="en-US" sz="2000" dirty="0" smtClean="0"/>
              <a:t> Kimia </a:t>
            </a:r>
            <a:r>
              <a:rPr lang="en-US" sz="2000" dirty="0" err="1" smtClean="0"/>
              <a:t>Berbahaya</a:t>
            </a:r>
            <a:r>
              <a:rPr lang="en-US" sz="2000" dirty="0" smtClean="0"/>
              <a:t> yang </a:t>
            </a:r>
            <a:r>
              <a:rPr lang="en-US" sz="2000" dirty="0" err="1" smtClean="0"/>
              <a:t>tidak</a:t>
            </a:r>
            <a:r>
              <a:rPr lang="en-US" sz="2000" dirty="0" smtClean="0"/>
              <a:t> </a:t>
            </a:r>
            <a:r>
              <a:rPr lang="en-US" sz="2000" dirty="0" err="1" smtClean="0"/>
              <a:t>dilengkapi</a:t>
            </a:r>
            <a:r>
              <a:rPr lang="en-US" sz="2000" dirty="0" smtClean="0"/>
              <a:t> </a:t>
            </a:r>
            <a:r>
              <a:rPr lang="en-US" sz="2000" dirty="0" err="1" smtClean="0"/>
              <a:t>sarana</a:t>
            </a:r>
            <a:r>
              <a:rPr lang="en-US" sz="2000" dirty="0" smtClean="0"/>
              <a:t> </a:t>
            </a:r>
            <a:r>
              <a:rPr lang="en-US" sz="2000" dirty="0" err="1" smtClean="0"/>
              <a:t>pengamanan</a:t>
            </a:r>
            <a:r>
              <a:rPr lang="en-US" sz="2000" dirty="0" smtClean="0"/>
              <a:t> ( labeling, </a:t>
            </a:r>
            <a:r>
              <a:rPr lang="en-US" sz="2000" dirty="0" err="1" smtClean="0"/>
              <a:t>rambu</a:t>
            </a:r>
            <a:r>
              <a:rPr lang="en-US" sz="2000" dirty="0" smtClean="0"/>
              <a:t>) </a:t>
            </a:r>
            <a:r>
              <a:rPr lang="en-US" sz="2000" dirty="0" err="1" smtClean="0"/>
              <a:t>dll</a:t>
            </a:r>
            <a:r>
              <a:rPr lang="en-US" sz="2000" dirty="0" smtClean="0"/>
              <a:t>.</a:t>
            </a:r>
          </a:p>
          <a:p>
            <a:pPr algn="ctr">
              <a:buNone/>
            </a:pPr>
            <a:endParaRPr lang="en-US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0604429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Content Placeholder 5"/>
          <p:cNvSpPr>
            <a:spLocks noGrp="1"/>
          </p:cNvSpPr>
          <p:nvPr>
            <p:ph idx="1"/>
          </p:nvPr>
        </p:nvSpPr>
        <p:spPr>
          <a:xfrm>
            <a:off x="1524001" y="928670"/>
            <a:ext cx="9172575" cy="5487211"/>
          </a:xfrm>
        </p:spPr>
        <p:txBody>
          <a:bodyPr/>
          <a:lstStyle/>
          <a:p>
            <a:pPr>
              <a:buNone/>
            </a:pPr>
            <a:r>
              <a:rPr lang="en-US" sz="2400" dirty="0" smtClean="0"/>
              <a:t>A. </a:t>
            </a:r>
            <a:r>
              <a:rPr lang="en-US" sz="2400" dirty="0" err="1" smtClean="0"/>
              <a:t>Kegagalan</a:t>
            </a:r>
            <a:r>
              <a:rPr lang="en-US" sz="2400" dirty="0" smtClean="0"/>
              <a:t> </a:t>
            </a:r>
            <a:r>
              <a:rPr lang="en-US" sz="2400" dirty="0" err="1" smtClean="0"/>
              <a:t>komponen</a:t>
            </a:r>
            <a:r>
              <a:rPr lang="en-US" sz="2400" dirty="0" smtClean="0"/>
              <a:t>, </a:t>
            </a:r>
            <a:r>
              <a:rPr lang="en-US" sz="2400" dirty="0" err="1" smtClean="0"/>
              <a:t>misalnya</a:t>
            </a:r>
            <a:r>
              <a:rPr lang="en-US" sz="2400" dirty="0" smtClean="0"/>
              <a:t> :</a:t>
            </a:r>
            <a:r>
              <a:rPr lang="en-US" sz="2800" dirty="0" smtClean="0"/>
              <a:t> </a:t>
            </a:r>
          </a:p>
          <a:p>
            <a:pPr lvl="1"/>
            <a:r>
              <a:rPr lang="en-US" sz="2400" dirty="0" err="1" smtClean="0"/>
              <a:t>desain</a:t>
            </a:r>
            <a:r>
              <a:rPr lang="en-US" sz="2400" dirty="0" smtClean="0"/>
              <a:t> yang </a:t>
            </a:r>
            <a:r>
              <a:rPr lang="en-US" sz="2400" dirty="0" err="1" smtClean="0"/>
              <a:t>tidak</a:t>
            </a:r>
            <a:r>
              <a:rPr lang="en-US" sz="2400" dirty="0" smtClean="0"/>
              <a:t> </a:t>
            </a:r>
            <a:r>
              <a:rPr lang="en-US" sz="2400" dirty="0" err="1" smtClean="0"/>
              <a:t>memadai</a:t>
            </a:r>
            <a:r>
              <a:rPr lang="en-US" sz="2400" dirty="0" smtClean="0"/>
              <a:t>, </a:t>
            </a:r>
            <a:r>
              <a:rPr lang="en-US" sz="2400" dirty="0" err="1" smtClean="0"/>
              <a:t>bahan</a:t>
            </a:r>
            <a:r>
              <a:rPr lang="en-US" sz="2400" dirty="0" smtClean="0"/>
              <a:t> </a:t>
            </a:r>
            <a:r>
              <a:rPr lang="en-US" sz="2400" dirty="0" err="1" smtClean="0"/>
              <a:t>korosif</a:t>
            </a:r>
            <a:r>
              <a:rPr lang="en-US" sz="2400" dirty="0" smtClean="0"/>
              <a:t> </a:t>
            </a:r>
          </a:p>
          <a:p>
            <a:pPr lvl="1"/>
            <a:r>
              <a:rPr lang="en-US" sz="2400" dirty="0" err="1" smtClean="0"/>
              <a:t>kegagalan</a:t>
            </a:r>
            <a:r>
              <a:rPr lang="en-US" sz="2400" dirty="0" smtClean="0"/>
              <a:t> </a:t>
            </a:r>
            <a:r>
              <a:rPr lang="en-US" sz="2400" dirty="0" err="1" smtClean="0"/>
              <a:t>mekanik</a:t>
            </a:r>
            <a:r>
              <a:rPr lang="en-US" sz="2400" dirty="0" smtClean="0"/>
              <a:t>, </a:t>
            </a:r>
            <a:r>
              <a:rPr lang="en-US" sz="2400" dirty="0" err="1" smtClean="0"/>
              <a:t>kegagalan</a:t>
            </a:r>
            <a:r>
              <a:rPr lang="en-US" sz="2400" dirty="0" smtClean="0"/>
              <a:t> </a:t>
            </a:r>
            <a:r>
              <a:rPr lang="en-US" sz="2400" dirty="0" err="1" smtClean="0"/>
              <a:t>pompa</a:t>
            </a:r>
            <a:r>
              <a:rPr lang="en-US" sz="2400" dirty="0" smtClean="0"/>
              <a:t> </a:t>
            </a:r>
            <a:r>
              <a:rPr lang="en-US" sz="2400" dirty="0" err="1" smtClean="0"/>
              <a:t>kompresor</a:t>
            </a:r>
            <a:r>
              <a:rPr lang="en-US" sz="2400" dirty="0" smtClean="0"/>
              <a:t> </a:t>
            </a:r>
          </a:p>
          <a:p>
            <a:pPr lvl="1"/>
            <a:r>
              <a:rPr lang="en-US" sz="2400" dirty="0" err="1" smtClean="0"/>
              <a:t>kegagalan</a:t>
            </a:r>
            <a:r>
              <a:rPr lang="en-US" sz="2400" dirty="0" smtClean="0"/>
              <a:t> </a:t>
            </a:r>
            <a:r>
              <a:rPr lang="en-US" sz="2400" dirty="0" err="1" smtClean="0"/>
              <a:t>sistem</a:t>
            </a:r>
            <a:r>
              <a:rPr lang="en-US" sz="2400" dirty="0" smtClean="0"/>
              <a:t> </a:t>
            </a:r>
            <a:r>
              <a:rPr lang="en-US" sz="2400" dirty="0" err="1" smtClean="0"/>
              <a:t>kontrol</a:t>
            </a:r>
            <a:r>
              <a:rPr lang="en-US" sz="2400" dirty="0" smtClean="0"/>
              <a:t> </a:t>
            </a:r>
          </a:p>
          <a:p>
            <a:pPr lvl="1"/>
            <a:r>
              <a:rPr lang="en-US" sz="2400" dirty="0" err="1" smtClean="0"/>
              <a:t>kegagalan</a:t>
            </a:r>
            <a:r>
              <a:rPr lang="en-US" sz="2400" dirty="0" smtClean="0"/>
              <a:t> </a:t>
            </a:r>
            <a:r>
              <a:rPr lang="en-US" sz="2400" dirty="0" err="1" smtClean="0"/>
              <a:t>sistem</a:t>
            </a:r>
            <a:r>
              <a:rPr lang="en-US" sz="2400" dirty="0" smtClean="0"/>
              <a:t>, </a:t>
            </a:r>
            <a:r>
              <a:rPr lang="en-US" sz="2400" dirty="0" err="1" smtClean="0"/>
              <a:t>misal</a:t>
            </a:r>
            <a:r>
              <a:rPr lang="en-US" sz="2400" dirty="0" smtClean="0"/>
              <a:t> safety valve </a:t>
            </a:r>
          </a:p>
          <a:p>
            <a:pPr lvl="1"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B. </a:t>
            </a:r>
            <a:r>
              <a:rPr lang="en-US" sz="2400" dirty="0" err="1" smtClean="0"/>
              <a:t>Penyimpangan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kondisi</a:t>
            </a:r>
            <a:r>
              <a:rPr lang="en-US" sz="2400" dirty="0" smtClean="0"/>
              <a:t> </a:t>
            </a:r>
            <a:r>
              <a:rPr lang="en-US" sz="2400" dirty="0" err="1" smtClean="0"/>
              <a:t>operasi</a:t>
            </a:r>
            <a:r>
              <a:rPr lang="en-US" sz="2400" dirty="0" smtClean="0"/>
              <a:t> normal </a:t>
            </a:r>
          </a:p>
          <a:p>
            <a:pPr>
              <a:buNone/>
            </a:pPr>
            <a:r>
              <a:rPr lang="en-US" sz="2400" dirty="0" smtClean="0"/>
              <a:t>	- </a:t>
            </a:r>
            <a:r>
              <a:rPr lang="en-US" sz="2400" dirty="0" err="1" smtClean="0"/>
              <a:t>kegagalan</a:t>
            </a:r>
            <a:r>
              <a:rPr lang="en-US" sz="2400" dirty="0" smtClean="0"/>
              <a:t> </a:t>
            </a:r>
            <a:r>
              <a:rPr lang="en-US" sz="2400" dirty="0" err="1" smtClean="0"/>
              <a:t>memonitor</a:t>
            </a:r>
            <a:r>
              <a:rPr lang="en-US" sz="2400" dirty="0" smtClean="0"/>
              <a:t> </a:t>
            </a:r>
            <a:r>
              <a:rPr lang="en-US" sz="2400" dirty="0" err="1" smtClean="0"/>
              <a:t>proses</a:t>
            </a:r>
            <a:r>
              <a:rPr lang="en-US" sz="2400" dirty="0" smtClean="0"/>
              <a:t> </a:t>
            </a:r>
          </a:p>
          <a:p>
            <a:pPr>
              <a:buNone/>
            </a:pPr>
            <a:r>
              <a:rPr lang="en-US" sz="2400" dirty="0" smtClean="0"/>
              <a:t>	- </a:t>
            </a:r>
            <a:r>
              <a:rPr lang="en-US" sz="2400" dirty="0" err="1" smtClean="0"/>
              <a:t>kegagalan</a:t>
            </a:r>
            <a:r>
              <a:rPr lang="en-US" sz="2400" dirty="0" smtClean="0"/>
              <a:t> </a:t>
            </a:r>
            <a:r>
              <a:rPr lang="en-US" sz="2400" dirty="0" err="1" smtClean="0"/>
              <a:t>prosedur</a:t>
            </a:r>
            <a:r>
              <a:rPr lang="en-US" sz="2400" dirty="0" smtClean="0"/>
              <a:t> start up </a:t>
            </a:r>
            <a:r>
              <a:rPr lang="en-US" sz="2400" dirty="0" err="1" smtClean="0"/>
              <a:t>atau</a:t>
            </a:r>
            <a:r>
              <a:rPr lang="en-US" sz="2400" dirty="0" smtClean="0"/>
              <a:t> shut down </a:t>
            </a:r>
          </a:p>
          <a:p>
            <a:pPr>
              <a:buNone/>
            </a:pPr>
            <a:r>
              <a:rPr lang="en-US" sz="2400" dirty="0" smtClean="0"/>
              <a:t>	- </a:t>
            </a:r>
            <a:r>
              <a:rPr lang="en-US" sz="2400" dirty="0" err="1" smtClean="0"/>
              <a:t>terbentuknya</a:t>
            </a:r>
            <a:r>
              <a:rPr lang="en-US" sz="2400" dirty="0" smtClean="0"/>
              <a:t> </a:t>
            </a:r>
            <a:r>
              <a:rPr lang="en-US" sz="2400" dirty="0" err="1" smtClean="0"/>
              <a:t>produk</a:t>
            </a:r>
            <a:r>
              <a:rPr lang="en-US" sz="2400" dirty="0" smtClean="0"/>
              <a:t> </a:t>
            </a:r>
            <a:r>
              <a:rPr lang="en-US" sz="2400" dirty="0" err="1" smtClean="0"/>
              <a:t>samping</a:t>
            </a:r>
            <a:r>
              <a:rPr lang="en-US" sz="2400" dirty="0" smtClean="0"/>
              <a:t>, </a:t>
            </a:r>
            <a:r>
              <a:rPr lang="en-US" sz="2400" dirty="0" err="1" smtClean="0"/>
              <a:t>resude</a:t>
            </a:r>
            <a:r>
              <a:rPr lang="en-US" sz="2400" dirty="0" smtClean="0"/>
              <a:t> </a:t>
            </a:r>
          </a:p>
          <a:p>
            <a:pPr lvl="1">
              <a:buNone/>
            </a:pPr>
            <a:endParaRPr lang="en-US" dirty="0" smtClean="0"/>
          </a:p>
          <a:p>
            <a:pPr algn="ctr">
              <a:buNone/>
            </a:pPr>
            <a:endParaRPr lang="en-US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0604429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Content Placeholder 5"/>
          <p:cNvSpPr>
            <a:spLocks noGrp="1"/>
          </p:cNvSpPr>
          <p:nvPr>
            <p:ph idx="1"/>
          </p:nvPr>
        </p:nvSpPr>
        <p:spPr>
          <a:xfrm>
            <a:off x="1524001" y="928670"/>
            <a:ext cx="9172575" cy="5487211"/>
          </a:xfrm>
        </p:spPr>
        <p:txBody>
          <a:bodyPr/>
          <a:lstStyle/>
          <a:p>
            <a:pPr>
              <a:buNone/>
            </a:pPr>
            <a:r>
              <a:rPr lang="en-US" sz="2400" dirty="0" smtClean="0"/>
              <a:t>C. Human error </a:t>
            </a:r>
          </a:p>
          <a:p>
            <a:pPr lvl="0"/>
            <a:r>
              <a:rPr lang="en-US" sz="2400" dirty="0" err="1" smtClean="0"/>
              <a:t>kesalahan</a:t>
            </a:r>
            <a:r>
              <a:rPr lang="en-US" sz="2400" dirty="0" smtClean="0"/>
              <a:t> operator </a:t>
            </a:r>
          </a:p>
          <a:p>
            <a:pPr lvl="0"/>
            <a:r>
              <a:rPr lang="en-US" sz="2400" dirty="0" err="1" smtClean="0"/>
              <a:t>mencapur</a:t>
            </a:r>
            <a:r>
              <a:rPr lang="en-US" sz="2400" dirty="0" smtClean="0"/>
              <a:t> </a:t>
            </a:r>
            <a:r>
              <a:rPr lang="en-US" sz="2400" dirty="0" err="1" smtClean="0"/>
              <a:t>bahan</a:t>
            </a:r>
            <a:r>
              <a:rPr lang="en-US" sz="2400" dirty="0" smtClean="0"/>
              <a:t> </a:t>
            </a:r>
            <a:r>
              <a:rPr lang="en-US" sz="2400" dirty="0" err="1" smtClean="0"/>
              <a:t>berbahaya</a:t>
            </a:r>
            <a:r>
              <a:rPr lang="en-US" sz="2400" dirty="0" smtClean="0"/>
              <a:t>, label </a:t>
            </a:r>
            <a:r>
              <a:rPr lang="en-US" sz="2400" dirty="0" err="1" smtClean="0"/>
              <a:t>tidak</a:t>
            </a:r>
            <a:r>
              <a:rPr lang="en-US" sz="2400" dirty="0" smtClean="0"/>
              <a:t> </a:t>
            </a:r>
            <a:r>
              <a:rPr lang="en-US" sz="2400" dirty="0" err="1" smtClean="0"/>
              <a:t>jelas</a:t>
            </a:r>
            <a:r>
              <a:rPr lang="en-US" sz="2400" dirty="0" smtClean="0"/>
              <a:t> </a:t>
            </a:r>
          </a:p>
          <a:p>
            <a:pPr lvl="0"/>
            <a:r>
              <a:rPr lang="en-US" sz="2400" dirty="0" err="1" smtClean="0"/>
              <a:t>kesalahan</a:t>
            </a:r>
            <a:r>
              <a:rPr lang="en-US" sz="2400" dirty="0" smtClean="0"/>
              <a:t> </a:t>
            </a:r>
            <a:r>
              <a:rPr lang="en-US" sz="2400" dirty="0" err="1" smtClean="0"/>
              <a:t>komunikasi</a:t>
            </a:r>
            <a:r>
              <a:rPr lang="en-US" sz="2400" dirty="0" smtClean="0"/>
              <a:t> </a:t>
            </a:r>
            <a:endParaRPr lang="en-US" sz="2400" dirty="0" smtClean="0"/>
          </a:p>
          <a:p>
            <a:pPr lvl="0"/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D. </a:t>
            </a:r>
            <a:r>
              <a:rPr lang="en-US" sz="2400" dirty="0" err="1" smtClean="0"/>
              <a:t>Faktor</a:t>
            </a:r>
            <a:r>
              <a:rPr lang="en-US" sz="2400" dirty="0" smtClean="0"/>
              <a:t> </a:t>
            </a:r>
            <a:r>
              <a:rPr lang="en-US" sz="2400" dirty="0" err="1" smtClean="0"/>
              <a:t>luar</a:t>
            </a:r>
            <a:r>
              <a:rPr lang="en-US" sz="2400" dirty="0" smtClean="0"/>
              <a:t> </a:t>
            </a:r>
          </a:p>
          <a:p>
            <a:pPr lvl="0"/>
            <a:r>
              <a:rPr lang="en-US" sz="2400" dirty="0" err="1" smtClean="0"/>
              <a:t>sarana</a:t>
            </a:r>
            <a:r>
              <a:rPr lang="en-US" sz="2400" dirty="0" smtClean="0"/>
              <a:t> </a:t>
            </a:r>
            <a:r>
              <a:rPr lang="en-US" sz="2400" dirty="0" err="1" smtClean="0"/>
              <a:t>transportasi</a:t>
            </a:r>
            <a:r>
              <a:rPr lang="en-US" sz="2400" dirty="0" smtClean="0"/>
              <a:t> </a:t>
            </a:r>
          </a:p>
          <a:p>
            <a:pPr lvl="0"/>
            <a:r>
              <a:rPr lang="en-US" sz="2400" dirty="0" err="1" smtClean="0"/>
              <a:t>faktor</a:t>
            </a:r>
            <a:r>
              <a:rPr lang="en-US" sz="2400" dirty="0" smtClean="0"/>
              <a:t> </a:t>
            </a:r>
            <a:r>
              <a:rPr lang="en-US" sz="2400" dirty="0" err="1" smtClean="0"/>
              <a:t>a</a:t>
            </a:r>
            <a:r>
              <a:rPr lang="en-US" sz="2400" dirty="0" err="1" smtClean="0"/>
              <a:t>lam</a:t>
            </a:r>
            <a:r>
              <a:rPr lang="en-US" sz="2400" dirty="0" smtClean="0"/>
              <a:t>, </a:t>
            </a:r>
            <a:r>
              <a:rPr lang="en-US" sz="2400" dirty="0" err="1" smtClean="0"/>
              <a:t>angin</a:t>
            </a:r>
            <a:r>
              <a:rPr lang="en-US" sz="2400" dirty="0" smtClean="0"/>
              <a:t>, </a:t>
            </a:r>
            <a:r>
              <a:rPr lang="en-US" sz="2400" dirty="0" err="1" smtClean="0"/>
              <a:t>banjir</a:t>
            </a:r>
            <a:r>
              <a:rPr lang="en-US" sz="2400" dirty="0" smtClean="0"/>
              <a:t>, </a:t>
            </a:r>
            <a:r>
              <a:rPr lang="en-US" sz="2400" dirty="0" err="1" smtClean="0"/>
              <a:t>petir</a:t>
            </a:r>
            <a:endParaRPr lang="en-US" sz="2400" dirty="0" smtClean="0"/>
          </a:p>
          <a:p>
            <a:pPr lvl="1">
              <a:buNone/>
            </a:pPr>
            <a:endParaRPr lang="en-US" dirty="0" smtClean="0"/>
          </a:p>
          <a:p>
            <a:pPr algn="ctr">
              <a:buNone/>
            </a:pPr>
            <a:endParaRPr lang="en-US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0604429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Content Placeholder 5"/>
          <p:cNvSpPr>
            <a:spLocks noGrp="1"/>
          </p:cNvSpPr>
          <p:nvPr>
            <p:ph idx="1"/>
          </p:nvPr>
        </p:nvSpPr>
        <p:spPr>
          <a:xfrm>
            <a:off x="1524001" y="928670"/>
            <a:ext cx="9172575" cy="5487211"/>
          </a:xfrm>
        </p:spPr>
        <p:txBody>
          <a:bodyPr/>
          <a:lstStyle/>
          <a:p>
            <a:pPr>
              <a:buNone/>
            </a:pPr>
            <a:endParaRPr lang="en-US" sz="2800" dirty="0" smtClean="0"/>
          </a:p>
          <a:p>
            <a:pPr>
              <a:buNone/>
            </a:pPr>
            <a:r>
              <a:rPr lang="en-US" sz="2800" dirty="0" err="1" smtClean="0"/>
              <a:t>Kejadian</a:t>
            </a:r>
            <a:r>
              <a:rPr lang="en-US" sz="2800" dirty="0" smtClean="0"/>
              <a:t> </a:t>
            </a:r>
            <a:r>
              <a:rPr lang="en-US" sz="2800" dirty="0" err="1" smtClean="0"/>
              <a:t>kecelakaan</a:t>
            </a:r>
            <a:r>
              <a:rPr lang="en-US" sz="2800" dirty="0" smtClean="0"/>
              <a:t> </a:t>
            </a:r>
            <a:r>
              <a:rPr lang="en-US" sz="2800" dirty="0" err="1" smtClean="0"/>
              <a:t>kerja</a:t>
            </a:r>
            <a:r>
              <a:rPr lang="en-US" sz="2800" dirty="0" smtClean="0"/>
              <a:t>, </a:t>
            </a:r>
            <a:r>
              <a:rPr lang="en-US" sz="2800" dirty="0" err="1" smtClean="0"/>
              <a:t>tidak</a:t>
            </a:r>
            <a:r>
              <a:rPr lang="en-US" sz="2800" dirty="0" smtClean="0"/>
              <a:t> </a:t>
            </a:r>
            <a:r>
              <a:rPr lang="en-US" sz="2800" dirty="0" err="1" smtClean="0"/>
              <a:t>hanya</a:t>
            </a:r>
            <a:r>
              <a:rPr lang="en-US" sz="2800" dirty="0" smtClean="0"/>
              <a:t> </a:t>
            </a:r>
            <a:r>
              <a:rPr lang="en-US" sz="2800" dirty="0" err="1" smtClean="0"/>
              <a:t>akibat</a:t>
            </a:r>
            <a:r>
              <a:rPr lang="en-US" sz="2800" dirty="0" smtClean="0"/>
              <a:t> </a:t>
            </a:r>
            <a:r>
              <a:rPr lang="en-US" sz="2800" dirty="0" err="1" smtClean="0"/>
              <a:t>dari</a:t>
            </a:r>
            <a:r>
              <a:rPr lang="en-US" sz="2800" dirty="0" smtClean="0"/>
              <a:t> </a:t>
            </a:r>
            <a:r>
              <a:rPr lang="en-US" sz="2800" dirty="0" err="1" smtClean="0"/>
              <a:t>satu</a:t>
            </a:r>
            <a:r>
              <a:rPr lang="en-US" sz="2800" dirty="0" smtClean="0"/>
              <a:t> </a:t>
            </a:r>
            <a:r>
              <a:rPr lang="en-US" sz="2800" dirty="0" err="1" smtClean="0"/>
              <a:t>penyebab</a:t>
            </a:r>
            <a:r>
              <a:rPr lang="en-US" sz="2800" dirty="0" smtClean="0"/>
              <a:t> </a:t>
            </a:r>
            <a:r>
              <a:rPr lang="en-US" sz="2800" dirty="0" err="1" smtClean="0"/>
              <a:t>melainkan</a:t>
            </a:r>
            <a:r>
              <a:rPr lang="en-US" sz="2800" dirty="0" smtClean="0"/>
              <a:t> </a:t>
            </a:r>
            <a:r>
              <a:rPr lang="en-US" sz="2800" dirty="0" err="1" smtClean="0"/>
              <a:t>akibat</a:t>
            </a:r>
            <a:r>
              <a:rPr lang="en-US" sz="2800" dirty="0" smtClean="0"/>
              <a:t> </a:t>
            </a:r>
            <a:r>
              <a:rPr lang="en-US" sz="2800" dirty="0" err="1" smtClean="0"/>
              <a:t>kombinasi</a:t>
            </a:r>
            <a:r>
              <a:rPr lang="en-US" sz="2800" dirty="0" smtClean="0"/>
              <a:t> </a:t>
            </a:r>
            <a:r>
              <a:rPr lang="en-US" sz="2800" dirty="0" err="1" smtClean="0"/>
              <a:t>berbagai</a:t>
            </a:r>
            <a:r>
              <a:rPr lang="en-US" sz="2800" dirty="0" smtClean="0"/>
              <a:t> </a:t>
            </a:r>
            <a:r>
              <a:rPr lang="en-US" sz="2800" dirty="0" err="1" smtClean="0"/>
              <a:t>faktor</a:t>
            </a:r>
            <a:r>
              <a:rPr lang="en-US" sz="2800" dirty="0" smtClean="0"/>
              <a:t>. </a:t>
            </a:r>
          </a:p>
          <a:p>
            <a:pPr>
              <a:buNone/>
            </a:pPr>
            <a:endParaRPr lang="en-US" sz="2800" smtClean="0"/>
          </a:p>
          <a:p>
            <a:pPr>
              <a:buNone/>
            </a:pPr>
            <a:r>
              <a:rPr lang="en-US" sz="2800" smtClean="0"/>
              <a:t>Dalam</a:t>
            </a:r>
            <a:r>
              <a:rPr lang="en-US" sz="2800" dirty="0" smtClean="0"/>
              <a:t> </a:t>
            </a:r>
            <a:r>
              <a:rPr lang="en-US" sz="2800" dirty="0" err="1" smtClean="0"/>
              <a:t>teori</a:t>
            </a:r>
            <a:r>
              <a:rPr lang="en-US" sz="2800" dirty="0" smtClean="0"/>
              <a:t> modern </a:t>
            </a:r>
            <a:r>
              <a:rPr lang="en-US" sz="2800" dirty="0" err="1" smtClean="0"/>
              <a:t>sering</a:t>
            </a:r>
            <a:r>
              <a:rPr lang="en-US" sz="2800" dirty="0" smtClean="0"/>
              <a:t> </a:t>
            </a:r>
            <a:r>
              <a:rPr lang="en-US" sz="2800" dirty="0" err="1" smtClean="0"/>
              <a:t>dinyatakan</a:t>
            </a:r>
            <a:r>
              <a:rPr lang="en-US" sz="2800" dirty="0" smtClean="0"/>
              <a:t> </a:t>
            </a:r>
            <a:r>
              <a:rPr lang="en-US" sz="2800" dirty="0" err="1" smtClean="0"/>
              <a:t>bahwa</a:t>
            </a:r>
            <a:r>
              <a:rPr lang="en-US" sz="2800" dirty="0" smtClean="0"/>
              <a:t> </a:t>
            </a:r>
            <a:r>
              <a:rPr lang="en-US" sz="2800" dirty="0" err="1" smtClean="0"/>
              <a:t>kecelakaan</a:t>
            </a:r>
            <a:r>
              <a:rPr lang="en-US" sz="2800" dirty="0" smtClean="0"/>
              <a:t> </a:t>
            </a:r>
            <a:r>
              <a:rPr lang="en-US" sz="2800" dirty="0" err="1" smtClean="0"/>
              <a:t>kerja</a:t>
            </a:r>
            <a:r>
              <a:rPr lang="en-US" sz="2800" dirty="0" smtClean="0"/>
              <a:t> </a:t>
            </a:r>
            <a:r>
              <a:rPr lang="en-US" sz="2800" dirty="0" err="1" smtClean="0"/>
              <a:t>merupakan</a:t>
            </a:r>
            <a:r>
              <a:rPr lang="en-US" sz="2800" dirty="0" smtClean="0"/>
              <a:t> </a:t>
            </a:r>
            <a:r>
              <a:rPr lang="en-US" sz="2800" dirty="0" err="1" smtClean="0"/>
              <a:t>akibat</a:t>
            </a:r>
            <a:r>
              <a:rPr lang="en-US" sz="2800" dirty="0" smtClean="0"/>
              <a:t> </a:t>
            </a:r>
            <a:r>
              <a:rPr lang="en-US" sz="2800" dirty="0" err="1" smtClean="0"/>
              <a:t>kesalahan</a:t>
            </a:r>
            <a:r>
              <a:rPr lang="en-US" sz="2800" dirty="0" smtClean="0"/>
              <a:t> </a:t>
            </a:r>
            <a:r>
              <a:rPr lang="en-US" sz="2800" dirty="0" err="1" smtClean="0"/>
              <a:t>dalam</a:t>
            </a:r>
            <a:r>
              <a:rPr lang="en-US" sz="2800" dirty="0" smtClean="0"/>
              <a:t> </a:t>
            </a:r>
            <a:r>
              <a:rPr lang="en-US" sz="2800" dirty="0" err="1" smtClean="0"/>
              <a:t>sistem</a:t>
            </a:r>
            <a:r>
              <a:rPr lang="en-US" sz="2800" dirty="0" smtClean="0"/>
              <a:t> </a:t>
            </a:r>
            <a:r>
              <a:rPr lang="en-US" sz="2800" dirty="0" err="1" smtClean="0"/>
              <a:t>manajemen</a:t>
            </a:r>
            <a:r>
              <a:rPr lang="en-US" sz="2800" dirty="0" smtClean="0"/>
              <a:t> yang </a:t>
            </a:r>
            <a:r>
              <a:rPr lang="en-US" sz="2800" dirty="0" err="1" smtClean="0"/>
              <a:t>belum</a:t>
            </a:r>
            <a:r>
              <a:rPr lang="en-US" sz="2800" dirty="0" smtClean="0"/>
              <a:t> </a:t>
            </a:r>
            <a:r>
              <a:rPr lang="en-US" sz="2800" dirty="0" err="1" smtClean="0"/>
              <a:t>atau</a:t>
            </a:r>
            <a:r>
              <a:rPr lang="en-US" sz="2800" dirty="0" smtClean="0"/>
              <a:t> </a:t>
            </a:r>
            <a:r>
              <a:rPr lang="en-US" sz="2800" dirty="0" err="1" smtClean="0"/>
              <a:t>cenderung</a:t>
            </a:r>
            <a:r>
              <a:rPr lang="en-US" sz="2800" dirty="0" smtClean="0"/>
              <a:t> </a:t>
            </a:r>
            <a:r>
              <a:rPr lang="en-US" sz="2800" dirty="0" err="1" smtClean="0"/>
              <a:t>kurang</a:t>
            </a:r>
            <a:r>
              <a:rPr lang="en-US" sz="2800" dirty="0" smtClean="0"/>
              <a:t> </a:t>
            </a:r>
            <a:r>
              <a:rPr lang="en-US" sz="2800" dirty="0" err="1" smtClean="0"/>
              <a:t>peduli</a:t>
            </a:r>
            <a:r>
              <a:rPr lang="en-US" sz="2800" dirty="0" smtClean="0"/>
              <a:t> </a:t>
            </a:r>
            <a:r>
              <a:rPr lang="en-US" sz="2800" dirty="0" err="1" smtClean="0"/>
              <a:t>terhadap</a:t>
            </a:r>
            <a:r>
              <a:rPr lang="en-US" sz="2800" dirty="0" smtClean="0"/>
              <a:t> </a:t>
            </a:r>
            <a:r>
              <a:rPr lang="en-US" sz="2800" dirty="0" err="1" smtClean="0"/>
              <a:t>keselamatan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kesehatan</a:t>
            </a:r>
            <a:r>
              <a:rPr lang="en-US" sz="2800" dirty="0" smtClean="0"/>
              <a:t> </a:t>
            </a:r>
            <a:r>
              <a:rPr lang="en-US" sz="2800" dirty="0" err="1" smtClean="0"/>
              <a:t>kerja</a:t>
            </a:r>
            <a:r>
              <a:rPr lang="en-US" sz="2800" dirty="0" smtClean="0"/>
              <a:t> </a:t>
            </a:r>
            <a:r>
              <a:rPr lang="en-US" sz="2800" dirty="0" err="1" smtClean="0"/>
              <a:t>serta</a:t>
            </a:r>
            <a:r>
              <a:rPr lang="en-US" sz="2800" dirty="0" smtClean="0"/>
              <a:t> </a:t>
            </a:r>
            <a:r>
              <a:rPr lang="en-US" sz="2800" dirty="0" err="1" smtClean="0"/>
              <a:t>kurangnya</a:t>
            </a:r>
            <a:r>
              <a:rPr lang="en-US" sz="2800" dirty="0" smtClean="0"/>
              <a:t> </a:t>
            </a:r>
            <a:r>
              <a:rPr lang="en-US" sz="2800" dirty="0" err="1" smtClean="0"/>
              <a:t>partisipasi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tanggung</a:t>
            </a:r>
            <a:r>
              <a:rPr lang="en-US" sz="2800" dirty="0" smtClean="0"/>
              <a:t> </a:t>
            </a:r>
            <a:r>
              <a:rPr lang="en-US" sz="2800" dirty="0" err="1" smtClean="0"/>
              <a:t>jawab</a:t>
            </a:r>
            <a:r>
              <a:rPr lang="en-US" sz="2800" dirty="0" smtClean="0"/>
              <a:t> </a:t>
            </a:r>
            <a:r>
              <a:rPr lang="en-US" sz="2800" dirty="0" err="1" smtClean="0"/>
              <a:t>semua</a:t>
            </a:r>
            <a:r>
              <a:rPr lang="en-US" sz="2800" dirty="0" smtClean="0"/>
              <a:t> </a:t>
            </a:r>
            <a:r>
              <a:rPr lang="en-US" sz="2800" dirty="0" err="1" smtClean="0"/>
              <a:t>pihak</a:t>
            </a:r>
            <a:r>
              <a:rPr lang="en-US" sz="2800" dirty="0" smtClean="0"/>
              <a:t>. </a:t>
            </a:r>
          </a:p>
          <a:p>
            <a:pPr lvl="1">
              <a:buNone/>
            </a:pPr>
            <a:endParaRPr lang="en-US" dirty="0" smtClean="0"/>
          </a:p>
          <a:p>
            <a:pPr algn="ctr">
              <a:buNone/>
            </a:pPr>
            <a:endParaRPr lang="en-US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0604429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438400"/>
            <a:ext cx="10972800" cy="1143000"/>
          </a:xfrm>
        </p:spPr>
        <p:txBody>
          <a:bodyPr/>
          <a:lstStyle/>
          <a:p>
            <a:r>
              <a:rPr lang="id-ID" sz="8000" b="1" dirty="0" smtClean="0">
                <a:solidFill>
                  <a:schemeClr val="accent6">
                    <a:lumMod val="75000"/>
                  </a:schemeClr>
                </a:solidFill>
              </a:rPr>
              <a:t>Terima kasih</a:t>
            </a:r>
            <a:endParaRPr lang="id-ID" sz="80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36249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122301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0" y="914401"/>
            <a:ext cx="12192000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/>
              <a:t>VISI DAN MISI UNIVERSITAS ESA UNGGUL</a:t>
            </a:r>
          </a:p>
        </p:txBody>
      </p:sp>
      <p:pic>
        <p:nvPicPr>
          <p:cNvPr id="3078" name="Content Placeholder 7"/>
          <p:cNvPicPr>
            <a:picLocks noGrp="1" noChangeAspect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0" y="1560514"/>
            <a:ext cx="12192000" cy="4840287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6" descr="SUB#LIST cop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113" y="317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648200" y="2622551"/>
            <a:ext cx="3238500" cy="460375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Materi</a:t>
            </a:r>
            <a:r>
              <a:rPr lang="en-US" sz="2400" b="1" dirty="0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sz="2400" b="1" dirty="0" err="1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Sebelum</a:t>
            </a:r>
            <a:r>
              <a:rPr lang="en-US" sz="2400" b="1" dirty="0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UTS </a:t>
            </a:r>
          </a:p>
        </p:txBody>
      </p:sp>
      <p:sp>
        <p:nvSpPr>
          <p:cNvPr id="8" name="Rectangle 7"/>
          <p:cNvSpPr/>
          <p:nvPr/>
        </p:nvSpPr>
        <p:spPr>
          <a:xfrm>
            <a:off x="5105400" y="3276601"/>
            <a:ext cx="1524000" cy="43088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061856" y="3676463"/>
            <a:ext cx="5758544" cy="33855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02.</a:t>
            </a:r>
            <a:r>
              <a:rPr lang="id-ID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Definisi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dan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Jenis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Potensial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Hazard Proses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Industri</a:t>
            </a:r>
            <a:endParaRPr lang="en-US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cs typeface="Arial" pitchFamily="34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5486400" y="3657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486400" y="4038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354784" y="4419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5486400" y="4800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486400" y="5181600"/>
            <a:ext cx="4648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6934200" y="541020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5562600" y="5562600"/>
            <a:ext cx="4648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5562600" y="60198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5032664" y="5600721"/>
            <a:ext cx="5706806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07.</a:t>
            </a:r>
            <a:r>
              <a:rPr lang="id-ID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Manajemen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Mutu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Udara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di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Dalam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Ruangan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029200" y="4038606"/>
            <a:ext cx="5659584" cy="338554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03.</a:t>
            </a:r>
            <a:r>
              <a:rPr lang="id-ID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Identifikasi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, </a:t>
            </a:r>
            <a:r>
              <a:rPr lang="en-US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A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nalisa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dan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P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engendalian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R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esiko</a:t>
            </a:r>
            <a:endParaRPr lang="en-US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039591" y="4402291"/>
            <a:ext cx="5496793" cy="338554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04.</a:t>
            </a:r>
            <a:r>
              <a:rPr lang="id-ID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Kerugian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Akibat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Kecelakaan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dalam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Proses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Industri</a:t>
            </a:r>
            <a:endParaRPr lang="en-US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039591" y="4776367"/>
            <a:ext cx="5105400" cy="338554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05.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Manajemen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Keselamatan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Proses</a:t>
            </a:r>
            <a:endParaRPr lang="en-US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039591" y="5181616"/>
            <a:ext cx="5105400" cy="338554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06.</a:t>
            </a:r>
            <a:r>
              <a:rPr lang="id-ID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Bahaya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Pada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Pernafasan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di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Industri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Kilang</a:t>
            </a:r>
            <a:endParaRPr lang="en-US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039591" y="3248890"/>
            <a:ext cx="5105400" cy="338554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01. </a:t>
            </a:r>
            <a:r>
              <a:rPr lang="id-ID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Kontrak dan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Konsep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Proses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Industri</a:t>
            </a:r>
            <a:endParaRPr lang="en-US" sz="1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6" descr="SUB#LIST cop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113" y="-4763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648200" y="2622551"/>
            <a:ext cx="3238500" cy="461963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Materi</a:t>
            </a:r>
            <a:r>
              <a:rPr lang="en-US" sz="2400" b="1" dirty="0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sz="2400" b="1" dirty="0" err="1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Setelah</a:t>
            </a:r>
            <a:r>
              <a:rPr lang="en-US" sz="2400" b="1" dirty="0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UTS </a:t>
            </a:r>
          </a:p>
        </p:txBody>
      </p:sp>
      <p:sp>
        <p:nvSpPr>
          <p:cNvPr id="8" name="Rectangle 7"/>
          <p:cNvSpPr/>
          <p:nvPr/>
        </p:nvSpPr>
        <p:spPr>
          <a:xfrm>
            <a:off x="5105400" y="3276601"/>
            <a:ext cx="1524000" cy="43088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181600" y="3647209"/>
            <a:ext cx="5510645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09.</a:t>
            </a:r>
            <a:r>
              <a:rPr lang="id-ID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Tanggap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Darurat</a:t>
            </a:r>
            <a:endParaRPr lang="en-US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cs typeface="Arial" pitchFamily="34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5486400" y="3657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486400" y="4038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486400" y="4419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5486400" y="4800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486400" y="5181600"/>
            <a:ext cx="4648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6934200" y="541020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-2057400" y="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5562600" y="5562600"/>
            <a:ext cx="4648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5562600" y="60198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5164280" y="5600721"/>
            <a:ext cx="5503751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14.</a:t>
            </a:r>
            <a:r>
              <a:rPr lang="id-ID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Keselamatan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di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Industri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Kimia</a:t>
            </a:r>
            <a:endParaRPr lang="en-US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160816" y="4038606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10.</a:t>
            </a:r>
            <a:r>
              <a:rPr lang="id-ID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Rencana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Manajemen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Keselamatan</a:t>
            </a:r>
            <a:endParaRPr lang="en-US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171207" y="4402291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11.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Keselamatan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di </a:t>
            </a:r>
            <a:r>
              <a:rPr lang="en-US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L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aboratorium</a:t>
            </a:r>
            <a:endParaRPr lang="en-US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171206" y="4776367"/>
            <a:ext cx="5460399" cy="33855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12</a:t>
            </a: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.</a:t>
            </a:r>
            <a:r>
              <a:rPr lang="id-ID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Keselamatan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di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Konstruksi</a:t>
            </a:r>
            <a:endParaRPr lang="en-US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171206" y="5181616"/>
            <a:ext cx="5496825" cy="33855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13.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Keselamatan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di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Industri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Minyak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dan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Gas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Bumi</a:t>
            </a:r>
            <a:endParaRPr lang="en-US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171206" y="3248890"/>
            <a:ext cx="571114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08.</a:t>
            </a:r>
            <a:r>
              <a:rPr lang="id-ID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Alat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Pelindung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Diri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(APD)</a:t>
            </a:r>
            <a:endParaRPr lang="en-US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itle 5"/>
          <p:cNvSpPr>
            <a:spLocks noGrp="1"/>
          </p:cNvSpPr>
          <p:nvPr>
            <p:ph type="title"/>
          </p:nvPr>
        </p:nvSpPr>
        <p:spPr>
          <a:xfrm>
            <a:off x="2022382" y="9144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 action="ppaction://hlinkfile"/>
              </a:rPr>
              <a:t>POTENSIAL HAZARD</a:t>
            </a:r>
            <a:endParaRPr lang="id-ID" sz="32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hlinkClick r:id="rId4" action="ppaction://hlinkfile"/>
            </a:endParaRPr>
          </a:p>
        </p:txBody>
      </p:sp>
      <p:sp>
        <p:nvSpPr>
          <p:cNvPr id="18436" name="Content Placeholder 5"/>
          <p:cNvSpPr>
            <a:spLocks noGrp="1"/>
          </p:cNvSpPr>
          <p:nvPr>
            <p:ph idx="1"/>
          </p:nvPr>
        </p:nvSpPr>
        <p:spPr>
          <a:xfrm>
            <a:off x="1524001" y="1813718"/>
            <a:ext cx="9172575" cy="4602163"/>
          </a:xfrm>
        </p:spPr>
        <p:txBody>
          <a:bodyPr/>
          <a:lstStyle/>
          <a:p>
            <a:pPr lvl="0" algn="just">
              <a:buNone/>
            </a:pPr>
            <a:r>
              <a:rPr lang="en-US" dirty="0" smtClean="0"/>
              <a:t>	</a:t>
            </a:r>
            <a:r>
              <a:rPr lang="en-US" dirty="0" err="1" smtClean="0"/>
              <a:t>Bahaya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lingkungan</a:t>
            </a:r>
            <a:r>
              <a:rPr lang="en-US" dirty="0" smtClean="0"/>
              <a:t> </a:t>
            </a:r>
            <a:r>
              <a:rPr lang="en-US" dirty="0" err="1" smtClean="0"/>
              <a:t>kerja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didefinisikan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segala</a:t>
            </a:r>
            <a:r>
              <a:rPr lang="en-US" dirty="0" smtClean="0"/>
              <a:t> </a:t>
            </a:r>
            <a:r>
              <a:rPr lang="en-US" dirty="0" err="1" smtClean="0"/>
              <a:t>kondisi</a:t>
            </a:r>
            <a:r>
              <a:rPr lang="en-US" dirty="0" smtClean="0"/>
              <a:t> yang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memberi</a:t>
            </a:r>
            <a:r>
              <a:rPr lang="en-US" dirty="0" smtClean="0"/>
              <a:t> </a:t>
            </a:r>
            <a:r>
              <a:rPr lang="en-US" dirty="0" err="1" smtClean="0"/>
              <a:t>pengaruh</a:t>
            </a:r>
            <a:r>
              <a:rPr lang="en-US" dirty="0" smtClean="0"/>
              <a:t> yang </a:t>
            </a:r>
            <a:r>
              <a:rPr lang="en-US" dirty="0" err="1" smtClean="0"/>
              <a:t>merugikan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keselamatan</a:t>
            </a:r>
            <a:r>
              <a:rPr lang="en-US" dirty="0" smtClean="0"/>
              <a:t>, </a:t>
            </a:r>
            <a:r>
              <a:rPr lang="en-US" dirty="0" err="1" smtClean="0"/>
              <a:t>kesehatan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kesejahteraan</a:t>
            </a:r>
            <a:r>
              <a:rPr lang="en-US" dirty="0" smtClean="0"/>
              <a:t> </a:t>
            </a:r>
            <a:r>
              <a:rPr lang="en-US" dirty="0" err="1" smtClean="0"/>
              <a:t>orang</a:t>
            </a:r>
            <a:r>
              <a:rPr lang="en-US" dirty="0" smtClean="0"/>
              <a:t> yang </a:t>
            </a:r>
            <a:r>
              <a:rPr lang="en-US" dirty="0" err="1" smtClean="0"/>
              <a:t>terpajan</a:t>
            </a:r>
            <a:endParaRPr lang="en-US" dirty="0" smtClean="0"/>
          </a:p>
          <a:p>
            <a:pPr algn="just">
              <a:buNone/>
            </a:pPr>
            <a:r>
              <a:rPr lang="en-US" dirty="0" smtClean="0"/>
              <a:t>	</a:t>
            </a:r>
          </a:p>
          <a:p>
            <a:pPr algn="just">
              <a:buNone/>
            </a:pPr>
            <a:r>
              <a:rPr lang="en-US" dirty="0" smtClean="0"/>
              <a:t>	</a:t>
            </a:r>
            <a:r>
              <a:rPr lang="en-US" dirty="0" err="1" smtClean="0"/>
              <a:t>Faktor</a:t>
            </a:r>
            <a:r>
              <a:rPr lang="en-US" dirty="0" smtClean="0"/>
              <a:t> </a:t>
            </a:r>
            <a:r>
              <a:rPr lang="en-US" dirty="0" err="1" smtClean="0"/>
              <a:t>bahaya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lingkungan</a:t>
            </a:r>
            <a:r>
              <a:rPr lang="en-US" dirty="0" smtClean="0"/>
              <a:t> </a:t>
            </a:r>
            <a:r>
              <a:rPr lang="en-US" dirty="0" err="1" smtClean="0"/>
              <a:t>kerja</a:t>
            </a:r>
            <a:r>
              <a:rPr lang="en-US" dirty="0" smtClean="0"/>
              <a:t> </a:t>
            </a:r>
            <a:r>
              <a:rPr lang="en-US" dirty="0" err="1" smtClean="0"/>
              <a:t>meliputi</a:t>
            </a:r>
            <a:r>
              <a:rPr lang="en-US" dirty="0" smtClean="0"/>
              <a:t> </a:t>
            </a:r>
            <a:r>
              <a:rPr lang="en-US" dirty="0" err="1" smtClean="0"/>
              <a:t>faktor</a:t>
            </a:r>
            <a:r>
              <a:rPr lang="en-US" dirty="0" smtClean="0"/>
              <a:t> Kimia, </a:t>
            </a:r>
            <a:r>
              <a:rPr lang="en-US" dirty="0" err="1" smtClean="0"/>
              <a:t>Biologi</a:t>
            </a:r>
            <a:r>
              <a:rPr lang="en-US" dirty="0" smtClean="0"/>
              <a:t>, </a:t>
            </a:r>
            <a:r>
              <a:rPr lang="en-US" dirty="0" err="1" smtClean="0"/>
              <a:t>Fisika</a:t>
            </a:r>
            <a:r>
              <a:rPr lang="en-US" dirty="0" smtClean="0"/>
              <a:t>, </a:t>
            </a:r>
            <a:r>
              <a:rPr lang="en-US" dirty="0" err="1" smtClean="0"/>
              <a:t>Fisiologi</a:t>
            </a:r>
            <a:r>
              <a:rPr lang="en-US" dirty="0" smtClean="0"/>
              <a:t>, </a:t>
            </a:r>
            <a:r>
              <a:rPr lang="en-US" dirty="0" err="1" smtClean="0"/>
              <a:t>Psikologi</a:t>
            </a:r>
            <a:r>
              <a:rPr lang="en-US" dirty="0" smtClean="0"/>
              <a:t>, </a:t>
            </a:r>
            <a:r>
              <a:rPr lang="en-US" dirty="0" err="1" smtClean="0"/>
              <a:t>Ergonomik</a:t>
            </a:r>
            <a:r>
              <a:rPr lang="en-US" dirty="0" smtClean="0"/>
              <a:t>, </a:t>
            </a:r>
            <a:r>
              <a:rPr lang="en-US" dirty="0" err="1" smtClean="0"/>
              <a:t>Peralatan</a:t>
            </a:r>
            <a:r>
              <a:rPr lang="en-US" dirty="0" smtClean="0"/>
              <a:t>/</a:t>
            </a:r>
            <a:r>
              <a:rPr lang="en-US" dirty="0" err="1" smtClean="0"/>
              <a:t>Mesin</a:t>
            </a:r>
            <a:r>
              <a:rPr lang="en-US" dirty="0" smtClean="0"/>
              <a:t> </a:t>
            </a:r>
            <a:r>
              <a:rPr lang="en-US" dirty="0" err="1" smtClean="0"/>
              <a:t>Produksi</a:t>
            </a:r>
            <a:r>
              <a:rPr lang="en-US" dirty="0" smtClean="0"/>
              <a:t>,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Manajemen</a:t>
            </a:r>
            <a:r>
              <a:rPr lang="en-US" dirty="0" smtClean="0"/>
              <a:t> Perusahaan, </a:t>
            </a:r>
            <a:r>
              <a:rPr lang="en-US" dirty="0" err="1" smtClean="0"/>
              <a:t>Manusia</a:t>
            </a:r>
            <a:endParaRPr lang="en-US" dirty="0" smtClean="0"/>
          </a:p>
          <a:p>
            <a:pPr lvl="0" algn="just">
              <a:buNone/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0604429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Content Placeholder 5"/>
          <p:cNvSpPr>
            <a:spLocks noGrp="1"/>
          </p:cNvSpPr>
          <p:nvPr>
            <p:ph idx="1"/>
          </p:nvPr>
        </p:nvSpPr>
        <p:spPr>
          <a:xfrm>
            <a:off x="1524001" y="1813718"/>
            <a:ext cx="9172575" cy="4602163"/>
          </a:xfrm>
        </p:spPr>
        <p:txBody>
          <a:bodyPr/>
          <a:lstStyle/>
          <a:p>
            <a:pPr algn="ctr">
              <a:buNone/>
            </a:pPr>
            <a:r>
              <a:rPr lang="en-US" sz="19900" b="1" dirty="0" smtClean="0">
                <a:solidFill>
                  <a:srgbClr val="FF0000"/>
                </a:solidFill>
              </a:rPr>
              <a:t>KIMIA</a:t>
            </a:r>
            <a:endParaRPr lang="en-US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0604429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Content Placeholder 5"/>
          <p:cNvSpPr>
            <a:spLocks noGrp="1"/>
          </p:cNvSpPr>
          <p:nvPr>
            <p:ph idx="1"/>
          </p:nvPr>
        </p:nvSpPr>
        <p:spPr>
          <a:xfrm>
            <a:off x="1524001" y="1813718"/>
            <a:ext cx="9172575" cy="4602163"/>
          </a:xfrm>
        </p:spPr>
        <p:txBody>
          <a:bodyPr/>
          <a:lstStyle/>
          <a:p>
            <a:pPr algn="ctr">
              <a:buNone/>
            </a:pPr>
            <a:r>
              <a:rPr lang="en-US" sz="19900" b="1" dirty="0" smtClean="0">
                <a:solidFill>
                  <a:srgbClr val="FF0000"/>
                </a:solidFill>
              </a:rPr>
              <a:t>BIOLOGI</a:t>
            </a:r>
            <a:endParaRPr lang="en-US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0604429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Content Placeholder 5"/>
          <p:cNvSpPr>
            <a:spLocks noGrp="1"/>
          </p:cNvSpPr>
          <p:nvPr>
            <p:ph idx="1"/>
          </p:nvPr>
        </p:nvSpPr>
        <p:spPr>
          <a:xfrm>
            <a:off x="1524001" y="1813718"/>
            <a:ext cx="9172575" cy="4602163"/>
          </a:xfrm>
        </p:spPr>
        <p:txBody>
          <a:bodyPr/>
          <a:lstStyle/>
          <a:p>
            <a:pPr algn="ctr">
              <a:buNone/>
            </a:pPr>
            <a:r>
              <a:rPr lang="en-US" sz="19900" b="1" dirty="0" smtClean="0">
                <a:solidFill>
                  <a:srgbClr val="FF0000"/>
                </a:solidFill>
              </a:rPr>
              <a:t>FISIKA</a:t>
            </a:r>
            <a:endParaRPr lang="en-US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0604429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Content Placeholder 5"/>
          <p:cNvSpPr>
            <a:spLocks noGrp="1"/>
          </p:cNvSpPr>
          <p:nvPr>
            <p:ph idx="1"/>
          </p:nvPr>
        </p:nvSpPr>
        <p:spPr>
          <a:xfrm>
            <a:off x="1524001" y="1813718"/>
            <a:ext cx="9172575" cy="4602163"/>
          </a:xfrm>
        </p:spPr>
        <p:txBody>
          <a:bodyPr/>
          <a:lstStyle/>
          <a:p>
            <a:pPr algn="ctr">
              <a:buNone/>
            </a:pPr>
            <a:r>
              <a:rPr lang="en-US" sz="16600" b="1" dirty="0" smtClean="0">
                <a:solidFill>
                  <a:srgbClr val="FF0000"/>
                </a:solidFill>
              </a:rPr>
              <a:t>FISIOLOGI</a:t>
            </a:r>
            <a:endParaRPr lang="en-US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0604429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2877</TotalTime>
  <Words>330</Words>
  <Application>Microsoft Office PowerPoint</Application>
  <PresentationFormat>Custom</PresentationFormat>
  <Paragraphs>91</Paragraphs>
  <Slides>19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Slide 1</vt:lpstr>
      <vt:lpstr>Slide 2</vt:lpstr>
      <vt:lpstr>Slide 3</vt:lpstr>
      <vt:lpstr>Slide 4</vt:lpstr>
      <vt:lpstr>POTENSIAL HAZARD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Terima kasih</vt:lpstr>
    </vt:vector>
  </TitlesOfParts>
  <Company>signDesign Communications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rimba</dc:creator>
  <cp:lastModifiedBy>Hilhami</cp:lastModifiedBy>
  <cp:revision>300</cp:revision>
  <dcterms:created xsi:type="dcterms:W3CDTF">2010-08-24T06:47:44Z</dcterms:created>
  <dcterms:modified xsi:type="dcterms:W3CDTF">2018-10-16T05:31:44Z</dcterms:modified>
</cp:coreProperties>
</file>