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6" r:id="rId2"/>
    <p:sldId id="403" r:id="rId3"/>
    <p:sldId id="257" r:id="rId4"/>
    <p:sldId id="364" r:id="rId5"/>
    <p:sldId id="437" r:id="rId6"/>
    <p:sldId id="415" r:id="rId7"/>
    <p:sldId id="420" r:id="rId8"/>
    <p:sldId id="416" r:id="rId9"/>
    <p:sldId id="417" r:id="rId10"/>
    <p:sldId id="418" r:id="rId11"/>
    <p:sldId id="419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00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19/10/2018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D1CF8-D804-4C8F-BA3F-00842C4F29E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D8E86-DE7D-4794-AF37-E72FD06DF14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86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PROSES INDUSTRI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Cut Alia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Keumala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Muda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SKM,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PRODI 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Safety &amp; Health </a:t>
            </a:r>
            <a:r>
              <a:rPr lang="en-US" dirty="0" err="1" smtClean="0"/>
              <a:t>vs</a:t>
            </a:r>
            <a:r>
              <a:rPr lang="en-US" dirty="0" smtClean="0"/>
              <a:t> Process Safety Management</a:t>
            </a:r>
            <a:endParaRPr lang="en-US" dirty="0"/>
          </a:p>
        </p:txBody>
      </p:sp>
      <p:pic>
        <p:nvPicPr>
          <p:cNvPr id="4" name="Content Placeholder 3" descr="G:\UEU\RPS\PROSES INDUSTRI\psm-vs-oc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1290" y="2071678"/>
            <a:ext cx="6786590" cy="41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membedakan</a:t>
            </a:r>
            <a:r>
              <a:rPr lang="en-US" sz="2400" dirty="0" smtClean="0"/>
              <a:t> occupational accident </a:t>
            </a:r>
            <a:r>
              <a:rPr lang="en-US" sz="2400" dirty="0" err="1" smtClean="0"/>
              <a:t>dan</a:t>
            </a:r>
            <a:r>
              <a:rPr lang="en-US" sz="2400" dirty="0" smtClean="0"/>
              <a:t> process safety accident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dianalogikan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:</a:t>
            </a:r>
            <a:br>
              <a:rPr lang="en-US" sz="2400" dirty="0" smtClean="0"/>
            </a:br>
            <a:r>
              <a:rPr lang="en-US" sz="2400" dirty="0" smtClean="0"/>
              <a:t>Occupational Accident :</a:t>
            </a:r>
            <a:br>
              <a:rPr lang="en-US" sz="2400" dirty="0" smtClean="0"/>
            </a:b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</a:t>
            </a:r>
            <a:r>
              <a:rPr lang="en-US" sz="2400" dirty="0" smtClean="0"/>
              <a:t> </a:t>
            </a:r>
            <a:r>
              <a:rPr lang="en-US" sz="2400" dirty="0" err="1" smtClean="0"/>
              <a:t>terjepit</a:t>
            </a:r>
            <a:r>
              <a:rPr lang="en-US" sz="2400" dirty="0" smtClean="0"/>
              <a:t> </a:t>
            </a:r>
            <a:r>
              <a:rPr lang="en-US" sz="2400" dirty="0" err="1" smtClean="0"/>
              <a:t>tangannya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pulley motor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motor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mematikan</a:t>
            </a:r>
            <a:r>
              <a:rPr lang="en-US" sz="2400" dirty="0" smtClean="0"/>
              <a:t> motor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instruksi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err="1" smtClean="0"/>
              <a:t>Proses</a:t>
            </a:r>
            <a:r>
              <a:rPr lang="en-US" sz="2400" dirty="0" smtClean="0"/>
              <a:t> Safety Accident:</a:t>
            </a:r>
            <a:br>
              <a:rPr lang="en-US" sz="2400" dirty="0" smtClean="0"/>
            </a:br>
            <a:r>
              <a:rPr lang="en-US" sz="2400" dirty="0" err="1" smtClean="0"/>
              <a:t>Sejak</a:t>
            </a:r>
            <a:r>
              <a:rPr lang="en-US" sz="2400" dirty="0" smtClean="0"/>
              <a:t> </a:t>
            </a:r>
            <a:r>
              <a:rPr lang="en-US" sz="2400" dirty="0" err="1" smtClean="0"/>
              <a:t>pagi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kenaikan</a:t>
            </a:r>
            <a:r>
              <a:rPr lang="en-US" sz="2400" dirty="0" smtClean="0"/>
              <a:t> </a:t>
            </a:r>
            <a:r>
              <a:rPr lang="en-US" sz="2400" dirty="0" err="1" smtClean="0"/>
              <a:t>temperatur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bejana</a:t>
            </a:r>
            <a:r>
              <a:rPr lang="en-US" sz="2400" dirty="0" smtClean="0"/>
              <a:t> </a:t>
            </a:r>
            <a:r>
              <a:rPr lang="en-US" sz="2400" dirty="0" err="1" smtClean="0"/>
              <a:t>tekan</a:t>
            </a:r>
            <a:r>
              <a:rPr lang="en-US" sz="2400" dirty="0" smtClean="0"/>
              <a:t>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kenaikan</a:t>
            </a:r>
            <a:r>
              <a:rPr lang="en-US" sz="2400" dirty="0" smtClean="0"/>
              <a:t> </a:t>
            </a:r>
            <a:r>
              <a:rPr lang="en-US" sz="2400" dirty="0" err="1" smtClean="0"/>
              <a:t>temperatur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berupaya</a:t>
            </a:r>
            <a:r>
              <a:rPr lang="en-US" sz="2400" dirty="0" smtClean="0"/>
              <a:t> </a:t>
            </a:r>
            <a:r>
              <a:rPr lang="en-US" sz="2400" dirty="0" err="1" smtClean="0"/>
              <a:t>mengatasi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mendinginkan</a:t>
            </a:r>
            <a:r>
              <a:rPr lang="en-US" sz="2400" dirty="0" smtClean="0"/>
              <a:t> </a:t>
            </a:r>
            <a:r>
              <a:rPr lang="en-US" sz="2400" dirty="0" err="1" smtClean="0"/>
              <a:t>temperatur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air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bejana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meledak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sore </a:t>
            </a:r>
            <a:r>
              <a:rPr lang="en-US" sz="2400" dirty="0" err="1" smtClean="0"/>
              <a:t>harinya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material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bejana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terbakar</a:t>
            </a:r>
            <a:r>
              <a:rPr lang="en-US" sz="2400" dirty="0" smtClean="0"/>
              <a:t>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mengakibatkan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kebakaran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hebat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err="1" smtClean="0"/>
              <a:t>Elemen</a:t>
            </a:r>
            <a:r>
              <a:rPr lang="en-US" sz="1800" b="1" dirty="0" smtClean="0"/>
              <a:t> Process Safety Management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Standar</a:t>
            </a:r>
            <a:r>
              <a:rPr lang="en-US" sz="1800" dirty="0" smtClean="0"/>
              <a:t> PSM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OSHA 29 CFR 1910.119 </a:t>
            </a:r>
            <a:r>
              <a:rPr lang="en-US" sz="1800" dirty="0" err="1" smtClean="0"/>
              <a:t>terdapat</a:t>
            </a:r>
            <a:r>
              <a:rPr lang="en-US" sz="1800" dirty="0" smtClean="0"/>
              <a:t> 14 </a:t>
            </a:r>
            <a:r>
              <a:rPr lang="en-US" sz="1800" dirty="0" err="1" smtClean="0"/>
              <a:t>elemen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 :</a:t>
            </a:r>
            <a:br>
              <a:rPr lang="en-US" sz="1800" dirty="0" smtClean="0"/>
            </a:br>
            <a:r>
              <a:rPr lang="en-US" sz="1800" dirty="0" smtClean="0"/>
              <a:t>1. Employee Participation</a:t>
            </a:r>
            <a:br>
              <a:rPr lang="en-US" sz="1800" dirty="0" smtClean="0"/>
            </a:br>
            <a:r>
              <a:rPr lang="en-US" sz="1800" dirty="0" smtClean="0"/>
              <a:t>2. Process Safety Information</a:t>
            </a:r>
            <a:br>
              <a:rPr lang="en-US" sz="1800" dirty="0" smtClean="0"/>
            </a:br>
            <a:r>
              <a:rPr lang="en-US" sz="1800" dirty="0" smtClean="0"/>
              <a:t>3. Process Hazards Analysis</a:t>
            </a:r>
            <a:br>
              <a:rPr lang="en-US" sz="1800" dirty="0" smtClean="0"/>
            </a:br>
            <a:r>
              <a:rPr lang="en-US" sz="1800" dirty="0" smtClean="0"/>
              <a:t>4. Operating Procedures</a:t>
            </a:r>
            <a:br>
              <a:rPr lang="en-US" sz="1800" dirty="0" smtClean="0"/>
            </a:br>
            <a:r>
              <a:rPr lang="en-US" sz="1800" dirty="0" smtClean="0"/>
              <a:t>5. Training</a:t>
            </a:r>
            <a:br>
              <a:rPr lang="en-US" sz="1800" dirty="0" smtClean="0"/>
            </a:br>
            <a:r>
              <a:rPr lang="en-US" sz="1800" dirty="0" smtClean="0"/>
              <a:t>6. Contractor’s obligation</a:t>
            </a:r>
            <a:br>
              <a:rPr lang="en-US" sz="1800" dirty="0" smtClean="0"/>
            </a:br>
            <a:r>
              <a:rPr lang="en-US" sz="1800" dirty="0" smtClean="0"/>
              <a:t>7. Pre-startup safety review</a:t>
            </a:r>
            <a:br>
              <a:rPr lang="en-US" sz="1800" dirty="0" smtClean="0"/>
            </a:br>
            <a:r>
              <a:rPr lang="en-US" sz="1800" dirty="0" smtClean="0"/>
              <a:t>8. </a:t>
            </a:r>
            <a:r>
              <a:rPr lang="en-US" sz="1800" dirty="0" err="1" smtClean="0"/>
              <a:t>Mecahnical</a:t>
            </a:r>
            <a:r>
              <a:rPr lang="en-US" sz="1800" dirty="0" smtClean="0"/>
              <a:t> Integrity</a:t>
            </a:r>
            <a:br>
              <a:rPr lang="en-US" sz="1800" dirty="0" smtClean="0"/>
            </a:br>
            <a:r>
              <a:rPr lang="en-US" sz="1800" dirty="0" smtClean="0"/>
              <a:t>9. Hot Work Permit</a:t>
            </a:r>
            <a:br>
              <a:rPr lang="en-US" sz="1800" dirty="0" smtClean="0"/>
            </a:br>
            <a:r>
              <a:rPr lang="en-US" sz="1800" dirty="0" smtClean="0"/>
              <a:t>10. Management of Change</a:t>
            </a:r>
            <a:br>
              <a:rPr lang="en-US" sz="1800" dirty="0" smtClean="0"/>
            </a:br>
            <a:r>
              <a:rPr lang="en-US" sz="1800" dirty="0" smtClean="0"/>
              <a:t>11. Incident Investigation</a:t>
            </a:r>
            <a:br>
              <a:rPr lang="en-US" sz="1800" dirty="0" smtClean="0"/>
            </a:br>
            <a:r>
              <a:rPr lang="en-US" sz="1800" dirty="0" smtClean="0"/>
              <a:t>12. Emergency Planning and Response</a:t>
            </a:r>
            <a:br>
              <a:rPr lang="en-US" sz="1800" dirty="0" smtClean="0"/>
            </a:br>
            <a:r>
              <a:rPr lang="en-US" sz="1800" dirty="0" smtClean="0"/>
              <a:t>13. Compliance Audit</a:t>
            </a:r>
            <a:br>
              <a:rPr lang="en-US" sz="1800" dirty="0" smtClean="0"/>
            </a:br>
            <a:r>
              <a:rPr lang="en-US" sz="1800" dirty="0" smtClean="0"/>
              <a:t>14. Trade Secret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1. Employee Participation</a:t>
            </a:r>
            <a:br>
              <a:rPr lang="en-US" sz="2400" dirty="0" smtClean="0"/>
            </a:b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merencanakan</a:t>
            </a:r>
            <a:r>
              <a:rPr lang="en-US" sz="2400" dirty="0" smtClean="0"/>
              <a:t> </a:t>
            </a:r>
            <a:r>
              <a:rPr lang="en-US" sz="2400" dirty="0" err="1" smtClean="0"/>
              <a:t>upaya</a:t>
            </a:r>
            <a:r>
              <a:rPr lang="en-US" sz="2400" dirty="0" smtClean="0"/>
              <a:t> PSM,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mencakup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lingkup</a:t>
            </a:r>
            <a:r>
              <a:rPr lang="en-US" sz="2400" dirty="0" smtClean="0"/>
              <a:t> </a:t>
            </a:r>
            <a:r>
              <a:rPr lang="en-US" sz="2400" dirty="0" err="1" smtClean="0"/>
              <a:t>upaya</a:t>
            </a:r>
            <a:r>
              <a:rPr lang="en-US" sz="2400" dirty="0" smtClean="0"/>
              <a:t>, </a:t>
            </a:r>
            <a:r>
              <a:rPr lang="en-US" sz="2400" dirty="0" err="1" smtClean="0"/>
              <a:t>peran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,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pelaporan</a:t>
            </a:r>
            <a:r>
              <a:rPr lang="en-US" sz="2400" dirty="0" smtClean="0"/>
              <a:t>,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bahaya</a:t>
            </a:r>
            <a:r>
              <a:rPr lang="en-US" sz="2400" dirty="0" smtClean="0"/>
              <a:t>,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pengendalian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 err="1" smtClean="0"/>
              <a:t>pengendalian</a:t>
            </a:r>
            <a:r>
              <a:rPr lang="en-US" sz="2400" dirty="0" smtClean="0"/>
              <a:t> </a:t>
            </a:r>
            <a:r>
              <a:rPr lang="en-US" sz="2400" dirty="0" err="1" smtClean="0"/>
              <a:t>bahaya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upaya</a:t>
            </a:r>
            <a:r>
              <a:rPr lang="en-US" sz="2400" dirty="0" smtClean="0"/>
              <a:t> PSM, </a:t>
            </a:r>
            <a:r>
              <a:rPr lang="en-US" sz="2400" dirty="0" err="1" smtClean="0"/>
              <a:t>pengusaha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berkonsultasi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perwakilan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bahaya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.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, </a:t>
            </a:r>
            <a:r>
              <a:rPr lang="en-US" sz="2400" dirty="0" err="1" smtClean="0"/>
              <a:t>pekerja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akses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bahaya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partisipasi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sepenuhnya</a:t>
            </a:r>
            <a:r>
              <a:rPr lang="en-US" sz="2400" dirty="0" smtClean="0"/>
              <a:t> </a:t>
            </a:r>
            <a:r>
              <a:rPr lang="en-US" sz="2400" dirty="0" err="1" smtClean="0"/>
              <a:t>dipahami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dikomunikasikan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2. Process Safety Information (PSI)</a:t>
            </a:r>
            <a:br>
              <a:rPr lang="en-US" sz="2000" dirty="0" smtClean="0"/>
            </a:br>
            <a:r>
              <a:rPr lang="en-US" sz="2000" dirty="0" err="1" smtClean="0"/>
              <a:t>Organisasi</a:t>
            </a:r>
            <a:r>
              <a:rPr lang="en-US" sz="2000" dirty="0" smtClean="0"/>
              <a:t> / </a:t>
            </a:r>
            <a:r>
              <a:rPr lang="en-US" sz="2000" dirty="0" err="1" smtClean="0"/>
              <a:t>Pengusaha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mengumpulkan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mencatat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Safety Information (PSI)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langkah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aktifitas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/ </a:t>
            </a:r>
            <a:r>
              <a:rPr lang="en-US" sz="2000" dirty="0" err="1" smtClean="0"/>
              <a:t>diproduksi</a:t>
            </a:r>
            <a:r>
              <a:rPr lang="en-US" sz="2000" dirty="0" smtClean="0"/>
              <a:t>,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dipergunakan</a:t>
            </a:r>
            <a:r>
              <a:rPr lang="en-US" sz="2000" dirty="0" smtClean="0"/>
              <a:t>.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</a:t>
            </a:r>
            <a:r>
              <a:rPr lang="en-US" sz="2000" dirty="0" err="1" smtClean="0"/>
              <a:t>apabila</a:t>
            </a:r>
            <a:r>
              <a:rPr lang="en-US" sz="2000" dirty="0" smtClean="0"/>
              <a:t> </a:t>
            </a:r>
            <a:r>
              <a:rPr lang="en-US" sz="2000" dirty="0" err="1" smtClean="0"/>
              <a:t>mempergunakan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</a:t>
            </a:r>
            <a:r>
              <a:rPr lang="en-US" sz="2000" dirty="0" err="1" smtClean="0"/>
              <a:t>berbahaya</a:t>
            </a:r>
            <a:r>
              <a:rPr lang="en-US" sz="2000" dirty="0" smtClean="0"/>
              <a:t>,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</a:t>
            </a:r>
            <a:r>
              <a:rPr lang="en-US" sz="2000" dirty="0" err="1" smtClean="0"/>
              <a:t>toksisitas</a:t>
            </a:r>
            <a:r>
              <a:rPr lang="en-US" sz="2000" dirty="0" smtClean="0"/>
              <a:t>,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Ambang</a:t>
            </a:r>
            <a:r>
              <a:rPr lang="en-US" sz="2000" dirty="0" smtClean="0"/>
              <a:t> </a:t>
            </a:r>
            <a:r>
              <a:rPr lang="en-US" sz="2000" dirty="0" err="1" smtClean="0"/>
              <a:t>batas</a:t>
            </a:r>
            <a:r>
              <a:rPr lang="en-US" sz="2000" dirty="0" smtClean="0"/>
              <a:t>, </a:t>
            </a:r>
            <a:r>
              <a:rPr lang="en-US" sz="2000" dirty="0" err="1" smtClean="0"/>
              <a:t>sifat</a:t>
            </a:r>
            <a:r>
              <a:rPr lang="en-US" sz="2000" dirty="0" smtClean="0"/>
              <a:t> </a:t>
            </a:r>
            <a:r>
              <a:rPr lang="en-US" sz="2000" dirty="0" err="1" smtClean="0"/>
              <a:t>fisika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kimia</a:t>
            </a:r>
            <a:r>
              <a:rPr lang="en-US" sz="2000" dirty="0" smtClean="0"/>
              <a:t>, </a:t>
            </a:r>
            <a:r>
              <a:rPr lang="en-US" sz="2000" dirty="0" err="1" smtClean="0"/>
              <a:t>reaktifitas</a:t>
            </a:r>
            <a:r>
              <a:rPr lang="en-US" sz="2000" dirty="0" smtClean="0"/>
              <a:t>, </a:t>
            </a:r>
            <a:r>
              <a:rPr lang="en-US" sz="2000" dirty="0" err="1" smtClean="0"/>
              <a:t>corrosifitas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timbul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bereaksi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MSDS </a:t>
            </a:r>
            <a:r>
              <a:rPr lang="en-US" sz="2000" dirty="0" err="1" smtClean="0"/>
              <a:t>dan</a:t>
            </a:r>
            <a:r>
              <a:rPr lang="en-US" sz="2000" dirty="0" smtClean="0"/>
              <a:t> P&amp;ID’s (diagram </a:t>
            </a:r>
            <a:r>
              <a:rPr lang="en-US" sz="2000" dirty="0" err="1" smtClean="0"/>
              <a:t>alir</a:t>
            </a:r>
            <a:r>
              <a:rPr lang="en-US" sz="2000" dirty="0" smtClean="0"/>
              <a:t> </a:t>
            </a:r>
            <a:r>
              <a:rPr lang="en-US" sz="2000" dirty="0" err="1" smtClean="0"/>
              <a:t>perpipaan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instrumentasi</a:t>
            </a:r>
            <a:r>
              <a:rPr lang="en-US" sz="2000" dirty="0" smtClean="0"/>
              <a:t>)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dibuat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Critical Parameter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batasan</a:t>
            </a:r>
            <a:r>
              <a:rPr lang="en-US" sz="2000" dirty="0" smtClean="0"/>
              <a:t> </a:t>
            </a:r>
            <a:r>
              <a:rPr lang="en-US" sz="2000" dirty="0" err="1" smtClean="0"/>
              <a:t>maksimum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minimum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dipersiapkan</a:t>
            </a:r>
            <a:r>
              <a:rPr lang="en-US" sz="2000" dirty="0" smtClean="0"/>
              <a:t>.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lain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sistim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temperatur</a:t>
            </a:r>
            <a:r>
              <a:rPr lang="en-US" sz="2000" dirty="0" smtClean="0"/>
              <a:t>, </a:t>
            </a:r>
            <a:r>
              <a:rPr lang="en-US" sz="2000" dirty="0" err="1" smtClean="0"/>
              <a:t>tekanan</a:t>
            </a:r>
            <a:r>
              <a:rPr lang="en-US" sz="2000" dirty="0" smtClean="0"/>
              <a:t> minimum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maksimum</a:t>
            </a:r>
            <a:r>
              <a:rPr lang="en-US" sz="2000" dirty="0" smtClean="0"/>
              <a:t>,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ventilasi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kode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diperhitungkan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3. Process Hazards Analysis (PHA)</a:t>
            </a:r>
            <a:br>
              <a:rPr lang="en-US" sz="1600" dirty="0" smtClean="0"/>
            </a:br>
            <a:r>
              <a:rPr lang="en-US" sz="1600" dirty="0" smtClean="0"/>
              <a:t>PHA (Process Hazards Analysis) </a:t>
            </a:r>
            <a:r>
              <a:rPr lang="en-US" sz="1600" dirty="0" err="1" smtClean="0"/>
              <a:t>didefinisikan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OSHA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pendekatan</a:t>
            </a:r>
            <a:r>
              <a:rPr lang="en-US" sz="1600" dirty="0" smtClean="0"/>
              <a:t>, </a:t>
            </a:r>
            <a:r>
              <a:rPr lang="en-US" sz="1600" dirty="0" err="1" smtClean="0"/>
              <a:t>menyeluruh</a:t>
            </a:r>
            <a:r>
              <a:rPr lang="en-US" sz="1600" dirty="0" smtClean="0"/>
              <a:t>, </a:t>
            </a:r>
            <a:r>
              <a:rPr lang="en-US" sz="1600" dirty="0" err="1" smtClean="0"/>
              <a:t>teratur</a:t>
            </a:r>
            <a:r>
              <a:rPr lang="en-US" sz="1600" dirty="0" smtClean="0"/>
              <a:t>, </a:t>
            </a:r>
            <a:r>
              <a:rPr lang="en-US" sz="1600" dirty="0" err="1" smtClean="0"/>
              <a:t>sistematis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mengidentifikasi</a:t>
            </a:r>
            <a:r>
              <a:rPr lang="en-US" sz="1600" dirty="0" smtClean="0"/>
              <a:t>, </a:t>
            </a:r>
            <a:r>
              <a:rPr lang="en-US" sz="1600" dirty="0" err="1" smtClean="0"/>
              <a:t>mengevaluasi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mengendalikan</a:t>
            </a:r>
            <a:r>
              <a:rPr lang="en-US" sz="1600" dirty="0" smtClean="0"/>
              <a:t> </a:t>
            </a:r>
            <a:r>
              <a:rPr lang="en-US" sz="1600" dirty="0" err="1" smtClean="0"/>
              <a:t>bahaya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melibatkan</a:t>
            </a:r>
            <a:r>
              <a:rPr lang="en-US" sz="1600" dirty="0" smtClean="0"/>
              <a:t> </a:t>
            </a:r>
            <a:r>
              <a:rPr lang="en-US" sz="1600" dirty="0" err="1" smtClean="0"/>
              <a:t>bahan</a:t>
            </a:r>
            <a:r>
              <a:rPr lang="en-US" sz="1600" dirty="0" smtClean="0"/>
              <a:t> </a:t>
            </a:r>
            <a:r>
              <a:rPr lang="en-US" sz="1600" dirty="0" err="1" smtClean="0"/>
              <a:t>kimia</a:t>
            </a:r>
            <a:r>
              <a:rPr lang="en-US" sz="1600" dirty="0" smtClean="0"/>
              <a:t> </a:t>
            </a:r>
            <a:r>
              <a:rPr lang="en-US" sz="1600" dirty="0" err="1" smtClean="0"/>
              <a:t>berbahaya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PHA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kunci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upaya</a:t>
            </a:r>
            <a:r>
              <a:rPr lang="en-US" sz="1600" dirty="0" smtClean="0"/>
              <a:t> K3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memberikan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membantu</a:t>
            </a:r>
            <a:r>
              <a:rPr lang="en-US" sz="1600" dirty="0" smtClean="0"/>
              <a:t> </a:t>
            </a:r>
            <a:r>
              <a:rPr lang="en-US" sz="1600" dirty="0" err="1" smtClean="0"/>
              <a:t>manajemen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</a:t>
            </a:r>
            <a:r>
              <a:rPr lang="en-US" sz="1600" dirty="0" smtClean="0"/>
              <a:t> </a:t>
            </a:r>
            <a:r>
              <a:rPr lang="en-US" sz="1600" dirty="0" err="1" smtClean="0"/>
              <a:t>meningkatkan</a:t>
            </a:r>
            <a:r>
              <a:rPr lang="en-US" sz="1600" dirty="0" smtClean="0"/>
              <a:t> </a:t>
            </a:r>
            <a:r>
              <a:rPr lang="en-US" sz="1600" dirty="0" err="1" smtClean="0"/>
              <a:t>keselamatan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membuat</a:t>
            </a:r>
            <a:r>
              <a:rPr lang="en-US" sz="1600" dirty="0" smtClean="0"/>
              <a:t> </a:t>
            </a:r>
            <a:r>
              <a:rPr lang="en-US" sz="1600" dirty="0" err="1" smtClean="0"/>
              <a:t>keputusan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tepat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menurunkan</a:t>
            </a:r>
            <a:r>
              <a:rPr lang="en-US" sz="1600" dirty="0" smtClean="0"/>
              <a:t> </a:t>
            </a:r>
            <a:r>
              <a:rPr lang="en-US" sz="1600" dirty="0" err="1" smtClean="0"/>
              <a:t>resiko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metode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-Checklist</a:t>
            </a:r>
            <a:br>
              <a:rPr lang="en-US" sz="1600" dirty="0" smtClean="0"/>
            </a:br>
            <a:r>
              <a:rPr lang="en-US" sz="1600" dirty="0" smtClean="0"/>
              <a:t>– What-if/checklist</a:t>
            </a:r>
            <a:br>
              <a:rPr lang="en-US" sz="1600" dirty="0" smtClean="0"/>
            </a:br>
            <a:r>
              <a:rPr lang="en-US" sz="1600" dirty="0" smtClean="0"/>
              <a:t>– Hazards Operability Study(HAZOP)</a:t>
            </a:r>
            <a:br>
              <a:rPr lang="en-US" sz="1600" dirty="0" smtClean="0"/>
            </a:br>
            <a:r>
              <a:rPr lang="en-US" sz="1600" dirty="0" smtClean="0"/>
              <a:t>– Failure Modes and Effect </a:t>
            </a:r>
            <a:r>
              <a:rPr lang="en-US" sz="1600" dirty="0" err="1" smtClean="0"/>
              <a:t>ANalysis</a:t>
            </a:r>
            <a:r>
              <a:rPr lang="en-US" sz="1600" dirty="0" smtClean="0"/>
              <a:t>(FMEA)\</a:t>
            </a:r>
            <a:br>
              <a:rPr lang="en-US" sz="1600" dirty="0" smtClean="0"/>
            </a:br>
            <a:r>
              <a:rPr lang="en-US" sz="1600" dirty="0" smtClean="0"/>
              <a:t>– Fault Tree Analysis</a:t>
            </a:r>
            <a:br>
              <a:rPr lang="en-US" sz="1600" dirty="0" smtClean="0"/>
            </a:br>
            <a:r>
              <a:rPr lang="en-US" sz="1600" dirty="0" err="1" smtClean="0"/>
              <a:t>Penekankan</a:t>
            </a:r>
            <a:r>
              <a:rPr lang="en-US" sz="1600" dirty="0" smtClean="0"/>
              <a:t> </a:t>
            </a:r>
            <a:r>
              <a:rPr lang="en-US" sz="1600" dirty="0" err="1" smtClean="0"/>
              <a:t>analisis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bahwa</a:t>
            </a:r>
            <a:r>
              <a:rPr lang="en-US" sz="1600" dirty="0" smtClean="0"/>
              <a:t> PHA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olem</a:t>
            </a:r>
            <a:r>
              <a:rPr lang="en-US" sz="1600" dirty="0" smtClean="0"/>
              <a:t> team yang </a:t>
            </a:r>
            <a:r>
              <a:rPr lang="en-US" sz="1600" dirty="0" err="1" smtClean="0"/>
              <a:t>mengetahui</a:t>
            </a:r>
            <a:r>
              <a:rPr lang="en-US" sz="1600" dirty="0" smtClean="0"/>
              <a:t> </a:t>
            </a:r>
            <a:r>
              <a:rPr lang="en-US" sz="1600" dirty="0" err="1" smtClean="0"/>
              <a:t>tentang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teknik</a:t>
            </a:r>
            <a:r>
              <a:rPr lang="en-US" sz="1600" dirty="0" smtClean="0"/>
              <a:t> </a:t>
            </a:r>
            <a:r>
              <a:rPr lang="en-US" sz="1600" dirty="0" err="1" smtClean="0"/>
              <a:t>analisis</a:t>
            </a:r>
            <a:r>
              <a:rPr lang="en-US" sz="1600" dirty="0" smtClean="0"/>
              <a:t> </a:t>
            </a:r>
            <a:r>
              <a:rPr lang="en-US" sz="1600" dirty="0" err="1" smtClean="0"/>
              <a:t>bahaya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err="1" smtClean="0"/>
              <a:t>Dalam</a:t>
            </a:r>
            <a:r>
              <a:rPr lang="en-US" sz="1600" dirty="0" smtClean="0"/>
              <a:t> PHA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dijelaskan</a:t>
            </a:r>
            <a:r>
              <a:rPr lang="en-US" sz="1600" dirty="0" smtClean="0"/>
              <a:t> </a:t>
            </a:r>
            <a:r>
              <a:rPr lang="en-US" sz="1600" dirty="0" err="1" smtClean="0"/>
              <a:t>jangka</a:t>
            </a:r>
            <a:r>
              <a:rPr lang="en-US" sz="1600" dirty="0" smtClean="0"/>
              <a:t> </a:t>
            </a:r>
            <a:r>
              <a:rPr lang="en-US" sz="1600" dirty="0" err="1" smtClean="0"/>
              <a:t>waktu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melaksanakan</a:t>
            </a:r>
            <a:r>
              <a:rPr lang="en-US" sz="1600" dirty="0" smtClean="0"/>
              <a:t> </a:t>
            </a:r>
            <a:r>
              <a:rPr lang="en-US" sz="1600" dirty="0" err="1" smtClean="0"/>
              <a:t>rekomendasi</a:t>
            </a:r>
            <a:r>
              <a:rPr lang="en-US" sz="1600" dirty="0" smtClean="0"/>
              <a:t> </a:t>
            </a:r>
            <a:r>
              <a:rPr lang="en-US" sz="1600" dirty="0" err="1" smtClean="0"/>
              <a:t>tindak</a:t>
            </a:r>
            <a:r>
              <a:rPr lang="en-US" sz="1600" dirty="0" smtClean="0"/>
              <a:t> </a:t>
            </a:r>
            <a:r>
              <a:rPr lang="en-US" sz="1600" dirty="0" err="1" smtClean="0"/>
              <a:t>lanjut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analisis</a:t>
            </a:r>
            <a:r>
              <a:rPr lang="en-US" sz="1600" dirty="0" smtClean="0"/>
              <a:t> </a:t>
            </a:r>
            <a:r>
              <a:rPr lang="en-US" sz="1600" dirty="0" err="1" smtClean="0"/>
              <a:t>ulang</a:t>
            </a:r>
            <a:r>
              <a:rPr lang="en-US" sz="1600" dirty="0" smtClean="0"/>
              <a:t> </a:t>
            </a:r>
            <a:r>
              <a:rPr lang="en-US" sz="1600" dirty="0" err="1" smtClean="0"/>
              <a:t>apabila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PHA </a:t>
            </a:r>
            <a:r>
              <a:rPr lang="en-US" sz="1600" dirty="0" err="1" smtClean="0"/>
              <a:t>disarankan</a:t>
            </a:r>
            <a:r>
              <a:rPr lang="en-US" sz="1600" dirty="0" smtClean="0"/>
              <a:t> </a:t>
            </a:r>
            <a:r>
              <a:rPr lang="en-US" sz="1600" dirty="0" err="1" smtClean="0"/>
              <a:t>dievaluasi</a:t>
            </a:r>
            <a:r>
              <a:rPr lang="en-US" sz="1600" dirty="0" smtClean="0"/>
              <a:t> </a:t>
            </a:r>
            <a:r>
              <a:rPr lang="en-US" sz="1600" dirty="0" err="1" smtClean="0"/>
              <a:t>ulang</a:t>
            </a:r>
            <a:r>
              <a:rPr lang="en-US" sz="1600" dirty="0" smtClean="0"/>
              <a:t> </a:t>
            </a:r>
            <a:r>
              <a:rPr lang="en-US" sz="1600" dirty="0" err="1" smtClean="0"/>
              <a:t>tiap</a:t>
            </a:r>
            <a:r>
              <a:rPr lang="en-US" sz="1600" dirty="0" smtClean="0"/>
              <a:t> 5 </a:t>
            </a:r>
            <a:r>
              <a:rPr lang="en-US" sz="1600" dirty="0" err="1" smtClean="0"/>
              <a:t>tahun</a:t>
            </a:r>
            <a:r>
              <a:rPr lang="en-US" sz="1600" dirty="0" smtClean="0"/>
              <a:t> </a:t>
            </a:r>
            <a:r>
              <a:rPr lang="en-US" sz="1600" dirty="0" err="1" smtClean="0"/>
              <a:t>sekali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4. Operating Procedure /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menggambarkan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, data-data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dicatat</a:t>
            </a:r>
            <a:r>
              <a:rPr lang="en-US" sz="2400" dirty="0" smtClean="0"/>
              <a:t> (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normal, </a:t>
            </a:r>
            <a:r>
              <a:rPr lang="en-US" sz="2400" dirty="0" err="1" smtClean="0"/>
              <a:t>maksimum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minimum </a:t>
            </a:r>
            <a:r>
              <a:rPr lang="en-US" sz="2400" dirty="0" err="1" smtClean="0"/>
              <a:t>paramater</a:t>
            </a:r>
            <a:r>
              <a:rPr lang="en-US" sz="2400" dirty="0" smtClean="0"/>
              <a:t>).</a:t>
            </a:r>
            <a:br>
              <a:rPr lang="en-US" sz="2400" dirty="0" smtClean="0"/>
            </a:b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mengidentifikasi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pencegahan</a:t>
            </a:r>
            <a:r>
              <a:rPr lang="en-US" sz="2400" dirty="0" smtClean="0"/>
              <a:t> </a:t>
            </a:r>
            <a:r>
              <a:rPr lang="en-US" sz="2400" dirty="0" err="1" smtClean="0"/>
              <a:t>Kecelakaan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.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jelas</a:t>
            </a:r>
            <a:r>
              <a:rPr lang="en-US" sz="2400" dirty="0" smtClean="0"/>
              <a:t> </a:t>
            </a:r>
            <a:r>
              <a:rPr lang="en-US" sz="2400" dirty="0" err="1" smtClean="0"/>
              <a:t>singkat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konsisten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PSI (Process Safety Information) yang </a:t>
            </a:r>
            <a:r>
              <a:rPr lang="en-US" sz="2400" dirty="0" err="1" smtClean="0"/>
              <a:t>mengacu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PHA (Process Hazards Analysis).</a:t>
            </a:r>
            <a:br>
              <a:rPr lang="en-US" sz="2400" dirty="0" smtClean="0"/>
            </a:b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berkala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diupadate</a:t>
            </a:r>
            <a:r>
              <a:rPr lang="en-US" sz="2400" dirty="0" smtClean="0"/>
              <a:t>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parameter, </a:t>
            </a:r>
            <a:r>
              <a:rPr lang="en-US" sz="2400" dirty="0" err="1" smtClean="0"/>
              <a:t>konsisten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err="1" smtClean="0"/>
              <a:t>Pelatihan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darurat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Training / </a:t>
            </a:r>
            <a:r>
              <a:rPr lang="en-US" dirty="0" err="1" smtClean="0"/>
              <a:t>Pelatihan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PSM. Hal-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training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bahayanya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mengerahui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Pelaksanaannya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r>
              <a:rPr lang="en-US" dirty="0" smtClean="0"/>
              <a:t> </a:t>
            </a:r>
            <a:r>
              <a:rPr lang="en-US" dirty="0" err="1" smtClean="0"/>
              <a:t>dievaluasi</a:t>
            </a:r>
            <a:r>
              <a:rPr lang="en-US" dirty="0" smtClean="0"/>
              <a:t> </a:t>
            </a:r>
            <a:r>
              <a:rPr lang="en-US" dirty="0" err="1" smtClean="0"/>
              <a:t>keefektifan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teraining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 Contractor’s Obligation /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kontraktor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mempekerjakan</a:t>
            </a:r>
            <a:r>
              <a:rPr lang="en-US" dirty="0" smtClean="0"/>
              <a:t> </a:t>
            </a:r>
            <a:r>
              <a:rPr lang="en-US" dirty="0" err="1" smtClean="0"/>
              <a:t>kontraktor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pekerjannya</a:t>
            </a:r>
            <a:r>
              <a:rPr lang="en-US" dirty="0" smtClean="0"/>
              <a:t>. </a:t>
            </a:r>
            <a:r>
              <a:rPr lang="en-US" dirty="0" err="1" smtClean="0"/>
              <a:t>Meruypakan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kontraktor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area </a:t>
            </a:r>
            <a:r>
              <a:rPr lang="en-US" dirty="0" err="1" smtClean="0"/>
              <a:t>kerjanya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melaksanaan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K3 </a:t>
            </a:r>
            <a:r>
              <a:rPr lang="en-US" dirty="0" err="1" smtClean="0"/>
              <a:t>khususnya</a:t>
            </a:r>
            <a:r>
              <a:rPr lang="en-US" dirty="0" smtClean="0"/>
              <a:t> yang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r>
              <a:rPr lang="en-US" dirty="0" smtClean="0"/>
              <a:t>. </a:t>
            </a:r>
            <a:r>
              <a:rPr lang="en-US" dirty="0" err="1" smtClean="0"/>
              <a:t>Kontraktor</a:t>
            </a:r>
            <a:r>
              <a:rPr lang="en-US" dirty="0" smtClean="0"/>
              <a:t> </a:t>
            </a:r>
            <a:r>
              <a:rPr lang="en-US" dirty="0" err="1" smtClean="0"/>
              <a:t>bertanggungjawab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selamata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kontraktor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7.Pre-Startup Safety Review</a:t>
            </a:r>
            <a:br>
              <a:rPr lang="en-US" dirty="0" smtClean="0"/>
            </a:b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start up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commisioning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/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. Pre startup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parameter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P&amp;ID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emergency shutdown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dikomunikasikan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1219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4"/>
            <a:ext cx="12192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8. Mechanical Integrity</a:t>
            </a:r>
            <a:br>
              <a:rPr lang="en-US" dirty="0" smtClean="0"/>
            </a:b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pengoperasian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dioperasikan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PSM </a:t>
            </a:r>
            <a:r>
              <a:rPr lang="en-US" dirty="0" err="1" smtClean="0"/>
              <a:t>mempersyaratkan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Bejana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tangki</a:t>
            </a:r>
            <a:r>
              <a:rPr lang="en-US" dirty="0" smtClean="0"/>
              <a:t> </a:t>
            </a:r>
            <a:r>
              <a:rPr lang="en-US" dirty="0" err="1" smtClean="0"/>
              <a:t>penyimpan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Sistim</a:t>
            </a:r>
            <a:r>
              <a:rPr lang="en-US" dirty="0" smtClean="0"/>
              <a:t> </a:t>
            </a:r>
            <a:r>
              <a:rPr lang="en-US" dirty="0" err="1" smtClean="0"/>
              <a:t>perpipaan</a:t>
            </a:r>
            <a:r>
              <a:rPr lang="en-US" dirty="0" smtClean="0"/>
              <a:t> (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komponennya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valve)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Sistim</a:t>
            </a:r>
            <a:r>
              <a:rPr lang="en-US" dirty="0" smtClean="0"/>
              <a:t> Relief </a:t>
            </a:r>
            <a:r>
              <a:rPr lang="en-US" dirty="0" err="1" smtClean="0"/>
              <a:t>dan</a:t>
            </a:r>
            <a:r>
              <a:rPr lang="en-US" dirty="0" smtClean="0"/>
              <a:t> venting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Sistim</a:t>
            </a:r>
            <a:r>
              <a:rPr lang="en-US" dirty="0" smtClean="0"/>
              <a:t> emergency shutdown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Sistim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(sensor, alarm, interlock)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Pompa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inspeksi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testing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9. Hot Work Permit / </a:t>
            </a:r>
            <a:r>
              <a:rPr lang="en-US" dirty="0" err="1" smtClean="0"/>
              <a:t>Ijin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modfikasi</a:t>
            </a:r>
            <a:r>
              <a:rPr lang="en-US" dirty="0" smtClean="0"/>
              <a:t> yang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, </a:t>
            </a:r>
            <a:r>
              <a:rPr lang="en-US" dirty="0" err="1" smtClean="0"/>
              <a:t>khusunya</a:t>
            </a:r>
            <a:r>
              <a:rPr lang="en-US" dirty="0" smtClean="0"/>
              <a:t> hot work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pengelasan</a:t>
            </a:r>
            <a:r>
              <a:rPr lang="en-US" dirty="0" smtClean="0"/>
              <a:t> </a:t>
            </a:r>
            <a:r>
              <a:rPr lang="en-US" dirty="0" err="1" smtClean="0"/>
              <a:t>berpotensi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kebakaran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peledakan</a:t>
            </a:r>
            <a:r>
              <a:rPr lang="en-US" dirty="0" smtClean="0"/>
              <a:t>.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ijin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resikonya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resikonya</a:t>
            </a:r>
            <a:r>
              <a:rPr lang="en-US" dirty="0" smtClean="0"/>
              <a:t> (</a:t>
            </a:r>
            <a:r>
              <a:rPr lang="en-US" dirty="0" err="1" smtClean="0"/>
              <a:t>mitigasi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personil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11. </a:t>
            </a:r>
            <a:r>
              <a:rPr lang="en-US" sz="2000" dirty="0" err="1" smtClean="0"/>
              <a:t>Investigasi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Problem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diketahui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seharusnya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dibiarkan</a:t>
            </a:r>
            <a:r>
              <a:rPr lang="en-US" sz="2000" dirty="0" smtClean="0"/>
              <a:t>. </a:t>
            </a:r>
            <a:r>
              <a:rPr lang="en-US" sz="2000" dirty="0" err="1" smtClean="0"/>
              <a:t>Kegagalan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investigasi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memperbaiki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akar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permasahan</a:t>
            </a:r>
            <a:r>
              <a:rPr lang="en-US" sz="2000" dirty="0" smtClean="0"/>
              <a:t> (root cause)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berakibat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terulang</a:t>
            </a:r>
            <a:r>
              <a:rPr lang="en-US" sz="2000" dirty="0" smtClean="0"/>
              <a:t> </a:t>
            </a:r>
            <a:r>
              <a:rPr lang="en-US" sz="2000" dirty="0" err="1" smtClean="0"/>
              <a:t>bahkan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berakibat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.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fokus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melaporkan</a:t>
            </a:r>
            <a:r>
              <a:rPr lang="en-US" sz="2000" dirty="0" smtClean="0"/>
              <a:t> problem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membutuhkan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analsis</a:t>
            </a:r>
            <a:r>
              <a:rPr lang="en-US" sz="2000" dirty="0" smtClean="0"/>
              <a:t> </a:t>
            </a:r>
            <a:r>
              <a:rPr lang="en-US" sz="2000" dirty="0" err="1" smtClean="0"/>
              <a:t>akar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r>
              <a:rPr lang="en-US" sz="2000" dirty="0" smtClean="0"/>
              <a:t>.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program yang </a:t>
            </a: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mengidentifikasi</a:t>
            </a:r>
            <a:r>
              <a:rPr lang="en-US" sz="2000" dirty="0" smtClean="0"/>
              <a:t> problem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. </a:t>
            </a:r>
            <a:r>
              <a:rPr lang="en-US" sz="2000" dirty="0" err="1" smtClean="0"/>
              <a:t>Nearmiss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berakibat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bencana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segera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tindak</a:t>
            </a:r>
            <a:r>
              <a:rPr lang="en-US" sz="2000" dirty="0" smtClean="0"/>
              <a:t> </a:t>
            </a:r>
            <a:r>
              <a:rPr lang="en-US" sz="2000" dirty="0" err="1" smtClean="0"/>
              <a:t>lanjuti</a:t>
            </a:r>
            <a:r>
              <a:rPr lang="en-US" sz="2000" dirty="0" smtClean="0"/>
              <a:t>.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bencana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upaya</a:t>
            </a:r>
            <a:r>
              <a:rPr lang="en-US" sz="2000" dirty="0" smtClean="0"/>
              <a:t>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</a:t>
            </a:r>
            <a:r>
              <a:rPr lang="en-US" sz="2000" dirty="0" err="1" smtClean="0"/>
              <a:t>keelakaan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sangatlah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12.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Tanggap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PSM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apapaun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berupaya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sistim</a:t>
            </a:r>
            <a:r>
              <a:rPr lang="en-US" dirty="0" smtClean="0"/>
              <a:t> K3,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, </a:t>
            </a:r>
            <a:r>
              <a:rPr lang="en-US" dirty="0" err="1" smtClean="0"/>
              <a:t>personil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insiden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. Minimal, </a:t>
            </a:r>
            <a:r>
              <a:rPr lang="en-US" dirty="0" err="1" smtClean="0"/>
              <a:t>pengusaha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tanggap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>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evakuasi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pelindung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.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dilatih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agar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alarm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13. Compliance Audit</a:t>
            </a:r>
            <a:br>
              <a:rPr lang="en-US" dirty="0" smtClean="0"/>
            </a:br>
            <a:r>
              <a:rPr lang="en-US" dirty="0" smtClean="0"/>
              <a:t>Audit ADALAH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PSM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memadai</a:t>
            </a:r>
            <a:r>
              <a:rPr lang="en-US" dirty="0" smtClean="0"/>
              <a:t>. </a:t>
            </a:r>
            <a:r>
              <a:rPr lang="en-US" dirty="0" err="1" smtClean="0"/>
              <a:t>Persyaratan</a:t>
            </a:r>
            <a:r>
              <a:rPr lang="en-US" dirty="0" smtClean="0"/>
              <a:t> PSM, audit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setidaknya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. Audit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yang </a:t>
            </a:r>
            <a:r>
              <a:rPr lang="en-US" dirty="0" err="1" smtClean="0"/>
              <a:t>terlatih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audit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direncanakan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pelaksanannya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14. Trade Secret / </a:t>
            </a:r>
            <a:r>
              <a:rPr lang="en-US" dirty="0" err="1" smtClean="0"/>
              <a:t>Rahasia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personil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,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,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tanggap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>, </a:t>
            </a:r>
            <a:r>
              <a:rPr lang="en-US" dirty="0" err="1" smtClean="0"/>
              <a:t>melakukan</a:t>
            </a:r>
            <a:r>
              <a:rPr lang="en-US" dirty="0" smtClean="0"/>
              <a:t> audit,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berpartisipasi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penyelidikan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rahasia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r>
              <a:rPr lang="en-US" dirty="0" err="1" smtClean="0"/>
              <a:t>disertakan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kesepakatan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rahasia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disebar</a:t>
            </a:r>
            <a:r>
              <a:rPr lang="en-US" dirty="0" smtClean="0"/>
              <a:t> </a:t>
            </a:r>
            <a:r>
              <a:rPr lang="en-US" dirty="0" err="1" smtClean="0"/>
              <a:t>luaskan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KESIMPULAN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PSM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proaktif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, </a:t>
            </a:r>
            <a:r>
              <a:rPr lang="en-US" dirty="0" err="1" smtClean="0"/>
              <a:t>kontraktor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lain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berpotensi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terkontrol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Persyaratan</a:t>
            </a:r>
            <a:r>
              <a:rPr lang="en-US" dirty="0" smtClean="0"/>
              <a:t> PSM </a:t>
            </a:r>
            <a:r>
              <a:rPr lang="en-US" dirty="0" err="1" smtClean="0"/>
              <a:t>ada</a:t>
            </a:r>
            <a:r>
              <a:rPr lang="en-US" dirty="0" smtClean="0"/>
              <a:t> 14 </a:t>
            </a:r>
            <a:r>
              <a:rPr lang="en-US" dirty="0" err="1" smtClean="0"/>
              <a:t>elemen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 yang </a:t>
            </a:r>
            <a:r>
              <a:rPr lang="en-US" dirty="0" err="1" smtClean="0"/>
              <a:t>disebutkan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program PSM.</a:t>
            </a:r>
          </a:p>
          <a:p>
            <a:r>
              <a:rPr lang="en-US" dirty="0" err="1" smtClean="0"/>
              <a:t>Referensi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Occupational Safety &amp; Health Administration, OHSA,3132,2000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Elemen</a:t>
            </a:r>
            <a:r>
              <a:rPr lang="en-US" dirty="0" smtClean="0"/>
              <a:t> of Process Safety Management: Case Studies, Terry L. Hardy, 2013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Terima kasih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2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Potensial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Hazard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4" y="5600721"/>
            <a:ext cx="57068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Mutu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Udara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Identifikasi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nalisa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engendalian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esiko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Kerugian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Akibat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Kecelakaan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Bahaya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Pernafasan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Kilang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Tanggap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Darurat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0" y="5600721"/>
            <a:ext cx="550375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Kimia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Rencana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aboratorium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603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Konstruksi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6" y="5181616"/>
            <a:ext cx="54968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Minyak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Gas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Bumi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71114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Alat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Pelindung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(APD)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/>
          <a:lstStyle/>
          <a:p>
            <a:r>
              <a:rPr lang="en-US" sz="2800" b="1" dirty="0" smtClean="0"/>
              <a:t>MANAJEMEN KESELAMATAN PROSES / PROCESS SAFETY MANAGEMENT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28670"/>
            <a:ext cx="10972800" cy="5572163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proaktif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mengidentifikasi</a:t>
            </a:r>
            <a:r>
              <a:rPr lang="en-US" sz="2400" dirty="0" smtClean="0"/>
              <a:t>,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pengertian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pengendalian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bahaya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</a:t>
            </a:r>
            <a:r>
              <a:rPr lang="en-US" sz="2400" dirty="0" err="1" smtClean="0"/>
              <a:t>aktifitas</a:t>
            </a:r>
            <a:r>
              <a:rPr lang="en-US" sz="2400" dirty="0" smtClean="0"/>
              <a:t> </a:t>
            </a:r>
            <a:r>
              <a:rPr lang="en-US" sz="2400" dirty="0" err="1" smtClean="0"/>
              <a:t>ataupun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upaya</a:t>
            </a:r>
            <a:r>
              <a:rPr lang="en-US" sz="2400" dirty="0" smtClean="0"/>
              <a:t> </a:t>
            </a:r>
            <a:r>
              <a:rPr lang="en-US" sz="2400" dirty="0" err="1" smtClean="0"/>
              <a:t>perlindungan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mengacu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OSHA 3132 </a:t>
            </a:r>
            <a:r>
              <a:rPr lang="en-US" sz="2400" dirty="0" err="1" smtClean="0"/>
              <a:t>dan</a:t>
            </a:r>
            <a:r>
              <a:rPr lang="en-US" sz="2400" dirty="0" smtClean="0"/>
              <a:t> 3133 yang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berfokus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pencegahan</a:t>
            </a:r>
            <a:r>
              <a:rPr lang="en-US" sz="2400" dirty="0" smtClean="0"/>
              <a:t>, </a:t>
            </a:r>
            <a:r>
              <a:rPr lang="en-US" sz="2400" dirty="0" err="1" smtClean="0"/>
              <a:t>persiapan</a:t>
            </a:r>
            <a:r>
              <a:rPr lang="en-US" sz="2400" dirty="0" smtClean="0"/>
              <a:t>, </a:t>
            </a:r>
            <a:r>
              <a:rPr lang="en-US" sz="2400" dirty="0" err="1" smtClean="0"/>
              <a:t>mitigasi</a:t>
            </a:r>
            <a:r>
              <a:rPr lang="en-US" sz="2400" dirty="0" smtClean="0"/>
              <a:t>, </a:t>
            </a:r>
            <a:r>
              <a:rPr lang="en-US" sz="2400" dirty="0" err="1" smtClean="0"/>
              <a:t>respon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upaya</a:t>
            </a:r>
            <a:r>
              <a:rPr lang="en-US" sz="2400" dirty="0" smtClean="0"/>
              <a:t> </a:t>
            </a:r>
            <a:r>
              <a:rPr lang="en-US" sz="2400" dirty="0" err="1" smtClean="0"/>
              <a:t>pemulihan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harapannya</a:t>
            </a:r>
            <a:r>
              <a:rPr lang="en-US" sz="2400" dirty="0" smtClean="0"/>
              <a:t>,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keputusan-keputusan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insiden</a:t>
            </a:r>
            <a:r>
              <a:rPr lang="en-US" sz="2400" dirty="0" smtClean="0"/>
              <a:t> </a:t>
            </a:r>
            <a:r>
              <a:rPr lang="en-US" sz="2400" dirty="0" err="1" smtClean="0"/>
              <a:t>serius</a:t>
            </a:r>
            <a:r>
              <a:rPr lang="en-US" sz="2400" dirty="0" smtClean="0"/>
              <a:t>, </a:t>
            </a:r>
            <a:r>
              <a:rPr lang="en-US" sz="2400" dirty="0" err="1" smtClean="0"/>
              <a:t>kejadian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terduga</a:t>
            </a:r>
            <a:r>
              <a:rPr lang="en-US" sz="2400" dirty="0" smtClean="0"/>
              <a:t> </a:t>
            </a:r>
            <a:r>
              <a:rPr lang="en-US" sz="2400" dirty="0" err="1" smtClean="0"/>
              <a:t>diluar</a:t>
            </a:r>
            <a:r>
              <a:rPr lang="en-US" sz="2400" dirty="0" smtClean="0"/>
              <a:t> </a:t>
            </a:r>
            <a:r>
              <a:rPr lang="en-US" sz="2400" dirty="0" err="1" smtClean="0"/>
              <a:t>kendali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bahaya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dikontrol</a:t>
            </a:r>
            <a:r>
              <a:rPr lang="en-US" sz="2400" dirty="0" smtClean="0"/>
              <a:t> </a:t>
            </a:r>
            <a:r>
              <a:rPr lang="en-US" sz="2400" dirty="0" err="1" smtClean="0"/>
              <a:t>ditiap</a:t>
            </a:r>
            <a:r>
              <a:rPr lang="en-US" sz="2400" dirty="0" smtClean="0"/>
              <a:t> </a:t>
            </a:r>
            <a:r>
              <a:rPr lang="en-US" sz="2400" dirty="0" err="1" smtClean="0"/>
              <a:t>prosesnya</a:t>
            </a:r>
            <a:r>
              <a:rPr lang="en-US" sz="24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14"/>
            <a:ext cx="10972800" cy="571504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85794"/>
            <a:ext cx="10972800" cy="5429288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MKP </a:t>
            </a:r>
            <a:r>
              <a:rPr lang="en-US" sz="2400" dirty="0" err="1" smtClean="0"/>
              <a:t>mengacu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smtClean="0"/>
              <a:t>, identifikasi</a:t>
            </a:r>
            <a:r>
              <a:rPr lang="en-US" sz="2400" dirty="0" smtClean="0"/>
              <a:t>, </a:t>
            </a:r>
            <a:r>
              <a:rPr lang="en-US" sz="2400" dirty="0" err="1" smtClean="0"/>
              <a:t>pengertian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pengontrolan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bahaya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upaya</a:t>
            </a:r>
            <a:r>
              <a:rPr lang="en-US" sz="2400" dirty="0" smtClean="0"/>
              <a:t> </a:t>
            </a:r>
            <a:r>
              <a:rPr lang="en-US" sz="2400" dirty="0" err="1" smtClean="0"/>
              <a:t>perlindungan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area </a:t>
            </a:r>
            <a:r>
              <a:rPr lang="en-US" sz="2400" dirty="0" err="1" smtClean="0"/>
              <a:t>kerja</a:t>
            </a:r>
            <a:r>
              <a:rPr lang="en-US" sz="2400" dirty="0" smtClean="0"/>
              <a:t>.</a:t>
            </a:r>
          </a:p>
          <a:p>
            <a:pPr marL="514350" indent="-514350">
              <a:buNone/>
            </a:pPr>
            <a:r>
              <a:rPr lang="en-US" sz="2400" dirty="0" smtClean="0"/>
              <a:t>PSM/MKP </a:t>
            </a:r>
            <a:r>
              <a:rPr lang="en-US" sz="2400" dirty="0" err="1" smtClean="0"/>
              <a:t>berfokus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– </a:t>
            </a:r>
            <a:r>
              <a:rPr lang="en-US" sz="2400" dirty="0" err="1" smtClean="0"/>
              <a:t>Pencegahan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– </a:t>
            </a:r>
            <a:r>
              <a:rPr lang="en-US" sz="2400" dirty="0" err="1" smtClean="0"/>
              <a:t>Persiapan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– </a:t>
            </a:r>
            <a:r>
              <a:rPr lang="en-US" sz="2400" dirty="0" err="1" smtClean="0"/>
              <a:t>Mitigasi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– </a:t>
            </a:r>
            <a:r>
              <a:rPr lang="en-US" sz="2400" dirty="0" err="1" smtClean="0"/>
              <a:t>Respons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– </a:t>
            </a:r>
            <a:r>
              <a:rPr lang="en-US" sz="2400" dirty="0" err="1" smtClean="0"/>
              <a:t>Pemulihan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bencana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err="1" smtClean="0"/>
              <a:t>Proses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dimaksud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PSM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menyimpan</a:t>
            </a:r>
            <a:r>
              <a:rPr lang="en-US" sz="2400" dirty="0" smtClean="0"/>
              <a:t>, </a:t>
            </a:r>
            <a:r>
              <a:rPr lang="en-US" sz="2400" dirty="0" err="1" smtClean="0"/>
              <a:t>memproduksi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 </a:t>
            </a:r>
            <a:r>
              <a:rPr lang="en-US" sz="2400" dirty="0" err="1" smtClean="0"/>
              <a:t>berbahaya</a:t>
            </a:r>
            <a:r>
              <a:rPr lang="en-US" sz="2400" dirty="0" smtClean="0"/>
              <a:t> </a:t>
            </a:r>
            <a:r>
              <a:rPr lang="en-US" sz="2400" dirty="0" err="1" smtClean="0"/>
              <a:t>ataupun</a:t>
            </a:r>
            <a:r>
              <a:rPr lang="en-US" sz="2400" dirty="0" smtClean="0"/>
              <a:t> </a:t>
            </a:r>
            <a:r>
              <a:rPr lang="en-US" sz="2400" dirty="0" err="1" smtClean="0"/>
              <a:t>kombinasi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aktifitas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Latar</a:t>
            </a:r>
            <a:r>
              <a:rPr lang="en-US" b="1" dirty="0" smtClean="0"/>
              <a:t> </a:t>
            </a:r>
            <a:r>
              <a:rPr lang="en-US" b="1" dirty="0" err="1" smtClean="0"/>
              <a:t>Belakang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Bhopal (1984) India yang </a:t>
            </a:r>
            <a:r>
              <a:rPr lang="en-US" dirty="0" err="1" smtClean="0"/>
              <a:t>menyebabkan</a:t>
            </a:r>
            <a:r>
              <a:rPr lang="en-US" dirty="0" smtClean="0"/>
              <a:t> &gt;2000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meninggal</a:t>
            </a:r>
            <a:r>
              <a:rPr lang="en-US" dirty="0" smtClean="0"/>
              <a:t>, Pasadena (1989) </a:t>
            </a:r>
            <a:r>
              <a:rPr lang="en-US" dirty="0" err="1" smtClean="0"/>
              <a:t>mengakibatkan</a:t>
            </a:r>
            <a:r>
              <a:rPr lang="en-US" dirty="0" smtClean="0"/>
              <a:t> 23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meninggal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132 </a:t>
            </a:r>
            <a:r>
              <a:rPr lang="en-US" dirty="0" err="1" smtClean="0"/>
              <a:t>cidera</a:t>
            </a:r>
            <a:r>
              <a:rPr lang="en-US" dirty="0" smtClean="0"/>
              <a:t>, Piper Alpha (1988) </a:t>
            </a:r>
            <a:r>
              <a:rPr lang="en-US" dirty="0" err="1" smtClean="0"/>
              <a:t>mengakibatkan</a:t>
            </a:r>
            <a:r>
              <a:rPr lang="en-US" dirty="0" smtClean="0"/>
              <a:t> 167 </a:t>
            </a:r>
            <a:r>
              <a:rPr lang="en-US" dirty="0" err="1" smtClean="0"/>
              <a:t>meninngal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b </a:t>
            </a:r>
            <a:r>
              <a:rPr lang="en-US" dirty="0" err="1" smtClean="0"/>
              <a:t>encana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r>
              <a:rPr lang="en-US" dirty="0" smtClean="0"/>
              <a:t> yang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kebakaran</a:t>
            </a:r>
            <a:r>
              <a:rPr lang="en-US" dirty="0" smtClean="0"/>
              <a:t>, </a:t>
            </a:r>
            <a:r>
              <a:rPr lang="en-US" dirty="0" err="1" smtClean="0"/>
              <a:t>peledakan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paparan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beracun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:\UEU\RPS\PROSES INDUSTRI\flixborough-piper-alph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4212" y="2357437"/>
            <a:ext cx="57435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Dari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bencana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bencana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sulit</a:t>
            </a:r>
            <a:r>
              <a:rPr lang="en-US" sz="2400" dirty="0" smtClean="0"/>
              <a:t> </a:t>
            </a:r>
            <a:r>
              <a:rPr lang="en-US" sz="2400" dirty="0" err="1" smtClean="0"/>
              <a:t>dicegah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traditional occupational safety and health yang </a:t>
            </a:r>
            <a:r>
              <a:rPr lang="en-US" sz="2400" dirty="0" err="1" smtClean="0"/>
              <a:t>berfokus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.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insiden</a:t>
            </a:r>
            <a:r>
              <a:rPr lang="en-US" sz="2400" dirty="0" smtClean="0"/>
              <a:t> </a:t>
            </a:r>
            <a:r>
              <a:rPr lang="en-US" sz="2400" dirty="0" err="1" smtClean="0"/>
              <a:t>serius</a:t>
            </a:r>
            <a:r>
              <a:rPr lang="en-US" sz="2400" dirty="0" smtClean="0"/>
              <a:t>, </a:t>
            </a:r>
            <a:r>
              <a:rPr lang="en-US" sz="2400" dirty="0" err="1" smtClean="0"/>
              <a:t>kejadian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terduga</a:t>
            </a:r>
            <a:r>
              <a:rPr lang="en-US" sz="2400" dirty="0" smtClean="0"/>
              <a:t> </a:t>
            </a:r>
            <a:r>
              <a:rPr lang="en-US" sz="2400" dirty="0" err="1" smtClean="0"/>
              <a:t>diluar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</a:t>
            </a:r>
            <a:r>
              <a:rPr lang="en-US" sz="2400" dirty="0" smtClean="0"/>
              <a:t> </a:t>
            </a:r>
            <a:r>
              <a:rPr lang="en-US" sz="2400" dirty="0" err="1" smtClean="0"/>
              <a:t>ataupun</a:t>
            </a:r>
            <a:r>
              <a:rPr lang="en-US" sz="2400" dirty="0" smtClean="0"/>
              <a:t> </a:t>
            </a:r>
            <a:r>
              <a:rPr lang="en-US" sz="2400" dirty="0" err="1" smtClean="0"/>
              <a:t>atasan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pengontrolan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memperhitungkan</a:t>
            </a:r>
            <a:r>
              <a:rPr lang="en-US" sz="2400" dirty="0" smtClean="0"/>
              <a:t> </a:t>
            </a:r>
            <a:r>
              <a:rPr lang="en-US" sz="2400" dirty="0" err="1" smtClean="0"/>
              <a:t>aktifitas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,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,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dikelola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bahaya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dikontrol</a:t>
            </a:r>
            <a:r>
              <a:rPr lang="en-US" sz="2400" dirty="0" smtClean="0"/>
              <a:t> </a:t>
            </a:r>
            <a:r>
              <a:rPr lang="en-US" sz="2400" dirty="0" err="1" smtClean="0"/>
              <a:t>demi</a:t>
            </a:r>
            <a:r>
              <a:rPr lang="en-US" sz="2400" dirty="0" smtClean="0"/>
              <a:t> </a:t>
            </a:r>
            <a:r>
              <a:rPr lang="en-US" sz="2400" dirty="0" err="1" smtClean="0"/>
              <a:t>kelangsungan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432</Words>
  <Application>Microsoft Office PowerPoint</Application>
  <PresentationFormat>Custom</PresentationFormat>
  <Paragraphs>62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MANAJEMEN KESELAMATAN PROSES / PROCESS SAFETY MANAGEMENT</vt:lpstr>
      <vt:lpstr>Slide 6</vt:lpstr>
      <vt:lpstr>Slide 7</vt:lpstr>
      <vt:lpstr>Slide 8</vt:lpstr>
      <vt:lpstr>Slide 9</vt:lpstr>
      <vt:lpstr>Occupational Safety &amp; Health vs Process Safety Management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Hilhami</cp:lastModifiedBy>
  <cp:revision>318</cp:revision>
  <dcterms:created xsi:type="dcterms:W3CDTF">2010-08-24T06:47:44Z</dcterms:created>
  <dcterms:modified xsi:type="dcterms:W3CDTF">2018-10-18T17:45:18Z</dcterms:modified>
</cp:coreProperties>
</file>