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16" r:id="rId2"/>
    <p:sldId id="335" r:id="rId3"/>
    <p:sldId id="427" r:id="rId4"/>
    <p:sldId id="442" r:id="rId5"/>
    <p:sldId id="443" r:id="rId6"/>
    <p:sldId id="441"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3190" autoAdjust="0"/>
  </p:normalViewPr>
  <p:slideViewPr>
    <p:cSldViewPr>
      <p:cViewPr varScale="1">
        <p:scale>
          <a:sx n="85" d="100"/>
          <a:sy n="85" d="100"/>
        </p:scale>
        <p:origin x="94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D988DF4-AA17-4895-A7D4-A330E94C0E29}" type="datetimeFigureOut">
              <a:rPr lang="id-ID"/>
              <a:pPr>
                <a:defRPr/>
              </a:pPr>
              <a:t>30/11/2018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EF2FC91-52F9-41A2-A13E-D2D6D54545B5}" type="slidenum">
              <a:rPr lang="id-ID"/>
              <a:pPr>
                <a:defRPr/>
              </a:pPr>
              <a:t>‹#›</a:t>
            </a:fld>
            <a:endParaRPr lang="id-ID"/>
          </a:p>
        </p:txBody>
      </p:sp>
    </p:spTree>
    <p:extLst>
      <p:ext uri="{BB962C8B-B14F-4D97-AF65-F5344CB8AC3E}">
        <p14:creationId xmlns:p14="http://schemas.microsoft.com/office/powerpoint/2010/main" val="3927894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09A63F-5730-4A31-9AA4-A3E285FE15DB}" type="slidenum">
              <a:rPr lang="id-ID" smtClean="0"/>
              <a:pPr>
                <a:spcBef>
                  <a:spcPct val="0"/>
                </a:spcBef>
              </a:pPr>
              <a:t>2</a:t>
            </a:fld>
            <a:endParaRPr lang="id-ID"/>
          </a:p>
        </p:txBody>
      </p:sp>
    </p:spTree>
    <p:extLst>
      <p:ext uri="{BB962C8B-B14F-4D97-AF65-F5344CB8AC3E}">
        <p14:creationId xmlns:p14="http://schemas.microsoft.com/office/powerpoint/2010/main" val="52971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09A63F-5730-4A31-9AA4-A3E285FE15DB}" type="slidenum">
              <a:rPr lang="id-ID" smtClean="0"/>
              <a:pPr>
                <a:spcBef>
                  <a:spcPct val="0"/>
                </a:spcBef>
              </a:pPr>
              <a:t>6</a:t>
            </a:fld>
            <a:endParaRPr lang="id-ID"/>
          </a:p>
        </p:txBody>
      </p:sp>
    </p:spTree>
    <p:extLst>
      <p:ext uri="{BB962C8B-B14F-4D97-AF65-F5344CB8AC3E}">
        <p14:creationId xmlns:p14="http://schemas.microsoft.com/office/powerpoint/2010/main" val="90269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5DA16CB-B507-44E7-9FDD-86ED57E99152}" type="datetime1">
              <a:rPr lang="en-US"/>
              <a:pPr>
                <a:defRPr/>
              </a:pPr>
              <a:t>30-Nov-18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E20C4-B90F-4140-9273-6DE0A339449A}" type="slidenum">
              <a:rPr lang="en-US"/>
              <a:pPr>
                <a:defRPr/>
              </a:pPr>
              <a:t>‹#›</a:t>
            </a:fld>
            <a:endParaRPr lang="en-US"/>
          </a:p>
        </p:txBody>
      </p:sp>
    </p:spTree>
    <p:extLst>
      <p:ext uri="{BB962C8B-B14F-4D97-AF65-F5344CB8AC3E}">
        <p14:creationId xmlns:p14="http://schemas.microsoft.com/office/powerpoint/2010/main" val="382608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F56C99-7C7F-43DF-8773-E206650DCED3}" type="datetime1">
              <a:rPr lang="en-US"/>
              <a:pPr>
                <a:defRPr/>
              </a:pPr>
              <a:t>30-Nov-18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89839-F3BA-40DC-B27E-E5900C5B3E73}" type="slidenum">
              <a:rPr lang="en-US"/>
              <a:pPr>
                <a:defRPr/>
              </a:pPr>
              <a:t>‹#›</a:t>
            </a:fld>
            <a:endParaRPr lang="en-US"/>
          </a:p>
        </p:txBody>
      </p:sp>
    </p:spTree>
    <p:extLst>
      <p:ext uri="{BB962C8B-B14F-4D97-AF65-F5344CB8AC3E}">
        <p14:creationId xmlns:p14="http://schemas.microsoft.com/office/powerpoint/2010/main" val="90273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BB5B40-DC4E-4A4B-80F1-FFB730A3FCAE}" type="datetime1">
              <a:rPr lang="en-US"/>
              <a:pPr>
                <a:defRPr/>
              </a:pPr>
              <a:t>30-Nov-18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730ADA-41AD-4951-A56A-0265E6EE68A4}" type="slidenum">
              <a:rPr lang="en-US"/>
              <a:pPr>
                <a:defRPr/>
              </a:pPr>
              <a:t>‹#›</a:t>
            </a:fld>
            <a:endParaRPr lang="en-US"/>
          </a:p>
        </p:txBody>
      </p:sp>
    </p:spTree>
    <p:extLst>
      <p:ext uri="{BB962C8B-B14F-4D97-AF65-F5344CB8AC3E}">
        <p14:creationId xmlns:p14="http://schemas.microsoft.com/office/powerpoint/2010/main" val="13895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C428C1-9914-4EE3-8ADC-D091915DFF22}" type="datetime1">
              <a:rPr lang="en-US"/>
              <a:pPr>
                <a:defRPr/>
              </a:pPr>
              <a:t>30-Nov-18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C37914-B422-4AEB-B120-13749AF848B1}" type="slidenum">
              <a:rPr lang="en-US"/>
              <a:pPr>
                <a:defRPr/>
              </a:pPr>
              <a:t>‹#›</a:t>
            </a:fld>
            <a:endParaRPr lang="en-US"/>
          </a:p>
        </p:txBody>
      </p:sp>
    </p:spTree>
    <p:extLst>
      <p:ext uri="{BB962C8B-B14F-4D97-AF65-F5344CB8AC3E}">
        <p14:creationId xmlns:p14="http://schemas.microsoft.com/office/powerpoint/2010/main" val="3476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55DA01-10EE-4145-AC48-7CA3EBF4906C}" type="datetime1">
              <a:rPr lang="en-US"/>
              <a:pPr>
                <a:defRPr/>
              </a:pPr>
              <a:t>30-Nov-18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371C21-E31F-441E-BCAF-F856E51594E2}" type="slidenum">
              <a:rPr lang="en-US"/>
              <a:pPr>
                <a:defRPr/>
              </a:pPr>
              <a:t>‹#›</a:t>
            </a:fld>
            <a:endParaRPr lang="en-US"/>
          </a:p>
        </p:txBody>
      </p:sp>
    </p:spTree>
    <p:extLst>
      <p:ext uri="{BB962C8B-B14F-4D97-AF65-F5344CB8AC3E}">
        <p14:creationId xmlns:p14="http://schemas.microsoft.com/office/powerpoint/2010/main" val="219381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94CC29-EE99-46C3-8384-3D5C6F28CAFC}" type="datetime1">
              <a:rPr lang="en-US"/>
              <a:pPr>
                <a:defRPr/>
              </a:pPr>
              <a:t>30-Nov-18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76B7E2-2759-4634-8B16-2F12520912EC}" type="slidenum">
              <a:rPr lang="en-US"/>
              <a:pPr>
                <a:defRPr/>
              </a:pPr>
              <a:t>‹#›</a:t>
            </a:fld>
            <a:endParaRPr lang="en-US"/>
          </a:p>
        </p:txBody>
      </p:sp>
    </p:spTree>
    <p:extLst>
      <p:ext uri="{BB962C8B-B14F-4D97-AF65-F5344CB8AC3E}">
        <p14:creationId xmlns:p14="http://schemas.microsoft.com/office/powerpoint/2010/main" val="122884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576CC22-C3EF-4AE0-B043-9AAD45417590}" type="datetime1">
              <a:rPr lang="en-US"/>
              <a:pPr>
                <a:defRPr/>
              </a:pPr>
              <a:t>30-Nov-18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CC491B-EC8A-4AA9-A6D1-77B4C38FEB28}" type="slidenum">
              <a:rPr lang="en-US"/>
              <a:pPr>
                <a:defRPr/>
              </a:pPr>
              <a:t>‹#›</a:t>
            </a:fld>
            <a:endParaRPr lang="en-US"/>
          </a:p>
        </p:txBody>
      </p:sp>
    </p:spTree>
    <p:extLst>
      <p:ext uri="{BB962C8B-B14F-4D97-AF65-F5344CB8AC3E}">
        <p14:creationId xmlns:p14="http://schemas.microsoft.com/office/powerpoint/2010/main" val="414663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7B1683-3C46-40C3-B460-B93100727F5F}" type="datetime1">
              <a:rPr lang="en-US"/>
              <a:pPr>
                <a:defRPr/>
              </a:pPr>
              <a:t>30-Nov-18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4E0585-9A03-49BA-8A8B-405E43D35897}" type="slidenum">
              <a:rPr lang="en-US"/>
              <a:pPr>
                <a:defRPr/>
              </a:pPr>
              <a:t>‹#›</a:t>
            </a:fld>
            <a:endParaRPr lang="en-US"/>
          </a:p>
        </p:txBody>
      </p:sp>
    </p:spTree>
    <p:extLst>
      <p:ext uri="{BB962C8B-B14F-4D97-AF65-F5344CB8AC3E}">
        <p14:creationId xmlns:p14="http://schemas.microsoft.com/office/powerpoint/2010/main" val="262269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9AED2D-2118-4B6E-AAFE-2E06B1104126}" type="datetime1">
              <a:rPr lang="en-US"/>
              <a:pPr>
                <a:defRPr/>
              </a:pPr>
              <a:t>30-Nov-18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AFAD4D-48A9-48FE-9AB1-0C5659D95600}" type="slidenum">
              <a:rPr lang="en-US"/>
              <a:pPr>
                <a:defRPr/>
              </a:pPr>
              <a:t>‹#›</a:t>
            </a:fld>
            <a:endParaRPr lang="en-US"/>
          </a:p>
        </p:txBody>
      </p:sp>
    </p:spTree>
    <p:extLst>
      <p:ext uri="{BB962C8B-B14F-4D97-AF65-F5344CB8AC3E}">
        <p14:creationId xmlns:p14="http://schemas.microsoft.com/office/powerpoint/2010/main" val="413621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5BECF8-CFAF-479A-B708-AC08857CA5A8}" type="datetime1">
              <a:rPr lang="en-US"/>
              <a:pPr>
                <a:defRPr/>
              </a:pPr>
              <a:t>30-Nov-18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92941C-2CC7-428D-BF60-8B2A66741D0F}" type="slidenum">
              <a:rPr lang="en-US"/>
              <a:pPr>
                <a:defRPr/>
              </a:pPr>
              <a:t>‹#›</a:t>
            </a:fld>
            <a:endParaRPr lang="en-US"/>
          </a:p>
        </p:txBody>
      </p:sp>
    </p:spTree>
    <p:extLst>
      <p:ext uri="{BB962C8B-B14F-4D97-AF65-F5344CB8AC3E}">
        <p14:creationId xmlns:p14="http://schemas.microsoft.com/office/powerpoint/2010/main" val="9496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C7D305-3BA6-4635-BEE1-BAD1201B7082}" type="datetime1">
              <a:rPr lang="en-US"/>
              <a:pPr>
                <a:defRPr/>
              </a:pPr>
              <a:t>30-Nov-18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B1DA6-349C-4B6E-A9B8-9FFF4476B5E4}" type="slidenum">
              <a:rPr lang="en-US"/>
              <a:pPr>
                <a:defRPr/>
              </a:pPr>
              <a:t>‹#›</a:t>
            </a:fld>
            <a:endParaRPr lang="en-US"/>
          </a:p>
        </p:txBody>
      </p:sp>
    </p:spTree>
    <p:extLst>
      <p:ext uri="{BB962C8B-B14F-4D97-AF65-F5344CB8AC3E}">
        <p14:creationId xmlns:p14="http://schemas.microsoft.com/office/powerpoint/2010/main" val="312815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2AC48B4-2418-4522-8139-7DB8B8EB989C}" type="datetime1">
              <a:rPr lang="en-US"/>
              <a:pPr>
                <a:defRPr/>
              </a:pPr>
              <a:t>30-Nov-18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661453D4-9D10-4791-A7DD-FDBEC763EC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71800" y="3657600"/>
            <a:ext cx="6172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1" dirty="0">
                <a:solidFill>
                  <a:schemeClr val="bg1"/>
                </a:solidFill>
                <a:latin typeface="Arial" panose="020B0604020202020204" pitchFamily="34" charset="0"/>
                <a:cs typeface="Arial" panose="020B0604020202020204" pitchFamily="34" charset="0"/>
              </a:rPr>
              <a:t>DAMPAK RISIKO PAK</a:t>
            </a:r>
          </a:p>
          <a:p>
            <a:pPr algn="ctr" eaLnBrk="1" hangingPunct="1">
              <a:spcBef>
                <a:spcPct val="0"/>
              </a:spcBef>
              <a:buFontTx/>
              <a:buNone/>
            </a:pPr>
            <a:endParaRPr lang="en-US" sz="1600"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r>
              <a:rPr lang="en-US" sz="1600" b="1" dirty="0">
                <a:solidFill>
                  <a:schemeClr val="bg1"/>
                </a:solidFill>
                <a:latin typeface="Arial" panose="020B0604020202020204" pitchFamily="34" charset="0"/>
                <a:cs typeface="Arial" panose="020B0604020202020204" pitchFamily="34" charset="0"/>
              </a:rPr>
              <a:t>PERTEMUAN 10</a:t>
            </a:r>
          </a:p>
          <a:p>
            <a:pPr algn="ctr" eaLnBrk="1" hangingPunct="1">
              <a:spcBef>
                <a:spcPct val="0"/>
              </a:spcBef>
              <a:buFontTx/>
              <a:buNone/>
            </a:pPr>
            <a:r>
              <a:rPr lang="en-US" sz="1600" b="1" dirty="0" err="1">
                <a:solidFill>
                  <a:schemeClr val="bg1"/>
                </a:solidFill>
                <a:latin typeface="Arial" panose="020B0604020202020204" pitchFamily="34" charset="0"/>
                <a:cs typeface="Arial" panose="020B0604020202020204" pitchFamily="34" charset="0"/>
              </a:rPr>
              <a:t>Izzatu</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Millah</a:t>
            </a:r>
            <a:r>
              <a:rPr lang="en-US" sz="1600" b="1" dirty="0">
                <a:solidFill>
                  <a:schemeClr val="bg1"/>
                </a:solidFill>
                <a:latin typeface="Arial" panose="020B0604020202020204" pitchFamily="34" charset="0"/>
                <a:cs typeface="Arial" panose="020B0604020202020204" pitchFamily="34" charset="0"/>
              </a:rPr>
              <a:t>, SKM, MKKK</a:t>
            </a:r>
          </a:p>
          <a:p>
            <a:pPr algn="ctr" eaLnBrk="1" hangingPunct="1">
              <a:spcBef>
                <a:spcPct val="0"/>
              </a:spcBef>
              <a:buFontTx/>
              <a:buNone/>
            </a:pPr>
            <a:r>
              <a:rPr lang="en-US" sz="1600" b="1" dirty="0">
                <a:solidFill>
                  <a:schemeClr val="bg1"/>
                </a:solidFill>
                <a:latin typeface="Arial" panose="020B0604020202020204" pitchFamily="34" charset="0"/>
                <a:cs typeface="Arial" panose="020B0604020202020204" pitchFamily="34" charset="0"/>
              </a:rPr>
              <a:t>PRODI KESMAS / FIKES</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2">
            <a:extLst>
              <a:ext uri="{FF2B5EF4-FFF2-40B4-BE49-F238E27FC236}">
                <a16:creationId xmlns:a16="http://schemas.microsoft.com/office/drawing/2014/main" id="{916D9482-0CD3-4174-85BF-8CA61EDB564C}"/>
              </a:ext>
            </a:extLst>
          </p:cNvPr>
          <p:cNvSpPr>
            <a:spLocks noChangeArrowheads="1" noChangeShapeType="1" noTextEdit="1"/>
          </p:cNvSpPr>
          <p:nvPr/>
        </p:nvSpPr>
        <p:spPr bwMode="auto">
          <a:xfrm>
            <a:off x="973138" y="2133600"/>
            <a:ext cx="7199312" cy="1727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miter lim="800000"/>
                  <a:headEnd type="none" w="sm" len="sm"/>
                  <a:tailEnd type="none" w="sm" len="sm"/>
                </a:ln>
                <a:solidFill>
                  <a:srgbClr val="FFFFFF"/>
                </a:solidFill>
                <a:latin typeface="Arial Black" panose="020B0A04020102020204"/>
              </a:rPr>
              <a:t>APA</a:t>
            </a:r>
          </a:p>
          <a:p>
            <a:pPr algn="ctr"/>
            <a:r>
              <a:rPr lang="en-US" sz="3600" kern="10" dirty="0">
                <a:ln w="9525">
                  <a:solidFill>
                    <a:srgbClr val="000000"/>
                  </a:solidFill>
                  <a:miter lim="800000"/>
                  <a:headEnd type="none" w="sm" len="sm"/>
                  <a:tailEnd type="none" w="sm" len="sm"/>
                </a:ln>
                <a:solidFill>
                  <a:srgbClr val="FFFFFF"/>
                </a:solidFill>
                <a:latin typeface="Arial Black" panose="020B0A04020102020204"/>
              </a:rPr>
              <a:t>DAMPAK </a:t>
            </a:r>
          </a:p>
          <a:p>
            <a:pPr algn="ctr"/>
            <a:r>
              <a:rPr lang="en-US" sz="3600" kern="10" dirty="0">
                <a:ln w="9525">
                  <a:solidFill>
                    <a:srgbClr val="000000"/>
                  </a:solidFill>
                  <a:miter lim="800000"/>
                  <a:headEnd type="none" w="sm" len="sm"/>
                  <a:tailEnd type="none" w="sm" len="sm"/>
                </a:ln>
                <a:solidFill>
                  <a:srgbClr val="FFFFFF"/>
                </a:solidFill>
                <a:latin typeface="Arial Black" panose="020B0A04020102020204"/>
              </a:rPr>
              <a:t>PAK ?</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a:extLst>
              <a:ext uri="{FF2B5EF4-FFF2-40B4-BE49-F238E27FC236}">
                <a16:creationId xmlns:a16="http://schemas.microsoft.com/office/drawing/2014/main" id="{4EB124D2-F11F-4BF2-96EA-4AECFDEC2269}"/>
              </a:ext>
            </a:extLst>
          </p:cNvPr>
          <p:cNvSpPr>
            <a:spLocks noGrp="1" noChangeArrowheads="1"/>
          </p:cNvSpPr>
          <p:nvPr>
            <p:ph type="title"/>
          </p:nvPr>
        </p:nvSpPr>
        <p:spPr>
          <a:xfrm>
            <a:off x="531812" y="685800"/>
            <a:ext cx="8080375" cy="720725"/>
          </a:xfrm>
          <a:solidFill>
            <a:schemeClr val="accent1"/>
          </a:solidFill>
        </p:spPr>
        <p:txBody>
          <a:bodyPr/>
          <a:lstStyle/>
          <a:p>
            <a:r>
              <a:rPr lang="en-US" sz="4000" dirty="0" err="1"/>
              <a:t>Akibat</a:t>
            </a:r>
            <a:r>
              <a:rPr lang="en-US" sz="4000" dirty="0"/>
              <a:t> PAK pada Tenaga </a:t>
            </a:r>
            <a:r>
              <a:rPr lang="en-US" sz="4000" dirty="0" err="1"/>
              <a:t>Kerja</a:t>
            </a:r>
            <a:endParaRPr lang="en-US" sz="4000" dirty="0"/>
          </a:p>
        </p:txBody>
      </p:sp>
      <p:sp>
        <p:nvSpPr>
          <p:cNvPr id="18" name="Rectangle 3">
            <a:extLst>
              <a:ext uri="{FF2B5EF4-FFF2-40B4-BE49-F238E27FC236}">
                <a16:creationId xmlns:a16="http://schemas.microsoft.com/office/drawing/2014/main" id="{AC2B8C5E-5A39-47C9-9901-AB7A32A9F5B1}"/>
              </a:ext>
            </a:extLst>
          </p:cNvPr>
          <p:cNvSpPr>
            <a:spLocks noGrp="1" noChangeArrowheads="1"/>
          </p:cNvSpPr>
          <p:nvPr>
            <p:ph idx="1"/>
          </p:nvPr>
        </p:nvSpPr>
        <p:spPr>
          <a:xfrm>
            <a:off x="659606" y="1676400"/>
            <a:ext cx="7796212" cy="4608512"/>
          </a:xfrm>
        </p:spPr>
        <p:txBody>
          <a:bodyPr/>
          <a:lstStyle/>
          <a:p>
            <a:pPr marL="609600" indent="-609600">
              <a:lnSpc>
                <a:spcPct val="70000"/>
              </a:lnSpc>
            </a:pPr>
            <a:r>
              <a:rPr lang="sv-SE" sz="2800" dirty="0"/>
              <a:t>Akibat langsung :</a:t>
            </a:r>
          </a:p>
          <a:p>
            <a:pPr marL="990600" lvl="1" indent="-533400">
              <a:lnSpc>
                <a:spcPct val="80000"/>
              </a:lnSpc>
              <a:buFont typeface="Wingdings" panose="05000000000000000000" pitchFamily="2" charset="2"/>
              <a:buChar char="Ø"/>
            </a:pPr>
            <a:r>
              <a:rPr lang="sv-SE" sz="2400" dirty="0"/>
              <a:t>Sementara Tidak Mampu Bekerja (STMB)</a:t>
            </a:r>
          </a:p>
          <a:p>
            <a:pPr marL="990600" lvl="1" indent="-533400">
              <a:lnSpc>
                <a:spcPct val="80000"/>
              </a:lnSpc>
              <a:buFont typeface="Wingdings" panose="05000000000000000000" pitchFamily="2" charset="2"/>
              <a:buChar char="Ø"/>
            </a:pPr>
            <a:r>
              <a:rPr lang="sv-SE" sz="2400" dirty="0"/>
              <a:t>Kehilangan salah satu organ atau fungsi (cacat anatomis atau cacat fungsi) sebagian atau total</a:t>
            </a:r>
            <a:endParaRPr lang="fi-FI" sz="2400" dirty="0"/>
          </a:p>
          <a:p>
            <a:pPr marL="990600" lvl="1" indent="-533400">
              <a:lnSpc>
                <a:spcPct val="80000"/>
              </a:lnSpc>
              <a:buFont typeface="Wingdings" panose="05000000000000000000" pitchFamily="2" charset="2"/>
              <a:buChar char="Ø"/>
            </a:pPr>
            <a:r>
              <a:rPr lang="it-IT" sz="2400" dirty="0"/>
              <a:t>Meninggal dunia</a:t>
            </a:r>
          </a:p>
          <a:p>
            <a:pPr marL="609600" indent="-609600">
              <a:lnSpc>
                <a:spcPct val="70000"/>
              </a:lnSpc>
            </a:pPr>
            <a:r>
              <a:rPr lang="en-US" sz="2800" dirty="0" err="1"/>
              <a:t>Akibat</a:t>
            </a:r>
            <a:r>
              <a:rPr lang="en-US" sz="2800" dirty="0"/>
              <a:t> </a:t>
            </a:r>
            <a:r>
              <a:rPr lang="en-US" sz="2800" dirty="0" err="1"/>
              <a:t>tidak</a:t>
            </a:r>
            <a:r>
              <a:rPr lang="en-US" sz="2800" dirty="0"/>
              <a:t> </a:t>
            </a:r>
            <a:r>
              <a:rPr lang="en-US" sz="2800" dirty="0" err="1"/>
              <a:t>langsung</a:t>
            </a:r>
            <a:r>
              <a:rPr lang="en-US" sz="2800" dirty="0"/>
              <a:t> :</a:t>
            </a:r>
          </a:p>
          <a:p>
            <a:pPr marL="990600" lvl="1" indent="-533400">
              <a:lnSpc>
                <a:spcPct val="80000"/>
              </a:lnSpc>
              <a:buFont typeface="Wingdings" panose="05000000000000000000" pitchFamily="2" charset="2"/>
              <a:buChar char="Ø"/>
            </a:pPr>
            <a:r>
              <a:rPr lang="sv-SE" sz="2400" dirty="0"/>
              <a:t>Penderitaan fisik dan mental karena PAK</a:t>
            </a:r>
          </a:p>
          <a:p>
            <a:pPr marL="990600" lvl="1" indent="-533400">
              <a:lnSpc>
                <a:spcPct val="80000"/>
              </a:lnSpc>
              <a:buFont typeface="Wingdings" panose="05000000000000000000" pitchFamily="2" charset="2"/>
              <a:buChar char="Ø"/>
            </a:pPr>
            <a:r>
              <a:rPr lang="en-US" sz="2400" dirty="0" err="1"/>
              <a:t>Kehilangan</a:t>
            </a:r>
            <a:r>
              <a:rPr lang="en-US" sz="2400" dirty="0"/>
              <a:t> </a:t>
            </a:r>
            <a:r>
              <a:rPr lang="en-US" sz="2400" dirty="0" err="1"/>
              <a:t>pekerjaan</a:t>
            </a:r>
            <a:r>
              <a:rPr lang="en-US" sz="2400" dirty="0"/>
              <a:t>/</a:t>
            </a:r>
            <a:r>
              <a:rPr lang="en-US" sz="2400" dirty="0" err="1"/>
              <a:t>pendapatan</a:t>
            </a:r>
            <a:endParaRPr lang="en-US" sz="2400" dirty="0"/>
          </a:p>
          <a:p>
            <a:pPr marL="990600" lvl="1" indent="-533400">
              <a:lnSpc>
                <a:spcPct val="80000"/>
              </a:lnSpc>
              <a:buFont typeface="Wingdings" panose="05000000000000000000" pitchFamily="2" charset="2"/>
              <a:buChar char="Ø"/>
            </a:pPr>
            <a:r>
              <a:rPr lang="sv-SE" sz="2400" dirty="0"/>
              <a:t>Resiko hak-haknya tidak diberikan</a:t>
            </a:r>
          </a:p>
          <a:p>
            <a:pPr marL="609600" indent="-609600">
              <a:lnSpc>
                <a:spcPct val="70000"/>
              </a:lnSpc>
            </a:pPr>
            <a:r>
              <a:rPr lang="en-US" sz="2800" dirty="0" err="1"/>
              <a:t>Apabila</a:t>
            </a:r>
            <a:r>
              <a:rPr lang="en-US" sz="2800" dirty="0"/>
              <a:t> </a:t>
            </a:r>
            <a:r>
              <a:rPr lang="en-US" sz="2800" dirty="0" err="1"/>
              <a:t>tidak</a:t>
            </a:r>
            <a:r>
              <a:rPr lang="en-US" sz="2800" dirty="0"/>
              <a:t> </a:t>
            </a:r>
            <a:r>
              <a:rPr lang="en-US" sz="2800" dirty="0" err="1"/>
              <a:t>dilakukan</a:t>
            </a:r>
            <a:r>
              <a:rPr lang="en-US" sz="2800" dirty="0"/>
              <a:t> </a:t>
            </a:r>
            <a:r>
              <a:rPr lang="en-US" sz="2800" dirty="0" err="1"/>
              <a:t>pengendalian</a:t>
            </a:r>
            <a:r>
              <a:rPr lang="en-US" sz="2800" dirty="0"/>
              <a:t> yang </a:t>
            </a:r>
            <a:r>
              <a:rPr lang="en-US" sz="2800" dirty="0" err="1"/>
              <a:t>memadai</a:t>
            </a:r>
            <a:r>
              <a:rPr lang="en-US" sz="2800" dirty="0"/>
              <a:t>, PAK yang </a:t>
            </a:r>
            <a:r>
              <a:rPr lang="en-US" sz="2800" dirty="0" err="1"/>
              <a:t>ada</a:t>
            </a:r>
            <a:r>
              <a:rPr lang="en-US" sz="2800" dirty="0"/>
              <a:t> </a:t>
            </a:r>
            <a:r>
              <a:rPr lang="en-US" sz="2800" dirty="0" err="1"/>
              <a:t>akan</a:t>
            </a:r>
            <a:r>
              <a:rPr lang="en-US" sz="2800" dirty="0"/>
              <a:t> </a:t>
            </a:r>
            <a:r>
              <a:rPr lang="en-US" sz="2800" dirty="0" err="1"/>
              <a:t>berimbas</a:t>
            </a:r>
            <a:r>
              <a:rPr lang="en-US" sz="2800" dirty="0"/>
              <a:t> pada </a:t>
            </a:r>
            <a:r>
              <a:rPr lang="en-US" sz="2800" dirty="0" err="1"/>
              <a:t>tenaga</a:t>
            </a:r>
            <a:r>
              <a:rPr lang="en-US" sz="2800" dirty="0"/>
              <a:t> </a:t>
            </a:r>
            <a:r>
              <a:rPr lang="en-US" sz="2800" dirty="0" err="1"/>
              <a:t>kerja</a:t>
            </a:r>
            <a:r>
              <a:rPr lang="en-US" sz="2800" dirty="0"/>
              <a:t> lain</a:t>
            </a:r>
          </a:p>
          <a:p>
            <a:pPr marL="990600" lvl="1" indent="-533400">
              <a:lnSpc>
                <a:spcPct val="80000"/>
              </a:lnSpc>
              <a:buFont typeface="Wingdings" panose="05000000000000000000" pitchFamily="2" charset="2"/>
              <a:buChar char="Ø"/>
            </a:pPr>
            <a:endParaRPr lang="en-US" sz="2400" dirty="0"/>
          </a:p>
        </p:txBody>
      </p:sp>
    </p:spTree>
    <p:extLst>
      <p:ext uri="{BB962C8B-B14F-4D97-AF65-F5344CB8AC3E}">
        <p14:creationId xmlns:p14="http://schemas.microsoft.com/office/powerpoint/2010/main" val="182850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6F4B0541-CA1C-4D7A-ACA3-077E03041388}"/>
              </a:ext>
            </a:extLst>
          </p:cNvPr>
          <p:cNvSpPr>
            <a:spLocks noGrp="1" noChangeArrowheads="1"/>
          </p:cNvSpPr>
          <p:nvPr>
            <p:ph type="title"/>
          </p:nvPr>
        </p:nvSpPr>
        <p:spPr>
          <a:xfrm>
            <a:off x="682625" y="609600"/>
            <a:ext cx="8080375" cy="720725"/>
          </a:xfrm>
          <a:solidFill>
            <a:schemeClr val="accent1"/>
          </a:solidFill>
        </p:spPr>
        <p:txBody>
          <a:bodyPr/>
          <a:lstStyle/>
          <a:p>
            <a:r>
              <a:rPr lang="en-US" sz="4000"/>
              <a:t>Akibat PAK pada Perusahaan</a:t>
            </a:r>
          </a:p>
        </p:txBody>
      </p:sp>
      <p:sp>
        <p:nvSpPr>
          <p:cNvPr id="10" name="Rectangle 3">
            <a:extLst>
              <a:ext uri="{FF2B5EF4-FFF2-40B4-BE49-F238E27FC236}">
                <a16:creationId xmlns:a16="http://schemas.microsoft.com/office/drawing/2014/main" id="{24582958-AE9C-4283-9523-75F91CDEDC8C}"/>
              </a:ext>
            </a:extLst>
          </p:cNvPr>
          <p:cNvSpPr>
            <a:spLocks noGrp="1" noChangeArrowheads="1"/>
          </p:cNvSpPr>
          <p:nvPr>
            <p:ph idx="1"/>
          </p:nvPr>
        </p:nvSpPr>
        <p:spPr>
          <a:xfrm>
            <a:off x="682625" y="1628599"/>
            <a:ext cx="7796212" cy="4608512"/>
          </a:xfrm>
        </p:spPr>
        <p:txBody>
          <a:bodyPr/>
          <a:lstStyle/>
          <a:p>
            <a:pPr marL="609600" indent="-609600">
              <a:lnSpc>
                <a:spcPct val="70000"/>
              </a:lnSpc>
            </a:pPr>
            <a:r>
              <a:rPr lang="sv-SE" sz="2800" dirty="0"/>
              <a:t>Akibat langsung :</a:t>
            </a:r>
          </a:p>
          <a:p>
            <a:pPr marL="990600" lvl="1" indent="-533400">
              <a:lnSpc>
                <a:spcPct val="80000"/>
              </a:lnSpc>
              <a:buFont typeface="Wingdings" panose="05000000000000000000" pitchFamily="2" charset="2"/>
              <a:buChar char="Ø"/>
            </a:pPr>
            <a:r>
              <a:rPr lang="sv-SE" sz="2400" dirty="0"/>
              <a:t>Kehilangan tenaga terampil </a:t>
            </a:r>
          </a:p>
          <a:p>
            <a:pPr marL="990600" lvl="1" indent="-533400">
              <a:lnSpc>
                <a:spcPct val="80000"/>
              </a:lnSpc>
              <a:buFont typeface="Wingdings" panose="05000000000000000000" pitchFamily="2" charset="2"/>
              <a:buChar char="Ø"/>
            </a:pPr>
            <a:r>
              <a:rPr lang="sv-SE" sz="2400" dirty="0"/>
              <a:t>Biaya pelayanan kesehatan lebih besar (pengobatan &amp; kompensasi)</a:t>
            </a:r>
          </a:p>
          <a:p>
            <a:pPr marL="990600" lvl="1" indent="-533400">
              <a:lnSpc>
                <a:spcPct val="80000"/>
              </a:lnSpc>
              <a:buFont typeface="Wingdings" panose="05000000000000000000" pitchFamily="2" charset="2"/>
              <a:buChar char="Ø"/>
            </a:pPr>
            <a:r>
              <a:rPr lang="en-US" sz="2400" dirty="0" err="1"/>
              <a:t>Kehilangan</a:t>
            </a:r>
            <a:r>
              <a:rPr lang="en-US" sz="2400" dirty="0"/>
              <a:t> </a:t>
            </a:r>
            <a:r>
              <a:rPr lang="en-US" sz="2400" dirty="0" err="1"/>
              <a:t>waktu</a:t>
            </a:r>
            <a:r>
              <a:rPr lang="en-US" sz="2400" dirty="0"/>
              <a:t> </a:t>
            </a:r>
            <a:r>
              <a:rPr lang="en-US" sz="2400" dirty="0" err="1"/>
              <a:t>kerja</a:t>
            </a:r>
            <a:endParaRPr lang="sv-SE" sz="2400" dirty="0"/>
          </a:p>
          <a:p>
            <a:pPr marL="990600" lvl="1" indent="-533400">
              <a:lnSpc>
                <a:spcPct val="80000"/>
              </a:lnSpc>
              <a:buFont typeface="Wingdings" panose="05000000000000000000" pitchFamily="2" charset="2"/>
              <a:buChar char="Ø"/>
            </a:pPr>
            <a:endParaRPr lang="it-IT" sz="2400" dirty="0"/>
          </a:p>
          <a:p>
            <a:pPr marL="609600" indent="-609600">
              <a:lnSpc>
                <a:spcPct val="70000"/>
              </a:lnSpc>
            </a:pPr>
            <a:r>
              <a:rPr lang="en-US" sz="2800" dirty="0" err="1"/>
              <a:t>Akibat</a:t>
            </a:r>
            <a:r>
              <a:rPr lang="en-US" sz="2800" dirty="0"/>
              <a:t> </a:t>
            </a:r>
            <a:r>
              <a:rPr lang="en-US" sz="2800" dirty="0" err="1"/>
              <a:t>tidak</a:t>
            </a:r>
            <a:r>
              <a:rPr lang="en-US" sz="2800" dirty="0"/>
              <a:t> </a:t>
            </a:r>
            <a:r>
              <a:rPr lang="en-US" sz="2800" dirty="0" err="1"/>
              <a:t>langsung</a:t>
            </a:r>
            <a:r>
              <a:rPr lang="en-US" sz="2800" dirty="0"/>
              <a:t> :</a:t>
            </a:r>
          </a:p>
          <a:p>
            <a:pPr marL="990600" lvl="1" indent="-533400">
              <a:lnSpc>
                <a:spcPct val="80000"/>
              </a:lnSpc>
              <a:buFont typeface="Wingdings" panose="05000000000000000000" pitchFamily="2" charset="2"/>
              <a:buChar char="Ø"/>
            </a:pPr>
            <a:r>
              <a:rPr lang="en-US" sz="2400" dirty="0" err="1"/>
              <a:t>Produktifitas</a:t>
            </a:r>
            <a:r>
              <a:rPr lang="en-US" sz="2400" dirty="0"/>
              <a:t> </a:t>
            </a:r>
            <a:r>
              <a:rPr lang="en-US" sz="2400" dirty="0" err="1"/>
              <a:t>terganggu</a:t>
            </a:r>
            <a:r>
              <a:rPr lang="en-US" sz="2400" dirty="0"/>
              <a:t>/</a:t>
            </a:r>
            <a:r>
              <a:rPr lang="en-US" sz="2400" dirty="0" err="1"/>
              <a:t>menurun</a:t>
            </a:r>
            <a:endParaRPr lang="en-US" sz="2400" dirty="0"/>
          </a:p>
          <a:p>
            <a:pPr marL="990600" lvl="1" indent="-533400">
              <a:lnSpc>
                <a:spcPct val="80000"/>
              </a:lnSpc>
              <a:buFont typeface="Wingdings" panose="05000000000000000000" pitchFamily="2" charset="2"/>
              <a:buChar char="Ø"/>
            </a:pPr>
            <a:r>
              <a:rPr lang="en-US" sz="2400" dirty="0" err="1"/>
              <a:t>Ketenangan</a:t>
            </a:r>
            <a:r>
              <a:rPr lang="en-US" sz="2400" dirty="0"/>
              <a:t> </a:t>
            </a:r>
            <a:r>
              <a:rPr lang="en-US" sz="2400" dirty="0" err="1"/>
              <a:t>kerja</a:t>
            </a:r>
            <a:r>
              <a:rPr lang="en-US" sz="2400" dirty="0"/>
              <a:t> </a:t>
            </a:r>
          </a:p>
          <a:p>
            <a:pPr marL="990600" lvl="1" indent="-533400">
              <a:lnSpc>
                <a:spcPct val="80000"/>
              </a:lnSpc>
              <a:buFont typeface="Wingdings" panose="05000000000000000000" pitchFamily="2" charset="2"/>
              <a:buChar char="Ø"/>
            </a:pPr>
            <a:r>
              <a:rPr lang="en-US" sz="2400" dirty="0"/>
              <a:t>Image/prestige </a:t>
            </a:r>
            <a:r>
              <a:rPr lang="en-US" sz="2400" dirty="0" err="1"/>
              <a:t>perusahaan</a:t>
            </a:r>
            <a:endParaRPr lang="en-US" sz="2400" dirty="0"/>
          </a:p>
          <a:p>
            <a:pPr marL="990600" lvl="1" indent="-533400">
              <a:lnSpc>
                <a:spcPct val="80000"/>
              </a:lnSpc>
              <a:buFont typeface="Wingdings" panose="05000000000000000000" pitchFamily="2" charset="2"/>
              <a:buChar char="Ø"/>
            </a:pPr>
            <a:r>
              <a:rPr lang="sv-SE" sz="2400" dirty="0"/>
              <a:t>Apabila tidak ada upaya pencegahan </a:t>
            </a:r>
            <a:r>
              <a:rPr lang="sv-SE" sz="2400" dirty="0">
                <a:sym typeface="Wingdings" panose="05000000000000000000" pitchFamily="2" charset="2"/>
              </a:rPr>
              <a:t> </a:t>
            </a:r>
            <a:r>
              <a:rPr lang="sv-SE" sz="2400" dirty="0"/>
              <a:t>Makin banyak tenaga kerja yang menderita penyakit serupa</a:t>
            </a:r>
            <a:endParaRPr lang="en-US" sz="2400" dirty="0"/>
          </a:p>
        </p:txBody>
      </p:sp>
    </p:spTree>
    <p:extLst>
      <p:ext uri="{BB962C8B-B14F-4D97-AF65-F5344CB8AC3E}">
        <p14:creationId xmlns:p14="http://schemas.microsoft.com/office/powerpoint/2010/main" val="92395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54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1697460-41F2-454D-9156-CE03E180F321}"/>
              </a:ext>
            </a:extLst>
          </p:cNvPr>
          <p:cNvSpPr>
            <a:spLocks noGrp="1" noChangeArrowheads="1"/>
          </p:cNvSpPr>
          <p:nvPr>
            <p:ph type="title"/>
          </p:nvPr>
        </p:nvSpPr>
        <p:spPr>
          <a:xfrm>
            <a:off x="682625" y="609600"/>
            <a:ext cx="8080375" cy="720725"/>
          </a:xfrm>
          <a:solidFill>
            <a:schemeClr val="accent1"/>
          </a:solidFill>
        </p:spPr>
        <p:txBody>
          <a:bodyPr/>
          <a:lstStyle/>
          <a:p>
            <a:r>
              <a:rPr lang="en-US" sz="4000" dirty="0" err="1"/>
              <a:t>Akibat</a:t>
            </a:r>
            <a:r>
              <a:rPr lang="en-US" sz="4000" dirty="0"/>
              <a:t> PAK pada Masyarakat</a:t>
            </a:r>
          </a:p>
        </p:txBody>
      </p:sp>
      <p:sp>
        <p:nvSpPr>
          <p:cNvPr id="10" name="Rectangle 3">
            <a:extLst>
              <a:ext uri="{FF2B5EF4-FFF2-40B4-BE49-F238E27FC236}">
                <a16:creationId xmlns:a16="http://schemas.microsoft.com/office/drawing/2014/main" id="{C185EB48-3C89-41FA-9E61-F002DA669C0C}"/>
              </a:ext>
            </a:extLst>
          </p:cNvPr>
          <p:cNvSpPr>
            <a:spLocks noGrp="1" noChangeArrowheads="1"/>
          </p:cNvSpPr>
          <p:nvPr>
            <p:ph idx="1"/>
          </p:nvPr>
        </p:nvSpPr>
        <p:spPr>
          <a:xfrm>
            <a:off x="684213" y="1557338"/>
            <a:ext cx="7796212" cy="4608512"/>
          </a:xfrm>
        </p:spPr>
        <p:txBody>
          <a:bodyPr>
            <a:normAutofit/>
          </a:bodyPr>
          <a:lstStyle/>
          <a:p>
            <a:pPr marL="609600" indent="-609600"/>
            <a:r>
              <a:rPr lang="sv-SE" sz="2800" dirty="0"/>
              <a:t>Pada kasus PAK tertentu penyebabnya dapat dibawa oleh tenaga kerja ke rumahnya dan menimbulkan penyakit pada angota keluarganya, misalnya asbestosis</a:t>
            </a:r>
          </a:p>
          <a:p>
            <a:pPr marL="609600" indent="-609600"/>
            <a:r>
              <a:rPr lang="sv-SE" sz="2800" dirty="0"/>
              <a:t>Upaya pengendalian PAK yang buruk menggambarkan pelaksanaan K3 yang buruk pula, dimana pencemaran udara tempat kerja dapat menjalar menjadi pencemaran udara di luar tempat kerja sehingga mengganggu kesehatan masyarakat pada umumnya</a:t>
            </a:r>
            <a:endParaRPr lang="it-IT" sz="2800" dirty="0"/>
          </a:p>
        </p:txBody>
      </p:sp>
    </p:spTree>
    <p:extLst>
      <p:ext uri="{BB962C8B-B14F-4D97-AF65-F5344CB8AC3E}">
        <p14:creationId xmlns:p14="http://schemas.microsoft.com/office/powerpoint/2010/main" val="217014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4" descr="Paper bag">
            <a:extLst>
              <a:ext uri="{FF2B5EF4-FFF2-40B4-BE49-F238E27FC236}">
                <a16:creationId xmlns:a16="http://schemas.microsoft.com/office/drawing/2014/main" id="{D739DA79-C608-482B-9EC2-A114D619D72E}"/>
              </a:ext>
            </a:extLst>
          </p:cNvPr>
          <p:cNvSpPr>
            <a:spLocks noChangeArrowheads="1" noChangeShapeType="1" noTextEdit="1"/>
          </p:cNvSpPr>
          <p:nvPr/>
        </p:nvSpPr>
        <p:spPr bwMode="auto">
          <a:xfrm rot="20550853">
            <a:off x="971550" y="1646238"/>
            <a:ext cx="6264275" cy="2447925"/>
          </a:xfrm>
          <a:prstGeom prst="rect">
            <a:avLst/>
          </a:prstGeom>
        </p:spPr>
        <p:txBody>
          <a:bodyPr wrap="none" fromWordArt="1">
            <a:prstTxWarp prst="textPlain">
              <a:avLst>
                <a:gd name="adj" fmla="val 50000"/>
              </a:avLst>
            </a:prstTxWarp>
          </a:bodyPr>
          <a:lstStyle/>
          <a:p>
            <a:pPr algn="ctr"/>
            <a:r>
              <a:rPr lang="en-US" sz="3600" kern="10" dirty="0" err="1">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Script MT Bold" panose="03040602040607080904" pitchFamily="66" charset="0"/>
              </a:rPr>
              <a:t>Terima</a:t>
            </a:r>
            <a:r>
              <a:rPr lang="en-US" sz="3600" kern="10" dirty="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Script MT Bold" panose="03040602040607080904" pitchFamily="66" charset="0"/>
              </a:rPr>
              <a:t> Kasih</a:t>
            </a:r>
          </a:p>
        </p:txBody>
      </p:sp>
      <p:pic>
        <p:nvPicPr>
          <p:cNvPr id="7" name="Picture 21" descr="man_house_construction_hg_clr">
            <a:extLst>
              <a:ext uri="{FF2B5EF4-FFF2-40B4-BE49-F238E27FC236}">
                <a16:creationId xmlns:a16="http://schemas.microsoft.com/office/drawing/2014/main" id="{6E56C538-A9B4-48D6-B086-E8B4526A353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429000"/>
            <a:ext cx="34671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732716"/>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4765</TotalTime>
  <Words>198</Words>
  <Application>Microsoft Office PowerPoint</Application>
  <PresentationFormat>On-screen Show (4:3)</PresentationFormat>
  <Paragraphs>35</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Calibri</vt:lpstr>
      <vt:lpstr>Script MT Bold</vt:lpstr>
      <vt:lpstr>Wingdings</vt:lpstr>
      <vt:lpstr>Office Theme</vt:lpstr>
      <vt:lpstr>PowerPoint Presentation</vt:lpstr>
      <vt:lpstr>PowerPoint Presentation</vt:lpstr>
      <vt:lpstr>Akibat PAK pada Tenaga Kerja</vt:lpstr>
      <vt:lpstr>Akibat PAK pada Perusahaan</vt:lpstr>
      <vt:lpstr>Akibat PAK pada Masyarakat</vt:lpstr>
      <vt:lpstr>PowerPoint Presentation</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USER</cp:lastModifiedBy>
  <cp:revision>335</cp:revision>
  <dcterms:created xsi:type="dcterms:W3CDTF">2010-08-24T06:47:44Z</dcterms:created>
  <dcterms:modified xsi:type="dcterms:W3CDTF">2018-11-30T09:54:33Z</dcterms:modified>
</cp:coreProperties>
</file>