
<file path=[Content_Types].xml><?xml version="1.0" encoding="utf-8"?>
<Types xmlns="http://schemas.openxmlformats.org/package/2006/content-types">
  <Default Extension="jpeg" ContentType="image/jpe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316" r:id="rId3"/>
    <p:sldId id="427" r:id="rId4"/>
    <p:sldId id="445" r:id="rId5"/>
    <p:sldId id="446" r:id="rId6"/>
    <p:sldId id="442" r:id="rId7"/>
    <p:sldId id="443" r:id="rId8"/>
    <p:sldId id="447" r:id="rId9"/>
    <p:sldId id="448" r:id="rId10"/>
    <p:sldId id="449" r:id="rId11"/>
    <p:sldId id="450" r:id="rId12"/>
    <p:sldId id="441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3190" autoAdjust="0"/>
  </p:normalViewPr>
  <p:slideViewPr>
    <p:cSldViewPr>
      <p:cViewPr varScale="1">
        <p:scale>
          <a:sx n="85" d="100"/>
          <a:sy n="85" d="100"/>
        </p:scale>
        <p:origin x="948" y="84"/>
      </p:cViewPr>
      <p:guideLst>
        <p:guide orient="horz" pos="216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D988DF4-AA17-4895-A7D4-A330E94C0E29}" type="datetimeFigureOut">
              <a:rPr lang="id-ID"/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  <a:endParaRPr lang="en-US" noProof="0"/>
          </a:p>
          <a:p>
            <a:pPr lvl="1"/>
            <a:r>
              <a:rPr lang="en-US" noProof="0"/>
              <a:t>Second level</a:t>
            </a:r>
            <a:endParaRPr lang="en-US" noProof="0"/>
          </a:p>
          <a:p>
            <a:pPr lvl="2"/>
            <a:r>
              <a:rPr lang="en-US" noProof="0"/>
              <a:t>Third level</a:t>
            </a:r>
            <a:endParaRPr lang="en-US" noProof="0"/>
          </a:p>
          <a:p>
            <a:pPr lvl="3"/>
            <a:r>
              <a:rPr lang="en-US" noProof="0"/>
              <a:t>Fourth level</a:t>
            </a:r>
            <a:endParaRPr lang="en-US" noProof="0"/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EF2FC91-52F9-41A2-A13E-D2D6D54545B5}" type="slidenum">
              <a:rPr lang="id-ID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id-ID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09A63F-5730-4A31-9AA4-A3E285FE15DB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A16CB-B507-44E7-9FDD-86ED57E99152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E20C4-B90F-4140-9273-6DE0A339449A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56C99-7C7F-43DF-8773-E206650DCED3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89839-F3BA-40DC-B27E-E5900C5B3E7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B5B40-DC4E-4A4B-80F1-FFB730A3FCAE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30ADA-41AD-4951-A56A-0265E6EE68A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428C1-9914-4EE3-8ADC-D091915DFF22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37914-B422-4AEB-B120-13749AF848B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5DA01-10EE-4145-AC48-7CA3EBF4906C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71C21-E31F-441E-BCAF-F856E51594E2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4CC29-EE99-46C3-8384-3D5C6F28CAFC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6B7E2-2759-4634-8B16-2F12520912EC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6CC22-C3EF-4AE0-B043-9AAD45417590}" type="datetime1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C491B-EC8A-4AA9-A6D1-77B4C38FEB28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B1683-3C46-40C3-B460-B93100727F5F}" type="datetime1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E0585-9A03-49BA-8A8B-405E43D35897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AED2D-2118-4B6E-AAFE-2E06B1104126}" type="datetime1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FAD4D-48A9-48FE-9AB1-0C5659D9560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ECF8-CFAF-479A-B708-AC08857CA5A8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2941C-2CC7-428D-BF60-8B2A66741D0F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7D305-3BA6-4635-BEE1-BAD1201B7082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B1DA6-349C-4B6E-A9B8-9FFF4476B5E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AC48B4-2418-4522-8139-7DB8B8EB989C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61453D4-9D10-4791-A7DD-FDBEC763EC04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2971800" y="3657600"/>
            <a:ext cx="6172200" cy="1445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MUSCULOSKELETAL DISORDER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PERTEMUAN 11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Izzatu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Millah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SKM, MKKK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PRODI KESMAS / FIKES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4549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720725"/>
          </a:xfrm>
          <a:solidFill>
            <a:schemeClr val="accent1"/>
          </a:solidFill>
        </p:spPr>
        <p:txBody>
          <a:bodyPr/>
          <a:lstStyle/>
          <a:p>
            <a:r>
              <a:rPr lang="en-US" sz="4000" dirty="0" err="1"/>
              <a:t>Pengendalian</a:t>
            </a:r>
            <a:endParaRPr lang="en-US" sz="4000" dirty="0"/>
          </a:p>
        </p:txBody>
      </p:sp>
      <p:sp>
        <p:nvSpPr>
          <p:cNvPr id="10243" name="Text Placeholder 10242"/>
          <p:cNvSpPr>
            <a:spLocks noGrp="1"/>
          </p:cNvSpPr>
          <p:nvPr>
            <p:ph type="body" idx="1"/>
          </p:nvPr>
        </p:nvSpPr>
        <p:spPr>
          <a:xfrm>
            <a:off x="532130" y="1459865"/>
            <a:ext cx="8382000" cy="5105400"/>
          </a:xfrm>
        </p:spPr>
        <p:txBody>
          <a:bodyPr/>
          <a:p>
            <a:pPr>
              <a:lnSpc>
                <a:spcPct val="80000"/>
              </a:lnSpc>
            </a:pPr>
            <a:r>
              <a:rPr sz="2400"/>
              <a:t>Use correct work height – better upper body and hand-arm posture</a:t>
            </a:r>
            <a:endParaRPr sz="2400"/>
          </a:p>
          <a:p>
            <a:pPr>
              <a:lnSpc>
                <a:spcPct val="80000"/>
              </a:lnSpc>
            </a:pPr>
            <a:r>
              <a:rPr sz="2400"/>
              <a:t>Limit reaching motions to minimum - better upper body and hand-arm posture</a:t>
            </a:r>
            <a:endParaRPr sz="2400"/>
          </a:p>
          <a:p>
            <a:pPr>
              <a:lnSpc>
                <a:spcPct val="80000"/>
              </a:lnSpc>
            </a:pPr>
            <a:r>
              <a:rPr sz="2400"/>
              <a:t>Lower the work area if shoulders needed to be lifted - better hand-arm posture</a:t>
            </a:r>
            <a:endParaRPr sz="2400"/>
          </a:p>
          <a:p>
            <a:pPr>
              <a:lnSpc>
                <a:spcPct val="80000"/>
              </a:lnSpc>
            </a:pPr>
            <a:r>
              <a:rPr sz="2400"/>
              <a:t>Provide arm rest if elbows are needed to be raised – reduce static load at shoulder</a:t>
            </a:r>
            <a:endParaRPr sz="2400"/>
          </a:p>
          <a:p>
            <a:pPr>
              <a:lnSpc>
                <a:spcPct val="80000"/>
              </a:lnSpc>
            </a:pPr>
            <a:r>
              <a:rPr sz="2400"/>
              <a:t>Consider sitting/standing/sit-stand work posture – reduce static load in lower back, promote change of torso posture</a:t>
            </a:r>
            <a:endParaRPr sz="2400"/>
          </a:p>
          <a:p>
            <a:pPr>
              <a:lnSpc>
                <a:spcPct val="80000"/>
              </a:lnSpc>
            </a:pPr>
            <a:r>
              <a:rPr sz="2400"/>
              <a:t>Arrange workplace to minimize twisting, forward or lateral bending – reduce harmful posture of torso</a:t>
            </a:r>
            <a:endParaRPr sz="2400"/>
          </a:p>
          <a:p>
            <a:pPr>
              <a:lnSpc>
                <a:spcPct val="80000"/>
              </a:lnSpc>
            </a:pPr>
            <a:r>
              <a:rPr sz="2400"/>
              <a:t>Correct viewing angle - minimize static load on neck muscles, eye strain.</a:t>
            </a:r>
            <a:endParaRPr sz="2400"/>
          </a:p>
          <a:p>
            <a:pPr>
              <a:lnSpc>
                <a:spcPct val="80000"/>
              </a:lnSpc>
              <a:buNone/>
            </a:pP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WordArt 4" descr="Paper bag"/>
          <p:cNvSpPr>
            <a:spLocks noChangeArrowheads="1" noChangeShapeType="1" noTextEdit="1"/>
          </p:cNvSpPr>
          <p:nvPr/>
        </p:nvSpPr>
        <p:spPr bwMode="auto">
          <a:xfrm rot="20550853">
            <a:off x="971550" y="1646238"/>
            <a:ext cx="6264275" cy="2447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80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Script MT Bold" panose="03040602040607080904" pitchFamily="66" charset="0"/>
              </a:rPr>
              <a:t>Terima</a:t>
            </a:r>
            <a:r>
              <a:rPr lang="en-US" sz="3600" kern="10" dirty="0">
                <a:ln w="9525">
                  <a:solidFill>
                    <a:srgbClr val="0080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Script MT Bold" panose="03040602040607080904" pitchFamily="66" charset="0"/>
              </a:rPr>
              <a:t> Kasih</a:t>
            </a:r>
            <a:endParaRPr lang="en-US" sz="3600" kern="10" dirty="0">
              <a:ln w="9525">
                <a:solidFill>
                  <a:srgbClr val="008000"/>
                </a:solidFill>
                <a:rou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Script MT Bold" panose="03040602040607080904" pitchFamily="66" charset="0"/>
            </a:endParaRPr>
          </a:p>
        </p:txBody>
      </p:sp>
      <p:pic>
        <p:nvPicPr>
          <p:cNvPr id="7" name="Picture 21" descr="man_house_construction_hg_cl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429000"/>
            <a:ext cx="34671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4549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531812" y="685800"/>
            <a:ext cx="8080375" cy="720725"/>
          </a:xfrm>
          <a:solidFill>
            <a:schemeClr val="accent1"/>
          </a:solidFill>
        </p:spPr>
        <p:txBody>
          <a:bodyPr/>
          <a:lstStyle/>
          <a:p>
            <a:r>
              <a:rPr lang="en-US" sz="4000" dirty="0" err="1"/>
              <a:t>Definisi</a:t>
            </a:r>
            <a:endParaRPr lang="en-US" sz="4000" dirty="0"/>
          </a:p>
        </p:txBody>
      </p:sp>
      <p:sp>
        <p:nvSpPr>
          <p:cNvPr id="3075" name="Text Placeholder 3074"/>
          <p:cNvSpPr>
            <a:spLocks noGrp="1"/>
          </p:cNvSpPr>
          <p:nvPr>
            <p:ph type="body" idx="1"/>
          </p:nvPr>
        </p:nvSpPr>
        <p:spPr>
          <a:xfrm>
            <a:off x="531495" y="1835785"/>
            <a:ext cx="8229600" cy="4525963"/>
          </a:xfrm>
        </p:spPr>
        <p:txBody>
          <a:bodyPr/>
          <a:p>
            <a:pPr>
              <a:lnSpc>
                <a:spcPct val="80000"/>
              </a:lnSpc>
            </a:pPr>
            <a:r>
              <a:rPr sz="2400">
                <a:solidFill>
                  <a:schemeClr val="folHlink"/>
                </a:solidFill>
              </a:rPr>
              <a:t>Musculoskeletal disorder</a:t>
            </a:r>
            <a:r>
              <a:rPr sz="2400"/>
              <a:t> (MSD) is an injury or disorder of the muscles, nerves, tendons, joints, cartilage, and spinal discs. </a:t>
            </a:r>
            <a:endParaRPr sz="2400"/>
          </a:p>
          <a:p>
            <a:pPr>
              <a:lnSpc>
                <a:spcPct val="80000"/>
              </a:lnSpc>
            </a:pPr>
            <a:r>
              <a:rPr sz="2400"/>
              <a:t>It is not an acute injury, rather a chronic disease which develops over time. </a:t>
            </a:r>
            <a:endParaRPr sz="2400"/>
          </a:p>
          <a:p>
            <a:pPr>
              <a:lnSpc>
                <a:spcPct val="80000"/>
              </a:lnSpc>
            </a:pPr>
            <a:r>
              <a:rPr sz="2400"/>
              <a:t>MDS is related to manual tasks </a:t>
            </a:r>
            <a:endParaRPr sz="2400"/>
          </a:p>
          <a:p>
            <a:pPr>
              <a:lnSpc>
                <a:spcPct val="80000"/>
              </a:lnSpc>
            </a:pPr>
            <a:r>
              <a:rPr sz="2400" err="1"/>
              <a:t>It has been recognized as a source of significant pain, disability and disadvantage for the injured person and a substantial burden on modern societies. Statistics suggest that more than 30% of all occupational injuries are musculoskeletal injuries associated with manual tasks (Straker</a:t>
            </a:r>
            <a:r>
              <a:rPr sz="2400"/>
              <a:t> et. al. 2004).</a:t>
            </a:r>
            <a:endParaRPr sz="2200"/>
          </a:p>
          <a:p>
            <a:pPr>
              <a:lnSpc>
                <a:spcPct val="80000"/>
              </a:lnSpc>
            </a:pP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4549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531812" y="685800"/>
            <a:ext cx="8080375" cy="720725"/>
          </a:xfrm>
          <a:solidFill>
            <a:schemeClr val="accent1"/>
          </a:solidFill>
        </p:spPr>
        <p:txBody>
          <a:bodyPr/>
          <a:lstStyle/>
          <a:p>
            <a:r>
              <a:rPr lang="en-US" sz="4000" dirty="0" err="1"/>
              <a:t>Definisi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743"/>
            <a:ext cx="8229600" cy="4525963"/>
          </a:xfrm>
        </p:spPr>
        <p:txBody>
          <a:bodyPr/>
          <a:p>
            <a:pPr marL="0" indent="0" algn="just">
              <a:buNone/>
            </a:pP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Muskuloskeletal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muskuloskeletal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paparan</a:t>
            </a:r>
            <a:r>
              <a:rPr lang="en-US" dirty="0"/>
              <a:t> </a:t>
            </a:r>
            <a:r>
              <a:rPr lang="en-US" dirty="0" err="1"/>
              <a:t>berulang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normal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muskuloskeletal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, </a:t>
            </a:r>
            <a:r>
              <a:rPr lang="en-US" dirty="0" err="1"/>
              <a:t>tulang</a:t>
            </a:r>
            <a:r>
              <a:rPr lang="en-US" dirty="0"/>
              <a:t>, tendon, </a:t>
            </a:r>
            <a:r>
              <a:rPr lang="en-US" dirty="0" err="1"/>
              <a:t>ligamen</a:t>
            </a:r>
            <a:r>
              <a:rPr lang="en-US" dirty="0"/>
              <a:t>, </a:t>
            </a:r>
            <a:r>
              <a:rPr lang="en-US" dirty="0" err="1"/>
              <a:t>pembuluh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, </a:t>
            </a:r>
            <a:r>
              <a:rPr lang="en-US" dirty="0" err="1"/>
              <a:t>sendi</a:t>
            </a:r>
            <a:r>
              <a:rPr lang="en-US" dirty="0"/>
              <a:t>, </a:t>
            </a:r>
            <a:r>
              <a:rPr lang="en-US" dirty="0" err="1"/>
              <a:t>diskus</a:t>
            </a:r>
            <a:r>
              <a:rPr lang="en-US" dirty="0"/>
              <a:t> </a:t>
            </a:r>
            <a:r>
              <a:rPr lang="en-US" dirty="0" err="1"/>
              <a:t>intervertebralis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 (Public Service Health and Safety Association, 2010).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4549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531812" y="685800"/>
            <a:ext cx="8080375" cy="720725"/>
          </a:xfrm>
          <a:solidFill>
            <a:schemeClr val="accent1"/>
          </a:solidFill>
        </p:spPr>
        <p:txBody>
          <a:bodyPr/>
          <a:lstStyle/>
          <a:p>
            <a:r>
              <a:rPr lang="en-US" sz="4000" dirty="0" err="1"/>
              <a:t>Gejala</a:t>
            </a:r>
            <a:endParaRPr lang="en-US" sz="4000" dirty="0"/>
          </a:p>
        </p:txBody>
      </p:sp>
      <p:sp>
        <p:nvSpPr>
          <p:cNvPr id="2" name="Text Placeholder 1"/>
          <p:cNvSpPr/>
          <p:nvPr>
            <p:ph type="body" idx="1"/>
          </p:nvPr>
        </p:nvSpPr>
        <p:spPr/>
        <p:txBody>
          <a:bodyPr/>
          <a:p>
            <a:pPr marL="0" indent="0">
              <a:buNone/>
            </a:pPr>
            <a:br>
              <a:rPr lang="en-US" b="1" dirty="0" smtClean="0">
                <a:latin typeface="Arial Black" panose="020B0A04020102020204" pitchFamily="34" charset="0"/>
                <a:sym typeface="+mn-ea"/>
              </a:rPr>
            </a:br>
            <a:r>
              <a:rPr lang="en-US" b="1" dirty="0" smtClean="0">
                <a:latin typeface="Arial Black" panose="020B0A04020102020204" pitchFamily="34" charset="0"/>
                <a:sym typeface="+mn-ea"/>
              </a:rPr>
              <a:t>	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5905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 panose="05040102010807070707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665" indent="-228600" algn="l" rtl="0" eaLnBrk="1" latinLnBrk="0" hangingPunct="1">
              <a:spcBef>
                <a:spcPts val="325"/>
              </a:spcBef>
              <a:buClr>
                <a:schemeClr val="accent1"/>
              </a:buClr>
              <a:buFont typeface="Verdana" panose="020B0604030504040204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79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 panose="05020102010507070707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 panose="05020102010507070707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 panose="05020102010507070707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 panose="05020102010507070707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 panose="05020102010507070707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 panose="05020102010507070707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eriod"/>
            </a:pP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lelah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Nyeri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Pembengkakan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Kemerahan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Kaku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Kesemutan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Lemah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4549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720725"/>
          </a:xfrm>
          <a:solidFill>
            <a:schemeClr val="accent1"/>
          </a:solidFill>
        </p:spPr>
        <p:txBody>
          <a:bodyPr/>
          <a:lstStyle/>
          <a:p>
            <a:r>
              <a:rPr lang="en-US" sz="4000"/>
              <a:t>Faktor Penyebab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25" y="1330325"/>
            <a:ext cx="8229600" cy="5562600"/>
          </a:xfrm>
        </p:spPr>
        <p:txBody>
          <a:bodyPr>
            <a:normAutofit fontScale="90000" lnSpcReduction="20000"/>
          </a:bodyPr>
          <a:p>
            <a:pPr marL="0" indent="0">
              <a:buNone/>
            </a:pPr>
            <a:r>
              <a:rPr lang="en-US" dirty="0" err="1"/>
              <a:t>Tarwaka</a:t>
            </a:r>
            <a:r>
              <a:rPr lang="en-US" dirty="0"/>
              <a:t> (2004)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keluhan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skeletal </a:t>
            </a:r>
            <a:r>
              <a:rPr lang="en-US" dirty="0" err="1"/>
              <a:t>yaitu</a:t>
            </a:r>
            <a:r>
              <a:rPr lang="en-US" dirty="0"/>
              <a:t> ;</a:t>
            </a:r>
            <a:endParaRPr lang="en-US" dirty="0"/>
          </a:p>
          <a:p>
            <a:r>
              <a:rPr lang="en-US" dirty="0" err="1" smtClean="0"/>
              <a:t>Faktor</a:t>
            </a:r>
            <a:r>
              <a:rPr lang="en-US" dirty="0" smtClean="0"/>
              <a:t> primer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Peregangan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yang </a:t>
            </a:r>
            <a:r>
              <a:rPr lang="en-US" dirty="0" err="1" smtClean="0"/>
              <a:t>berlebihan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alamiah</a:t>
            </a:r>
            <a:endParaRPr lang="en-US" dirty="0" smtClean="0"/>
          </a:p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Tekanan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Getaran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Mikroklimat</a:t>
            </a:r>
            <a:endParaRPr lang="en-US" b="1" dirty="0" smtClean="0"/>
          </a:p>
          <a:p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4549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720725"/>
          </a:xfrm>
          <a:solidFill>
            <a:schemeClr val="accent1"/>
          </a:solidFill>
        </p:spPr>
        <p:txBody>
          <a:bodyPr/>
          <a:lstStyle/>
          <a:p>
            <a:r>
              <a:rPr lang="en-US" sz="4000" dirty="0" err="1"/>
              <a:t>Diagnosis dan Pengobatan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p>
            <a:pPr marL="0" indent="0" algn="just">
              <a:buNone/>
            </a:pP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/>
              <a:t>sendi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pun juga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di mana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kemerahan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pembengkakan</a:t>
            </a:r>
            <a:r>
              <a:rPr lang="en-US" dirty="0"/>
              <a:t>,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kedutan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 </a:t>
            </a:r>
            <a:r>
              <a:rPr lang="en-US" dirty="0" err="1"/>
              <a:t>rusak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degenerasi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 smtClean="0"/>
              <a:t>. </a:t>
            </a:r>
            <a:r>
              <a:rPr lang="en-US" dirty="0" err="1"/>
              <a:t>rontgen</a:t>
            </a:r>
            <a:r>
              <a:rPr lang="en-US" dirty="0"/>
              <a:t> pun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bakal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lain. Rontgen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tulang</a:t>
            </a:r>
            <a:r>
              <a:rPr lang="en-US" dirty="0"/>
              <a:t>.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juga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yang </a:t>
            </a:r>
            <a:r>
              <a:rPr lang="en-US" dirty="0" err="1"/>
              <a:t>mengidap</a:t>
            </a:r>
            <a:r>
              <a:rPr lang="en-US" dirty="0"/>
              <a:t> </a:t>
            </a:r>
            <a:r>
              <a:rPr lang="en-US" dirty="0" err="1"/>
              <a:t>rematik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tentunya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yang </a:t>
            </a:r>
            <a:r>
              <a:rPr lang="en-US" dirty="0" err="1"/>
              <a:t>disarankan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juga.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4549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720725"/>
          </a:xfrm>
          <a:solidFill>
            <a:schemeClr val="accent1"/>
          </a:solidFill>
        </p:spPr>
        <p:txBody>
          <a:bodyPr/>
          <a:lstStyle/>
          <a:p>
            <a:r>
              <a:rPr lang="en-US" sz="4000" dirty="0" err="1"/>
              <a:t>Pengendalian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2625" y="1697355"/>
            <a:ext cx="8229600" cy="5486400"/>
          </a:xfrm>
        </p:spPr>
        <p:txBody>
          <a:bodyPr>
            <a:normAutofit fontScale="72500"/>
          </a:bodyPr>
          <a:p>
            <a:pPr marL="0" indent="0">
              <a:buNone/>
            </a:pPr>
            <a:r>
              <a:rPr lang="en-US" dirty="0"/>
              <a:t>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MSDs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dihindari</a:t>
            </a:r>
            <a:r>
              <a:rPr lang="en-US" dirty="0"/>
              <a:t>. Hal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 </a:t>
            </a:r>
            <a:endParaRPr lang="en-US" dirty="0"/>
          </a:p>
          <a:p>
            <a:pPr lvl="0"/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memutar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membungkukkan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samping</a:t>
            </a:r>
            <a:r>
              <a:rPr lang="en-US" dirty="0"/>
              <a:t>.</a:t>
            </a:r>
            <a:endParaRPr lang="en-US" dirty="0"/>
          </a:p>
          <a:p>
            <a:pPr lvl="0"/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menggerakkan</a:t>
            </a:r>
            <a:r>
              <a:rPr lang="en-US" dirty="0"/>
              <a:t>,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sembarangan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cidera</a:t>
            </a:r>
            <a:r>
              <a:rPr lang="en-US" dirty="0"/>
              <a:t>.</a:t>
            </a:r>
            <a:endParaRPr lang="en-US" dirty="0"/>
          </a:p>
          <a:p>
            <a:pPr lvl="0"/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ragu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tolong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orang. </a:t>
            </a:r>
            <a:endParaRPr lang="en-US" dirty="0"/>
          </a:p>
          <a:p>
            <a:pPr lvl="0"/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jangkauan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,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memindahkan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. </a:t>
            </a:r>
            <a:endParaRPr lang="en-US" dirty="0"/>
          </a:p>
          <a:p>
            <a:pPr lvl="0"/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dipindahkan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, </a:t>
            </a:r>
            <a:r>
              <a:rPr lang="en-US" dirty="0" err="1"/>
              <a:t>janganme</a:t>
            </a:r>
            <a:r>
              <a:rPr lang="en-US" dirty="0"/>
              <a:t> </a:t>
            </a:r>
            <a:r>
              <a:rPr lang="en-US" dirty="0" err="1"/>
              <a:t>lanjutkan</a:t>
            </a:r>
            <a:r>
              <a:rPr lang="en-US" dirty="0"/>
              <a:t>.</a:t>
            </a:r>
            <a:endParaRPr lang="en-US" dirty="0"/>
          </a:p>
          <a:p>
            <a:pPr lvl="0"/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senam</a:t>
            </a:r>
            <a:r>
              <a:rPr lang="en-US" dirty="0"/>
              <a:t>/</a:t>
            </a:r>
            <a:r>
              <a:rPr lang="en-US" dirty="0" err="1"/>
              <a:t>peregangan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4549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720725"/>
          </a:xfrm>
          <a:solidFill>
            <a:schemeClr val="accent1"/>
          </a:solidFill>
        </p:spPr>
        <p:txBody>
          <a:bodyPr/>
          <a:lstStyle/>
          <a:p>
            <a:r>
              <a:rPr lang="en-US" sz="4000" dirty="0" err="1"/>
              <a:t>Pengendalian</a:t>
            </a:r>
            <a:endParaRPr lang="en-US" sz="4000" dirty="0"/>
          </a:p>
        </p:txBody>
      </p:sp>
      <p:sp>
        <p:nvSpPr>
          <p:cNvPr id="8195" name="Text Placeholder 8194"/>
          <p:cNvSpPr>
            <a:spLocks noGrp="1"/>
          </p:cNvSpPr>
          <p:nvPr>
            <p:ph type="body" idx="1"/>
          </p:nvPr>
        </p:nvSpPr>
        <p:spPr/>
        <p:txBody>
          <a:bodyPr/>
          <a:p>
            <a:pPr>
              <a:lnSpc>
                <a:spcPct val="80000"/>
              </a:lnSpc>
            </a:pPr>
            <a:r>
              <a:rPr sz="2200"/>
              <a:t>Engineering approach – Analyze the job it detail. Video tape the job, various posture evaluation schemes (MANTRA, RULA, REBA, OWAS, JSI)* can be used for rough estimation of joint deviation, repetition/duration, and forces involved. They provide scores for action limit and maximum limits, by which jobs can be selected for improvement.</a:t>
            </a:r>
            <a:endParaRPr sz="2200"/>
          </a:p>
          <a:p>
            <a:pPr>
              <a:lnSpc>
                <a:spcPct val="80000"/>
              </a:lnSpc>
            </a:pPr>
            <a:r>
              <a:rPr sz="2200"/>
              <a:t>Internal joint forces can be evaluated by EMG, biomechanical models.</a:t>
            </a:r>
            <a:endParaRPr sz="2200"/>
          </a:p>
          <a:p>
            <a:pPr>
              <a:lnSpc>
                <a:spcPct val="80000"/>
              </a:lnSpc>
            </a:pPr>
            <a:r>
              <a:rPr sz="2200"/>
              <a:t>Solution approaches are automation, mechanization, job enlargement, redesign the workstation for adjustability and better working posture, better method to do the work to reduce force, duration, repetition.</a:t>
            </a:r>
            <a:endParaRPr sz="2200"/>
          </a:p>
          <a:p>
            <a:pPr>
              <a:lnSpc>
                <a:spcPct val="80000"/>
              </a:lnSpc>
            </a:pPr>
            <a:r>
              <a:rPr sz="2200"/>
              <a:t>Administrative approach – Job rotation, use of part time workers, exercises, stress reduction.</a:t>
            </a:r>
            <a:endParaRPr sz="2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4549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720725"/>
          </a:xfrm>
          <a:solidFill>
            <a:schemeClr val="accent1"/>
          </a:solidFill>
        </p:spPr>
        <p:txBody>
          <a:bodyPr/>
          <a:lstStyle/>
          <a:p>
            <a:r>
              <a:rPr lang="en-US" sz="4000" dirty="0" err="1"/>
              <a:t>Pengendalian</a:t>
            </a:r>
            <a:endParaRPr lang="en-US" sz="4000" dirty="0"/>
          </a:p>
        </p:txBody>
      </p:sp>
      <p:sp>
        <p:nvSpPr>
          <p:cNvPr id="9219" name="Text Placeholder 9218"/>
          <p:cNvSpPr>
            <a:spLocks noGrp="1"/>
          </p:cNvSpPr>
          <p:nvPr>
            <p:ph type="body" idx="1"/>
          </p:nvPr>
        </p:nvSpPr>
        <p:spPr>
          <a:xfrm>
            <a:off x="532130" y="1330325"/>
            <a:ext cx="8382000" cy="5105400"/>
          </a:xfrm>
        </p:spPr>
        <p:txBody>
          <a:bodyPr/>
          <a:p>
            <a:pPr marL="0" indent="0">
              <a:lnSpc>
                <a:spcPct val="80000"/>
              </a:lnSpc>
              <a:buNone/>
            </a:pPr>
            <a:r>
              <a:rPr lang="en-US" sz="2800" b="1"/>
              <a:t>Example Engineering Solutions:</a:t>
            </a:r>
            <a:endParaRPr sz="2400"/>
          </a:p>
          <a:p>
            <a:pPr>
              <a:lnSpc>
                <a:spcPct val="80000"/>
              </a:lnSpc>
            </a:pPr>
            <a:r>
              <a:rPr sz="2400"/>
              <a:t>Counter balance and suspend hand tools - reduce static load of holding the tool.</a:t>
            </a:r>
            <a:endParaRPr sz="2400"/>
          </a:p>
          <a:p>
            <a:pPr>
              <a:lnSpc>
                <a:spcPct val="80000"/>
              </a:lnSpc>
              <a:buNone/>
            </a:pPr>
            <a:endParaRPr sz="2400"/>
          </a:p>
          <a:p>
            <a:pPr>
              <a:lnSpc>
                <a:spcPct val="80000"/>
              </a:lnSpc>
            </a:pPr>
            <a:r>
              <a:rPr sz="2400"/>
              <a:t>Tilt the work surface, tilt fixture - facilitate better posture, viewing, reach</a:t>
            </a:r>
            <a:endParaRPr sz="2400"/>
          </a:p>
          <a:p>
            <a:pPr>
              <a:lnSpc>
                <a:spcPct val="80000"/>
              </a:lnSpc>
              <a:buNone/>
            </a:pPr>
            <a:endParaRPr sz="2400"/>
          </a:p>
          <a:p>
            <a:pPr>
              <a:lnSpc>
                <a:spcPct val="80000"/>
              </a:lnSpc>
            </a:pPr>
            <a:r>
              <a:rPr sz="2400" err="1"/>
              <a:t>Replace keying in by barcode, provide bioptic</a:t>
            </a:r>
            <a:r>
              <a:rPr sz="2400"/>
              <a:t> scanners, provide portable scanners –reduce repetitive motions</a:t>
            </a:r>
            <a:endParaRPr sz="2400"/>
          </a:p>
          <a:p>
            <a:pPr>
              <a:lnSpc>
                <a:spcPct val="80000"/>
              </a:lnSpc>
              <a:buNone/>
            </a:pPr>
            <a:endParaRPr sz="2400"/>
          </a:p>
          <a:p>
            <a:pPr>
              <a:lnSpc>
                <a:spcPct val="80000"/>
              </a:lnSpc>
            </a:pPr>
            <a:r>
              <a:rPr sz="2400"/>
              <a:t>Provide hand tools with correct grip style/diameter/texture – reduce gripping force, improve wrist posture</a:t>
            </a:r>
            <a:endParaRPr sz="2400"/>
          </a:p>
          <a:p>
            <a:pPr>
              <a:lnSpc>
                <a:spcPct val="80000"/>
              </a:lnSpc>
              <a:buNone/>
            </a:pPr>
            <a:endParaRPr sz="2400"/>
          </a:p>
          <a:p>
            <a:pPr>
              <a:lnSpc>
                <a:spcPct val="80000"/>
              </a:lnSpc>
            </a:pPr>
            <a:r>
              <a:rPr sz="2400"/>
              <a:t>Maintain sharpness of the knives – reduce force required to cut Hand tools are properly maintained - reduce vibration</a:t>
            </a:r>
            <a:endParaRPr sz="2400"/>
          </a:p>
          <a:p>
            <a:pPr>
              <a:lnSpc>
                <a:spcPct val="80000"/>
              </a:lnSpc>
              <a:buNone/>
            </a:pP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4296</Words>
  <Application>WPS Presentation</Application>
  <PresentationFormat>On-screen Show (4:3)</PresentationFormat>
  <Paragraphs>97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Arial</vt:lpstr>
      <vt:lpstr>SimSun</vt:lpstr>
      <vt:lpstr>Wingdings</vt:lpstr>
      <vt:lpstr>Calibri</vt:lpstr>
      <vt:lpstr>Arial Black</vt:lpstr>
      <vt:lpstr>Script MT Bold</vt:lpstr>
      <vt:lpstr>Microsoft YaHei</vt:lpstr>
      <vt:lpstr>Arial Unicode MS</vt:lpstr>
      <vt:lpstr>Arial Black</vt:lpstr>
      <vt:lpstr>Wingdings</vt:lpstr>
      <vt:lpstr>Wingdings 3</vt:lpstr>
      <vt:lpstr>Verdana</vt:lpstr>
      <vt:lpstr>Wingdings 2</vt:lpstr>
      <vt:lpstr>Office Theme</vt:lpstr>
      <vt:lpstr>PowerPoint 演示文稿</vt:lpstr>
      <vt:lpstr>Akibat PAK pada Tenaga Kerja</vt:lpstr>
      <vt:lpstr>Definisi</vt:lpstr>
      <vt:lpstr>Definisi</vt:lpstr>
      <vt:lpstr>Akibat PAK pada Perusahaan</vt:lpstr>
      <vt:lpstr>Akibat PAK pada Masyarakat</vt:lpstr>
      <vt:lpstr>Diagnosis dan Pengobatan</vt:lpstr>
      <vt:lpstr>Pengendalian</vt:lpstr>
      <vt:lpstr>Pengendalian</vt:lpstr>
      <vt:lpstr>Pengendalian</vt:lpstr>
      <vt:lpstr>PowerPoint 演示文稿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USER</cp:lastModifiedBy>
  <cp:revision>343</cp:revision>
  <dcterms:created xsi:type="dcterms:W3CDTF">2010-08-24T06:47:00Z</dcterms:created>
  <dcterms:modified xsi:type="dcterms:W3CDTF">2019-01-02T10:08:51Z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1033-10.2.0.7617</vt:lpwstr>
  </property>
</Properties>
</file>