
<file path=[Content_Types].xml><?xml version="1.0" encoding="utf-8"?>
<Types xmlns="http://schemas.openxmlformats.org/package/2006/content-types">
  <Default Extension="jpeg" ContentType="image/jpe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316" r:id="rId3"/>
    <p:sldId id="427" r:id="rId4"/>
    <p:sldId id="444" r:id="rId5"/>
    <p:sldId id="448" r:id="rId6"/>
    <p:sldId id="442" r:id="rId7"/>
    <p:sldId id="443" r:id="rId8"/>
    <p:sldId id="449" r:id="rId9"/>
    <p:sldId id="450" r:id="rId10"/>
    <p:sldId id="441"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7" autoAdjust="0"/>
    <p:restoredTop sz="93190" autoAdjust="0"/>
  </p:normalViewPr>
  <p:slideViewPr>
    <p:cSldViewPr>
      <p:cViewPr varScale="1">
        <p:scale>
          <a:sx n="85" d="100"/>
          <a:sy n="85" d="100"/>
        </p:scale>
        <p:origin x="13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5D988DF4-AA17-4895-A7D4-A330E94C0E29}" type="datetimeFigureOut">
              <a:rPr lang="id-ID"/>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endParaRPr lang="en-US" noProof="0"/>
          </a:p>
          <a:p>
            <a:pPr lvl="1"/>
            <a:r>
              <a:rPr lang="en-US" noProof="0"/>
              <a:t>Second level</a:t>
            </a:r>
            <a:endParaRPr lang="en-US" noProof="0"/>
          </a:p>
          <a:p>
            <a:pPr lvl="2"/>
            <a:r>
              <a:rPr lang="en-US" noProof="0"/>
              <a:t>Third level</a:t>
            </a:r>
            <a:endParaRPr lang="en-US" noProof="0"/>
          </a:p>
          <a:p>
            <a:pPr lvl="3"/>
            <a:r>
              <a:rPr lang="en-US" noProof="0"/>
              <a:t>Fourth level</a:t>
            </a:r>
            <a:endParaRPr lang="en-US" noProof="0"/>
          </a:p>
          <a:p>
            <a:pPr lvl="4"/>
            <a:r>
              <a:rPr lang="en-US" noProof="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atin typeface="Calibri" panose="020F0502020204030204" pitchFamily="34" charset="0"/>
              </a:defRPr>
            </a:lvl1pPr>
          </a:lstStyle>
          <a:p>
            <a:pPr>
              <a:defRPr/>
            </a:pPr>
            <a:fld id="{CEF2FC91-52F9-41A2-A13E-D2D6D54545B5}" type="slidenum">
              <a:rPr lang="id-ID"/>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id-ID"/>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809A63F-5730-4A31-9AA4-A3E285FE15DB}" type="slidenum">
              <a:rPr lang="id-ID" smtClean="0"/>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DA16CB-B507-44E7-9FDD-86ED57E99152}" type="datetime1">
              <a:rPr lang="en-US"/>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5E20C4-B90F-4140-9273-6DE0A339449A}" type="slidenum">
              <a:rPr lang="en-US"/>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pPr>
              <a:defRPr/>
            </a:pPr>
            <a:fld id="{AFF56C99-7C7F-43DF-8773-E206650DCED3}" type="datetime1">
              <a:rPr lang="en-US"/>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E89839-F3BA-40DC-B27E-E5900C5B3E73}" type="slidenum">
              <a:rPr lang="en-US"/>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pPr>
              <a:defRPr/>
            </a:pPr>
            <a:fld id="{8BBB5B40-DC4E-4A4B-80F1-FFB730A3FCAE}" type="datetime1">
              <a:rPr lang="en-US"/>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730ADA-41AD-4951-A56A-0265E6EE68A4}" type="slidenum">
              <a:rPr lang="en-US"/>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pPr>
              <a:defRPr/>
            </a:pPr>
            <a:fld id="{85C428C1-9914-4EE3-8ADC-D091915DFF22}" type="datetime1">
              <a:rPr lang="en-US"/>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C37914-B422-4AEB-B120-13749AF848B1}" type="slidenum">
              <a:rPr lang="en-US"/>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lvl1pPr>
              <a:defRPr/>
            </a:lvl1pPr>
          </a:lstStyle>
          <a:p>
            <a:pPr>
              <a:defRPr/>
            </a:pPr>
            <a:fld id="{3355DA01-10EE-4145-AC48-7CA3EBF4906C}" type="datetime1">
              <a:rPr lang="en-US"/>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371C21-E31F-441E-BCAF-F856E51594E2}" type="slidenum">
              <a:rPr lang="en-US"/>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3"/>
          <p:cNvSpPr>
            <a:spLocks noGrp="1"/>
          </p:cNvSpPr>
          <p:nvPr>
            <p:ph type="dt" sz="half" idx="10"/>
          </p:nvPr>
        </p:nvSpPr>
        <p:spPr/>
        <p:txBody>
          <a:bodyPr/>
          <a:lstStyle>
            <a:lvl1pPr>
              <a:defRPr/>
            </a:lvl1pPr>
          </a:lstStyle>
          <a:p>
            <a:pPr>
              <a:defRPr/>
            </a:pPr>
            <a:fld id="{6894CC29-EE99-46C3-8384-3D5C6F28CAFC}" type="datetime1">
              <a:rPr lang="en-US"/>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76B7E2-2759-4634-8B16-2F12520912EC}" type="slidenum">
              <a:rPr lang="en-US"/>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3"/>
          <p:cNvSpPr>
            <a:spLocks noGrp="1"/>
          </p:cNvSpPr>
          <p:nvPr>
            <p:ph type="dt" sz="half" idx="10"/>
          </p:nvPr>
        </p:nvSpPr>
        <p:spPr/>
        <p:txBody>
          <a:bodyPr/>
          <a:lstStyle>
            <a:lvl1pPr>
              <a:defRPr/>
            </a:lvl1pPr>
          </a:lstStyle>
          <a:p>
            <a:pPr>
              <a:defRPr/>
            </a:pPr>
            <a:fld id="{7576CC22-C3EF-4AE0-B043-9AAD45417590}" type="datetime1">
              <a:rPr lang="en-US"/>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ACC491B-EC8A-4AA9-A6D1-77B4C38FEB28}" type="slidenum">
              <a:rPr lang="en-US"/>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67B1683-3C46-40C3-B460-B93100727F5F}" type="datetime1">
              <a:rPr lang="en-US"/>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94E0585-9A03-49BA-8A8B-405E43D35897}" type="slidenum">
              <a:rPr lang="en-US"/>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9AED2D-2118-4B6E-AAFE-2E06B1104126}" type="datetime1">
              <a:rPr lang="en-US"/>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AFAD4D-48A9-48FE-9AB1-0C5659D95600}" type="slidenum">
              <a:rPr lang="en-US"/>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3"/>
          <p:cNvSpPr>
            <a:spLocks noGrp="1"/>
          </p:cNvSpPr>
          <p:nvPr>
            <p:ph type="dt" sz="half" idx="10"/>
          </p:nvPr>
        </p:nvSpPr>
        <p:spPr/>
        <p:txBody>
          <a:bodyPr/>
          <a:lstStyle>
            <a:lvl1pPr>
              <a:defRPr/>
            </a:lvl1pPr>
          </a:lstStyle>
          <a:p>
            <a:pPr>
              <a:defRPr/>
            </a:pPr>
            <a:fld id="{A15BECF8-CFAF-479A-B708-AC08857CA5A8}" type="datetime1">
              <a:rPr lang="en-US"/>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92941C-2CC7-428D-BF60-8B2A66741D0F}" type="slidenum">
              <a:rPr lang="en-US"/>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3"/>
          <p:cNvSpPr>
            <a:spLocks noGrp="1"/>
          </p:cNvSpPr>
          <p:nvPr>
            <p:ph type="dt" sz="half" idx="10"/>
          </p:nvPr>
        </p:nvSpPr>
        <p:spPr/>
        <p:txBody>
          <a:bodyPr/>
          <a:lstStyle>
            <a:lvl1pPr>
              <a:defRPr/>
            </a:lvl1pPr>
          </a:lstStyle>
          <a:p>
            <a:pPr>
              <a:defRPr/>
            </a:pPr>
            <a:fld id="{08C7D305-3BA6-4635-BEE1-BAD1201B7082}" type="datetime1">
              <a:rPr lang="en-US"/>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5B1DA6-349C-4B6E-A9B8-9FFF4476B5E4}" type="slidenum">
              <a:rPr lang="en-US"/>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2AC48B4-2418-4522-8139-7DB8B8EB989C}" type="datetime1">
              <a:rPr lang="en-US"/>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eaLnBrk="1" hangingPunct="1">
              <a:defRPr sz="1400">
                <a:latin typeface="Calibri" panose="020F0502020204030204" pitchFamily="34" charset="0"/>
              </a:defRPr>
            </a:lvl1pPr>
          </a:lstStyle>
          <a:p>
            <a:pPr>
              <a:defRPr/>
            </a:pPr>
            <a:fld id="{661453D4-9D10-4791-A7DD-FDBEC763EC04}" type="slidenum">
              <a:rPr lang="en-US"/>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www.alodokter.com/ruam-kulit" TargetMode="Externa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2.xml"/><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jpg"/>
          <p:cNvPicPr>
            <a:picLocks noChangeAspect="1" noChangeArrowheads="1"/>
          </p:cNvPicPr>
          <p:nvPr/>
        </p:nvPicPr>
        <p:blipFill>
          <a:blip r:embed="rId1">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1"/>
          <p:cNvSpPr txBox="1">
            <a:spLocks noChangeArrowheads="1"/>
          </p:cNvSpPr>
          <p:nvPr/>
        </p:nvSpPr>
        <p:spPr bwMode="auto">
          <a:xfrm>
            <a:off x="2971800" y="3657600"/>
            <a:ext cx="61722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sz="2400" b="1" dirty="0">
                <a:solidFill>
                  <a:schemeClr val="bg1"/>
                </a:solidFill>
                <a:latin typeface="Arial" panose="020B0604020202020204" pitchFamily="34" charset="0"/>
                <a:cs typeface="Arial" panose="020B0604020202020204" pitchFamily="34" charset="0"/>
              </a:rPr>
              <a:t>CONTACT DERMATITIS</a:t>
            </a:r>
            <a:endParaRPr lang="en-US" sz="2400" b="1" dirty="0">
              <a:solidFill>
                <a:schemeClr val="bg1"/>
              </a:solidFill>
              <a:latin typeface="Arial" panose="020B0604020202020204" pitchFamily="34" charset="0"/>
              <a:cs typeface="Arial" panose="020B0604020202020204" pitchFamily="34" charset="0"/>
            </a:endParaRPr>
          </a:p>
          <a:p>
            <a:pPr algn="ctr" eaLnBrk="1" hangingPunct="1">
              <a:spcBef>
                <a:spcPct val="0"/>
              </a:spcBef>
              <a:buFontTx/>
              <a:buNone/>
            </a:pPr>
            <a:endParaRPr lang="en-US" sz="1600" b="1" dirty="0">
              <a:solidFill>
                <a:schemeClr val="bg1"/>
              </a:solidFill>
              <a:latin typeface="Arial" panose="020B0604020202020204" pitchFamily="34" charset="0"/>
              <a:cs typeface="Arial" panose="020B0604020202020204" pitchFamily="34" charset="0"/>
            </a:endParaRPr>
          </a:p>
          <a:p>
            <a:pPr algn="ctr" eaLnBrk="1" hangingPunct="1">
              <a:spcBef>
                <a:spcPct val="0"/>
              </a:spcBef>
              <a:buFontTx/>
              <a:buNone/>
            </a:pPr>
            <a:r>
              <a:rPr lang="en-US" sz="1600" b="1" dirty="0">
                <a:solidFill>
                  <a:schemeClr val="bg1"/>
                </a:solidFill>
                <a:latin typeface="Arial" panose="020B0604020202020204" pitchFamily="34" charset="0"/>
                <a:cs typeface="Arial" panose="020B0604020202020204" pitchFamily="34" charset="0"/>
              </a:rPr>
              <a:t>PERTEMUAN 13</a:t>
            </a:r>
            <a:endParaRPr lang="en-US" sz="1600" b="1" dirty="0">
              <a:solidFill>
                <a:schemeClr val="bg1"/>
              </a:solidFill>
              <a:latin typeface="Arial" panose="020B0604020202020204" pitchFamily="34" charset="0"/>
              <a:cs typeface="Arial" panose="020B0604020202020204" pitchFamily="34" charset="0"/>
            </a:endParaRPr>
          </a:p>
          <a:p>
            <a:pPr algn="ctr" eaLnBrk="1" hangingPunct="1">
              <a:spcBef>
                <a:spcPct val="0"/>
              </a:spcBef>
              <a:buFontTx/>
              <a:buNone/>
            </a:pPr>
            <a:r>
              <a:rPr lang="en-US" sz="1600" b="1" dirty="0" err="1">
                <a:solidFill>
                  <a:schemeClr val="bg1"/>
                </a:solidFill>
                <a:latin typeface="Arial" panose="020B0604020202020204" pitchFamily="34" charset="0"/>
                <a:cs typeface="Arial" panose="020B0604020202020204" pitchFamily="34" charset="0"/>
              </a:rPr>
              <a:t>Izzatu</a:t>
            </a:r>
            <a:r>
              <a:rPr lang="en-US" sz="1600" b="1" dirty="0">
                <a:solidFill>
                  <a:schemeClr val="bg1"/>
                </a:solidFill>
                <a:latin typeface="Arial" panose="020B0604020202020204" pitchFamily="34" charset="0"/>
                <a:cs typeface="Arial" panose="020B0604020202020204" pitchFamily="34" charset="0"/>
              </a:rPr>
              <a:t> </a:t>
            </a:r>
            <a:r>
              <a:rPr lang="en-US" sz="1600" b="1" dirty="0" err="1">
                <a:solidFill>
                  <a:schemeClr val="bg1"/>
                </a:solidFill>
                <a:latin typeface="Arial" panose="020B0604020202020204" pitchFamily="34" charset="0"/>
                <a:cs typeface="Arial" panose="020B0604020202020204" pitchFamily="34" charset="0"/>
              </a:rPr>
              <a:t>Millah</a:t>
            </a:r>
            <a:r>
              <a:rPr lang="en-US" sz="1600" b="1" dirty="0">
                <a:solidFill>
                  <a:schemeClr val="bg1"/>
                </a:solidFill>
                <a:latin typeface="Arial" panose="020B0604020202020204" pitchFamily="34" charset="0"/>
                <a:cs typeface="Arial" panose="020B0604020202020204" pitchFamily="34" charset="0"/>
              </a:rPr>
              <a:t>, SKM, MKKK</a:t>
            </a:r>
            <a:endParaRPr lang="en-US" sz="1600" b="1" dirty="0">
              <a:solidFill>
                <a:schemeClr val="bg1"/>
              </a:solidFill>
              <a:latin typeface="Arial" panose="020B0604020202020204" pitchFamily="34" charset="0"/>
              <a:cs typeface="Arial" panose="020B0604020202020204" pitchFamily="34" charset="0"/>
            </a:endParaRPr>
          </a:p>
          <a:p>
            <a:pPr algn="ctr" eaLnBrk="1" hangingPunct="1">
              <a:spcBef>
                <a:spcPct val="0"/>
              </a:spcBef>
              <a:buFontTx/>
              <a:buNone/>
            </a:pPr>
            <a:r>
              <a:rPr lang="en-US" sz="1600" b="1" dirty="0">
                <a:solidFill>
                  <a:schemeClr val="bg1"/>
                </a:solidFill>
                <a:latin typeface="Arial" panose="020B0604020202020204" pitchFamily="34" charset="0"/>
                <a:cs typeface="Arial" panose="020B0604020202020204" pitchFamily="34" charset="0"/>
              </a:rPr>
              <a:t>PRODI KESMAS / FIKES</a:t>
            </a:r>
            <a:endParaRPr lang="en-US" sz="1600" b="1" dirty="0">
              <a:solidFill>
                <a:schemeClr val="bg1"/>
              </a:solidFill>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8575" y="454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p:cNvSpPr>
            <a:spLocks noGrp="1" noChangeArrowheads="1"/>
          </p:cNvSpPr>
          <p:nvPr>
            <p:ph type="title"/>
          </p:nvPr>
        </p:nvSpPr>
        <p:spPr>
          <a:xfrm>
            <a:off x="531812" y="685800"/>
            <a:ext cx="8080375" cy="720725"/>
          </a:xfrm>
          <a:solidFill>
            <a:schemeClr val="accent1"/>
          </a:solidFill>
        </p:spPr>
        <p:txBody>
          <a:bodyPr/>
          <a:lstStyle/>
          <a:p>
            <a:r>
              <a:rPr lang="en-US" sz="4000" dirty="0" err="1"/>
              <a:t>Definisi</a:t>
            </a:r>
            <a:r>
              <a:rPr lang="en-US" sz="4000" dirty="0"/>
              <a:t>:</a:t>
            </a:r>
            <a:endParaRPr lang="en-US" sz="4000" dirty="0"/>
          </a:p>
        </p:txBody>
      </p:sp>
      <p:sp>
        <p:nvSpPr>
          <p:cNvPr id="7" name="Rectangle 5"/>
          <p:cNvSpPr txBox="1">
            <a:spLocks noChangeArrowheads="1"/>
          </p:cNvSpPr>
          <p:nvPr/>
        </p:nvSpPr>
        <p:spPr bwMode="auto">
          <a:xfrm>
            <a:off x="838200" y="1600200"/>
            <a:ext cx="7162800" cy="427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90000"/>
              </a:lnSpc>
            </a:pPr>
            <a:r>
              <a:rPr lang="en-GB" altLang="en-US"/>
              <a:t>Dermatitis is a skin condition caused by contact with something that irritates the skin or causes an allergic reaction. It usually occurs where the irritant touches the skin, but not always.</a:t>
            </a:r>
            <a:endParaRPr lang="en-GB" altLang="en-US"/>
          </a:p>
          <a:p>
            <a:pPr eaLnBrk="1" hangingPunct="1">
              <a:lnSpc>
                <a:spcPct val="90000"/>
              </a:lnSpc>
            </a:pPr>
            <a:endParaRPr lang="en-GB" altLang="en-US"/>
          </a:p>
          <a:p>
            <a:pPr eaLnBrk="1" hangingPunct="1">
              <a:lnSpc>
                <a:spcPct val="90000"/>
              </a:lnSpc>
            </a:pPr>
            <a:r>
              <a:rPr lang="en-GB" altLang="en-US"/>
              <a:t>There are two types:</a:t>
            </a:r>
            <a:endParaRPr lang="en-GB" altLang="en-US"/>
          </a:p>
          <a:p>
            <a:pPr lvl="2" eaLnBrk="1" hangingPunct="1">
              <a:lnSpc>
                <a:spcPct val="90000"/>
              </a:lnSpc>
            </a:pPr>
            <a:r>
              <a:rPr lang="en-GB" altLang="en-US"/>
              <a:t>allergic contact dermatitis; and,</a:t>
            </a:r>
            <a:endParaRPr lang="en-GB" altLang="en-US"/>
          </a:p>
          <a:p>
            <a:pPr lvl="2" eaLnBrk="1" hangingPunct="1">
              <a:lnSpc>
                <a:spcPct val="90000"/>
              </a:lnSpc>
            </a:pPr>
            <a:r>
              <a:rPr lang="en-GB" altLang="en-US"/>
              <a:t>irritant contact dermatitis.</a:t>
            </a:r>
            <a:endParaRPr lang="en-GB" altLang="en-US"/>
          </a:p>
          <a:p>
            <a:pPr eaLnBrk="1" hangingPunct="1">
              <a:lnSpc>
                <a:spcPct val="90000"/>
              </a:lnSpc>
            </a:pPr>
            <a:endParaRPr lang="en-GB"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 calcmode="lin" valueType="num">
                                      <p:cBhvr additive="base">
                                        <p:cTn id="2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8575" y="454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p:cNvSpPr>
            <a:spLocks noGrp="1" noChangeArrowheads="1"/>
          </p:cNvSpPr>
          <p:nvPr>
            <p:ph type="title"/>
          </p:nvPr>
        </p:nvSpPr>
        <p:spPr>
          <a:xfrm>
            <a:off x="531812" y="685800"/>
            <a:ext cx="8080375" cy="720725"/>
          </a:xfrm>
          <a:solidFill>
            <a:schemeClr val="accent1"/>
          </a:solidFill>
        </p:spPr>
        <p:txBody>
          <a:bodyPr/>
          <a:lstStyle/>
          <a:p>
            <a:r>
              <a:rPr lang="en-US" sz="4000" dirty="0" err="1"/>
              <a:t>Definisi</a:t>
            </a:r>
            <a:r>
              <a:rPr lang="en-US" sz="4000" dirty="0"/>
              <a:t>:</a:t>
            </a:r>
            <a:endParaRPr lang="en-US" sz="4000" dirty="0"/>
          </a:p>
        </p:txBody>
      </p:sp>
      <p:sp>
        <p:nvSpPr>
          <p:cNvPr id="5" name="TextBox 4"/>
          <p:cNvSpPr txBox="1"/>
          <p:nvPr/>
        </p:nvSpPr>
        <p:spPr>
          <a:xfrm>
            <a:off x="990600" y="1905000"/>
            <a:ext cx="7541840" cy="2308324"/>
          </a:xfrm>
          <a:prstGeom prst="rect">
            <a:avLst/>
          </a:prstGeom>
          <a:noFill/>
        </p:spPr>
        <p:txBody>
          <a:bodyPr wrap="square" rtlCol="0">
            <a:spAutoFit/>
          </a:bodyPr>
          <a:lstStyle/>
          <a:p>
            <a:pPr algn="just"/>
            <a:r>
              <a:rPr lang="id-ID" sz="2400" dirty="0">
                <a:latin typeface="Times New Roman" panose="02020603050405020304" pitchFamily="18" charset="0"/>
                <a:ea typeface="Tahoma" panose="020B0604030504040204" pitchFamily="34" charset="0"/>
                <a:cs typeface="Times New Roman" panose="02020603050405020304" pitchFamily="18" charset="0"/>
              </a:rPr>
              <a:t>Peradangan berupa </a:t>
            </a:r>
            <a:r>
              <a:rPr lang="id-ID" sz="2400" dirty="0">
                <a:latin typeface="Times New Roman" panose="02020603050405020304" pitchFamily="18" charset="0"/>
                <a:ea typeface="Tahoma" panose="020B0604030504040204" pitchFamily="34" charset="0"/>
                <a:cs typeface="Times New Roman" panose="02020603050405020304" pitchFamily="18" charset="0"/>
                <a:hlinkClick r:id="rId2"/>
              </a:rPr>
              <a:t>ruam</a:t>
            </a:r>
            <a:r>
              <a:rPr lang="id-ID" sz="2400" dirty="0">
                <a:latin typeface="Times New Roman" panose="02020603050405020304" pitchFamily="18" charset="0"/>
                <a:ea typeface="Tahoma" panose="020B0604030504040204" pitchFamily="34" charset="0"/>
                <a:cs typeface="Times New Roman" panose="02020603050405020304" pitchFamily="18" charset="0"/>
              </a:rPr>
              <a:t> gatal kemerahan pada kulit yang munculakibat kontak langsung dengan zat tertentu dan mengiritasi kulit, atau merupakan reaksi alergi terhadap zat tertentu. Ruam yang muncul akibat peradangan ini tidak menular atau berbahaya, tapi bisa menyebabkan rasa tidak nyaman bagi penderita.</a:t>
            </a:r>
            <a:endParaRPr lang="en-US" altLang="ko-KR" sz="2400" dirty="0">
              <a:solidFill>
                <a:schemeClr val="tx1">
                  <a:lumMod val="75000"/>
                  <a:lumOff val="25000"/>
                </a:schemeClr>
              </a:solidFill>
              <a:latin typeface="Times New Roman" panose="02020603050405020304" pitchFamily="18" charset="0"/>
              <a:ea typeface="Tahoma" panose="020B0604030504040204" pitchFamily="34"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8575" y="454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p:cNvSpPr>
            <a:spLocks noGrp="1" noChangeArrowheads="1"/>
          </p:cNvSpPr>
          <p:nvPr>
            <p:ph type="title"/>
          </p:nvPr>
        </p:nvSpPr>
        <p:spPr>
          <a:xfrm>
            <a:off x="531812" y="685800"/>
            <a:ext cx="8080375" cy="720725"/>
          </a:xfrm>
          <a:solidFill>
            <a:schemeClr val="accent1"/>
          </a:solidFill>
        </p:spPr>
        <p:txBody>
          <a:bodyPr/>
          <a:lstStyle/>
          <a:p>
            <a:r>
              <a:rPr lang="en-US" sz="4000" dirty="0" err="1"/>
              <a:t>Penyebab</a:t>
            </a:r>
            <a:r>
              <a:rPr lang="en-US" sz="4000" dirty="0"/>
              <a:t>:</a:t>
            </a:r>
            <a:endParaRPr lang="en-US" sz="4000" dirty="0"/>
          </a:p>
        </p:txBody>
      </p:sp>
      <p:sp>
        <p:nvSpPr>
          <p:cNvPr id="5" name="TextBox 4"/>
          <p:cNvSpPr txBox="1"/>
          <p:nvPr/>
        </p:nvSpPr>
        <p:spPr>
          <a:xfrm>
            <a:off x="990600" y="1905000"/>
            <a:ext cx="7541840" cy="2861310"/>
          </a:xfrm>
          <a:prstGeom prst="rect">
            <a:avLst/>
          </a:prstGeom>
          <a:noFill/>
        </p:spPr>
        <p:txBody>
          <a:bodyPr wrap="square" rtlCol="0">
            <a:spAutoFit/>
          </a:bodyPr>
          <a:lstStyle/>
          <a:p>
            <a:pPr algn="just">
              <a:lnSpc>
                <a:spcPct val="150000"/>
              </a:lnSpc>
              <a:spcAft>
                <a:spcPts val="0"/>
              </a:spcAft>
            </a:pPr>
            <a:r>
              <a:rPr lang="id-ID" sz="2400" dirty="0">
                <a:latin typeface="Times New Roman" panose="02020603050405020304" pitchFamily="18" charset="0"/>
                <a:ea typeface="Times New Roman" panose="02020603050405020304" pitchFamily="18" charset="0"/>
                <a:cs typeface="Times New Roman" panose="02020603050405020304" pitchFamily="18" charset="0"/>
                <a:sym typeface="+mn-ea"/>
              </a:rPr>
              <a:t>Penyebab dermatitis dapat berasal dari luar (eksogen), misalnya bahan kimia (contoh: detergen, asam, basa, </a:t>
            </a:r>
            <a:r>
              <a:rPr lang="id-ID" sz="2400" dirty="0" smtClean="0">
                <a:latin typeface="Times New Roman" panose="02020603050405020304" pitchFamily="18" charset="0"/>
                <a:ea typeface="Times New Roman" panose="02020603050405020304" pitchFamily="18" charset="0"/>
                <a:cs typeface="Times New Roman" panose="02020603050405020304" pitchFamily="18" charset="0"/>
                <a:sym typeface="+mn-ea"/>
              </a:rPr>
              <a:t>oli</a:t>
            </a:r>
            <a:r>
              <a:rPr lang="id-ID" sz="2400" dirty="0">
                <a:latin typeface="Times New Roman" panose="02020603050405020304" pitchFamily="18" charset="0"/>
                <a:ea typeface="Times New Roman" panose="02020603050405020304" pitchFamily="18" charset="0"/>
                <a:cs typeface="Times New Roman" panose="02020603050405020304" pitchFamily="18" charset="0"/>
                <a:sym typeface="+mn-ea"/>
              </a:rPr>
              <a:t>, semen), fisik (sinar dan suhu), mikroorganisme </a:t>
            </a:r>
            <a:r>
              <a:rPr lang="id-ID" sz="2400" dirty="0" smtClean="0">
                <a:latin typeface="Times New Roman" panose="02020603050405020304" pitchFamily="18" charset="0"/>
                <a:ea typeface="Times New Roman" panose="02020603050405020304" pitchFamily="18" charset="0"/>
                <a:cs typeface="Times New Roman" panose="02020603050405020304" pitchFamily="18" charset="0"/>
                <a:sym typeface="+mn-ea"/>
              </a:rPr>
              <a:t>(</a:t>
            </a:r>
            <a:r>
              <a:rPr lang="id-ID" sz="2400" dirty="0">
                <a:latin typeface="Times New Roman" panose="02020603050405020304" pitchFamily="18" charset="0"/>
                <a:ea typeface="Times New Roman" panose="02020603050405020304" pitchFamily="18" charset="0"/>
                <a:cs typeface="Times New Roman" panose="02020603050405020304" pitchFamily="18" charset="0"/>
                <a:sym typeface="+mn-ea"/>
              </a:rPr>
              <a:t>contohnya: bakteri, </a:t>
            </a:r>
            <a:r>
              <a:rPr lang="id-ID" sz="2400" dirty="0" smtClean="0">
                <a:latin typeface="Times New Roman" panose="02020603050405020304" pitchFamily="18" charset="0"/>
                <a:ea typeface="Times New Roman" panose="02020603050405020304" pitchFamily="18" charset="0"/>
                <a:cs typeface="Times New Roman" panose="02020603050405020304" pitchFamily="18" charset="0"/>
                <a:sym typeface="+mn-ea"/>
              </a:rPr>
              <a:t>jamur</a:t>
            </a:r>
            <a:r>
              <a:rPr lang="id-ID" sz="2400" dirty="0">
                <a:latin typeface="Times New Roman" panose="02020603050405020304" pitchFamily="18" charset="0"/>
                <a:ea typeface="Times New Roman" panose="02020603050405020304" pitchFamily="18" charset="0"/>
                <a:cs typeface="Times New Roman" panose="02020603050405020304" pitchFamily="18" charset="0"/>
                <a:sym typeface="+mn-ea"/>
              </a:rPr>
              <a:t>) dapat pula dari dalam </a:t>
            </a:r>
            <a:r>
              <a:rPr lang="id-ID" sz="2400" dirty="0" smtClean="0">
                <a:latin typeface="Times New Roman" panose="02020603050405020304" pitchFamily="18" charset="0"/>
                <a:ea typeface="Times New Roman" panose="02020603050405020304" pitchFamily="18" charset="0"/>
                <a:cs typeface="Times New Roman" panose="02020603050405020304" pitchFamily="18" charset="0"/>
                <a:sym typeface="+mn-ea"/>
              </a:rPr>
              <a:t>(</a:t>
            </a:r>
            <a:r>
              <a:rPr lang="id-ID" sz="2400" dirty="0">
                <a:latin typeface="Times New Roman" panose="02020603050405020304" pitchFamily="18" charset="0"/>
                <a:ea typeface="Times New Roman" panose="02020603050405020304" pitchFamily="18" charset="0"/>
                <a:cs typeface="Times New Roman" panose="02020603050405020304" pitchFamily="18" charset="0"/>
                <a:sym typeface="+mn-ea"/>
              </a:rPr>
              <a:t>endogen), misalnya dermatitis atopik.</a:t>
            </a:r>
            <a:endParaRPr lang="en-US" altLang="ko-KR" sz="2400" dirty="0">
              <a:solidFill>
                <a:schemeClr val="tx1">
                  <a:lumMod val="75000"/>
                  <a:lumOff val="25000"/>
                </a:schemeClr>
              </a:solidFill>
              <a:latin typeface="Times New Roman" panose="02020603050405020304" pitchFamily="18" charset="0"/>
              <a:ea typeface="Tahoma" panose="020B0604030504040204" pitchFamily="34"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8575" y="454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Grp="1" noChangeArrowheads="1"/>
          </p:cNvSpPr>
          <p:nvPr>
            <p:ph type="title"/>
          </p:nvPr>
        </p:nvSpPr>
        <p:spPr>
          <a:xfrm>
            <a:off x="682625" y="609600"/>
            <a:ext cx="8080375" cy="720725"/>
          </a:xfrm>
          <a:solidFill>
            <a:schemeClr val="accent1"/>
          </a:solidFill>
        </p:spPr>
        <p:txBody>
          <a:bodyPr/>
          <a:lstStyle/>
          <a:p>
            <a:r>
              <a:rPr lang="en-US" sz="4000"/>
              <a:t>Gejala Umum</a:t>
            </a:r>
            <a:endParaRPr lang="en-US" sz="4000"/>
          </a:p>
        </p:txBody>
      </p:sp>
      <p:sp>
        <p:nvSpPr>
          <p:cNvPr id="3" name="TextBox 6"/>
          <p:cNvSpPr txBox="1"/>
          <p:nvPr/>
        </p:nvSpPr>
        <p:spPr>
          <a:xfrm>
            <a:off x="913130" y="1330325"/>
            <a:ext cx="7619365" cy="5354320"/>
          </a:xfrm>
          <a:prstGeom prst="rect">
            <a:avLst/>
          </a:prstGeom>
          <a:noFill/>
        </p:spPr>
        <p:txBody>
          <a:bodyPr wrap="square" numCol="1" rtlCol="0">
            <a:spAutoFit/>
          </a:bodyPr>
          <a:p>
            <a:r>
              <a:rPr lang="id-ID" sz="1800" dirty="0" smtClean="0">
                <a:latin typeface="Times New Roman" panose="02020603050405020304" pitchFamily="18" charset="0"/>
                <a:cs typeface="Times New Roman" panose="02020603050405020304" pitchFamily="18" charset="0"/>
              </a:rPr>
              <a:t>Saat bagian tubuh melakukan kontak langsung dengan zat yang </a:t>
            </a:r>
            <a:endParaRPr lang="id-ID" sz="1800" dirty="0" smtClean="0">
              <a:latin typeface="Times New Roman" panose="02020603050405020304" pitchFamily="18" charset="0"/>
              <a:cs typeface="Times New Roman" panose="02020603050405020304" pitchFamily="18" charset="0"/>
            </a:endParaRPr>
          </a:p>
          <a:p>
            <a:r>
              <a:rPr lang="id-ID" sz="1800" dirty="0" smtClean="0">
                <a:latin typeface="Times New Roman" panose="02020603050405020304" pitchFamily="18" charset="0"/>
                <a:cs typeface="Times New Roman" panose="02020603050405020304" pitchFamily="18" charset="0"/>
              </a:rPr>
              <a:t>memicu reaksi pada kulit. Gejala dapat muncul dalam waktu </a:t>
            </a:r>
            <a:endParaRPr lang="id-ID" sz="1800" dirty="0" smtClean="0">
              <a:latin typeface="Times New Roman" panose="02020603050405020304" pitchFamily="18" charset="0"/>
              <a:cs typeface="Times New Roman" panose="02020603050405020304" pitchFamily="18" charset="0"/>
            </a:endParaRPr>
          </a:p>
          <a:p>
            <a:r>
              <a:rPr lang="id-ID" sz="1800" dirty="0" smtClean="0">
                <a:latin typeface="Times New Roman" panose="02020603050405020304" pitchFamily="18" charset="0"/>
                <a:cs typeface="Times New Roman" panose="02020603050405020304" pitchFamily="18" charset="0"/>
              </a:rPr>
              <a:t>beberapa menit hingga beberapa jam setelah kontak terjadi.</a:t>
            </a:r>
            <a:endParaRPr lang="id-ID" sz="1800" dirty="0" smtClean="0">
              <a:latin typeface="Times New Roman" panose="02020603050405020304" pitchFamily="18" charset="0"/>
              <a:cs typeface="Times New Roman" panose="02020603050405020304" pitchFamily="18" charset="0"/>
            </a:endParaRPr>
          </a:p>
          <a:p>
            <a:pPr marL="452755" indent="-180975">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Ruam kemerahan.</a:t>
            </a:r>
            <a:endParaRPr lang="id-ID" sz="1800" dirty="0" smtClean="0">
              <a:latin typeface="Times New Roman" panose="02020603050405020304" pitchFamily="18" charset="0"/>
              <a:cs typeface="Times New Roman" panose="02020603050405020304" pitchFamily="18" charset="0"/>
            </a:endParaRPr>
          </a:p>
          <a:p>
            <a:pPr marL="452755" indent="-180975">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Gatal yang dapat terasa parah.</a:t>
            </a:r>
            <a:endParaRPr lang="id-ID" sz="1800" dirty="0" smtClean="0">
              <a:latin typeface="Times New Roman" panose="02020603050405020304" pitchFamily="18" charset="0"/>
              <a:cs typeface="Times New Roman" panose="02020603050405020304" pitchFamily="18" charset="0"/>
            </a:endParaRPr>
          </a:p>
          <a:p>
            <a:pPr marL="452755" indent="-180975">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Kering.</a:t>
            </a:r>
            <a:endParaRPr lang="id-ID" sz="1800" dirty="0" smtClean="0">
              <a:latin typeface="Times New Roman" panose="02020603050405020304" pitchFamily="18" charset="0"/>
              <a:cs typeface="Times New Roman" panose="02020603050405020304" pitchFamily="18" charset="0"/>
            </a:endParaRPr>
          </a:p>
          <a:p>
            <a:pPr marL="452755" indent="-180975">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Pembengkakan.</a:t>
            </a:r>
            <a:endParaRPr lang="id-ID" sz="1800" dirty="0" smtClean="0">
              <a:latin typeface="Times New Roman" panose="02020603050405020304" pitchFamily="18" charset="0"/>
              <a:cs typeface="Times New Roman" panose="02020603050405020304" pitchFamily="18" charset="0"/>
            </a:endParaRPr>
          </a:p>
          <a:p>
            <a:pPr marL="452755" indent="-180975">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Kulit kering atau bersisik.</a:t>
            </a:r>
            <a:endParaRPr lang="id-ID" sz="1800" dirty="0" smtClean="0">
              <a:latin typeface="Times New Roman" panose="02020603050405020304" pitchFamily="18" charset="0"/>
              <a:cs typeface="Times New Roman" panose="02020603050405020304" pitchFamily="18" charset="0"/>
            </a:endParaRPr>
          </a:p>
          <a:p>
            <a:pPr marL="452755" indent="-180975">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Kulit lecet atau melepuh.</a:t>
            </a:r>
            <a:endParaRPr lang="id-ID" sz="1800" dirty="0" smtClean="0">
              <a:latin typeface="Times New Roman" panose="02020603050405020304" pitchFamily="18" charset="0"/>
              <a:cs typeface="Times New Roman" panose="02020603050405020304" pitchFamily="18" charset="0"/>
            </a:endParaRPr>
          </a:p>
          <a:p>
            <a:pPr marL="452755" indent="-180975">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Menebal.</a:t>
            </a:r>
            <a:endParaRPr lang="id-ID" sz="1800" dirty="0" smtClean="0">
              <a:latin typeface="Times New Roman" panose="02020603050405020304" pitchFamily="18" charset="0"/>
              <a:cs typeface="Times New Roman" panose="02020603050405020304" pitchFamily="18" charset="0"/>
            </a:endParaRPr>
          </a:p>
          <a:p>
            <a:pPr marL="452755" indent="-180975">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Pecah-pecah.</a:t>
            </a:r>
            <a:endParaRPr lang="id-ID" sz="1800" dirty="0" smtClean="0">
              <a:latin typeface="Times New Roman" panose="02020603050405020304" pitchFamily="18" charset="0"/>
              <a:cs typeface="Times New Roman" panose="02020603050405020304" pitchFamily="18" charset="0"/>
            </a:endParaRPr>
          </a:p>
          <a:p>
            <a:pPr marL="452755" indent="-180975">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Terasa sakit saat disentuh atau muncul rasa nyeri.</a:t>
            </a:r>
            <a:endParaRPr lang="id-ID" sz="1800" dirty="0">
              <a:latin typeface="Times New Roman" panose="02020603050405020304" pitchFamily="18" charset="0"/>
              <a:cs typeface="Times New Roman" panose="02020603050405020304" pitchFamily="18" charset="0"/>
            </a:endParaRPr>
          </a:p>
          <a:p>
            <a:r>
              <a:rPr lang="id-ID" sz="1800" dirty="0" smtClean="0">
                <a:latin typeface="Times New Roman" panose="02020603050405020304" pitchFamily="18" charset="0"/>
                <a:cs typeface="Times New Roman" panose="02020603050405020304" pitchFamily="18" charset="0"/>
              </a:rPr>
              <a:t>Dermatitis kontak juga dapat menimbulkan infeksi sekunder. </a:t>
            </a:r>
            <a:endParaRPr lang="id-ID" sz="1800" dirty="0" smtClean="0">
              <a:latin typeface="Times New Roman" panose="02020603050405020304" pitchFamily="18" charset="0"/>
              <a:cs typeface="Times New Roman" panose="02020603050405020304" pitchFamily="18" charset="0"/>
            </a:endParaRPr>
          </a:p>
          <a:p>
            <a:r>
              <a:rPr lang="id-ID" sz="1800" dirty="0" smtClean="0">
                <a:latin typeface="Times New Roman" panose="02020603050405020304" pitchFamily="18" charset="0"/>
                <a:cs typeface="Times New Roman" panose="02020603050405020304" pitchFamily="18" charset="0"/>
              </a:rPr>
              <a:t>Tanda-tanda kulit terinfeksi antara lain:</a:t>
            </a:r>
            <a:endParaRPr lang="id-ID" sz="1800" dirty="0" smtClean="0">
              <a:latin typeface="Times New Roman" panose="02020603050405020304" pitchFamily="18" charset="0"/>
              <a:cs typeface="Times New Roman" panose="02020603050405020304" pitchFamily="18" charset="0"/>
            </a:endParaRPr>
          </a:p>
          <a:p>
            <a:pPr marL="452755" indent="-171450">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Gejala-gejala yang dirasakan semakin parah.</a:t>
            </a:r>
            <a:endParaRPr lang="id-ID" sz="1800" dirty="0" smtClean="0">
              <a:latin typeface="Times New Roman" panose="02020603050405020304" pitchFamily="18" charset="0"/>
              <a:cs typeface="Times New Roman" panose="02020603050405020304" pitchFamily="18" charset="0"/>
            </a:endParaRPr>
          </a:p>
          <a:p>
            <a:pPr marL="452755" indent="-171450">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Keluar cairan nanah dari kulit.</a:t>
            </a:r>
            <a:endParaRPr lang="id-ID" sz="1800" dirty="0" smtClean="0">
              <a:latin typeface="Times New Roman" panose="02020603050405020304" pitchFamily="18" charset="0"/>
              <a:cs typeface="Times New Roman" panose="02020603050405020304" pitchFamily="18" charset="0"/>
            </a:endParaRPr>
          </a:p>
          <a:p>
            <a:pPr marL="452755" indent="-171450">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Rasa nyeri yang semakin meningkat.</a:t>
            </a:r>
            <a:endParaRPr lang="id-ID" sz="1800" dirty="0" smtClean="0">
              <a:latin typeface="Times New Roman" panose="02020603050405020304" pitchFamily="18" charset="0"/>
              <a:cs typeface="Times New Roman" panose="02020603050405020304" pitchFamily="18" charset="0"/>
            </a:endParaRPr>
          </a:p>
          <a:p>
            <a:pPr marL="452755" indent="-171450">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Merasa tidak sehat.</a:t>
            </a:r>
            <a:endParaRPr lang="id-ID" sz="1800" dirty="0" smtClean="0">
              <a:latin typeface="Times New Roman" panose="02020603050405020304" pitchFamily="18" charset="0"/>
              <a:cs typeface="Times New Roman" panose="02020603050405020304" pitchFamily="18" charset="0"/>
            </a:endParaRPr>
          </a:p>
          <a:p>
            <a:pPr marL="452755" indent="-171450">
              <a:buFont typeface="Arial" panose="020B0604020202020204" pitchFamily="34" charset="0"/>
              <a:buChar char="•"/>
            </a:pPr>
            <a:r>
              <a:rPr lang="id-ID" sz="1800" dirty="0" smtClean="0">
                <a:latin typeface="Times New Roman" panose="02020603050405020304" pitchFamily="18" charset="0"/>
                <a:cs typeface="Times New Roman" panose="02020603050405020304" pitchFamily="18" charset="0"/>
              </a:rPr>
              <a:t>Demam</a:t>
            </a:r>
            <a:endParaRPr lang="id-ID"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8575" y="4549"/>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Grp="1" noChangeArrowheads="1"/>
          </p:cNvSpPr>
          <p:nvPr>
            <p:ph type="title"/>
          </p:nvPr>
        </p:nvSpPr>
        <p:spPr>
          <a:xfrm>
            <a:off x="682625" y="609600"/>
            <a:ext cx="8080375" cy="720725"/>
          </a:xfrm>
          <a:solidFill>
            <a:schemeClr val="accent1"/>
          </a:solidFill>
        </p:spPr>
        <p:txBody>
          <a:bodyPr/>
          <a:lstStyle/>
          <a:p>
            <a:r>
              <a:rPr lang="en-US" sz="4000" dirty="0" err="1"/>
              <a:t>Diagnosis</a:t>
            </a:r>
            <a:endParaRPr lang="en-US" sz="4000" dirty="0"/>
          </a:p>
        </p:txBody>
      </p:sp>
      <p:sp>
        <p:nvSpPr>
          <p:cNvPr id="6" name="Rectangle 5"/>
          <p:cNvSpPr/>
          <p:nvPr/>
        </p:nvSpPr>
        <p:spPr>
          <a:xfrm>
            <a:off x="510218" y="1441137"/>
            <a:ext cx="8424936" cy="5015865"/>
          </a:xfrm>
          <a:prstGeom prst="rect">
            <a:avLst/>
          </a:prstGeom>
        </p:spPr>
        <p:txBody>
          <a:bodyPr wrap="square">
            <a:spAutoFit/>
          </a:bodyPr>
          <a:p>
            <a:pPr algn="just"/>
            <a:r>
              <a:rPr lang="id-ID" sz="2000" dirty="0" smtClean="0">
                <a:solidFill>
                  <a:srgbClr val="3B3738"/>
                </a:solidFill>
                <a:latin typeface="Times New Roman" panose="02020603050405020304" pitchFamily="18" charset="0"/>
                <a:cs typeface="Times New Roman" panose="02020603050405020304" pitchFamily="18" charset="0"/>
              </a:rPr>
              <a:t>Untuk </a:t>
            </a:r>
            <a:r>
              <a:rPr lang="id-ID" sz="2000" dirty="0">
                <a:solidFill>
                  <a:srgbClr val="3B3738"/>
                </a:solidFill>
                <a:latin typeface="Times New Roman" panose="02020603050405020304" pitchFamily="18" charset="0"/>
                <a:cs typeface="Times New Roman" panose="02020603050405020304" pitchFamily="18" charset="0"/>
              </a:rPr>
              <a:t>memastikan diagnosis, dokter akan melakukan </a:t>
            </a:r>
            <a:r>
              <a:rPr lang="id-ID" sz="2000" dirty="0" smtClean="0">
                <a:solidFill>
                  <a:srgbClr val="3B3738"/>
                </a:solidFill>
                <a:latin typeface="Times New Roman" panose="02020603050405020304" pitchFamily="18" charset="0"/>
                <a:cs typeface="Times New Roman" panose="02020603050405020304" pitchFamily="18" charset="0"/>
              </a:rPr>
              <a:t>serangkaian </a:t>
            </a:r>
            <a:r>
              <a:rPr lang="id-ID" sz="2000" dirty="0">
                <a:solidFill>
                  <a:srgbClr val="3B3738"/>
                </a:solidFill>
                <a:latin typeface="Times New Roman" panose="02020603050405020304" pitchFamily="18" charset="0"/>
                <a:cs typeface="Times New Roman" panose="02020603050405020304" pitchFamily="18" charset="0"/>
              </a:rPr>
              <a:t>pemeriksaan yang </a:t>
            </a:r>
            <a:r>
              <a:rPr lang="id-ID" sz="2000" dirty="0" smtClean="0">
                <a:solidFill>
                  <a:srgbClr val="3B3738"/>
                </a:solidFill>
                <a:latin typeface="Times New Roman" panose="02020603050405020304" pitchFamily="18" charset="0"/>
                <a:cs typeface="Times New Roman" panose="02020603050405020304" pitchFamily="18" charset="0"/>
              </a:rPr>
              <a:t>meliputi</a:t>
            </a:r>
            <a:r>
              <a:rPr lang="id-ID" sz="2000" dirty="0">
                <a:solidFill>
                  <a:srgbClr val="3B3738"/>
                </a:solidFill>
                <a:latin typeface="Times New Roman" panose="02020603050405020304" pitchFamily="18" charset="0"/>
                <a:cs typeface="Times New Roman" panose="02020603050405020304" pitchFamily="18" charset="0"/>
              </a:rPr>
              <a:t>:</a:t>
            </a:r>
            <a:endParaRPr lang="id-ID" sz="2000" dirty="0">
              <a:solidFill>
                <a:srgbClr val="3B3738"/>
              </a:solidFill>
              <a:latin typeface="Times New Roman" panose="02020603050405020304" pitchFamily="18" charset="0"/>
              <a:cs typeface="Times New Roman" panose="02020603050405020304" pitchFamily="18" charset="0"/>
            </a:endParaRPr>
          </a:p>
          <a:p>
            <a:pPr marL="180975" indent="-180975" algn="just">
              <a:buFont typeface="Arial" panose="020B0604020202020204" pitchFamily="34" charset="0"/>
              <a:buChar char="•"/>
            </a:pPr>
            <a:r>
              <a:rPr lang="id-ID" sz="2000" b="1" dirty="0">
                <a:solidFill>
                  <a:srgbClr val="3B3738"/>
                </a:solidFill>
                <a:latin typeface="Times New Roman" panose="02020603050405020304" pitchFamily="18" charset="0"/>
                <a:cs typeface="Times New Roman" panose="02020603050405020304" pitchFamily="18" charset="0"/>
              </a:rPr>
              <a:t>Pemeriksaan fisik.</a:t>
            </a:r>
            <a:r>
              <a:rPr lang="id-ID" sz="2000" dirty="0">
                <a:solidFill>
                  <a:srgbClr val="3B3738"/>
                </a:solidFill>
                <a:latin typeface="Times New Roman" panose="02020603050405020304" pitchFamily="18" charset="0"/>
                <a:cs typeface="Times New Roman" panose="02020603050405020304" pitchFamily="18" charset="0"/>
              </a:rPr>
              <a:t> </a:t>
            </a:r>
            <a:endParaRPr lang="id-ID" sz="2000" dirty="0" smtClean="0">
              <a:solidFill>
                <a:srgbClr val="3B3738"/>
              </a:solidFill>
              <a:latin typeface="Times New Roman" panose="02020603050405020304" pitchFamily="18" charset="0"/>
              <a:cs typeface="Times New Roman" panose="02020603050405020304" pitchFamily="18" charset="0"/>
            </a:endParaRPr>
          </a:p>
          <a:p>
            <a:pPr marL="180975" algn="just"/>
            <a:r>
              <a:rPr lang="id-ID" sz="2000" dirty="0" smtClean="0">
                <a:solidFill>
                  <a:srgbClr val="3B3738"/>
                </a:solidFill>
                <a:latin typeface="Times New Roman" panose="02020603050405020304" pitchFamily="18" charset="0"/>
                <a:cs typeface="Times New Roman" panose="02020603050405020304" pitchFamily="18" charset="0"/>
              </a:rPr>
              <a:t>Melihat kulit </a:t>
            </a:r>
            <a:r>
              <a:rPr lang="id-ID" sz="2000" dirty="0">
                <a:solidFill>
                  <a:srgbClr val="3B3738"/>
                </a:solidFill>
                <a:latin typeface="Times New Roman" panose="02020603050405020304" pitchFamily="18" charset="0"/>
                <a:cs typeface="Times New Roman" panose="02020603050405020304" pitchFamily="18" charset="0"/>
              </a:rPr>
              <a:t>yang diduga terkena dermatitis kontak dan mempelajari pola dan </a:t>
            </a:r>
            <a:endParaRPr lang="id-ID" sz="2000" dirty="0" smtClean="0">
              <a:solidFill>
                <a:srgbClr val="3B3738"/>
              </a:solidFill>
              <a:latin typeface="Times New Roman" panose="02020603050405020304" pitchFamily="18" charset="0"/>
              <a:cs typeface="Times New Roman" panose="02020603050405020304" pitchFamily="18" charset="0"/>
            </a:endParaRPr>
          </a:p>
          <a:p>
            <a:pPr marL="180975" algn="just"/>
            <a:r>
              <a:rPr lang="id-ID" sz="2000" dirty="0" smtClean="0">
                <a:solidFill>
                  <a:srgbClr val="3B3738"/>
                </a:solidFill>
                <a:latin typeface="Times New Roman" panose="02020603050405020304" pitchFamily="18" charset="0"/>
                <a:cs typeface="Times New Roman" panose="02020603050405020304" pitchFamily="18" charset="0"/>
              </a:rPr>
              <a:t>intensitas ruamnya.</a:t>
            </a:r>
            <a:endParaRPr lang="id-ID" sz="2000" dirty="0">
              <a:solidFill>
                <a:srgbClr val="3B3738"/>
              </a:solidFill>
              <a:latin typeface="Times New Roman" panose="02020603050405020304" pitchFamily="18" charset="0"/>
              <a:cs typeface="Times New Roman" panose="02020603050405020304" pitchFamily="18" charset="0"/>
            </a:endParaRPr>
          </a:p>
          <a:p>
            <a:pPr marL="180975" indent="-180975" algn="just">
              <a:buFont typeface="Arial" panose="020B0604020202020204" pitchFamily="34" charset="0"/>
              <a:buChar char="•"/>
            </a:pPr>
            <a:r>
              <a:rPr lang="id-ID" sz="2000" b="1" dirty="0">
                <a:solidFill>
                  <a:srgbClr val="3B3738"/>
                </a:solidFill>
                <a:latin typeface="Times New Roman" panose="02020603050405020304" pitchFamily="18" charset="0"/>
                <a:cs typeface="Times New Roman" panose="02020603050405020304" pitchFamily="18" charset="0"/>
              </a:rPr>
              <a:t>Tes alergi melalui </a:t>
            </a:r>
            <a:r>
              <a:rPr lang="id-ID" sz="2000" b="1" dirty="0" smtClean="0">
                <a:solidFill>
                  <a:srgbClr val="3B3738"/>
                </a:solidFill>
                <a:latin typeface="Times New Roman" panose="02020603050405020304" pitchFamily="18" charset="0"/>
                <a:cs typeface="Times New Roman" panose="02020603050405020304" pitchFamily="18" charset="0"/>
              </a:rPr>
              <a:t>kulit</a:t>
            </a:r>
            <a:endParaRPr lang="id-ID" sz="2000" b="1" dirty="0" smtClean="0">
              <a:solidFill>
                <a:srgbClr val="3B3738"/>
              </a:solidFill>
              <a:latin typeface="Times New Roman" panose="02020603050405020304" pitchFamily="18" charset="0"/>
              <a:cs typeface="Times New Roman" panose="02020603050405020304" pitchFamily="18" charset="0"/>
            </a:endParaRPr>
          </a:p>
          <a:p>
            <a:pPr marL="180975" algn="just"/>
            <a:r>
              <a:rPr lang="id-ID" sz="2000" dirty="0">
                <a:solidFill>
                  <a:srgbClr val="3B3738"/>
                </a:solidFill>
                <a:latin typeface="Times New Roman" panose="02020603050405020304" pitchFamily="18" charset="0"/>
                <a:cs typeface="Times New Roman" panose="02020603050405020304" pitchFamily="18" charset="0"/>
              </a:rPr>
              <a:t>T</a:t>
            </a:r>
            <a:r>
              <a:rPr lang="id-ID" sz="2000" dirty="0" smtClean="0">
                <a:solidFill>
                  <a:srgbClr val="3B3738"/>
                </a:solidFill>
                <a:latin typeface="Times New Roman" panose="02020603050405020304" pitchFamily="18" charset="0"/>
                <a:cs typeface="Times New Roman" panose="02020603050405020304" pitchFamily="18" charset="0"/>
              </a:rPr>
              <a:t>es </a:t>
            </a:r>
            <a:r>
              <a:rPr lang="id-ID" sz="2000" dirty="0">
                <a:solidFill>
                  <a:srgbClr val="3B3738"/>
                </a:solidFill>
                <a:latin typeface="Times New Roman" panose="02020603050405020304" pitchFamily="18" charset="0"/>
                <a:cs typeface="Times New Roman" panose="02020603050405020304" pitchFamily="18" charset="0"/>
              </a:rPr>
              <a:t>tusuk maupun tempel. Pada tes tempel, dokter akan menempelkan kertas yang </a:t>
            </a:r>
            <a:endParaRPr lang="id-ID" sz="2000" dirty="0" smtClean="0">
              <a:solidFill>
                <a:srgbClr val="3B3738"/>
              </a:solidFill>
              <a:latin typeface="Times New Roman" panose="02020603050405020304" pitchFamily="18" charset="0"/>
              <a:cs typeface="Times New Roman" panose="02020603050405020304" pitchFamily="18" charset="0"/>
            </a:endParaRPr>
          </a:p>
          <a:p>
            <a:pPr marL="180975" algn="just"/>
            <a:r>
              <a:rPr lang="id-ID" sz="2000" dirty="0" smtClean="0">
                <a:solidFill>
                  <a:srgbClr val="3B3738"/>
                </a:solidFill>
                <a:latin typeface="Times New Roman" panose="02020603050405020304" pitchFamily="18" charset="0"/>
                <a:cs typeface="Times New Roman" panose="02020603050405020304" pitchFamily="18" charset="0"/>
              </a:rPr>
              <a:t>mengandung </a:t>
            </a:r>
            <a:r>
              <a:rPr lang="id-ID" sz="2000" dirty="0">
                <a:solidFill>
                  <a:srgbClr val="3B3738"/>
                </a:solidFill>
                <a:latin typeface="Times New Roman" panose="02020603050405020304" pitchFamily="18" charset="0"/>
                <a:cs typeface="Times New Roman" panose="02020603050405020304" pitchFamily="18" charset="0"/>
              </a:rPr>
              <a:t>beberapa zat alergen untuk mengidentifikasi penyebab munculnya </a:t>
            </a:r>
            <a:r>
              <a:rPr lang="id-ID" sz="2000" dirty="0" smtClean="0">
                <a:solidFill>
                  <a:srgbClr val="3B3738"/>
                </a:solidFill>
                <a:latin typeface="Times New Roman" panose="02020603050405020304" pitchFamily="18" charset="0"/>
                <a:cs typeface="Times New Roman" panose="02020603050405020304" pitchFamily="18" charset="0"/>
              </a:rPr>
              <a:t>dermatitis kontak </a:t>
            </a:r>
            <a:r>
              <a:rPr lang="id-ID" sz="2000" dirty="0">
                <a:solidFill>
                  <a:srgbClr val="3B3738"/>
                </a:solidFill>
                <a:latin typeface="Times New Roman" panose="02020603050405020304" pitchFamily="18" charset="0"/>
                <a:cs typeface="Times New Roman" panose="02020603050405020304" pitchFamily="18" charset="0"/>
              </a:rPr>
              <a:t>alergi. Setelah dua hari, kertas dilepas dan reaksi pada kulit diperiksa.</a:t>
            </a:r>
            <a:endParaRPr lang="id-ID" sz="2000" dirty="0">
              <a:solidFill>
                <a:srgbClr val="3B3738"/>
              </a:solidFill>
              <a:latin typeface="Times New Roman" panose="02020603050405020304" pitchFamily="18" charset="0"/>
              <a:cs typeface="Times New Roman" panose="02020603050405020304" pitchFamily="18" charset="0"/>
            </a:endParaRPr>
          </a:p>
          <a:p>
            <a:pPr marL="180975" indent="-180975" algn="just">
              <a:buFont typeface="Arial" panose="020B0604020202020204" pitchFamily="34" charset="0"/>
              <a:buChar char="•"/>
            </a:pPr>
            <a:r>
              <a:rPr lang="id-ID" sz="2000" b="1" dirty="0">
                <a:solidFill>
                  <a:srgbClr val="3B3738"/>
                </a:solidFill>
                <a:latin typeface="Times New Roman" panose="02020603050405020304" pitchFamily="18" charset="0"/>
                <a:cs typeface="Times New Roman" panose="02020603050405020304" pitchFamily="18" charset="0"/>
              </a:rPr>
              <a:t>ROAT test atau tes </a:t>
            </a:r>
            <a:r>
              <a:rPr lang="id-ID" sz="2000" b="1" dirty="0" smtClean="0">
                <a:solidFill>
                  <a:srgbClr val="3B3738"/>
                </a:solidFill>
                <a:latin typeface="Times New Roman" panose="02020603050405020304" pitchFamily="18" charset="0"/>
                <a:cs typeface="Times New Roman" panose="02020603050405020304" pitchFamily="18" charset="0"/>
              </a:rPr>
              <a:t>iritasi</a:t>
            </a:r>
            <a:endParaRPr lang="id-ID" sz="2000" b="1" dirty="0" smtClean="0">
              <a:solidFill>
                <a:srgbClr val="3B3738"/>
              </a:solidFill>
              <a:latin typeface="Times New Roman" panose="02020603050405020304" pitchFamily="18" charset="0"/>
              <a:cs typeface="Times New Roman" panose="02020603050405020304" pitchFamily="18" charset="0"/>
            </a:endParaRPr>
          </a:p>
          <a:p>
            <a:pPr marL="180975" algn="just"/>
            <a:r>
              <a:rPr lang="id-ID" sz="2000" dirty="0" smtClean="0">
                <a:solidFill>
                  <a:srgbClr val="3B3738"/>
                </a:solidFill>
                <a:latin typeface="Times New Roman" panose="02020603050405020304" pitchFamily="18" charset="0"/>
                <a:cs typeface="Times New Roman" panose="02020603050405020304" pitchFamily="18" charset="0"/>
              </a:rPr>
              <a:t>Penderita </a:t>
            </a:r>
            <a:r>
              <a:rPr lang="id-ID" sz="2000" dirty="0">
                <a:solidFill>
                  <a:srgbClr val="3B3738"/>
                </a:solidFill>
                <a:latin typeface="Times New Roman" panose="02020603050405020304" pitchFamily="18" charset="0"/>
                <a:cs typeface="Times New Roman" panose="02020603050405020304" pitchFamily="18" charset="0"/>
              </a:rPr>
              <a:t>akan diminta untuk mengoleskan zat tertentu pada bagian kulit yang sama, </a:t>
            </a:r>
            <a:endParaRPr lang="id-ID" sz="2000" dirty="0" smtClean="0">
              <a:solidFill>
                <a:srgbClr val="3B3738"/>
              </a:solidFill>
              <a:latin typeface="Times New Roman" panose="02020603050405020304" pitchFamily="18" charset="0"/>
              <a:cs typeface="Times New Roman" panose="02020603050405020304" pitchFamily="18" charset="0"/>
            </a:endParaRPr>
          </a:p>
          <a:p>
            <a:pPr marL="180975" algn="just"/>
            <a:r>
              <a:rPr lang="id-ID" sz="2000" dirty="0" smtClean="0">
                <a:solidFill>
                  <a:srgbClr val="3B3738"/>
                </a:solidFill>
                <a:latin typeface="Times New Roman" panose="02020603050405020304" pitchFamily="18" charset="0"/>
                <a:cs typeface="Times New Roman" panose="02020603050405020304" pitchFamily="18" charset="0"/>
              </a:rPr>
              <a:t>dua </a:t>
            </a:r>
            <a:r>
              <a:rPr lang="id-ID" sz="2000" dirty="0">
                <a:solidFill>
                  <a:srgbClr val="3B3738"/>
                </a:solidFill>
                <a:latin typeface="Times New Roman" panose="02020603050405020304" pitchFamily="18" charset="0"/>
                <a:cs typeface="Times New Roman" panose="02020603050405020304" pitchFamily="18" charset="0"/>
              </a:rPr>
              <a:t>kali sehari, selama 5 sampai 10 hari, untuk melihat bagaimana reaksi kulitnya.</a:t>
            </a:r>
            <a:endParaRPr lang="id-ID" sz="2000" b="0" i="0" dirty="0">
              <a:solidFill>
                <a:srgbClr val="3B3738"/>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4605" y="104"/>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Grp="1" noChangeArrowheads="1"/>
          </p:cNvSpPr>
          <p:nvPr>
            <p:ph type="title"/>
          </p:nvPr>
        </p:nvSpPr>
        <p:spPr>
          <a:xfrm>
            <a:off x="682625" y="609600"/>
            <a:ext cx="8080375" cy="720725"/>
          </a:xfrm>
          <a:solidFill>
            <a:schemeClr val="accent1"/>
          </a:solidFill>
        </p:spPr>
        <p:txBody>
          <a:bodyPr/>
          <a:lstStyle/>
          <a:p>
            <a:r>
              <a:rPr lang="en-US" sz="4000" dirty="0" err="1"/>
              <a:t>Pengobatan</a:t>
            </a:r>
            <a:endParaRPr lang="en-US" sz="4000" dirty="0"/>
          </a:p>
        </p:txBody>
      </p:sp>
      <p:sp>
        <p:nvSpPr>
          <p:cNvPr id="2" name="Rectangle 1"/>
          <p:cNvSpPr/>
          <p:nvPr/>
        </p:nvSpPr>
        <p:spPr>
          <a:xfrm>
            <a:off x="578485" y="1483360"/>
            <a:ext cx="8184515" cy="5169535"/>
          </a:xfrm>
          <a:prstGeom prst="rect">
            <a:avLst/>
          </a:prstGeom>
        </p:spPr>
        <p:txBody>
          <a:bodyPr wrap="square">
            <a:spAutoFit/>
          </a:bodyPr>
          <a:p>
            <a:r>
              <a:rPr lang="id-ID" sz="2400" dirty="0" smtClean="0">
                <a:solidFill>
                  <a:srgbClr val="3B3738"/>
                </a:solidFill>
                <a:latin typeface="Times New Roman" panose="02020603050405020304" pitchFamily="18" charset="0"/>
                <a:cs typeface="Times New Roman" panose="02020603050405020304" pitchFamily="18" charset="0"/>
              </a:rPr>
              <a:t>Ada </a:t>
            </a:r>
            <a:r>
              <a:rPr lang="id-ID" sz="2400" dirty="0">
                <a:solidFill>
                  <a:srgbClr val="3B3738"/>
                </a:solidFill>
                <a:latin typeface="Times New Roman" panose="02020603050405020304" pitchFamily="18" charset="0"/>
                <a:cs typeface="Times New Roman" panose="02020603050405020304" pitchFamily="18" charset="0"/>
              </a:rPr>
              <a:t>beberapa cara yang bisa dilakukan untuk meredakan gejala dermatitis </a:t>
            </a:r>
            <a:r>
              <a:rPr lang="id-ID" sz="2400" dirty="0" smtClean="0">
                <a:solidFill>
                  <a:srgbClr val="3B3738"/>
                </a:solidFill>
                <a:latin typeface="Times New Roman" panose="02020603050405020304" pitchFamily="18" charset="0"/>
                <a:cs typeface="Times New Roman" panose="02020603050405020304" pitchFamily="18" charset="0"/>
              </a:rPr>
              <a:t>kontak</a:t>
            </a:r>
            <a:r>
              <a:rPr lang="id-ID" sz="2400" dirty="0">
                <a:solidFill>
                  <a:srgbClr val="3B3738"/>
                </a:solidFill>
                <a:latin typeface="Times New Roman" panose="02020603050405020304" pitchFamily="18" charset="0"/>
                <a:cs typeface="Times New Roman" panose="02020603050405020304" pitchFamily="18" charset="0"/>
              </a:rPr>
              <a:t> </a:t>
            </a:r>
            <a:r>
              <a:rPr lang="id-ID" sz="2400" dirty="0" smtClean="0">
                <a:solidFill>
                  <a:srgbClr val="3B3738"/>
                </a:solidFill>
                <a:latin typeface="Times New Roman" panose="02020603050405020304" pitchFamily="18" charset="0"/>
                <a:cs typeface="Times New Roman" panose="02020603050405020304" pitchFamily="18" charset="0"/>
              </a:rPr>
              <a:t>:</a:t>
            </a:r>
            <a:endParaRPr lang="id-ID" sz="2400" dirty="0">
              <a:solidFill>
                <a:srgbClr val="3B3738"/>
              </a:solidFill>
              <a:latin typeface="Times New Roman" panose="02020603050405020304" pitchFamily="18" charset="0"/>
              <a:cs typeface="Times New Roman" panose="02020603050405020304" pitchFamily="18" charset="0"/>
            </a:endParaRPr>
          </a:p>
          <a:p>
            <a:pPr marL="452755" indent="-271780" algn="just">
              <a:buFont typeface="Arial" panose="020B0604020202020204" pitchFamily="34" charset="0"/>
              <a:buChar char="•"/>
            </a:pPr>
            <a:r>
              <a:rPr lang="id-ID" sz="2400" dirty="0">
                <a:solidFill>
                  <a:srgbClr val="3B3738"/>
                </a:solidFill>
                <a:latin typeface="Times New Roman" panose="02020603050405020304" pitchFamily="18" charset="0"/>
                <a:cs typeface="Times New Roman" panose="02020603050405020304" pitchFamily="18" charset="0"/>
              </a:rPr>
              <a:t>Menghindari paparan zat penyebab iritasi atau alergi di kulit. Penderita dianjurkan untuk </a:t>
            </a:r>
            <a:r>
              <a:rPr lang="id-ID" sz="2400" dirty="0" smtClean="0">
                <a:solidFill>
                  <a:srgbClr val="3B3738"/>
                </a:solidFill>
                <a:latin typeface="Times New Roman" panose="02020603050405020304" pitchFamily="18" charset="0"/>
                <a:cs typeface="Times New Roman" panose="02020603050405020304" pitchFamily="18" charset="0"/>
              </a:rPr>
              <a:t>mencari tahu </a:t>
            </a:r>
            <a:r>
              <a:rPr lang="id-ID" sz="2400" dirty="0">
                <a:solidFill>
                  <a:srgbClr val="3B3738"/>
                </a:solidFill>
                <a:latin typeface="Times New Roman" panose="02020603050405020304" pitchFamily="18" charset="0"/>
                <a:cs typeface="Times New Roman" panose="02020603050405020304" pitchFamily="18" charset="0"/>
              </a:rPr>
              <a:t>zat apa yang menyebabkan dermatitis kontak.</a:t>
            </a:r>
            <a:endParaRPr lang="id-ID" sz="2400" dirty="0">
              <a:solidFill>
                <a:srgbClr val="3B3738"/>
              </a:solidFill>
              <a:latin typeface="Times New Roman" panose="02020603050405020304" pitchFamily="18" charset="0"/>
              <a:cs typeface="Times New Roman" panose="02020603050405020304" pitchFamily="18" charset="0"/>
            </a:endParaRPr>
          </a:p>
          <a:p>
            <a:pPr marL="452755" indent="-271780" algn="just">
              <a:buFont typeface="Arial" panose="020B0604020202020204" pitchFamily="34" charset="0"/>
              <a:buChar char="•"/>
            </a:pPr>
            <a:r>
              <a:rPr lang="id-ID" sz="2400" dirty="0">
                <a:solidFill>
                  <a:srgbClr val="3B3738"/>
                </a:solidFill>
                <a:latin typeface="Times New Roman" panose="02020603050405020304" pitchFamily="18" charset="0"/>
                <a:cs typeface="Times New Roman" panose="02020603050405020304" pitchFamily="18" charset="0"/>
              </a:rPr>
              <a:t>Berhenti menggunakan produk yang mengandung zat pemicu iritasi atau alergi.</a:t>
            </a:r>
            <a:endParaRPr lang="id-ID" sz="2400" dirty="0">
              <a:solidFill>
                <a:srgbClr val="3B3738"/>
              </a:solidFill>
              <a:latin typeface="Times New Roman" panose="02020603050405020304" pitchFamily="18" charset="0"/>
              <a:cs typeface="Times New Roman" panose="02020603050405020304" pitchFamily="18" charset="0"/>
            </a:endParaRPr>
          </a:p>
          <a:p>
            <a:pPr marL="452755" indent="-271780" algn="just">
              <a:buFont typeface="Arial" panose="020B0604020202020204" pitchFamily="34" charset="0"/>
              <a:buChar char="•"/>
            </a:pPr>
            <a:r>
              <a:rPr lang="id-ID" sz="2400" dirty="0">
                <a:solidFill>
                  <a:srgbClr val="3B3738"/>
                </a:solidFill>
                <a:latin typeface="Times New Roman" panose="02020603050405020304" pitchFamily="18" charset="0"/>
                <a:cs typeface="Times New Roman" panose="02020603050405020304" pitchFamily="18" charset="0"/>
              </a:rPr>
              <a:t>Menggunakan pelembap kulit. </a:t>
            </a:r>
            <a:endParaRPr lang="id-ID" sz="2400" dirty="0">
              <a:solidFill>
                <a:srgbClr val="3B3738"/>
              </a:solidFill>
              <a:latin typeface="Times New Roman" panose="02020603050405020304" pitchFamily="18" charset="0"/>
              <a:cs typeface="Times New Roman" panose="02020603050405020304" pitchFamily="18" charset="0"/>
            </a:endParaRPr>
          </a:p>
          <a:p>
            <a:pPr marL="452755" indent="-271780" algn="just">
              <a:buFont typeface="Arial" panose="020B0604020202020204" pitchFamily="34" charset="0"/>
              <a:buChar char="•"/>
            </a:pPr>
            <a:r>
              <a:rPr lang="id-ID" sz="2400" dirty="0">
                <a:solidFill>
                  <a:srgbClr val="3B3738"/>
                </a:solidFill>
                <a:latin typeface="Times New Roman" panose="02020603050405020304" pitchFamily="18" charset="0"/>
                <a:cs typeface="Times New Roman" panose="02020603050405020304" pitchFamily="18" charset="0"/>
              </a:rPr>
              <a:t>Kompres area dermatitis kontak dengan kompres dingin. </a:t>
            </a:r>
            <a:endParaRPr lang="id-ID" sz="2400" dirty="0">
              <a:solidFill>
                <a:srgbClr val="3B3738"/>
              </a:solidFill>
              <a:latin typeface="Times New Roman" panose="02020603050405020304" pitchFamily="18" charset="0"/>
              <a:cs typeface="Times New Roman" panose="02020603050405020304" pitchFamily="18" charset="0"/>
            </a:endParaRPr>
          </a:p>
          <a:p>
            <a:pPr marL="452755" indent="-271780" algn="just">
              <a:buFont typeface="Arial" panose="020B0604020202020204" pitchFamily="34" charset="0"/>
              <a:buChar char="•"/>
            </a:pPr>
            <a:r>
              <a:rPr lang="id-ID" sz="2400" dirty="0">
                <a:solidFill>
                  <a:srgbClr val="3B3738"/>
                </a:solidFill>
                <a:latin typeface="Times New Roman" panose="02020603050405020304" pitchFamily="18" charset="0"/>
                <a:cs typeface="Times New Roman" panose="02020603050405020304" pitchFamily="18" charset="0"/>
              </a:rPr>
              <a:t>Hindari menggaruk daerah dermatitis kontak. </a:t>
            </a:r>
            <a:endParaRPr lang="id-ID" sz="2400" dirty="0">
              <a:solidFill>
                <a:srgbClr val="3B3738"/>
              </a:solidFill>
              <a:latin typeface="Times New Roman" panose="02020603050405020304" pitchFamily="18" charset="0"/>
              <a:cs typeface="Times New Roman" panose="02020603050405020304" pitchFamily="18" charset="0"/>
            </a:endParaRPr>
          </a:p>
          <a:p>
            <a:pPr marL="452755" indent="-271780" algn="just">
              <a:buFont typeface="Arial" panose="020B0604020202020204" pitchFamily="34" charset="0"/>
              <a:buChar char="•"/>
            </a:pPr>
            <a:r>
              <a:rPr lang="id-ID" sz="2400" dirty="0">
                <a:solidFill>
                  <a:srgbClr val="3B3738"/>
                </a:solidFill>
                <a:latin typeface="Times New Roman" panose="02020603050405020304" pitchFamily="18" charset="0"/>
                <a:cs typeface="Times New Roman" panose="02020603050405020304" pitchFamily="18" charset="0"/>
              </a:rPr>
              <a:t>Lindungi tangan. Bilas dan keringkan tangan saat mencuci tangan, serta gunakan sarung </a:t>
            </a:r>
            <a:endParaRPr lang="id-ID" sz="2400" dirty="0" smtClean="0">
              <a:solidFill>
                <a:srgbClr val="3B3738"/>
              </a:solidFill>
              <a:latin typeface="Times New Roman" panose="02020603050405020304" pitchFamily="18" charset="0"/>
              <a:cs typeface="Times New Roman" panose="02020603050405020304" pitchFamily="18" charset="0"/>
            </a:endParaRPr>
          </a:p>
          <a:p>
            <a:pPr marL="452755" indent="-271780" algn="just">
              <a:buFont typeface="Arial" panose="020B0604020202020204" pitchFamily="34" charset="0"/>
              <a:buChar char="•"/>
            </a:pPr>
            <a:r>
              <a:rPr lang="id-ID" sz="2400" dirty="0" smtClean="0">
                <a:solidFill>
                  <a:srgbClr val="3B3738"/>
                </a:solidFill>
                <a:latin typeface="Times New Roman" panose="02020603050405020304" pitchFamily="18" charset="0"/>
                <a:cs typeface="Times New Roman" panose="02020603050405020304" pitchFamily="18" charset="0"/>
              </a:rPr>
              <a:t>tangan untuk </a:t>
            </a:r>
            <a:r>
              <a:rPr lang="id-ID" sz="2400" dirty="0">
                <a:solidFill>
                  <a:srgbClr val="3B3738"/>
                </a:solidFill>
                <a:latin typeface="Times New Roman" panose="02020603050405020304" pitchFamily="18" charset="0"/>
                <a:cs typeface="Times New Roman" panose="02020603050405020304" pitchFamily="18" charset="0"/>
              </a:rPr>
              <a:t>melindunginya.</a:t>
            </a:r>
            <a:endParaRPr lang="id-ID" dirty="0">
              <a:solidFill>
                <a:srgbClr val="3B3738"/>
              </a:solidFill>
              <a:latin typeface="Times New Roman" panose="02020603050405020304" pitchFamily="18" charset="0"/>
              <a:cs typeface="Times New Roman" panose="02020603050405020304" pitchFamily="18" charset="0"/>
            </a:endParaRPr>
          </a:p>
          <a:p>
            <a:endParaRPr lang="id-ID" dirty="0">
              <a:solidFill>
                <a:srgbClr val="3B3738"/>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4605" y="104"/>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Grp="1" noChangeArrowheads="1"/>
          </p:cNvSpPr>
          <p:nvPr>
            <p:ph type="title"/>
          </p:nvPr>
        </p:nvSpPr>
        <p:spPr>
          <a:xfrm>
            <a:off x="682625" y="609600"/>
            <a:ext cx="8080375" cy="720725"/>
          </a:xfrm>
          <a:solidFill>
            <a:schemeClr val="accent1"/>
          </a:solidFill>
        </p:spPr>
        <p:txBody>
          <a:bodyPr/>
          <a:lstStyle/>
          <a:p>
            <a:r>
              <a:rPr lang="en-US" sz="4000" dirty="0" err="1"/>
              <a:t>Pencegahan</a:t>
            </a:r>
            <a:endParaRPr lang="en-US" sz="4000" dirty="0"/>
          </a:p>
        </p:txBody>
      </p:sp>
      <p:sp>
        <p:nvSpPr>
          <p:cNvPr id="3" name="Rectangle 2"/>
          <p:cNvSpPr/>
          <p:nvPr/>
        </p:nvSpPr>
        <p:spPr>
          <a:xfrm>
            <a:off x="554286" y="1330603"/>
            <a:ext cx="8208912" cy="4892675"/>
          </a:xfrm>
          <a:prstGeom prst="rect">
            <a:avLst/>
          </a:prstGeom>
        </p:spPr>
        <p:txBody>
          <a:bodyPr wrap="square">
            <a:spAutoFit/>
          </a:bodyPr>
          <a:p>
            <a:r>
              <a:rPr lang="id-ID" sz="2400" dirty="0" smtClean="0">
                <a:solidFill>
                  <a:srgbClr val="3B3738"/>
                </a:solidFill>
                <a:latin typeface="Times New Roman" panose="02020603050405020304" pitchFamily="18" charset="0"/>
                <a:cs typeface="Times New Roman" panose="02020603050405020304" pitchFamily="18" charset="0"/>
              </a:rPr>
              <a:t>Cara </a:t>
            </a:r>
            <a:r>
              <a:rPr lang="id-ID" sz="2400" dirty="0">
                <a:solidFill>
                  <a:srgbClr val="3B3738"/>
                </a:solidFill>
                <a:latin typeface="Times New Roman" panose="02020603050405020304" pitchFamily="18" charset="0"/>
                <a:cs typeface="Times New Roman" panose="02020603050405020304" pitchFamily="18" charset="0"/>
              </a:rPr>
              <a:t>terbaik untuk mencegah dermatitis kontak adalah dengan menghindari </a:t>
            </a:r>
            <a:r>
              <a:rPr lang="id-ID" sz="2400" dirty="0" smtClean="0">
                <a:solidFill>
                  <a:srgbClr val="3B3738"/>
                </a:solidFill>
                <a:latin typeface="Times New Roman" panose="02020603050405020304" pitchFamily="18" charset="0"/>
                <a:cs typeface="Times New Roman" panose="02020603050405020304" pitchFamily="18" charset="0"/>
              </a:rPr>
              <a:t>kontak </a:t>
            </a:r>
            <a:r>
              <a:rPr lang="id-ID" sz="2400" dirty="0">
                <a:solidFill>
                  <a:srgbClr val="3B3738"/>
                </a:solidFill>
                <a:latin typeface="Times New Roman" panose="02020603050405020304" pitchFamily="18" charset="0"/>
                <a:cs typeface="Times New Roman" panose="02020603050405020304" pitchFamily="18" charset="0"/>
              </a:rPr>
              <a:t>dengan zat penyebab alergi dan </a:t>
            </a:r>
            <a:r>
              <a:rPr lang="id-ID" sz="2400" dirty="0" smtClean="0">
                <a:solidFill>
                  <a:srgbClr val="3B3738"/>
                </a:solidFill>
                <a:latin typeface="Times New Roman" panose="02020603050405020304" pitchFamily="18" charset="0"/>
                <a:cs typeface="Times New Roman" panose="02020603050405020304" pitchFamily="18" charset="0"/>
              </a:rPr>
              <a:t>iritasi. </a:t>
            </a:r>
            <a:endParaRPr lang="id-ID" sz="2400" dirty="0" smtClean="0">
              <a:solidFill>
                <a:srgbClr val="3B3738"/>
              </a:solidFill>
              <a:latin typeface="Times New Roman" panose="02020603050405020304" pitchFamily="18" charset="0"/>
              <a:cs typeface="Times New Roman" panose="02020603050405020304" pitchFamily="18" charset="0"/>
            </a:endParaRPr>
          </a:p>
          <a:p>
            <a:endParaRPr lang="id-ID" sz="2400" dirty="0" smtClean="0">
              <a:solidFill>
                <a:srgbClr val="3B3738"/>
              </a:solidFill>
              <a:latin typeface="Times New Roman" panose="02020603050405020304" pitchFamily="18" charset="0"/>
              <a:cs typeface="Times New Roman" panose="02020603050405020304" pitchFamily="18" charset="0"/>
            </a:endParaRPr>
          </a:p>
          <a:p>
            <a:r>
              <a:rPr lang="id-ID" sz="2400" dirty="0" smtClean="0">
                <a:solidFill>
                  <a:srgbClr val="3B3738"/>
                </a:solidFill>
                <a:latin typeface="Times New Roman" panose="02020603050405020304" pitchFamily="18" charset="0"/>
                <a:cs typeface="Times New Roman" panose="02020603050405020304" pitchFamily="18" charset="0"/>
              </a:rPr>
              <a:t>Jika </a:t>
            </a:r>
            <a:r>
              <a:rPr lang="id-ID" sz="2400" dirty="0">
                <a:solidFill>
                  <a:srgbClr val="3B3738"/>
                </a:solidFill>
                <a:latin typeface="Times New Roman" panose="02020603050405020304" pitchFamily="18" charset="0"/>
                <a:cs typeface="Times New Roman" panose="02020603050405020304" pitchFamily="18" charset="0"/>
              </a:rPr>
              <a:t>tidak bisa menghindarinya, ada beberapa cara untuk mengurangi risiko </a:t>
            </a:r>
            <a:r>
              <a:rPr lang="id-ID" sz="2400" dirty="0" smtClean="0">
                <a:solidFill>
                  <a:srgbClr val="3B3738"/>
                </a:solidFill>
                <a:latin typeface="Times New Roman" panose="02020603050405020304" pitchFamily="18" charset="0"/>
                <a:cs typeface="Times New Roman" panose="02020603050405020304" pitchFamily="18" charset="0"/>
              </a:rPr>
              <a:t>terkena </a:t>
            </a:r>
            <a:r>
              <a:rPr lang="id-ID" sz="2400" dirty="0">
                <a:solidFill>
                  <a:srgbClr val="3B3738"/>
                </a:solidFill>
                <a:latin typeface="Times New Roman" panose="02020603050405020304" pitchFamily="18" charset="0"/>
                <a:cs typeface="Times New Roman" panose="02020603050405020304" pitchFamily="18" charset="0"/>
              </a:rPr>
              <a:t>dermatitis kontak, yaitu:</a:t>
            </a:r>
            <a:endParaRPr lang="id-ID" sz="2400" dirty="0">
              <a:solidFill>
                <a:srgbClr val="3B3738"/>
              </a:solidFill>
              <a:latin typeface="Times New Roman" panose="02020603050405020304" pitchFamily="18" charset="0"/>
              <a:cs typeface="Times New Roman" panose="02020603050405020304" pitchFamily="18" charset="0"/>
            </a:endParaRPr>
          </a:p>
          <a:p>
            <a:pPr marL="452755" indent="-271780">
              <a:buFont typeface="Arial" panose="020B0604020202020204" pitchFamily="34" charset="0"/>
              <a:buChar char="•"/>
            </a:pPr>
            <a:r>
              <a:rPr lang="id-ID" sz="2400" dirty="0">
                <a:solidFill>
                  <a:srgbClr val="3B3738"/>
                </a:solidFill>
                <a:latin typeface="Times New Roman" panose="02020603050405020304" pitchFamily="18" charset="0"/>
                <a:cs typeface="Times New Roman" panose="02020603050405020304" pitchFamily="18" charset="0"/>
              </a:rPr>
              <a:t>Membersihkan kulit setelah terpapar zat yang menimbulkan iritasi atau </a:t>
            </a:r>
            <a:r>
              <a:rPr lang="id-ID" sz="2400" dirty="0" smtClean="0">
                <a:solidFill>
                  <a:srgbClr val="3B3738"/>
                </a:solidFill>
                <a:latin typeface="Times New Roman" panose="02020603050405020304" pitchFamily="18" charset="0"/>
                <a:cs typeface="Times New Roman" panose="02020603050405020304" pitchFamily="18" charset="0"/>
              </a:rPr>
              <a:t>reaksi </a:t>
            </a:r>
            <a:r>
              <a:rPr lang="id-ID" sz="2400" dirty="0">
                <a:solidFill>
                  <a:srgbClr val="3B3738"/>
                </a:solidFill>
                <a:latin typeface="Times New Roman" panose="02020603050405020304" pitchFamily="18" charset="0"/>
                <a:cs typeface="Times New Roman" panose="02020603050405020304" pitchFamily="18" charset="0"/>
              </a:rPr>
              <a:t>alergi.</a:t>
            </a:r>
            <a:endParaRPr lang="id-ID" sz="2400" dirty="0">
              <a:solidFill>
                <a:srgbClr val="3B3738"/>
              </a:solidFill>
              <a:latin typeface="Times New Roman" panose="02020603050405020304" pitchFamily="18" charset="0"/>
              <a:cs typeface="Times New Roman" panose="02020603050405020304" pitchFamily="18" charset="0"/>
            </a:endParaRPr>
          </a:p>
          <a:p>
            <a:pPr marL="452755" indent="-271780">
              <a:buFont typeface="Arial" panose="020B0604020202020204" pitchFamily="34" charset="0"/>
              <a:buChar char="•"/>
            </a:pPr>
            <a:r>
              <a:rPr lang="id-ID" sz="2400" dirty="0">
                <a:solidFill>
                  <a:srgbClr val="3B3738"/>
                </a:solidFill>
                <a:latin typeface="Times New Roman" panose="02020603050405020304" pitchFamily="18" charset="0"/>
                <a:cs typeface="Times New Roman" panose="02020603050405020304" pitchFamily="18" charset="0"/>
              </a:rPr>
              <a:t>Kenakan pakaian pelindung atau sarung tangan untuk mengurangi kontak langsung antara kulit dengan zat penyebab alergi dan iritasi.</a:t>
            </a:r>
            <a:endParaRPr lang="id-ID" sz="2400" dirty="0">
              <a:solidFill>
                <a:srgbClr val="3B3738"/>
              </a:solidFill>
              <a:latin typeface="Times New Roman" panose="02020603050405020304" pitchFamily="18" charset="0"/>
              <a:cs typeface="Times New Roman" panose="02020603050405020304" pitchFamily="18" charset="0"/>
            </a:endParaRPr>
          </a:p>
          <a:p>
            <a:pPr marL="452755" indent="-271780">
              <a:buFont typeface="Arial" panose="020B0604020202020204" pitchFamily="34" charset="0"/>
              <a:buChar char="•"/>
            </a:pPr>
            <a:r>
              <a:rPr lang="id-ID" sz="2400" dirty="0">
                <a:solidFill>
                  <a:srgbClr val="3B3738"/>
                </a:solidFill>
                <a:latin typeface="Times New Roman" panose="02020603050405020304" pitchFamily="18" charset="0"/>
                <a:cs typeface="Times New Roman" panose="02020603050405020304" pitchFamily="18" charset="0"/>
              </a:rPr>
              <a:t>Gunakan pelembap. Hal ini bertujuan untuk memperbaiki kondisi lapisan terluar kulit, sehingga kulit terlindung dari zat penyebab alergi atau iritasi</a:t>
            </a:r>
            <a:r>
              <a:rPr lang="id-ID" sz="2000" dirty="0">
                <a:solidFill>
                  <a:srgbClr val="3B3738"/>
                </a:solidFill>
                <a:latin typeface="Times New Roman" panose="02020603050405020304" pitchFamily="18" charset="0"/>
                <a:cs typeface="Times New Roman" panose="02020603050405020304" pitchFamily="18" charset="0"/>
              </a:rPr>
              <a:t>.</a:t>
            </a:r>
            <a:endParaRPr lang="id-ID" sz="2000" b="0" i="0" dirty="0">
              <a:solidFill>
                <a:srgbClr val="3B3738"/>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WordArt 4" descr="Paper bag"/>
          <p:cNvSpPr>
            <a:spLocks noChangeArrowheads="1" noChangeShapeType="1" noTextEdit="1"/>
          </p:cNvSpPr>
          <p:nvPr/>
        </p:nvSpPr>
        <p:spPr bwMode="auto">
          <a:xfrm rot="20550853">
            <a:off x="971550" y="1646238"/>
            <a:ext cx="6264275" cy="2447925"/>
          </a:xfrm>
          <a:prstGeom prst="rect">
            <a:avLst/>
          </a:prstGeom>
        </p:spPr>
        <p:txBody>
          <a:bodyPr wrap="none" fromWordArt="1">
            <a:prstTxWarp prst="textPlain">
              <a:avLst>
                <a:gd name="adj" fmla="val 50000"/>
              </a:avLst>
            </a:prstTxWarp>
          </a:bodyPr>
          <a:lstStyle/>
          <a:p>
            <a:pPr algn="ctr"/>
            <a:r>
              <a:rPr lang="en-US" sz="3600" kern="10" dirty="0" err="1">
                <a:ln w="9525">
                  <a:solidFill>
                    <a:srgbClr val="008000"/>
                  </a:solidFill>
                  <a:rou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Script MT Bold" panose="03040602040607080904" pitchFamily="66" charset="0"/>
              </a:rPr>
              <a:t>Terima</a:t>
            </a:r>
            <a:r>
              <a:rPr lang="en-US" sz="3600" kern="10" dirty="0">
                <a:ln w="9525">
                  <a:solidFill>
                    <a:srgbClr val="008000"/>
                  </a:solidFill>
                  <a:rou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Script MT Bold" panose="03040602040607080904" pitchFamily="66" charset="0"/>
              </a:rPr>
              <a:t> Kasih</a:t>
            </a:r>
            <a:endParaRPr lang="en-US" sz="3600" kern="10" dirty="0">
              <a:ln w="9525">
                <a:solidFill>
                  <a:srgbClr val="008000"/>
                </a:solidFill>
                <a:rou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Script MT Bold" panose="03040602040607080904" pitchFamily="66" charset="0"/>
            </a:endParaRPr>
          </a:p>
        </p:txBody>
      </p:sp>
      <p:pic>
        <p:nvPicPr>
          <p:cNvPr id="7" name="Picture 21" descr="man_house_construction_hg_cl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429000"/>
            <a:ext cx="34671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3359</Words>
  <Application>WPS Presentation</Application>
  <PresentationFormat>On-screen Show (4:3)</PresentationFormat>
  <Paragraphs>81</Paragraphs>
  <Slides>9</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vt:lpstr>
      <vt:lpstr>SimSun</vt:lpstr>
      <vt:lpstr>Wingdings</vt:lpstr>
      <vt:lpstr>Calibri</vt:lpstr>
      <vt:lpstr>Times New Roman</vt:lpstr>
      <vt:lpstr>Tahoma</vt:lpstr>
      <vt:lpstr>Script MT Bold</vt:lpstr>
      <vt:lpstr>Microsoft YaHei</vt:lpstr>
      <vt:lpstr>Arial Unicode MS</vt:lpstr>
      <vt:lpstr>Office Theme</vt:lpstr>
      <vt:lpstr>PowerPoint 演示文稿</vt:lpstr>
      <vt:lpstr>Definisi:</vt:lpstr>
      <vt:lpstr>Definisi:</vt:lpstr>
      <vt:lpstr>Definisi:</vt:lpstr>
      <vt:lpstr>Akibat PAK pada Perusahaan</vt:lpstr>
      <vt:lpstr>Akibat PAK pada Masyarakat</vt:lpstr>
      <vt:lpstr>Diagnosis</vt:lpstr>
      <vt:lpstr>Pengobatan</vt:lpstr>
      <vt:lpstr>PowerPoint 演示文稿</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342</cp:revision>
  <dcterms:created xsi:type="dcterms:W3CDTF">2010-08-24T06:47:00Z</dcterms:created>
  <dcterms:modified xsi:type="dcterms:W3CDTF">2019-01-02T09:32:00Z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1033-10.2.0.7617</vt:lpwstr>
  </property>
</Properties>
</file>