
<file path=[Content_Types].xml><?xml version="1.0" encoding="utf-8"?>
<Types xmlns="http://schemas.openxmlformats.org/package/2006/content-types">
  <Default Extension="jpeg" ContentType="image/jpe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16" r:id="rId3"/>
    <p:sldId id="446" r:id="rId4"/>
    <p:sldId id="447" r:id="rId5"/>
    <p:sldId id="448" r:id="rId6"/>
    <p:sldId id="449"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7" r:id="rId34"/>
    <p:sldId id="478" r:id="rId35"/>
    <p:sldId id="441"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3190" autoAdjust="0"/>
  </p:normalViewPr>
  <p:slideViewPr>
    <p:cSldViewPr>
      <p:cViewPr varScale="1">
        <p:scale>
          <a:sx n="85" d="100"/>
          <a:sy n="85" d="100"/>
        </p:scale>
        <p:origin x="94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988DF4-AA17-4895-A7D4-A330E94C0E29}" type="datetimeFigureOut">
              <a:rPr lang="id-ID"/>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a:defRPr/>
            </a:pPr>
            <a:fld id="{CEF2FC91-52F9-41A2-A13E-D2D6D54545B5}" type="slidenum">
              <a:rPr lang="id-ID"/>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id-ID"/>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09A63F-5730-4A31-9AA4-A3E285FE15DB}" type="slidenum">
              <a:rPr lang="id-ID" smtClean="0"/>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DA16CB-B507-44E7-9FDD-86ED57E99152}"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E20C4-B90F-4140-9273-6DE0A339449A}"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AFF56C99-7C7F-43DF-8773-E206650DCED3}"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89839-F3BA-40DC-B27E-E5900C5B3E73}"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8BBB5B40-DC4E-4A4B-80F1-FFB730A3FCAE}"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730ADA-41AD-4951-A56A-0265E6EE68A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85C428C1-9914-4EE3-8ADC-D091915DFF22}"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37914-B422-4AEB-B120-13749AF848B1}"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3355DA01-10EE-4145-AC48-7CA3EBF4906C}"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371C21-E31F-441E-BCAF-F856E51594E2}"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6894CC29-EE99-46C3-8384-3D5C6F28CAFC}"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76B7E2-2759-4634-8B16-2F12520912EC}"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7576CC22-C3EF-4AE0-B043-9AAD45417590}" type="datetime1">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CC491B-EC8A-4AA9-A6D1-77B4C38FEB28}"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7B1683-3C46-40C3-B460-B93100727F5F}" type="datetime1">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4E0585-9A03-49BA-8A8B-405E43D35897}"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9AED2D-2118-4B6E-AAFE-2E06B1104126}" type="datetime1">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AFAD4D-48A9-48FE-9AB1-0C5659D95600}"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A15BECF8-CFAF-479A-B708-AC08857CA5A8}"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92941C-2CC7-428D-BF60-8B2A66741D0F}"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08C7D305-3BA6-4635-BEE1-BAD1201B7082}"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B1DA6-349C-4B6E-A9B8-9FFF4476B5E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2AC48B4-2418-4522-8139-7DB8B8EB989C}" type="datetime1">
              <a:rPr lang="en-US"/>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400">
                <a:latin typeface="Calibri" panose="020F0502020204030204" pitchFamily="34" charset="0"/>
              </a:defRPr>
            </a:lvl1pPr>
          </a:lstStyle>
          <a:p>
            <a:pPr>
              <a:defRPr/>
            </a:pPr>
            <a:fld id="{661453D4-9D10-4791-A7DD-FDBEC763EC04}"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emf"/><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alodokter.com/ruam-kulit" TargetMode="Externa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emf"/><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1">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71800" y="3657600"/>
            <a:ext cx="6172200"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1" dirty="0">
                <a:solidFill>
                  <a:schemeClr val="bg1"/>
                </a:solidFill>
                <a:latin typeface="Arial" panose="020B0604020202020204" pitchFamily="34" charset="0"/>
                <a:cs typeface="Arial" panose="020B0604020202020204" pitchFamily="34" charset="0"/>
              </a:rPr>
              <a:t>REVIEW</a:t>
            </a:r>
            <a:endParaRPr lang="en-US" sz="2400"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endParaRPr lang="en-US" sz="1600"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en-US" sz="1600" b="1" dirty="0">
                <a:solidFill>
                  <a:schemeClr val="bg1"/>
                </a:solidFill>
                <a:latin typeface="Arial" panose="020B0604020202020204" pitchFamily="34" charset="0"/>
                <a:cs typeface="Arial" panose="020B0604020202020204" pitchFamily="34" charset="0"/>
              </a:rPr>
              <a:t>PERTEMUAN 14</a:t>
            </a:r>
            <a:endParaRPr lang="en-US" sz="1600"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en-US" sz="1600" b="1" dirty="0" err="1">
                <a:solidFill>
                  <a:schemeClr val="bg1"/>
                </a:solidFill>
                <a:latin typeface="Arial" panose="020B0604020202020204" pitchFamily="34" charset="0"/>
                <a:cs typeface="Arial" panose="020B0604020202020204" pitchFamily="34" charset="0"/>
              </a:rPr>
              <a:t>Izzatu</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Millah</a:t>
            </a:r>
            <a:r>
              <a:rPr lang="en-US" sz="1600" b="1" dirty="0">
                <a:solidFill>
                  <a:schemeClr val="bg1"/>
                </a:solidFill>
                <a:latin typeface="Arial" panose="020B0604020202020204" pitchFamily="34" charset="0"/>
                <a:cs typeface="Arial" panose="020B0604020202020204" pitchFamily="34" charset="0"/>
              </a:rPr>
              <a:t>, SKM, MKKK</a:t>
            </a:r>
            <a:endParaRPr lang="en-US" sz="1600"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en-US" sz="1600" b="1" dirty="0">
                <a:solidFill>
                  <a:schemeClr val="bg1"/>
                </a:solidFill>
                <a:latin typeface="Arial" panose="020B0604020202020204" pitchFamily="34" charset="0"/>
                <a:cs typeface="Arial" panose="020B0604020202020204" pitchFamily="34" charset="0"/>
              </a:rPr>
              <a:t>PRODI KESMAS / FIKES</a:t>
            </a:r>
            <a:endParaRPr lang="en-US" sz="16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a:t>Akibat PAK pada Perusahaan</a:t>
            </a:r>
            <a:endParaRPr lang="en-US" sz="4000"/>
          </a:p>
        </p:txBody>
      </p:sp>
      <p:sp>
        <p:nvSpPr>
          <p:cNvPr id="10" name="Rectangle 3"/>
          <p:cNvSpPr>
            <a:spLocks noGrp="1" noChangeArrowheads="1"/>
          </p:cNvSpPr>
          <p:nvPr>
            <p:ph idx="1"/>
          </p:nvPr>
        </p:nvSpPr>
        <p:spPr>
          <a:xfrm>
            <a:off x="682625" y="1628599"/>
            <a:ext cx="7796212" cy="4608512"/>
          </a:xfrm>
        </p:spPr>
        <p:txBody>
          <a:bodyPr/>
          <a:lstStyle/>
          <a:p>
            <a:pPr marL="609600" indent="-609600">
              <a:lnSpc>
                <a:spcPct val="70000"/>
              </a:lnSpc>
            </a:pPr>
            <a:r>
              <a:rPr lang="sv-SE" sz="2800" dirty="0"/>
              <a:t>Akibat langsung :</a:t>
            </a:r>
            <a:endParaRPr lang="sv-SE" sz="2800" dirty="0"/>
          </a:p>
          <a:p>
            <a:pPr marL="990600" lvl="1" indent="-533400">
              <a:lnSpc>
                <a:spcPct val="80000"/>
              </a:lnSpc>
              <a:buFont typeface="Wingdings" panose="05000000000000000000" pitchFamily="2" charset="2"/>
              <a:buChar char="Ø"/>
            </a:pPr>
            <a:r>
              <a:rPr lang="sv-SE" sz="2400" dirty="0"/>
              <a:t>Kehilangan tenaga terampil </a:t>
            </a:r>
            <a:endParaRPr lang="sv-SE" sz="2400" dirty="0"/>
          </a:p>
          <a:p>
            <a:pPr marL="990600" lvl="1" indent="-533400">
              <a:lnSpc>
                <a:spcPct val="80000"/>
              </a:lnSpc>
              <a:buFont typeface="Wingdings" panose="05000000000000000000" pitchFamily="2" charset="2"/>
              <a:buChar char="Ø"/>
            </a:pPr>
            <a:r>
              <a:rPr lang="sv-SE" sz="2400" dirty="0"/>
              <a:t>Biaya pelayanan kesehatan lebih besar (pengobatan &amp; kompensasi)</a:t>
            </a:r>
            <a:endParaRPr lang="sv-SE" sz="2400" dirty="0"/>
          </a:p>
          <a:p>
            <a:pPr marL="990600" lvl="1" indent="-533400">
              <a:lnSpc>
                <a:spcPct val="80000"/>
              </a:lnSpc>
              <a:buFont typeface="Wingdings" panose="05000000000000000000" pitchFamily="2" charset="2"/>
              <a:buChar char="Ø"/>
            </a:pPr>
            <a:r>
              <a:rPr lang="en-US" sz="2400" dirty="0" err="1"/>
              <a:t>Kehilangan</a:t>
            </a:r>
            <a:r>
              <a:rPr lang="en-US" sz="2400" dirty="0"/>
              <a:t> </a:t>
            </a:r>
            <a:r>
              <a:rPr lang="en-US" sz="2400" dirty="0" err="1"/>
              <a:t>waktu</a:t>
            </a:r>
            <a:r>
              <a:rPr lang="en-US" sz="2400" dirty="0"/>
              <a:t> </a:t>
            </a:r>
            <a:r>
              <a:rPr lang="en-US" sz="2400" dirty="0" err="1"/>
              <a:t>kerja</a:t>
            </a:r>
            <a:endParaRPr lang="sv-SE" sz="2400" dirty="0"/>
          </a:p>
          <a:p>
            <a:pPr marL="990600" lvl="1" indent="-533400">
              <a:lnSpc>
                <a:spcPct val="80000"/>
              </a:lnSpc>
              <a:buFont typeface="Wingdings" panose="05000000000000000000" pitchFamily="2" charset="2"/>
              <a:buChar char="Ø"/>
            </a:pPr>
            <a:endParaRPr lang="it-IT" sz="2400" dirty="0"/>
          </a:p>
          <a:p>
            <a:pPr marL="609600" indent="-609600">
              <a:lnSpc>
                <a:spcPct val="70000"/>
              </a:lnSpc>
            </a:pPr>
            <a:r>
              <a:rPr lang="en-US" sz="2800" dirty="0" err="1"/>
              <a:t>Akibat</a:t>
            </a:r>
            <a:r>
              <a:rPr lang="en-US" sz="2800" dirty="0"/>
              <a:t> </a:t>
            </a:r>
            <a:r>
              <a:rPr lang="en-US" sz="2800" dirty="0" err="1"/>
              <a:t>tidak</a:t>
            </a:r>
            <a:r>
              <a:rPr lang="en-US" sz="2800" dirty="0"/>
              <a:t> </a:t>
            </a:r>
            <a:r>
              <a:rPr lang="en-US" sz="2800" dirty="0" err="1"/>
              <a:t>langsung</a:t>
            </a:r>
            <a:r>
              <a:rPr lang="en-US" sz="2800" dirty="0"/>
              <a:t> :</a:t>
            </a:r>
            <a:endParaRPr lang="en-US" sz="2800" dirty="0"/>
          </a:p>
          <a:p>
            <a:pPr marL="990600" lvl="1" indent="-533400">
              <a:lnSpc>
                <a:spcPct val="80000"/>
              </a:lnSpc>
              <a:buFont typeface="Wingdings" panose="05000000000000000000" pitchFamily="2" charset="2"/>
              <a:buChar char="Ø"/>
            </a:pPr>
            <a:r>
              <a:rPr lang="en-US" sz="2400" dirty="0" err="1"/>
              <a:t>Produktifitas</a:t>
            </a:r>
            <a:r>
              <a:rPr lang="en-US" sz="2400" dirty="0"/>
              <a:t> </a:t>
            </a:r>
            <a:r>
              <a:rPr lang="en-US" sz="2400" dirty="0" err="1"/>
              <a:t>terganggu</a:t>
            </a:r>
            <a:r>
              <a:rPr lang="en-US" sz="2400" dirty="0"/>
              <a:t>/</a:t>
            </a:r>
            <a:r>
              <a:rPr lang="en-US" sz="2400" dirty="0" err="1"/>
              <a:t>menurun</a:t>
            </a:r>
            <a:endParaRPr lang="en-US" sz="2400" dirty="0"/>
          </a:p>
          <a:p>
            <a:pPr marL="990600" lvl="1" indent="-533400">
              <a:lnSpc>
                <a:spcPct val="80000"/>
              </a:lnSpc>
              <a:buFont typeface="Wingdings" panose="05000000000000000000" pitchFamily="2" charset="2"/>
              <a:buChar char="Ø"/>
            </a:pPr>
            <a:r>
              <a:rPr lang="en-US" sz="2400" dirty="0" err="1"/>
              <a:t>Ketenangan</a:t>
            </a:r>
            <a:r>
              <a:rPr lang="en-US" sz="2400" dirty="0"/>
              <a:t> </a:t>
            </a:r>
            <a:r>
              <a:rPr lang="en-US" sz="2400" dirty="0" err="1"/>
              <a:t>kerja</a:t>
            </a:r>
            <a:r>
              <a:rPr lang="en-US" sz="2400" dirty="0"/>
              <a:t> </a:t>
            </a:r>
            <a:endParaRPr lang="en-US" sz="2400" dirty="0"/>
          </a:p>
          <a:p>
            <a:pPr marL="990600" lvl="1" indent="-533400">
              <a:lnSpc>
                <a:spcPct val="80000"/>
              </a:lnSpc>
              <a:buFont typeface="Wingdings" panose="05000000000000000000" pitchFamily="2" charset="2"/>
              <a:buChar char="Ø"/>
            </a:pPr>
            <a:r>
              <a:rPr lang="en-US" sz="2400" dirty="0"/>
              <a:t>Image/prestige </a:t>
            </a:r>
            <a:r>
              <a:rPr lang="en-US" sz="2400" dirty="0" err="1"/>
              <a:t>perusahaan</a:t>
            </a:r>
            <a:endParaRPr lang="en-US" sz="2400" dirty="0"/>
          </a:p>
          <a:p>
            <a:pPr marL="990600" lvl="1" indent="-533400">
              <a:lnSpc>
                <a:spcPct val="80000"/>
              </a:lnSpc>
              <a:buFont typeface="Wingdings" panose="05000000000000000000" pitchFamily="2" charset="2"/>
              <a:buChar char="Ø"/>
            </a:pPr>
            <a:r>
              <a:rPr lang="sv-SE" sz="2400" dirty="0"/>
              <a:t>Apabila tidak ada upaya pencegahan </a:t>
            </a:r>
            <a:r>
              <a:rPr lang="sv-SE" sz="2400" dirty="0">
                <a:sym typeface="Wingdings" panose="05000000000000000000" pitchFamily="2" charset="2"/>
              </a:rPr>
              <a:t> </a:t>
            </a:r>
            <a:r>
              <a:rPr lang="sv-SE" sz="2400" dirty="0"/>
              <a:t>Makin banyak tenaga kerja yang menderita penyakit serupa</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Akibat</a:t>
            </a:r>
            <a:r>
              <a:rPr lang="en-US" sz="4000" dirty="0"/>
              <a:t> PAK pada Masyarakat</a:t>
            </a:r>
            <a:endParaRPr lang="en-US" sz="4000" dirty="0"/>
          </a:p>
        </p:txBody>
      </p:sp>
      <p:sp>
        <p:nvSpPr>
          <p:cNvPr id="10" name="Rectangle 3"/>
          <p:cNvSpPr>
            <a:spLocks noGrp="1" noChangeArrowheads="1"/>
          </p:cNvSpPr>
          <p:nvPr>
            <p:ph idx="1"/>
          </p:nvPr>
        </p:nvSpPr>
        <p:spPr>
          <a:xfrm>
            <a:off x="684213" y="1557338"/>
            <a:ext cx="7796212" cy="4608512"/>
          </a:xfrm>
        </p:spPr>
        <p:txBody>
          <a:bodyPr>
            <a:normAutofit/>
          </a:bodyPr>
          <a:lstStyle/>
          <a:p>
            <a:pPr marL="609600" indent="-609600"/>
            <a:r>
              <a:rPr lang="sv-SE" sz="2800" dirty="0"/>
              <a:t>Pada kasus PAK tertentu penyebabnya dapat dibawa oleh tenaga kerja ke rumahnya dan menimbulkan penyakit pada angota keluarganya, misalnya asbestosis</a:t>
            </a:r>
            <a:endParaRPr lang="sv-SE" sz="2800" dirty="0"/>
          </a:p>
          <a:p>
            <a:pPr marL="609600" indent="-609600"/>
            <a:r>
              <a:rPr lang="sv-SE" sz="2800" dirty="0"/>
              <a:t>Upaya pengendalian PAK yang buruk menggambarkan pelaksanaan K3 yang buruk pula, dimana pencemaran udara tempat kerja dapat menjalar menjadi pencemaran udara di luar tempat kerja sehingga mengganggu kesehatan masyarakat pada umumnya</a:t>
            </a:r>
            <a:endParaRPr lang="it-IT"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a:xfrm>
            <a:off x="531812" y="685800"/>
            <a:ext cx="8080375" cy="720725"/>
          </a:xfrm>
          <a:solidFill>
            <a:schemeClr val="accent1"/>
          </a:solidFill>
        </p:spPr>
        <p:txBody>
          <a:bodyPr/>
          <a:lstStyle/>
          <a:p>
            <a:r>
              <a:rPr lang="en-US" sz="4000" dirty="0" err="1"/>
              <a:t>Definisi</a:t>
            </a:r>
            <a:endParaRPr lang="en-US" sz="4000" dirty="0"/>
          </a:p>
        </p:txBody>
      </p:sp>
      <p:sp>
        <p:nvSpPr>
          <p:cNvPr id="3075" name="Text Placeholder 3074"/>
          <p:cNvSpPr>
            <a:spLocks noGrp="1"/>
          </p:cNvSpPr>
          <p:nvPr>
            <p:ph type="body" idx="1"/>
          </p:nvPr>
        </p:nvSpPr>
        <p:spPr>
          <a:xfrm>
            <a:off x="531495" y="1835785"/>
            <a:ext cx="8229600" cy="4525963"/>
          </a:xfrm>
        </p:spPr>
        <p:txBody>
          <a:bodyPr/>
          <a:p>
            <a:pPr>
              <a:lnSpc>
                <a:spcPct val="80000"/>
              </a:lnSpc>
            </a:pPr>
            <a:r>
              <a:rPr sz="2400">
                <a:solidFill>
                  <a:schemeClr val="folHlink"/>
                </a:solidFill>
              </a:rPr>
              <a:t>Musculoskeletal disorder</a:t>
            </a:r>
            <a:r>
              <a:rPr sz="2400"/>
              <a:t> (MSD) is an injury or disorder of the muscles, nerves, tendons, joints, cartilage, and spinal discs. </a:t>
            </a:r>
            <a:endParaRPr sz="2400"/>
          </a:p>
          <a:p>
            <a:pPr>
              <a:lnSpc>
                <a:spcPct val="80000"/>
              </a:lnSpc>
            </a:pPr>
            <a:r>
              <a:rPr sz="2400"/>
              <a:t>It is not an acute injury, rather a chronic disease which develops over time. </a:t>
            </a:r>
            <a:endParaRPr sz="2400"/>
          </a:p>
          <a:p>
            <a:pPr>
              <a:lnSpc>
                <a:spcPct val="80000"/>
              </a:lnSpc>
            </a:pPr>
            <a:r>
              <a:rPr sz="2400"/>
              <a:t>MDS is related to manual tasks </a:t>
            </a:r>
            <a:endParaRPr sz="2400"/>
          </a:p>
          <a:p>
            <a:pPr>
              <a:lnSpc>
                <a:spcPct val="80000"/>
              </a:lnSpc>
            </a:pPr>
            <a:r>
              <a:rPr sz="2400" err="1"/>
              <a:t>It has been recognized as a source of significant pain, disability and disadvantage for the injured person and a substantial burden on modern societies. Statistics suggest that more than 30% of all occupational injuries are musculoskeletal injuries associated with manual tasks (Straker</a:t>
            </a:r>
            <a:r>
              <a:rPr sz="2400"/>
              <a:t> et. al. 2004).</a:t>
            </a:r>
            <a:endParaRPr sz="2200"/>
          </a:p>
          <a:p>
            <a:pPr>
              <a:lnSpc>
                <a:spcPct val="80000"/>
              </a:lnSpc>
            </a:pP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a:xfrm>
            <a:off x="531812" y="685800"/>
            <a:ext cx="8080375" cy="720725"/>
          </a:xfrm>
          <a:solidFill>
            <a:schemeClr val="accent1"/>
          </a:solidFill>
        </p:spPr>
        <p:txBody>
          <a:bodyPr/>
          <a:lstStyle/>
          <a:p>
            <a:r>
              <a:rPr lang="en-US" sz="4000" dirty="0" err="1"/>
              <a:t>Definisi</a:t>
            </a:r>
            <a:endParaRPr lang="en-US" sz="4000" dirty="0"/>
          </a:p>
        </p:txBody>
      </p:sp>
      <p:sp>
        <p:nvSpPr>
          <p:cNvPr id="3" name="Content Placeholder 2"/>
          <p:cNvSpPr>
            <a:spLocks noGrp="1"/>
          </p:cNvSpPr>
          <p:nvPr>
            <p:ph idx="1"/>
          </p:nvPr>
        </p:nvSpPr>
        <p:spPr>
          <a:xfrm>
            <a:off x="457200" y="1499743"/>
            <a:ext cx="8229600" cy="4525963"/>
          </a:xfrm>
        </p:spPr>
        <p:txBody>
          <a:bodyPr/>
          <a:p>
            <a:pPr marL="0" indent="0" algn="just">
              <a:buNone/>
            </a:pPr>
            <a:r>
              <a:rPr lang="en-US" dirty="0" err="1"/>
              <a:t>Nyeri</a:t>
            </a:r>
            <a:r>
              <a:rPr lang="en-US" dirty="0"/>
              <a:t> </a:t>
            </a:r>
            <a:r>
              <a:rPr lang="en-US" dirty="0" err="1"/>
              <a:t>Muskuloskeletal</a:t>
            </a:r>
            <a:r>
              <a:rPr lang="en-US" dirty="0"/>
              <a:t> </a:t>
            </a:r>
            <a:r>
              <a:rPr lang="en-US" dirty="0" err="1"/>
              <a:t>adalah</a:t>
            </a:r>
            <a:r>
              <a:rPr lang="en-US" dirty="0"/>
              <a:t> </a:t>
            </a:r>
            <a:r>
              <a:rPr lang="en-US" dirty="0" err="1"/>
              <a:t>cedera</a:t>
            </a:r>
            <a:r>
              <a:rPr lang="en-US" dirty="0"/>
              <a:t> </a:t>
            </a:r>
            <a:r>
              <a:rPr lang="en-US" dirty="0" err="1"/>
              <a:t>atau</a:t>
            </a:r>
            <a:r>
              <a:rPr lang="en-US" dirty="0"/>
              <a:t> </a:t>
            </a:r>
            <a:r>
              <a:rPr lang="en-US" dirty="0" err="1"/>
              <a:t>gangguan</a:t>
            </a:r>
            <a:r>
              <a:rPr lang="en-US" dirty="0"/>
              <a:t> </a:t>
            </a:r>
            <a:r>
              <a:rPr lang="en-US" dirty="0" err="1"/>
              <a:t>dari</a:t>
            </a:r>
            <a:r>
              <a:rPr lang="en-US" dirty="0"/>
              <a:t> </a:t>
            </a:r>
            <a:r>
              <a:rPr lang="en-US" dirty="0" err="1"/>
              <a:t>sistem</a:t>
            </a:r>
            <a:r>
              <a:rPr lang="en-US" dirty="0"/>
              <a:t> </a:t>
            </a:r>
            <a:r>
              <a:rPr lang="en-US" dirty="0" err="1"/>
              <a:t>muskuloskeletal</a:t>
            </a:r>
            <a:r>
              <a:rPr lang="en-US" dirty="0"/>
              <a:t> yang </a:t>
            </a:r>
            <a:r>
              <a:rPr lang="en-US" dirty="0" err="1"/>
              <a:t>dihasilkan</a:t>
            </a:r>
            <a:r>
              <a:rPr lang="en-US" dirty="0"/>
              <a:t> </a:t>
            </a:r>
            <a:r>
              <a:rPr lang="en-US" dirty="0" err="1"/>
              <a:t>dari</a:t>
            </a:r>
            <a:r>
              <a:rPr lang="en-US" dirty="0"/>
              <a:t> </a:t>
            </a:r>
            <a:r>
              <a:rPr lang="en-US" dirty="0" err="1"/>
              <a:t>paparan</a:t>
            </a:r>
            <a:r>
              <a:rPr lang="en-US" dirty="0"/>
              <a:t> </a:t>
            </a:r>
            <a:r>
              <a:rPr lang="en-US" dirty="0" err="1"/>
              <a:t>berulang</a:t>
            </a:r>
            <a:r>
              <a:rPr lang="en-US" dirty="0"/>
              <a:t> </a:t>
            </a:r>
            <a:r>
              <a:rPr lang="en-US" dirty="0" err="1"/>
              <a:t>dan</a:t>
            </a:r>
            <a:r>
              <a:rPr lang="en-US" dirty="0"/>
              <a:t> </a:t>
            </a:r>
            <a:r>
              <a:rPr lang="en-US" dirty="0" err="1"/>
              <a:t>mempengaruhi</a:t>
            </a:r>
            <a:r>
              <a:rPr lang="en-US" dirty="0"/>
              <a:t> </a:t>
            </a:r>
            <a:r>
              <a:rPr lang="en-US" dirty="0" err="1"/>
              <a:t>fungsi</a:t>
            </a:r>
            <a:r>
              <a:rPr lang="en-US" dirty="0"/>
              <a:t> normal </a:t>
            </a:r>
            <a:r>
              <a:rPr lang="en-US" dirty="0" err="1"/>
              <a:t>dari</a:t>
            </a:r>
            <a:r>
              <a:rPr lang="en-US" dirty="0"/>
              <a:t> </a:t>
            </a:r>
            <a:r>
              <a:rPr lang="en-US" dirty="0" err="1"/>
              <a:t>jaringan</a:t>
            </a:r>
            <a:r>
              <a:rPr lang="en-US" dirty="0"/>
              <a:t>. </a:t>
            </a:r>
            <a:r>
              <a:rPr lang="en-US" dirty="0" err="1"/>
              <a:t>Sistem</a:t>
            </a:r>
            <a:r>
              <a:rPr lang="en-US" dirty="0"/>
              <a:t> </a:t>
            </a:r>
            <a:r>
              <a:rPr lang="en-US" dirty="0" err="1"/>
              <a:t>muskuloskeletal</a:t>
            </a:r>
            <a:r>
              <a:rPr lang="en-US" dirty="0"/>
              <a:t> </a:t>
            </a:r>
            <a:r>
              <a:rPr lang="en-US" dirty="0" err="1"/>
              <a:t>mencakup</a:t>
            </a:r>
            <a:r>
              <a:rPr lang="en-US" dirty="0"/>
              <a:t> </a:t>
            </a:r>
            <a:r>
              <a:rPr lang="en-US" dirty="0" err="1"/>
              <a:t>semua</a:t>
            </a:r>
            <a:r>
              <a:rPr lang="en-US" dirty="0"/>
              <a:t> </a:t>
            </a:r>
            <a:r>
              <a:rPr lang="en-US" dirty="0" err="1"/>
              <a:t>otot</a:t>
            </a:r>
            <a:r>
              <a:rPr lang="en-US" dirty="0"/>
              <a:t>, </a:t>
            </a:r>
            <a:r>
              <a:rPr lang="en-US" dirty="0" err="1"/>
              <a:t>tulang</a:t>
            </a:r>
            <a:r>
              <a:rPr lang="en-US" dirty="0"/>
              <a:t>, tendon, </a:t>
            </a:r>
            <a:r>
              <a:rPr lang="en-US" dirty="0" err="1"/>
              <a:t>ligamen</a:t>
            </a:r>
            <a:r>
              <a:rPr lang="en-US" dirty="0"/>
              <a:t>, </a:t>
            </a:r>
            <a:r>
              <a:rPr lang="en-US" dirty="0" err="1"/>
              <a:t>pembuluh</a:t>
            </a:r>
            <a:r>
              <a:rPr lang="en-US" dirty="0"/>
              <a:t> </a:t>
            </a:r>
            <a:r>
              <a:rPr lang="en-US" dirty="0" err="1"/>
              <a:t>darah</a:t>
            </a:r>
            <a:r>
              <a:rPr lang="en-US" dirty="0"/>
              <a:t>, </a:t>
            </a:r>
            <a:r>
              <a:rPr lang="en-US" dirty="0" err="1"/>
              <a:t>sendi</a:t>
            </a:r>
            <a:r>
              <a:rPr lang="en-US" dirty="0"/>
              <a:t>, </a:t>
            </a:r>
            <a:r>
              <a:rPr lang="en-US" dirty="0" err="1"/>
              <a:t>diskus</a:t>
            </a:r>
            <a:r>
              <a:rPr lang="en-US" dirty="0"/>
              <a:t> </a:t>
            </a:r>
            <a:r>
              <a:rPr lang="en-US" dirty="0" err="1"/>
              <a:t>intervertebralis</a:t>
            </a:r>
            <a:r>
              <a:rPr lang="en-US" dirty="0"/>
              <a:t>, </a:t>
            </a:r>
            <a:r>
              <a:rPr lang="en-US" dirty="0" err="1"/>
              <a:t>dll</a:t>
            </a:r>
            <a:r>
              <a:rPr lang="en-US" dirty="0"/>
              <a:t> (Public Service Health and Safety Association, 2010).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a:xfrm>
            <a:off x="531812" y="685800"/>
            <a:ext cx="8080375" cy="720725"/>
          </a:xfrm>
          <a:solidFill>
            <a:schemeClr val="accent1"/>
          </a:solidFill>
        </p:spPr>
        <p:txBody>
          <a:bodyPr/>
          <a:lstStyle/>
          <a:p>
            <a:r>
              <a:rPr lang="en-US" sz="4000" dirty="0" err="1"/>
              <a:t>Gejala</a:t>
            </a:r>
            <a:endParaRPr lang="en-US" sz="4000" dirty="0"/>
          </a:p>
        </p:txBody>
      </p:sp>
      <p:sp>
        <p:nvSpPr>
          <p:cNvPr id="2" name="Text Placeholder 1"/>
          <p:cNvSpPr/>
          <p:nvPr>
            <p:ph type="body" idx="1"/>
          </p:nvPr>
        </p:nvSpPr>
        <p:spPr/>
        <p:txBody>
          <a:bodyPr/>
          <a:p>
            <a:pPr marL="0" indent="0">
              <a:buNone/>
            </a:pPr>
            <a:br>
              <a:rPr lang="en-US" b="1" dirty="0" smtClean="0">
                <a:latin typeface="Arial Black" panose="020B0A04020102020204" pitchFamily="34" charset="0"/>
                <a:sym typeface="+mn-ea"/>
              </a:rPr>
            </a:br>
            <a:r>
              <a:rPr lang="en-US" b="1" dirty="0" smtClean="0">
                <a:latin typeface="Arial Black" panose="020B0A04020102020204" pitchFamily="34" charset="0"/>
                <a:sym typeface="+mn-ea"/>
              </a:rPr>
              <a:t>	</a:t>
            </a:r>
            <a:endParaRPr lang="en-US"/>
          </a:p>
        </p:txBody>
      </p:sp>
      <p:sp>
        <p:nvSpPr>
          <p:cNvPr id="3" name="Content Placeholder 2"/>
          <p:cNvSpPr>
            <a:spLocks noGrp="1"/>
          </p:cNvSpPr>
          <p:nvPr/>
        </p:nvSpPr>
        <p:spPr>
          <a:xfrm>
            <a:off x="457200" y="1481328"/>
            <a:ext cx="8229600" cy="4525963"/>
          </a:xfrm>
          <a:prstGeom prst="rect">
            <a:avLst/>
          </a:prstGeom>
        </p:spPr>
        <p:txBody>
          <a:bodyPr vert="horz">
            <a:norm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pPr marL="514350" indent="-514350">
              <a:buAutoNum type="arabicPeriod"/>
            </a:pPr>
            <a:r>
              <a:rPr lang="en-US" dirty="0" err="1" smtClean="0"/>
              <a:t>Cepat</a:t>
            </a:r>
            <a:r>
              <a:rPr lang="en-US" dirty="0" smtClean="0"/>
              <a:t> </a:t>
            </a:r>
            <a:r>
              <a:rPr lang="en-US" dirty="0" err="1" smtClean="0"/>
              <a:t>lelah</a:t>
            </a:r>
            <a:endParaRPr lang="en-US" dirty="0" smtClean="0"/>
          </a:p>
          <a:p>
            <a:pPr marL="514350" indent="-514350">
              <a:buAutoNum type="arabicPeriod"/>
            </a:pPr>
            <a:r>
              <a:rPr lang="en-US" dirty="0" err="1" smtClean="0"/>
              <a:t>Nyeri</a:t>
            </a:r>
            <a:endParaRPr lang="en-US" dirty="0" smtClean="0"/>
          </a:p>
          <a:p>
            <a:pPr marL="514350" indent="-514350">
              <a:buAutoNum type="arabicPeriod"/>
            </a:pPr>
            <a:r>
              <a:rPr lang="en-US" dirty="0" err="1" smtClean="0"/>
              <a:t>Pembengkakan</a:t>
            </a:r>
            <a:endParaRPr lang="en-US" dirty="0" smtClean="0"/>
          </a:p>
          <a:p>
            <a:pPr marL="514350" indent="-514350">
              <a:buAutoNum type="arabicPeriod"/>
            </a:pPr>
            <a:r>
              <a:rPr lang="en-US" dirty="0" err="1" smtClean="0"/>
              <a:t>Kemerahan</a:t>
            </a:r>
            <a:endParaRPr lang="en-US" dirty="0" smtClean="0"/>
          </a:p>
          <a:p>
            <a:pPr marL="514350" indent="-514350">
              <a:buAutoNum type="arabicPeriod"/>
            </a:pPr>
            <a:r>
              <a:rPr lang="en-US" dirty="0" err="1" smtClean="0"/>
              <a:t>Keterbatasan</a:t>
            </a:r>
            <a:r>
              <a:rPr lang="en-US" dirty="0" smtClean="0"/>
              <a:t> </a:t>
            </a:r>
            <a:r>
              <a:rPr lang="en-US" dirty="0" err="1" smtClean="0"/>
              <a:t>ruang</a:t>
            </a:r>
            <a:r>
              <a:rPr lang="en-US" dirty="0" smtClean="0"/>
              <a:t> </a:t>
            </a:r>
            <a:r>
              <a:rPr lang="en-US" dirty="0" err="1" smtClean="0"/>
              <a:t>gerak</a:t>
            </a:r>
            <a:endParaRPr lang="en-US" dirty="0" smtClean="0"/>
          </a:p>
          <a:p>
            <a:pPr marL="514350" indent="-514350">
              <a:buAutoNum type="arabicPeriod"/>
            </a:pPr>
            <a:r>
              <a:rPr lang="en-US" dirty="0" err="1" smtClean="0"/>
              <a:t>Kaku</a:t>
            </a:r>
            <a:endParaRPr lang="en-US" dirty="0" smtClean="0"/>
          </a:p>
          <a:p>
            <a:pPr marL="514350" indent="-514350">
              <a:buAutoNum type="arabicPeriod"/>
            </a:pPr>
            <a:r>
              <a:rPr lang="en-US" dirty="0" err="1" smtClean="0"/>
              <a:t>Kesemutan</a:t>
            </a:r>
            <a:endParaRPr lang="en-US" dirty="0" smtClean="0"/>
          </a:p>
          <a:p>
            <a:pPr marL="514350" indent="-514350">
              <a:buAutoNum type="arabicPeriod"/>
            </a:pPr>
            <a:r>
              <a:rPr lang="en-US" dirty="0" err="1" smtClean="0"/>
              <a:t>Lemah</a:t>
            </a:r>
            <a:r>
              <a:rPr lang="en-US" dirty="0" smtClean="0"/>
              <a:t> </a:t>
            </a:r>
            <a:r>
              <a:rPr lang="en-US" dirty="0" err="1" smtClean="0"/>
              <a:t>otot</a:t>
            </a:r>
            <a:endParaRPr lang="en-US" dirty="0" smtClean="0"/>
          </a:p>
          <a:p>
            <a:pPr marL="514350" indent="-514350">
              <a:buAutoNum type="arabicPeriod"/>
            </a:pPr>
            <a:r>
              <a:rPr lang="en-US" dirty="0" err="1" smtClean="0"/>
              <a:t>Kehilangan</a:t>
            </a:r>
            <a:r>
              <a:rPr lang="en-US" dirty="0" smtClean="0"/>
              <a:t> </a:t>
            </a:r>
            <a:r>
              <a:rPr lang="en-US" dirty="0" err="1" smtClean="0"/>
              <a:t>fungsi</a:t>
            </a:r>
            <a:r>
              <a:rPr lang="en-US" dirty="0" smtClean="0"/>
              <a:t> </a:t>
            </a:r>
            <a:r>
              <a:rPr lang="en-US" dirty="0" err="1" smtClean="0"/>
              <a:t>otot</a:t>
            </a:r>
            <a:endParaRPr lang="en-US" dirty="0" smtClean="0"/>
          </a:p>
          <a:p>
            <a:pPr marL="514350" indent="-514350">
              <a:buAutoNum type="arabicPeriod"/>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a:t>Faktor Penyebab</a:t>
            </a:r>
            <a:endParaRPr lang="en-US" sz="4000"/>
          </a:p>
        </p:txBody>
      </p:sp>
      <p:sp>
        <p:nvSpPr>
          <p:cNvPr id="3" name="Content Placeholder 2"/>
          <p:cNvSpPr>
            <a:spLocks noGrp="1"/>
          </p:cNvSpPr>
          <p:nvPr>
            <p:ph idx="1"/>
          </p:nvPr>
        </p:nvSpPr>
        <p:spPr>
          <a:xfrm>
            <a:off x="682625" y="1330325"/>
            <a:ext cx="8229600" cy="5562600"/>
          </a:xfrm>
        </p:spPr>
        <p:txBody>
          <a:bodyPr>
            <a:normAutofit fontScale="90000" lnSpcReduction="20000"/>
          </a:bodyPr>
          <a:p>
            <a:pPr marL="0" indent="0">
              <a:buNone/>
            </a:pPr>
            <a:r>
              <a:rPr lang="en-US" dirty="0" err="1"/>
              <a:t>Tarwaka</a:t>
            </a:r>
            <a:r>
              <a:rPr lang="en-US" dirty="0"/>
              <a:t> (2004) </a:t>
            </a:r>
            <a:r>
              <a:rPr lang="en-US" dirty="0" err="1"/>
              <a:t>menjelaskan</a:t>
            </a:r>
            <a:r>
              <a:rPr lang="en-US" dirty="0"/>
              <a:t> </a:t>
            </a:r>
            <a:r>
              <a:rPr lang="en-US" dirty="0" err="1"/>
              <a:t>bahwa</a:t>
            </a:r>
            <a:r>
              <a:rPr lang="en-US" dirty="0"/>
              <a:t>, </a:t>
            </a:r>
            <a:r>
              <a:rPr lang="en-US" dirty="0" err="1"/>
              <a:t>terdapat</a:t>
            </a:r>
            <a:r>
              <a:rPr lang="en-US" dirty="0"/>
              <a:t> </a:t>
            </a:r>
            <a:r>
              <a:rPr lang="en-US" dirty="0" err="1"/>
              <a:t>beberapa</a:t>
            </a:r>
            <a:r>
              <a:rPr lang="en-US" dirty="0"/>
              <a:t> </a:t>
            </a:r>
            <a:r>
              <a:rPr lang="en-US" dirty="0" err="1"/>
              <a:t>faktor</a:t>
            </a:r>
            <a:r>
              <a:rPr lang="en-US" dirty="0"/>
              <a:t> yang </a:t>
            </a:r>
            <a:r>
              <a:rPr lang="en-US" dirty="0" err="1"/>
              <a:t>dapat</a:t>
            </a:r>
            <a:r>
              <a:rPr lang="en-US" dirty="0"/>
              <a:t> </a:t>
            </a:r>
            <a:r>
              <a:rPr lang="en-US" dirty="0" err="1"/>
              <a:t>menyebabkan</a:t>
            </a:r>
            <a:r>
              <a:rPr lang="en-US" dirty="0"/>
              <a:t> </a:t>
            </a:r>
            <a:r>
              <a:rPr lang="en-US" dirty="0" err="1"/>
              <a:t>terjadinya</a:t>
            </a:r>
            <a:r>
              <a:rPr lang="en-US" dirty="0"/>
              <a:t> </a:t>
            </a:r>
            <a:r>
              <a:rPr lang="en-US" dirty="0" err="1"/>
              <a:t>keluhan</a:t>
            </a:r>
            <a:r>
              <a:rPr lang="en-US" dirty="0"/>
              <a:t> </a:t>
            </a:r>
            <a:r>
              <a:rPr lang="en-US" dirty="0" err="1"/>
              <a:t>otot</a:t>
            </a:r>
            <a:r>
              <a:rPr lang="en-US" dirty="0"/>
              <a:t> skeletal </a:t>
            </a:r>
            <a:r>
              <a:rPr lang="en-US" dirty="0" err="1"/>
              <a:t>yaitu</a:t>
            </a:r>
            <a:r>
              <a:rPr lang="en-US" dirty="0"/>
              <a:t> ;</a:t>
            </a:r>
            <a:endParaRPr lang="en-US" dirty="0"/>
          </a:p>
          <a:p>
            <a:r>
              <a:rPr lang="en-US" dirty="0" err="1" smtClean="0"/>
              <a:t>Faktor</a:t>
            </a:r>
            <a:r>
              <a:rPr lang="en-US" dirty="0" smtClean="0"/>
              <a:t> primer</a:t>
            </a:r>
            <a:endParaRPr lang="en-US" dirty="0" smtClean="0"/>
          </a:p>
          <a:p>
            <a:pPr marL="514350" indent="-514350">
              <a:buAutoNum type="arabicPeriod"/>
            </a:pPr>
            <a:r>
              <a:rPr lang="en-US" dirty="0" err="1" smtClean="0"/>
              <a:t>Peregangan</a:t>
            </a:r>
            <a:r>
              <a:rPr lang="en-US" dirty="0" smtClean="0"/>
              <a:t> </a:t>
            </a:r>
            <a:r>
              <a:rPr lang="en-US" dirty="0" err="1" smtClean="0"/>
              <a:t>otot</a:t>
            </a:r>
            <a:r>
              <a:rPr lang="en-US" dirty="0" smtClean="0"/>
              <a:t> yang </a:t>
            </a:r>
            <a:r>
              <a:rPr lang="en-US" dirty="0" err="1" smtClean="0"/>
              <a:t>berlebihan</a:t>
            </a:r>
            <a:endParaRPr lang="en-US" dirty="0" smtClean="0"/>
          </a:p>
          <a:p>
            <a:pPr marL="514350" indent="-514350">
              <a:buAutoNum type="arabicPeriod"/>
            </a:pPr>
            <a:r>
              <a:rPr lang="en-US" dirty="0" err="1" smtClean="0"/>
              <a:t>Aktivitas</a:t>
            </a:r>
            <a:r>
              <a:rPr lang="en-US" dirty="0" smtClean="0"/>
              <a:t> </a:t>
            </a:r>
            <a:r>
              <a:rPr lang="en-US" dirty="0" err="1" smtClean="0"/>
              <a:t>berulang</a:t>
            </a:r>
            <a:endParaRPr lang="en-US" dirty="0" smtClean="0"/>
          </a:p>
          <a:p>
            <a:pPr marL="514350" indent="-514350">
              <a:buAutoNum type="arabicPeriod"/>
            </a:pPr>
            <a:r>
              <a:rPr lang="en-US" dirty="0" err="1" smtClean="0"/>
              <a:t>Sikap</a:t>
            </a:r>
            <a:r>
              <a:rPr lang="en-US" dirty="0" smtClean="0"/>
              <a:t> </a:t>
            </a:r>
            <a:r>
              <a:rPr lang="en-US" dirty="0" err="1" smtClean="0"/>
              <a:t>kerja</a:t>
            </a:r>
            <a:r>
              <a:rPr lang="en-US" dirty="0" smtClean="0"/>
              <a:t> </a:t>
            </a:r>
            <a:r>
              <a:rPr lang="en-US" dirty="0" err="1" smtClean="0"/>
              <a:t>tidak</a:t>
            </a:r>
            <a:r>
              <a:rPr lang="en-US" dirty="0" smtClean="0"/>
              <a:t> </a:t>
            </a:r>
            <a:r>
              <a:rPr lang="en-US" dirty="0" err="1" smtClean="0"/>
              <a:t>alamiah</a:t>
            </a:r>
            <a:endParaRPr lang="en-US" dirty="0" smtClean="0"/>
          </a:p>
          <a:p>
            <a:r>
              <a:rPr lang="en-US" dirty="0" err="1" smtClean="0"/>
              <a:t>Faktor</a:t>
            </a:r>
            <a:r>
              <a:rPr lang="en-US" dirty="0" smtClean="0"/>
              <a:t> </a:t>
            </a:r>
            <a:r>
              <a:rPr lang="en-US" dirty="0" err="1" smtClean="0"/>
              <a:t>sekunder</a:t>
            </a:r>
            <a:endParaRPr lang="en-US" dirty="0" smtClean="0"/>
          </a:p>
          <a:p>
            <a:pPr marL="514350" indent="-514350">
              <a:buAutoNum type="arabicPeriod"/>
            </a:pPr>
            <a:r>
              <a:rPr lang="en-US" dirty="0" err="1" smtClean="0"/>
              <a:t>Tekanan</a:t>
            </a:r>
            <a:r>
              <a:rPr lang="en-US" dirty="0" smtClean="0"/>
              <a:t> </a:t>
            </a:r>
            <a:endParaRPr lang="en-US" dirty="0" smtClean="0"/>
          </a:p>
          <a:p>
            <a:pPr marL="514350" indent="-514350">
              <a:buAutoNum type="arabicPeriod"/>
            </a:pPr>
            <a:r>
              <a:rPr lang="en-US" dirty="0" err="1" smtClean="0"/>
              <a:t>Getaran</a:t>
            </a:r>
            <a:r>
              <a:rPr lang="en-US" dirty="0" smtClean="0"/>
              <a:t> </a:t>
            </a:r>
            <a:endParaRPr lang="en-US" dirty="0" smtClean="0"/>
          </a:p>
          <a:p>
            <a:pPr marL="514350" indent="-514350">
              <a:buAutoNum type="arabicPeriod"/>
            </a:pPr>
            <a:r>
              <a:rPr lang="en-US" dirty="0" err="1" smtClean="0"/>
              <a:t>Mikroklimat</a:t>
            </a:r>
            <a:endParaRPr lang="en-US" b="1" dirty="0" smtClean="0"/>
          </a:p>
          <a:p>
            <a:r>
              <a:rPr lang="en-US" dirty="0" err="1" smtClean="0"/>
              <a:t>Penyebab</a:t>
            </a:r>
            <a:r>
              <a:rPr lang="en-US" dirty="0" smtClean="0"/>
              <a:t> </a:t>
            </a:r>
            <a:r>
              <a:rPr lang="en-US" dirty="0" err="1" smtClean="0"/>
              <a:t>Kombinasi</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Pengendalian</a:t>
            </a:r>
            <a:endParaRPr lang="en-US" sz="4000" dirty="0"/>
          </a:p>
        </p:txBody>
      </p:sp>
      <p:sp>
        <p:nvSpPr>
          <p:cNvPr id="5" name="Content Placeholder 4"/>
          <p:cNvSpPr>
            <a:spLocks noGrp="1"/>
          </p:cNvSpPr>
          <p:nvPr>
            <p:ph idx="1"/>
          </p:nvPr>
        </p:nvSpPr>
        <p:spPr>
          <a:xfrm>
            <a:off x="682625" y="1697355"/>
            <a:ext cx="8229600" cy="5486400"/>
          </a:xfrm>
        </p:spPr>
        <p:txBody>
          <a:bodyPr>
            <a:normAutofit fontScale="72500"/>
          </a:bodyPr>
          <a:p>
            <a:pPr marL="0" indent="0">
              <a:buNone/>
            </a:pPr>
            <a:r>
              <a:rPr lang="en-US" dirty="0"/>
              <a:t>Agar </a:t>
            </a:r>
            <a:r>
              <a:rPr lang="en-US" dirty="0" err="1"/>
              <a:t>tidak</a:t>
            </a:r>
            <a:r>
              <a:rPr lang="en-US" dirty="0"/>
              <a:t> </a:t>
            </a:r>
            <a:r>
              <a:rPr lang="en-US" dirty="0" err="1"/>
              <a:t>mengalami</a:t>
            </a:r>
            <a:r>
              <a:rPr lang="en-US" dirty="0"/>
              <a:t> </a:t>
            </a:r>
            <a:r>
              <a:rPr lang="en-US" dirty="0" err="1"/>
              <a:t>risiko</a:t>
            </a:r>
            <a:r>
              <a:rPr lang="en-US" dirty="0"/>
              <a:t> MSDs </a:t>
            </a:r>
            <a:r>
              <a:rPr lang="en-US" dirty="0" err="1"/>
              <a:t>pada</a:t>
            </a:r>
            <a:r>
              <a:rPr lang="en-US" dirty="0"/>
              <a:t> </a:t>
            </a:r>
            <a:r>
              <a:rPr lang="en-US" dirty="0" err="1"/>
              <a:t>saat</a:t>
            </a:r>
            <a:r>
              <a:rPr lang="en-US" dirty="0"/>
              <a:t> </a:t>
            </a:r>
            <a:r>
              <a:rPr lang="en-US" dirty="0" err="1"/>
              <a:t>melakukan</a:t>
            </a:r>
            <a:r>
              <a:rPr lang="en-US" dirty="0"/>
              <a:t> </a:t>
            </a:r>
            <a:r>
              <a:rPr lang="en-US" dirty="0" err="1"/>
              <a:t>pekerjaan</a:t>
            </a:r>
            <a:r>
              <a:rPr lang="en-US" dirty="0"/>
              <a:t>, </a:t>
            </a:r>
            <a:r>
              <a:rPr lang="en-US" dirty="0" err="1"/>
              <a:t>maka</a:t>
            </a:r>
            <a:r>
              <a:rPr lang="en-US" dirty="0"/>
              <a:t> </a:t>
            </a:r>
            <a:r>
              <a:rPr lang="en-US" dirty="0" err="1"/>
              <a:t>ada</a:t>
            </a:r>
            <a:r>
              <a:rPr lang="en-US" dirty="0"/>
              <a:t> </a:t>
            </a:r>
            <a:r>
              <a:rPr lang="en-US" dirty="0" err="1"/>
              <a:t>beberapa</a:t>
            </a:r>
            <a:r>
              <a:rPr lang="en-US" dirty="0"/>
              <a:t> </a:t>
            </a:r>
            <a:r>
              <a:rPr lang="en-US" dirty="0" err="1"/>
              <a:t>hal</a:t>
            </a:r>
            <a:r>
              <a:rPr lang="en-US" dirty="0"/>
              <a:t> yang </a:t>
            </a:r>
            <a:r>
              <a:rPr lang="en-US" dirty="0" err="1"/>
              <a:t>harus</a:t>
            </a:r>
            <a:r>
              <a:rPr lang="en-US" dirty="0"/>
              <a:t> </a:t>
            </a:r>
            <a:r>
              <a:rPr lang="en-US" dirty="0" err="1"/>
              <a:t>dihindari</a:t>
            </a:r>
            <a:r>
              <a:rPr lang="en-US" dirty="0"/>
              <a:t>. Hal </a:t>
            </a:r>
            <a:r>
              <a:rPr lang="en-US" dirty="0" err="1"/>
              <a:t>tersebut</a:t>
            </a:r>
            <a:r>
              <a:rPr lang="en-US" dirty="0"/>
              <a:t> </a:t>
            </a:r>
            <a:r>
              <a:rPr lang="en-US" dirty="0" err="1"/>
              <a:t>adalah</a:t>
            </a:r>
            <a:r>
              <a:rPr lang="en-US" dirty="0"/>
              <a:t> : </a:t>
            </a:r>
            <a:endParaRPr lang="en-US" dirty="0"/>
          </a:p>
          <a:p>
            <a:pPr lvl="0"/>
            <a:r>
              <a:rPr lang="en-US" dirty="0" err="1"/>
              <a:t>Jangan</a:t>
            </a:r>
            <a:r>
              <a:rPr lang="en-US" dirty="0"/>
              <a:t> </a:t>
            </a:r>
            <a:r>
              <a:rPr lang="en-US" dirty="0" err="1"/>
              <a:t>memutar</a:t>
            </a:r>
            <a:r>
              <a:rPr lang="en-US" dirty="0"/>
              <a:t> </a:t>
            </a:r>
            <a:r>
              <a:rPr lang="en-US" dirty="0" err="1"/>
              <a:t>atau</a:t>
            </a:r>
            <a:r>
              <a:rPr lang="en-US" dirty="0"/>
              <a:t> </a:t>
            </a:r>
            <a:r>
              <a:rPr lang="en-US" dirty="0" err="1"/>
              <a:t>membungkukkan</a:t>
            </a:r>
            <a:r>
              <a:rPr lang="en-US" dirty="0"/>
              <a:t> </a:t>
            </a:r>
            <a:r>
              <a:rPr lang="en-US" dirty="0" err="1"/>
              <a:t>badan</a:t>
            </a:r>
            <a:r>
              <a:rPr lang="en-US" dirty="0"/>
              <a:t> </a:t>
            </a:r>
            <a:r>
              <a:rPr lang="en-US" dirty="0" err="1"/>
              <a:t>ke</a:t>
            </a:r>
            <a:r>
              <a:rPr lang="en-US" dirty="0"/>
              <a:t> </a:t>
            </a:r>
            <a:r>
              <a:rPr lang="en-US" dirty="0" err="1"/>
              <a:t>samping</a:t>
            </a:r>
            <a:r>
              <a:rPr lang="en-US" dirty="0"/>
              <a:t>.</a:t>
            </a:r>
            <a:endParaRPr lang="en-US" dirty="0"/>
          </a:p>
          <a:p>
            <a:pPr lvl="0"/>
            <a:r>
              <a:rPr lang="en-US" dirty="0" err="1"/>
              <a:t>Jangan</a:t>
            </a:r>
            <a:r>
              <a:rPr lang="en-US" dirty="0"/>
              <a:t> </a:t>
            </a:r>
            <a:r>
              <a:rPr lang="en-US" dirty="0" err="1"/>
              <a:t>menggerakkan</a:t>
            </a:r>
            <a:r>
              <a:rPr lang="en-US" dirty="0"/>
              <a:t>, </a:t>
            </a:r>
            <a:r>
              <a:rPr lang="en-US" dirty="0" err="1"/>
              <a:t>mendorong</a:t>
            </a:r>
            <a:r>
              <a:rPr lang="en-US" dirty="0"/>
              <a:t> </a:t>
            </a:r>
            <a:r>
              <a:rPr lang="en-US" dirty="0" err="1"/>
              <a:t>atau</a:t>
            </a:r>
            <a:r>
              <a:rPr lang="en-US" dirty="0"/>
              <a:t> </a:t>
            </a:r>
            <a:r>
              <a:rPr lang="en-US" dirty="0" err="1"/>
              <a:t>menarik</a:t>
            </a:r>
            <a:r>
              <a:rPr lang="en-US" dirty="0"/>
              <a:t> </a:t>
            </a:r>
            <a:r>
              <a:rPr lang="en-US" dirty="0" err="1"/>
              <a:t>secara</a:t>
            </a:r>
            <a:r>
              <a:rPr lang="en-US" dirty="0"/>
              <a:t> </a:t>
            </a:r>
            <a:r>
              <a:rPr lang="en-US" dirty="0" err="1"/>
              <a:t>sembarangan</a:t>
            </a:r>
            <a:r>
              <a:rPr lang="en-US" dirty="0"/>
              <a:t>, </a:t>
            </a:r>
            <a:r>
              <a:rPr lang="en-US" dirty="0" err="1"/>
              <a:t>karena</a:t>
            </a:r>
            <a:r>
              <a:rPr lang="en-US" dirty="0"/>
              <a:t> </a:t>
            </a:r>
            <a:r>
              <a:rPr lang="en-US" dirty="0" err="1"/>
              <a:t>dapat</a:t>
            </a:r>
            <a:r>
              <a:rPr lang="en-US" dirty="0"/>
              <a:t> </a:t>
            </a:r>
            <a:r>
              <a:rPr lang="en-US" dirty="0" err="1"/>
              <a:t>meningkatkan</a:t>
            </a:r>
            <a:r>
              <a:rPr lang="en-US" dirty="0"/>
              <a:t> </a:t>
            </a:r>
            <a:r>
              <a:rPr lang="en-US" dirty="0" err="1"/>
              <a:t>risiko</a:t>
            </a:r>
            <a:r>
              <a:rPr lang="en-US" dirty="0"/>
              <a:t> </a:t>
            </a:r>
            <a:r>
              <a:rPr lang="en-US" dirty="0" err="1"/>
              <a:t>cidera</a:t>
            </a:r>
            <a:r>
              <a:rPr lang="en-US" dirty="0"/>
              <a:t>.</a:t>
            </a:r>
            <a:endParaRPr lang="en-US" dirty="0"/>
          </a:p>
          <a:p>
            <a:pPr lvl="0"/>
            <a:r>
              <a:rPr lang="en-US" dirty="0" err="1"/>
              <a:t>Jangan</a:t>
            </a:r>
            <a:r>
              <a:rPr lang="en-US" dirty="0"/>
              <a:t> </a:t>
            </a:r>
            <a:r>
              <a:rPr lang="en-US" dirty="0" err="1"/>
              <a:t>ragu</a:t>
            </a:r>
            <a:r>
              <a:rPr lang="en-US" dirty="0"/>
              <a:t> </a:t>
            </a:r>
            <a:r>
              <a:rPr lang="en-US" dirty="0" err="1"/>
              <a:t>meminta</a:t>
            </a:r>
            <a:r>
              <a:rPr lang="en-US" dirty="0"/>
              <a:t> </a:t>
            </a:r>
            <a:r>
              <a:rPr lang="en-US" dirty="0" err="1"/>
              <a:t>tolong</a:t>
            </a:r>
            <a:r>
              <a:rPr lang="en-US" dirty="0"/>
              <a:t> </a:t>
            </a:r>
            <a:r>
              <a:rPr lang="en-US" dirty="0" err="1"/>
              <a:t>pada</a:t>
            </a:r>
            <a:r>
              <a:rPr lang="en-US" dirty="0"/>
              <a:t> orang. </a:t>
            </a:r>
            <a:endParaRPr lang="en-US" dirty="0"/>
          </a:p>
          <a:p>
            <a:pPr lvl="0"/>
            <a:r>
              <a:rPr lang="en-US" dirty="0" err="1"/>
              <a:t>Apabila</a:t>
            </a:r>
            <a:r>
              <a:rPr lang="en-US" dirty="0"/>
              <a:t> </a:t>
            </a:r>
            <a:r>
              <a:rPr lang="en-US" dirty="0" err="1"/>
              <a:t>jangkauan</a:t>
            </a:r>
            <a:r>
              <a:rPr lang="en-US" dirty="0"/>
              <a:t> </a:t>
            </a:r>
            <a:r>
              <a:rPr lang="en-US" dirty="0" err="1"/>
              <a:t>tidak</a:t>
            </a:r>
            <a:r>
              <a:rPr lang="en-US" dirty="0"/>
              <a:t> </a:t>
            </a:r>
            <a:r>
              <a:rPr lang="en-US" dirty="0" err="1"/>
              <a:t>cukup</a:t>
            </a:r>
            <a:r>
              <a:rPr lang="en-US" dirty="0"/>
              <a:t>, </a:t>
            </a:r>
            <a:r>
              <a:rPr lang="en-US" dirty="0" err="1"/>
              <a:t>jangan</a:t>
            </a:r>
            <a:r>
              <a:rPr lang="en-US" dirty="0"/>
              <a:t> </a:t>
            </a:r>
            <a:r>
              <a:rPr lang="en-US" dirty="0" err="1"/>
              <a:t>memindahkan</a:t>
            </a:r>
            <a:r>
              <a:rPr lang="en-US" dirty="0"/>
              <a:t> </a:t>
            </a:r>
            <a:r>
              <a:rPr lang="en-US" dirty="0" err="1"/>
              <a:t>barang</a:t>
            </a:r>
            <a:r>
              <a:rPr lang="en-US" dirty="0"/>
              <a:t>. </a:t>
            </a:r>
            <a:endParaRPr lang="en-US" dirty="0"/>
          </a:p>
          <a:p>
            <a:pPr lvl="0"/>
            <a:r>
              <a:rPr lang="en-US" dirty="0" err="1"/>
              <a:t>Apabila</a:t>
            </a:r>
            <a:r>
              <a:rPr lang="en-US" dirty="0"/>
              <a:t> </a:t>
            </a:r>
            <a:r>
              <a:rPr lang="en-US" dirty="0" err="1"/>
              <a:t>barang</a:t>
            </a:r>
            <a:r>
              <a:rPr lang="en-US" dirty="0"/>
              <a:t> yang </a:t>
            </a:r>
            <a:r>
              <a:rPr lang="en-US" dirty="0" err="1"/>
              <a:t>hendak</a:t>
            </a:r>
            <a:r>
              <a:rPr lang="en-US" dirty="0"/>
              <a:t> </a:t>
            </a:r>
            <a:r>
              <a:rPr lang="en-US" dirty="0" err="1"/>
              <a:t>dipindahkan</a:t>
            </a:r>
            <a:r>
              <a:rPr lang="en-US" dirty="0"/>
              <a:t> </a:t>
            </a:r>
            <a:r>
              <a:rPr lang="en-US" dirty="0" err="1"/>
              <a:t>terlalu</a:t>
            </a:r>
            <a:r>
              <a:rPr lang="en-US" dirty="0"/>
              <a:t> </a:t>
            </a:r>
            <a:r>
              <a:rPr lang="en-US" dirty="0" err="1"/>
              <a:t>berat</a:t>
            </a:r>
            <a:r>
              <a:rPr lang="en-US" dirty="0"/>
              <a:t>, </a:t>
            </a:r>
            <a:r>
              <a:rPr lang="en-US" dirty="0" err="1"/>
              <a:t>janganme</a:t>
            </a:r>
            <a:r>
              <a:rPr lang="en-US" dirty="0"/>
              <a:t> </a:t>
            </a:r>
            <a:r>
              <a:rPr lang="en-US" dirty="0" err="1"/>
              <a:t>lanjutkan</a:t>
            </a:r>
            <a:r>
              <a:rPr lang="en-US" dirty="0"/>
              <a:t>.</a:t>
            </a:r>
            <a:endParaRPr lang="en-US" dirty="0"/>
          </a:p>
          <a:p>
            <a:pPr lvl="0"/>
            <a:r>
              <a:rPr lang="en-US" dirty="0" err="1"/>
              <a:t>Lakukan</a:t>
            </a:r>
            <a:r>
              <a:rPr lang="en-US" dirty="0"/>
              <a:t> </a:t>
            </a:r>
            <a:r>
              <a:rPr lang="en-US" dirty="0" err="1"/>
              <a:t>senam</a:t>
            </a:r>
            <a:r>
              <a:rPr lang="en-US" dirty="0"/>
              <a:t>/</a:t>
            </a:r>
            <a:r>
              <a:rPr lang="en-US" dirty="0" err="1"/>
              <a:t>peregangan</a:t>
            </a:r>
            <a:r>
              <a:rPr lang="en-US" dirty="0"/>
              <a:t> </a:t>
            </a:r>
            <a:r>
              <a:rPr lang="en-US" dirty="0" err="1"/>
              <a:t>otot</a:t>
            </a:r>
            <a:r>
              <a:rPr lang="en-US" dirty="0"/>
              <a:t> </a:t>
            </a:r>
            <a:r>
              <a:rPr lang="en-US" dirty="0" err="1"/>
              <a:t>sebelum</a:t>
            </a:r>
            <a:r>
              <a:rPr lang="en-US" dirty="0"/>
              <a:t> </a:t>
            </a:r>
            <a:r>
              <a:rPr lang="en-US" dirty="0" err="1"/>
              <a:t>bekerja</a:t>
            </a:r>
            <a:r>
              <a:rPr lang="en-US" dirty="0"/>
              <a:t>. </a:t>
            </a:r>
            <a:endParaRPr lang="en-US" dirty="0"/>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Pengendalian</a:t>
            </a:r>
            <a:endParaRPr lang="en-US" sz="4000" dirty="0"/>
          </a:p>
        </p:txBody>
      </p:sp>
      <p:sp>
        <p:nvSpPr>
          <p:cNvPr id="8195" name="Text Placeholder 8194"/>
          <p:cNvSpPr>
            <a:spLocks noGrp="1"/>
          </p:cNvSpPr>
          <p:nvPr>
            <p:ph type="body" idx="1"/>
          </p:nvPr>
        </p:nvSpPr>
        <p:spPr/>
        <p:txBody>
          <a:bodyPr/>
          <a:p>
            <a:pPr>
              <a:lnSpc>
                <a:spcPct val="80000"/>
              </a:lnSpc>
            </a:pPr>
            <a:r>
              <a:rPr sz="2200"/>
              <a:t>Engineering approach – Analyze the job it detail. Video tape the job, various posture evaluation schemes (MANTRA, RULA, REBA, OWAS, JSI)* can be used for rough estimation of joint deviation, repetition/duration, and forces involved. They provide scores for action limit and maximum limits, by which jobs can be selected for improvement.</a:t>
            </a:r>
            <a:endParaRPr sz="2200"/>
          </a:p>
          <a:p>
            <a:pPr>
              <a:lnSpc>
                <a:spcPct val="80000"/>
              </a:lnSpc>
            </a:pPr>
            <a:r>
              <a:rPr sz="2200"/>
              <a:t>Internal joint forces can be evaluated by EMG, biomechanical models.</a:t>
            </a:r>
            <a:endParaRPr sz="2200"/>
          </a:p>
          <a:p>
            <a:pPr>
              <a:lnSpc>
                <a:spcPct val="80000"/>
              </a:lnSpc>
            </a:pPr>
            <a:r>
              <a:rPr sz="2200"/>
              <a:t>Solution approaches are automation, mechanization, job enlargement, redesign the workstation for adjustability and better working posture, better method to do the work to reduce force, duration, repetition.</a:t>
            </a:r>
            <a:endParaRPr sz="2200"/>
          </a:p>
          <a:p>
            <a:pPr>
              <a:lnSpc>
                <a:spcPct val="80000"/>
              </a:lnSpc>
            </a:pPr>
            <a:r>
              <a:rPr sz="2200"/>
              <a:t>Administrative approach – Job rotation, use of part time workers, exercises, stress reduction.</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Pengendalian</a:t>
            </a:r>
            <a:endParaRPr lang="en-US" sz="4000" dirty="0"/>
          </a:p>
        </p:txBody>
      </p:sp>
      <p:sp>
        <p:nvSpPr>
          <p:cNvPr id="9219" name="Text Placeholder 9218"/>
          <p:cNvSpPr>
            <a:spLocks noGrp="1"/>
          </p:cNvSpPr>
          <p:nvPr>
            <p:ph type="body" idx="1"/>
          </p:nvPr>
        </p:nvSpPr>
        <p:spPr>
          <a:xfrm>
            <a:off x="532130" y="1330325"/>
            <a:ext cx="8382000" cy="5105400"/>
          </a:xfrm>
        </p:spPr>
        <p:txBody>
          <a:bodyPr/>
          <a:p>
            <a:pPr marL="0" indent="0">
              <a:lnSpc>
                <a:spcPct val="80000"/>
              </a:lnSpc>
              <a:buNone/>
            </a:pPr>
            <a:r>
              <a:rPr lang="en-US" sz="2800" b="1"/>
              <a:t>Example Engineering Solutions:</a:t>
            </a:r>
            <a:endParaRPr sz="2400"/>
          </a:p>
          <a:p>
            <a:pPr>
              <a:lnSpc>
                <a:spcPct val="80000"/>
              </a:lnSpc>
            </a:pPr>
            <a:r>
              <a:rPr sz="2400"/>
              <a:t>Counter balance and suspend hand tools - reduce static load of holding the tool.</a:t>
            </a:r>
            <a:endParaRPr sz="2400"/>
          </a:p>
          <a:p>
            <a:pPr>
              <a:lnSpc>
                <a:spcPct val="80000"/>
              </a:lnSpc>
              <a:buNone/>
            </a:pPr>
            <a:endParaRPr sz="2400"/>
          </a:p>
          <a:p>
            <a:pPr>
              <a:lnSpc>
                <a:spcPct val="80000"/>
              </a:lnSpc>
            </a:pPr>
            <a:r>
              <a:rPr sz="2400"/>
              <a:t>Tilt the work surface, tilt fixture - facilitate better posture, viewing, reach</a:t>
            </a:r>
            <a:endParaRPr sz="2400"/>
          </a:p>
          <a:p>
            <a:pPr>
              <a:lnSpc>
                <a:spcPct val="80000"/>
              </a:lnSpc>
              <a:buNone/>
            </a:pPr>
            <a:endParaRPr sz="2400"/>
          </a:p>
          <a:p>
            <a:pPr>
              <a:lnSpc>
                <a:spcPct val="80000"/>
              </a:lnSpc>
            </a:pPr>
            <a:r>
              <a:rPr sz="2400" err="1"/>
              <a:t>Replace keying in by barcode, provide bioptic</a:t>
            </a:r>
            <a:r>
              <a:rPr sz="2400"/>
              <a:t> scanners, provide portable scanners –reduce repetitive motions</a:t>
            </a:r>
            <a:endParaRPr sz="2400"/>
          </a:p>
          <a:p>
            <a:pPr>
              <a:lnSpc>
                <a:spcPct val="80000"/>
              </a:lnSpc>
              <a:buNone/>
            </a:pPr>
            <a:endParaRPr sz="2400"/>
          </a:p>
          <a:p>
            <a:pPr>
              <a:lnSpc>
                <a:spcPct val="80000"/>
              </a:lnSpc>
            </a:pPr>
            <a:r>
              <a:rPr sz="2400"/>
              <a:t>Provide hand tools with correct grip style/diameter/texture – reduce gripping force, improve wrist posture</a:t>
            </a:r>
            <a:endParaRPr sz="2400"/>
          </a:p>
          <a:p>
            <a:pPr>
              <a:lnSpc>
                <a:spcPct val="80000"/>
              </a:lnSpc>
              <a:buNone/>
            </a:pPr>
            <a:endParaRPr sz="2400"/>
          </a:p>
          <a:p>
            <a:pPr>
              <a:lnSpc>
                <a:spcPct val="80000"/>
              </a:lnSpc>
            </a:pPr>
            <a:r>
              <a:rPr sz="2400"/>
              <a:t>Maintain sharpness of the knives – reduce force required to cut Hand tools are properly maintained - reduce vibration</a:t>
            </a:r>
            <a:endParaRPr sz="2400"/>
          </a:p>
          <a:p>
            <a:pPr>
              <a:lnSpc>
                <a:spcPct val="80000"/>
              </a:lnSpc>
              <a:buNone/>
            </a:pP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Pengendalian</a:t>
            </a:r>
            <a:endParaRPr lang="en-US" sz="4000" dirty="0"/>
          </a:p>
        </p:txBody>
      </p:sp>
      <p:sp>
        <p:nvSpPr>
          <p:cNvPr id="10243" name="Text Placeholder 10242"/>
          <p:cNvSpPr>
            <a:spLocks noGrp="1"/>
          </p:cNvSpPr>
          <p:nvPr>
            <p:ph type="body" idx="1"/>
          </p:nvPr>
        </p:nvSpPr>
        <p:spPr>
          <a:xfrm>
            <a:off x="532130" y="1459865"/>
            <a:ext cx="8382000" cy="5105400"/>
          </a:xfrm>
        </p:spPr>
        <p:txBody>
          <a:bodyPr/>
          <a:p>
            <a:pPr>
              <a:lnSpc>
                <a:spcPct val="80000"/>
              </a:lnSpc>
            </a:pPr>
            <a:r>
              <a:rPr sz="2400"/>
              <a:t>Use correct work height – better upper body and hand-arm posture</a:t>
            </a:r>
            <a:endParaRPr sz="2400"/>
          </a:p>
          <a:p>
            <a:pPr>
              <a:lnSpc>
                <a:spcPct val="80000"/>
              </a:lnSpc>
            </a:pPr>
            <a:r>
              <a:rPr sz="2400"/>
              <a:t>Limit reaching motions to minimum - better upper body and hand-arm posture</a:t>
            </a:r>
            <a:endParaRPr sz="2400"/>
          </a:p>
          <a:p>
            <a:pPr>
              <a:lnSpc>
                <a:spcPct val="80000"/>
              </a:lnSpc>
            </a:pPr>
            <a:r>
              <a:rPr sz="2400"/>
              <a:t>Lower the work area if shoulders needed to be lifted - better hand-arm posture</a:t>
            </a:r>
            <a:endParaRPr sz="2400"/>
          </a:p>
          <a:p>
            <a:pPr>
              <a:lnSpc>
                <a:spcPct val="80000"/>
              </a:lnSpc>
            </a:pPr>
            <a:r>
              <a:rPr sz="2400"/>
              <a:t>Provide arm rest if elbows are needed to be raised – reduce static load at shoulder</a:t>
            </a:r>
            <a:endParaRPr sz="2400"/>
          </a:p>
          <a:p>
            <a:pPr>
              <a:lnSpc>
                <a:spcPct val="80000"/>
              </a:lnSpc>
            </a:pPr>
            <a:r>
              <a:rPr sz="2400"/>
              <a:t>Consider sitting/standing/sit-stand work posture – reduce static load in lower back, promote change of torso posture</a:t>
            </a:r>
            <a:endParaRPr sz="2400"/>
          </a:p>
          <a:p>
            <a:pPr>
              <a:lnSpc>
                <a:spcPct val="80000"/>
              </a:lnSpc>
            </a:pPr>
            <a:r>
              <a:rPr sz="2400"/>
              <a:t>Arrange workplace to minimize twisting, forward or lateral bending – reduce harmful posture of torso</a:t>
            </a:r>
            <a:endParaRPr sz="2400"/>
          </a:p>
          <a:p>
            <a:pPr>
              <a:lnSpc>
                <a:spcPct val="80000"/>
              </a:lnSpc>
            </a:pPr>
            <a:r>
              <a:rPr sz="2400"/>
              <a:t>Correct viewing angle - minimize static load on neck muscles, eye strain.</a:t>
            </a:r>
            <a:endParaRPr sz="2400"/>
          </a:p>
          <a:p>
            <a:pPr>
              <a:lnSpc>
                <a:spcPct val="80000"/>
              </a:lnSpc>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531812" y="569913"/>
            <a:ext cx="8080375" cy="954087"/>
          </a:xfrm>
        </p:spPr>
        <p:txBody>
          <a:bodyPr/>
          <a:lstStyle/>
          <a:p>
            <a:pPr marL="838200" indent="-838200"/>
            <a:r>
              <a:rPr lang="en-US" sz="2800" b="1" dirty="0"/>
              <a:t>TUJUAN PEMERIKSAAN KESEHATAN</a:t>
            </a:r>
            <a:endParaRPr lang="en-US" sz="2800" b="1" dirty="0"/>
          </a:p>
        </p:txBody>
      </p:sp>
      <p:sp>
        <p:nvSpPr>
          <p:cNvPr id="20" name="Rectangle 3"/>
          <p:cNvSpPr txBox="1">
            <a:spLocks noChangeArrowheads="1"/>
          </p:cNvSpPr>
          <p:nvPr/>
        </p:nvSpPr>
        <p:spPr bwMode="auto">
          <a:xfrm>
            <a:off x="923748" y="1524000"/>
            <a:ext cx="767715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GB" altLang="en-US" sz="2800">
                <a:latin typeface="Arial Narrow" panose="020B0606020202030204" pitchFamily="34" charset="0"/>
                <a:cs typeface="Arial" panose="020B0604020202020204" pitchFamily="34" charset="0"/>
              </a:rPr>
              <a:t>Menilai kemampuan TK melaksanakan pekerjaan tertentu, ditinjau dari segi kesehatan :</a:t>
            </a:r>
            <a:endParaRPr lang="en-GB" altLang="en-US" sz="2800">
              <a:latin typeface="Arial Narrow" panose="020B0606020202030204" pitchFamily="34" charset="0"/>
              <a:cs typeface="Arial" panose="020B0604020202020204" pitchFamily="34" charset="0"/>
            </a:endParaRPr>
          </a:p>
          <a:p>
            <a:pPr lvl="1" algn="just">
              <a:lnSpc>
                <a:spcPct val="80000"/>
              </a:lnSpc>
            </a:pPr>
            <a:r>
              <a:rPr lang="en-US" altLang="en-US" sz="2400">
                <a:latin typeface="Arial Narrow" panose="020B0606020202030204" pitchFamily="34" charset="0"/>
                <a:cs typeface="Arial" panose="020B0604020202020204" pitchFamily="34" charset="0"/>
              </a:rPr>
              <a:t>TK yang diterima sehat (menilai kebugaran untuk melakukan pekerjaan dan penyakit)</a:t>
            </a:r>
            <a:endParaRPr lang="en-US" altLang="en-US" sz="2400">
              <a:latin typeface="Arial Narrow" panose="020B0606020202030204" pitchFamily="34" charset="0"/>
              <a:cs typeface="Arial" panose="020B0604020202020204" pitchFamily="34" charset="0"/>
            </a:endParaRPr>
          </a:p>
          <a:p>
            <a:pPr lvl="1" algn="just">
              <a:lnSpc>
                <a:spcPct val="80000"/>
              </a:lnSpc>
            </a:pPr>
            <a:r>
              <a:rPr lang="en-US" altLang="en-US" sz="2400">
                <a:latin typeface="Arial Narrow" panose="020B0606020202030204" pitchFamily="34" charset="0"/>
                <a:cs typeface="Arial" panose="020B0604020202020204" pitchFamily="34" charset="0"/>
              </a:rPr>
              <a:t>Tidak mempunyai penyakit menular</a:t>
            </a:r>
            <a:endParaRPr lang="en-US" altLang="en-US" sz="2400">
              <a:latin typeface="Arial Narrow" panose="020B0606020202030204" pitchFamily="34" charset="0"/>
              <a:cs typeface="Arial" panose="020B0604020202020204" pitchFamily="34" charset="0"/>
            </a:endParaRPr>
          </a:p>
          <a:p>
            <a:pPr lvl="1" algn="just">
              <a:lnSpc>
                <a:spcPct val="80000"/>
              </a:lnSpc>
            </a:pPr>
            <a:r>
              <a:rPr lang="en-US" altLang="en-US" sz="2400">
                <a:latin typeface="Arial Narrow" panose="020B0606020202030204" pitchFamily="34" charset="0"/>
                <a:cs typeface="Arial" panose="020B0604020202020204" pitchFamily="34" charset="0"/>
              </a:rPr>
              <a:t>Cocok untuk pekerjaan yang akan dilakukan.</a:t>
            </a:r>
            <a:endParaRPr lang="en-GB" altLang="en-US" sz="2400">
              <a:latin typeface="Arial Narrow" panose="020B0606020202030204" pitchFamily="34" charset="0"/>
              <a:cs typeface="Arial" panose="020B0604020202020204" pitchFamily="34" charset="0"/>
            </a:endParaRPr>
          </a:p>
          <a:p>
            <a:pPr>
              <a:lnSpc>
                <a:spcPct val="80000"/>
              </a:lnSpc>
            </a:pPr>
            <a:r>
              <a:rPr lang="en-GB" altLang="en-US" sz="2800">
                <a:latin typeface="Arial Narrow" panose="020B0606020202030204" pitchFamily="34" charset="0"/>
                <a:cs typeface="Arial" panose="020B0604020202020204" pitchFamily="34" charset="0"/>
              </a:rPr>
              <a:t>Mendeteksi gangguan kesehatan yang mungkin berkait dengan pekerjaan dan lingkungan kerja:</a:t>
            </a:r>
            <a:endParaRPr lang="en-GB" altLang="en-US" sz="2800">
              <a:latin typeface="Arial Narrow" panose="020B0606020202030204" pitchFamily="34" charset="0"/>
              <a:cs typeface="Arial" panose="020B0604020202020204" pitchFamily="34" charset="0"/>
            </a:endParaRPr>
          </a:p>
          <a:p>
            <a:pPr lvl="1" algn="just">
              <a:lnSpc>
                <a:spcPct val="80000"/>
              </a:lnSpc>
            </a:pPr>
            <a:r>
              <a:rPr lang="en-US" altLang="en-US" sz="2400">
                <a:latin typeface="Arial Narrow" panose="020B0606020202030204" pitchFamily="34" charset="0"/>
                <a:cs typeface="Arial" panose="020B0604020202020204" pitchFamily="34" charset="0"/>
              </a:rPr>
              <a:t>Mempertahankan derajat kesehatan TK</a:t>
            </a:r>
            <a:endParaRPr lang="en-US" altLang="en-US" sz="2400">
              <a:latin typeface="Arial Narrow" panose="020B0606020202030204" pitchFamily="34" charset="0"/>
              <a:cs typeface="Arial" panose="020B0604020202020204" pitchFamily="34" charset="0"/>
            </a:endParaRPr>
          </a:p>
          <a:p>
            <a:pPr lvl="1" algn="just">
              <a:lnSpc>
                <a:spcPct val="80000"/>
              </a:lnSpc>
            </a:pPr>
            <a:r>
              <a:rPr lang="en-US" altLang="en-US" sz="2400">
                <a:latin typeface="Arial Narrow" panose="020B0606020202030204" pitchFamily="34" charset="0"/>
                <a:cs typeface="Arial" panose="020B0604020202020204" pitchFamily="34" charset="0"/>
              </a:rPr>
              <a:t>Menilai kemungkinan pengaruh dari pekerjaan</a:t>
            </a:r>
            <a:endParaRPr lang="en-US" altLang="en-US" sz="2400">
              <a:latin typeface="Arial Narrow" panose="020B0606020202030204" pitchFamily="34" charset="0"/>
              <a:cs typeface="Arial" panose="020B0604020202020204" pitchFamily="34" charset="0"/>
            </a:endParaRPr>
          </a:p>
          <a:p>
            <a:pPr lvl="1" algn="just">
              <a:lnSpc>
                <a:spcPct val="80000"/>
              </a:lnSpc>
            </a:pPr>
            <a:r>
              <a:rPr lang="en-US" altLang="en-US" sz="2400">
                <a:latin typeface="Arial Narrow" panose="020B0606020202030204" pitchFamily="34" charset="0"/>
                <a:cs typeface="Arial" panose="020B0604020202020204" pitchFamily="34" charset="0"/>
              </a:rPr>
              <a:t>Untuk pengendalian Lingkungan kerja.</a:t>
            </a:r>
            <a:endParaRPr lang="en-GB" altLang="en-US" sz="2400">
              <a:latin typeface="Arial Narrow" panose="020B0606020202030204" pitchFamily="34" charset="0"/>
              <a:cs typeface="Arial" panose="020B0604020202020204" pitchFamily="34" charset="0"/>
            </a:endParaRPr>
          </a:p>
          <a:p>
            <a:pPr>
              <a:lnSpc>
                <a:spcPct val="80000"/>
              </a:lnSpc>
            </a:pPr>
            <a:r>
              <a:rPr lang="en-GB" altLang="en-US" sz="2800">
                <a:latin typeface="Arial Narrow" panose="020B0606020202030204" pitchFamily="34" charset="0"/>
                <a:cs typeface="Arial" panose="020B0604020202020204" pitchFamily="34" charset="0"/>
              </a:rPr>
              <a:t>Identifikasi penyakit akibat kerja.</a:t>
            </a:r>
            <a:endParaRPr lang="en-US" altLang="en-US" sz="2800" dirty="0">
              <a:latin typeface="Arial Narrow" panose="020B060602020203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a:xfrm>
            <a:off x="531812" y="685800"/>
            <a:ext cx="8080375" cy="720725"/>
          </a:xfrm>
          <a:solidFill>
            <a:schemeClr val="accent1"/>
          </a:solidFill>
        </p:spPr>
        <p:txBody>
          <a:bodyPr/>
          <a:lstStyle/>
          <a:p>
            <a:r>
              <a:rPr lang="en-US" sz="4000" dirty="0" err="1"/>
              <a:t>Definisi Sick Building Syndrome</a:t>
            </a:r>
            <a:endParaRPr lang="en-US" sz="4000" dirty="0"/>
          </a:p>
        </p:txBody>
      </p:sp>
      <p:sp>
        <p:nvSpPr>
          <p:cNvPr id="3" name="Content Placeholder 2"/>
          <p:cNvSpPr>
            <a:spLocks noGrp="1"/>
          </p:cNvSpPr>
          <p:nvPr>
            <p:ph idx="1"/>
          </p:nvPr>
        </p:nvSpPr>
        <p:spPr/>
        <p:txBody>
          <a:bodyPr>
            <a:normAutofit fontScale="92500" lnSpcReduction="20000"/>
          </a:bodyPr>
          <a:p>
            <a:r>
              <a:rPr lang="en-US" dirty="0" err="1" smtClean="0"/>
              <a:t>Menurut</a:t>
            </a:r>
            <a:r>
              <a:rPr lang="en-US" dirty="0" smtClean="0"/>
              <a:t> Environmental Protection Agency (EPA), Sick Building Syndrome </a:t>
            </a:r>
            <a:r>
              <a:rPr lang="en-US" dirty="0" err="1" smtClean="0"/>
              <a:t>merupakan</a:t>
            </a:r>
            <a:r>
              <a:rPr lang="en-US" dirty="0" smtClean="0"/>
              <a:t> </a:t>
            </a:r>
            <a:r>
              <a:rPr lang="en-US" dirty="0" err="1" smtClean="0"/>
              <a:t>sindrom</a:t>
            </a:r>
            <a:r>
              <a:rPr lang="en-US" dirty="0" smtClean="0"/>
              <a:t> </a:t>
            </a:r>
            <a:r>
              <a:rPr lang="en-US" dirty="0" err="1" smtClean="0"/>
              <a:t>yan</a:t>
            </a:r>
            <a:r>
              <a:rPr lang="en-US" dirty="0" smtClean="0"/>
              <a:t> </a:t>
            </a:r>
            <a:r>
              <a:rPr lang="en-US" dirty="0" err="1" smtClean="0"/>
              <a:t>muncul</a:t>
            </a:r>
            <a:r>
              <a:rPr lang="en-US" dirty="0" smtClean="0"/>
              <a:t> yang </a:t>
            </a:r>
            <a:r>
              <a:rPr lang="en-US" dirty="0" err="1" smtClean="0"/>
              <a:t>diakibatkan</a:t>
            </a:r>
            <a:r>
              <a:rPr lang="en-US" dirty="0" smtClean="0"/>
              <a:t> </a:t>
            </a:r>
            <a:r>
              <a:rPr lang="en-US" dirty="0" err="1" smtClean="0"/>
              <a:t>karena</a:t>
            </a:r>
            <a:r>
              <a:rPr lang="en-US" dirty="0" smtClean="0"/>
              <a:t> </a:t>
            </a:r>
            <a:r>
              <a:rPr lang="en-US" dirty="0" err="1" smtClean="0"/>
              <a:t>seseorang</a:t>
            </a:r>
            <a:r>
              <a:rPr lang="en-US" dirty="0" smtClean="0"/>
              <a:t> </a:t>
            </a:r>
            <a:r>
              <a:rPr lang="en-US" dirty="0" err="1" smtClean="0"/>
              <a:t>berada</a:t>
            </a:r>
            <a:r>
              <a:rPr lang="en-US" dirty="0" smtClean="0"/>
              <a:t> di </a:t>
            </a:r>
            <a:r>
              <a:rPr lang="en-US" dirty="0" err="1" smtClean="0"/>
              <a:t>dalam</a:t>
            </a:r>
            <a:r>
              <a:rPr lang="en-US" dirty="0" smtClean="0"/>
              <a:t> </a:t>
            </a:r>
            <a:r>
              <a:rPr lang="en-US" dirty="0" err="1" smtClean="0"/>
              <a:t>bangunan</a:t>
            </a:r>
            <a:r>
              <a:rPr lang="en-US" dirty="0" smtClean="0"/>
              <a:t> yang </a:t>
            </a:r>
            <a:r>
              <a:rPr lang="en-US" dirty="0" err="1" smtClean="0"/>
              <a:t>gejalanya</a:t>
            </a:r>
            <a:r>
              <a:rPr lang="en-US" dirty="0" smtClean="0"/>
              <a:t> </a:t>
            </a:r>
            <a:r>
              <a:rPr lang="en-US" dirty="0" err="1" smtClean="0"/>
              <a:t>tidak</a:t>
            </a:r>
            <a:r>
              <a:rPr lang="en-US" dirty="0" smtClean="0"/>
              <a:t> </a:t>
            </a:r>
            <a:r>
              <a:rPr lang="en-US" dirty="0" err="1" smtClean="0"/>
              <a:t>spesifik</a:t>
            </a:r>
            <a:r>
              <a:rPr lang="en-US" dirty="0" smtClean="0"/>
              <a:t> </a:t>
            </a:r>
            <a:r>
              <a:rPr lang="en-US" dirty="0" err="1" smtClean="0"/>
              <a:t>dan</a:t>
            </a:r>
            <a:r>
              <a:rPr lang="en-US" dirty="0" smtClean="0"/>
              <a:t> </a:t>
            </a:r>
            <a:r>
              <a:rPr lang="en-US" dirty="0" err="1" smtClean="0"/>
              <a:t>tidak</a:t>
            </a:r>
            <a:r>
              <a:rPr lang="en-US" dirty="0" smtClean="0"/>
              <a:t> </a:t>
            </a:r>
            <a:r>
              <a:rPr lang="en-US" dirty="0" err="1" smtClean="0"/>
              <a:t>bisa</a:t>
            </a:r>
            <a:r>
              <a:rPr lang="en-US" dirty="0" smtClean="0"/>
              <a:t> </a:t>
            </a:r>
            <a:r>
              <a:rPr lang="en-US" dirty="0" err="1" smtClean="0"/>
              <a:t>diidentifikasi</a:t>
            </a:r>
            <a:endParaRPr lang="en-US" dirty="0" smtClean="0"/>
          </a:p>
          <a:p>
            <a:r>
              <a:rPr lang="en-US" dirty="0" smtClean="0"/>
              <a:t>Sick building syndrome </a:t>
            </a:r>
            <a:r>
              <a:rPr lang="en-US" dirty="0" err="1" smtClean="0"/>
              <a:t>juga</a:t>
            </a:r>
            <a:r>
              <a:rPr lang="en-US" dirty="0" smtClean="0"/>
              <a:t> </a:t>
            </a:r>
            <a:r>
              <a:rPr lang="en-US" dirty="0" err="1" smtClean="0"/>
              <a:t>dapat</a:t>
            </a:r>
            <a:r>
              <a:rPr lang="en-US" dirty="0" smtClean="0"/>
              <a:t> </a:t>
            </a:r>
            <a:r>
              <a:rPr lang="en-US" dirty="0" err="1" smtClean="0"/>
              <a:t>diartikan</a:t>
            </a:r>
            <a:r>
              <a:rPr lang="en-US" dirty="0" smtClean="0"/>
              <a:t> </a:t>
            </a:r>
            <a:r>
              <a:rPr lang="en-US" dirty="0" err="1" smtClean="0"/>
              <a:t>sebagai</a:t>
            </a:r>
            <a:r>
              <a:rPr lang="en-US" dirty="0" smtClean="0"/>
              <a:t> </a:t>
            </a:r>
            <a:r>
              <a:rPr lang="en-US" dirty="0" err="1" smtClean="0"/>
              <a:t>sekumpulan</a:t>
            </a:r>
            <a:r>
              <a:rPr lang="en-US" dirty="0" smtClean="0"/>
              <a:t> </a:t>
            </a:r>
            <a:r>
              <a:rPr lang="en-US" dirty="0" err="1" smtClean="0"/>
              <a:t>masalah</a:t>
            </a:r>
            <a:r>
              <a:rPr lang="en-US" dirty="0" smtClean="0"/>
              <a:t> </a:t>
            </a:r>
            <a:r>
              <a:rPr lang="en-US" dirty="0" err="1" smtClean="0"/>
              <a:t>kesehatan</a:t>
            </a:r>
            <a:r>
              <a:rPr lang="en-US" dirty="0" smtClean="0"/>
              <a:t> yang </a:t>
            </a:r>
            <a:r>
              <a:rPr lang="en-US" dirty="0" err="1" smtClean="0"/>
              <a:t>dihubungkan</a:t>
            </a:r>
            <a:r>
              <a:rPr lang="en-US" dirty="0" smtClean="0"/>
              <a:t> </a:t>
            </a:r>
            <a:r>
              <a:rPr lang="en-US" dirty="0" err="1" smtClean="0"/>
              <a:t>dengan</a:t>
            </a:r>
            <a:r>
              <a:rPr lang="en-US" dirty="0" smtClean="0"/>
              <a:t> </a:t>
            </a:r>
            <a:r>
              <a:rPr lang="en-US" dirty="0" err="1" smtClean="0"/>
              <a:t>kualitas</a:t>
            </a:r>
            <a:r>
              <a:rPr lang="en-US" dirty="0" smtClean="0"/>
              <a:t> </a:t>
            </a:r>
            <a:r>
              <a:rPr lang="en-US" dirty="0" err="1" smtClean="0"/>
              <a:t>udara</a:t>
            </a:r>
            <a:r>
              <a:rPr lang="en-US" dirty="0" smtClean="0"/>
              <a:t> di </a:t>
            </a:r>
            <a:r>
              <a:rPr lang="en-US" dirty="0" err="1" smtClean="0"/>
              <a:t>dalam</a:t>
            </a:r>
            <a:r>
              <a:rPr lang="en-US" dirty="0" smtClean="0"/>
              <a:t> </a:t>
            </a:r>
            <a:r>
              <a:rPr lang="en-US" dirty="0" err="1" smtClean="0"/>
              <a:t>gedung</a:t>
            </a:r>
            <a:r>
              <a:rPr lang="en-US" dirty="0" smtClean="0"/>
              <a:t> </a:t>
            </a:r>
            <a:r>
              <a:rPr lang="en-US" dirty="0" err="1" smtClean="0"/>
              <a:t>atau</a:t>
            </a:r>
            <a:r>
              <a:rPr lang="en-US" dirty="0" smtClean="0"/>
              <a:t> </a:t>
            </a:r>
            <a:r>
              <a:rPr lang="en-US" dirty="0" err="1" smtClean="0"/>
              <a:t>ruangan</a:t>
            </a:r>
            <a:r>
              <a:rPr lang="en-US" dirty="0" smtClean="0"/>
              <a:t> yang </a:t>
            </a:r>
            <a:r>
              <a:rPr lang="en-US" dirty="0" err="1" smtClean="0"/>
              <a:t>keluhannya</a:t>
            </a:r>
            <a:r>
              <a:rPr lang="en-US" dirty="0" smtClean="0"/>
              <a:t> </a:t>
            </a:r>
            <a:r>
              <a:rPr lang="en-US" dirty="0" err="1" smtClean="0"/>
              <a:t>tidak</a:t>
            </a:r>
            <a:r>
              <a:rPr lang="en-US" dirty="0" smtClean="0"/>
              <a:t> </a:t>
            </a:r>
            <a:r>
              <a:rPr lang="en-US" dirty="0" err="1" smtClean="0"/>
              <a:t>spesifik</a:t>
            </a:r>
            <a:r>
              <a:rPr lang="en-US" dirty="0" smtClean="0"/>
              <a:t> </a:t>
            </a:r>
            <a:r>
              <a:rPr lang="en-US" dirty="0" err="1" smtClean="0"/>
              <a:t>dirasakan</a:t>
            </a:r>
            <a:r>
              <a:rPr lang="en-US" dirty="0" smtClean="0"/>
              <a:t> </a:t>
            </a:r>
            <a:r>
              <a:rPr lang="en-US" dirty="0" err="1" smtClean="0"/>
              <a:t>oleh</a:t>
            </a:r>
            <a:r>
              <a:rPr lang="en-US" dirty="0" smtClean="0"/>
              <a:t> </a:t>
            </a:r>
            <a:r>
              <a:rPr lang="en-US" dirty="0" err="1" smtClean="0"/>
              <a:t>penghuni</a:t>
            </a:r>
            <a:r>
              <a:rPr lang="en-US" dirty="0" smtClean="0"/>
              <a:t> di </a:t>
            </a:r>
            <a:r>
              <a:rPr lang="en-US" dirty="0" err="1" smtClean="0"/>
              <a:t>dalam</a:t>
            </a:r>
            <a:r>
              <a:rPr lang="en-US" dirty="0" smtClean="0"/>
              <a:t> </a:t>
            </a:r>
            <a:r>
              <a:rPr lang="en-US" dirty="0" err="1" smtClean="0"/>
              <a:t>gedung</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a:solidFill>
            <a:schemeClr val="accent1"/>
          </a:solidFill>
        </p:spPr>
        <p:txBody>
          <a:bodyPr/>
          <a:lstStyle/>
          <a:p>
            <a:r>
              <a:rPr lang="en-US" sz="4000" dirty="0" err="1"/>
              <a:t>Definisi</a:t>
            </a:r>
            <a:endParaRPr lang="en-US" sz="4000" dirty="0"/>
          </a:p>
        </p:txBody>
      </p:sp>
      <p:pic>
        <p:nvPicPr>
          <p:cNvPr id="5" name="Content Placeholder 4"/>
          <p:cNvPicPr>
            <a:picLocks noChangeAspect="1"/>
          </p:cNvPicPr>
          <p:nvPr>
            <p:ph idx="1"/>
          </p:nvPr>
        </p:nvPicPr>
        <p:blipFill>
          <a:blip r:embed="rId2"/>
          <a:stretch>
            <a:fillRect/>
          </a:stretch>
        </p:blipFill>
        <p:spPr>
          <a:xfrm>
            <a:off x="967740" y="1610995"/>
            <a:ext cx="7209155" cy="43097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ChangeAspect="1"/>
          </p:cNvPicPr>
          <p:nvPr>
            <p:ph idx="1"/>
          </p:nvPr>
        </p:nvPicPr>
        <p:blipFill>
          <a:blip r:embed="rId2"/>
          <a:stretch>
            <a:fillRect/>
          </a:stretch>
        </p:blipFill>
        <p:spPr>
          <a:xfrm>
            <a:off x="650875" y="1525905"/>
            <a:ext cx="7842885" cy="3815080"/>
          </a:xfrm>
          <a:prstGeom prst="rect">
            <a:avLst/>
          </a:prstGeom>
        </p:spPr>
      </p:pic>
      <p:sp>
        <p:nvSpPr>
          <p:cNvPr id="5" name="Title 4"/>
          <p:cNvSpPr/>
          <p:nvPr>
            <p:ph type="title"/>
          </p:nvPr>
        </p:nvSpPr>
        <p:spPr/>
        <p:txBody>
          <a:bodyPr/>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Gejala</a:t>
            </a:r>
            <a:endParaRPr lang="en-US" sz="4000" dirty="0"/>
          </a:p>
        </p:txBody>
      </p:sp>
      <p:sp>
        <p:nvSpPr>
          <p:cNvPr id="3" name="Content Placeholder 2"/>
          <p:cNvSpPr>
            <a:spLocks noGrp="1"/>
          </p:cNvSpPr>
          <p:nvPr>
            <p:ph idx="1"/>
          </p:nvPr>
        </p:nvSpPr>
        <p:spPr>
          <a:xfrm>
            <a:off x="608330" y="1618615"/>
            <a:ext cx="8229600" cy="4525963"/>
          </a:xfrm>
        </p:spPr>
        <p:txBody>
          <a:bodyPr/>
          <a:p>
            <a:r>
              <a:rPr lang="en-US" dirty="0" err="1"/>
              <a:t>Gejala</a:t>
            </a:r>
            <a:r>
              <a:rPr lang="en-US" dirty="0"/>
              <a:t> </a:t>
            </a:r>
            <a:r>
              <a:rPr lang="en-US" dirty="0" err="1"/>
              <a:t>atau</a:t>
            </a:r>
            <a:r>
              <a:rPr lang="en-US" dirty="0"/>
              <a:t> </a:t>
            </a:r>
            <a:r>
              <a:rPr lang="en-US" dirty="0" err="1"/>
              <a:t>keluhan</a:t>
            </a:r>
            <a:r>
              <a:rPr lang="en-US" dirty="0"/>
              <a:t> yang </a:t>
            </a:r>
            <a:r>
              <a:rPr lang="en-US" dirty="0" err="1"/>
              <a:t>diderita</a:t>
            </a:r>
            <a:r>
              <a:rPr lang="en-US" dirty="0"/>
              <a:t> </a:t>
            </a:r>
            <a:r>
              <a:rPr lang="en-US" dirty="0" err="1"/>
              <a:t>oleh</a:t>
            </a:r>
            <a:r>
              <a:rPr lang="en-US" dirty="0"/>
              <a:t> </a:t>
            </a:r>
            <a:r>
              <a:rPr lang="en-US" dirty="0" err="1"/>
              <a:t>pekerja</a:t>
            </a:r>
            <a:r>
              <a:rPr lang="en-US" dirty="0"/>
              <a:t> </a:t>
            </a:r>
            <a:r>
              <a:rPr lang="en-US" dirty="0" err="1"/>
              <a:t>pada</a:t>
            </a:r>
            <a:r>
              <a:rPr lang="en-US" dirty="0"/>
              <a:t> </a:t>
            </a:r>
            <a:r>
              <a:rPr lang="en-US" dirty="0" err="1"/>
              <a:t>umumnya</a:t>
            </a:r>
            <a:r>
              <a:rPr lang="en-US" dirty="0"/>
              <a:t> </a:t>
            </a:r>
            <a:r>
              <a:rPr lang="en-US" dirty="0" err="1"/>
              <a:t>merupakan</a:t>
            </a:r>
            <a:r>
              <a:rPr lang="en-US" dirty="0"/>
              <a:t> </a:t>
            </a:r>
            <a:r>
              <a:rPr lang="en-US" dirty="0" err="1"/>
              <a:t>penyakit</a:t>
            </a:r>
            <a:r>
              <a:rPr lang="en-US" dirty="0"/>
              <a:t> yang </a:t>
            </a:r>
            <a:r>
              <a:rPr lang="en-US" dirty="0" err="1"/>
              <a:t>tidak</a:t>
            </a:r>
            <a:r>
              <a:rPr lang="en-US" dirty="0"/>
              <a:t> </a:t>
            </a:r>
            <a:r>
              <a:rPr lang="en-US" dirty="0" err="1"/>
              <a:t>spesifik</a:t>
            </a:r>
            <a:r>
              <a:rPr lang="en-US" dirty="0"/>
              <a:t>, </a:t>
            </a:r>
            <a:r>
              <a:rPr lang="en-US" dirty="0" err="1"/>
              <a:t>tetapi</a:t>
            </a:r>
            <a:r>
              <a:rPr lang="en-US" dirty="0"/>
              <a:t> </a:t>
            </a:r>
            <a:r>
              <a:rPr lang="en-US" dirty="0" err="1"/>
              <a:t>dalam</a:t>
            </a:r>
            <a:r>
              <a:rPr lang="en-US" dirty="0"/>
              <a:t> </a:t>
            </a:r>
            <a:r>
              <a:rPr lang="en-US" dirty="0" err="1"/>
              <a:t>jangka</a:t>
            </a:r>
            <a:r>
              <a:rPr lang="en-US" dirty="0"/>
              <a:t> </a:t>
            </a:r>
            <a:r>
              <a:rPr lang="en-US" dirty="0" err="1"/>
              <a:t>waktu</a:t>
            </a:r>
            <a:r>
              <a:rPr lang="en-US" dirty="0"/>
              <a:t> </a:t>
            </a:r>
            <a:r>
              <a:rPr lang="en-US" dirty="0" err="1"/>
              <a:t>tertentu</a:t>
            </a:r>
            <a:r>
              <a:rPr lang="en-US" dirty="0"/>
              <a:t> </a:t>
            </a:r>
            <a:r>
              <a:rPr lang="en-US" dirty="0" err="1"/>
              <a:t>menunjukkan</a:t>
            </a:r>
            <a:r>
              <a:rPr lang="en-US" dirty="0"/>
              <a:t> </a:t>
            </a:r>
            <a:r>
              <a:rPr lang="en-US" dirty="0" err="1"/>
              <a:t>gejala</a:t>
            </a:r>
            <a:r>
              <a:rPr lang="en-US" dirty="0"/>
              <a:t> </a:t>
            </a:r>
            <a:r>
              <a:rPr lang="en-US" dirty="0" err="1"/>
              <a:t>berkali</a:t>
            </a:r>
            <a:r>
              <a:rPr lang="en-US" dirty="0"/>
              <a:t>-kali. </a:t>
            </a:r>
            <a:r>
              <a:rPr lang="en-US" dirty="0" err="1"/>
              <a:t>Gejala</a:t>
            </a:r>
            <a:r>
              <a:rPr lang="en-US" dirty="0"/>
              <a:t> </a:t>
            </a:r>
            <a:r>
              <a:rPr lang="en-US" dirty="0" err="1"/>
              <a:t>atau</a:t>
            </a:r>
            <a:r>
              <a:rPr lang="en-US" dirty="0"/>
              <a:t> </a:t>
            </a:r>
            <a:r>
              <a:rPr lang="en-US" dirty="0" err="1"/>
              <a:t>keluhan</a:t>
            </a:r>
            <a:r>
              <a:rPr lang="en-US" dirty="0"/>
              <a:t> </a:t>
            </a:r>
            <a:r>
              <a:rPr lang="en-US" dirty="0" err="1"/>
              <a:t>tersebut</a:t>
            </a:r>
            <a:r>
              <a:rPr lang="en-US" dirty="0"/>
              <a:t> </a:t>
            </a:r>
            <a:r>
              <a:rPr lang="en-US" dirty="0" err="1"/>
              <a:t>dirasakan</a:t>
            </a:r>
            <a:r>
              <a:rPr lang="en-US" dirty="0"/>
              <a:t> </a:t>
            </a:r>
            <a:r>
              <a:rPr lang="en-US" dirty="0" err="1"/>
              <a:t>pada</a:t>
            </a:r>
            <a:r>
              <a:rPr lang="en-US" dirty="0"/>
              <a:t> </a:t>
            </a:r>
            <a:r>
              <a:rPr lang="en-US" dirty="0" err="1"/>
              <a:t>saat</a:t>
            </a:r>
            <a:r>
              <a:rPr lang="en-US" dirty="0"/>
              <a:t> </a:t>
            </a:r>
            <a:r>
              <a:rPr lang="en-US" dirty="0" err="1"/>
              <a:t>pekerja</a:t>
            </a:r>
            <a:r>
              <a:rPr lang="en-US" dirty="0"/>
              <a:t> </a:t>
            </a:r>
            <a:r>
              <a:rPr lang="en-US" dirty="0" err="1"/>
              <a:t>berada</a:t>
            </a:r>
            <a:r>
              <a:rPr lang="en-US" dirty="0"/>
              <a:t> di </a:t>
            </a:r>
            <a:r>
              <a:rPr lang="en-US" dirty="0" err="1"/>
              <a:t>dalam</a:t>
            </a:r>
            <a:r>
              <a:rPr lang="en-US" dirty="0"/>
              <a:t> </a:t>
            </a:r>
            <a:r>
              <a:rPr lang="en-US" dirty="0" err="1"/>
              <a:t>gedung</a:t>
            </a:r>
            <a:r>
              <a:rPr lang="en-US" dirty="0"/>
              <a:t> </a:t>
            </a:r>
            <a:r>
              <a:rPr lang="en-US" dirty="0" err="1"/>
              <a:t>atau</a:t>
            </a:r>
            <a:r>
              <a:rPr lang="en-US" dirty="0"/>
              <a:t> </a:t>
            </a:r>
            <a:r>
              <a:rPr lang="en-US" dirty="0" err="1"/>
              <a:t>ruangan</a:t>
            </a:r>
            <a:r>
              <a:rPr lang="en-US" dirty="0"/>
              <a:t> </a:t>
            </a:r>
            <a:r>
              <a:rPr lang="en-US" dirty="0" err="1"/>
              <a:t>dan</a:t>
            </a:r>
            <a:r>
              <a:rPr lang="en-US" dirty="0"/>
              <a:t> </a:t>
            </a:r>
            <a:r>
              <a:rPr lang="en-US" dirty="0" err="1"/>
              <a:t>menghilang</a:t>
            </a:r>
            <a:r>
              <a:rPr lang="en-US" dirty="0"/>
              <a:t> </a:t>
            </a:r>
            <a:r>
              <a:rPr lang="en-US" dirty="0" err="1"/>
              <a:t>secara</a:t>
            </a:r>
            <a:r>
              <a:rPr lang="en-US" dirty="0"/>
              <a:t> </a:t>
            </a:r>
            <a:r>
              <a:rPr lang="en-US" dirty="0" err="1"/>
              <a:t>wajar</a:t>
            </a:r>
            <a:r>
              <a:rPr lang="en-US" dirty="0"/>
              <a:t> </a:t>
            </a:r>
            <a:r>
              <a:rPr lang="en-US" dirty="0" err="1"/>
              <a:t>setelah</a:t>
            </a:r>
            <a:r>
              <a:rPr lang="en-US" dirty="0"/>
              <a:t> </a:t>
            </a:r>
            <a:r>
              <a:rPr lang="en-US" dirty="0" err="1"/>
              <a:t>meninggalkan</a:t>
            </a:r>
            <a:r>
              <a:rPr lang="en-US" dirty="0"/>
              <a:t> </a:t>
            </a:r>
            <a:r>
              <a:rPr lang="en-US" dirty="0" err="1"/>
              <a:t>gedung</a:t>
            </a:r>
            <a:r>
              <a:rPr lang="en-US" dirty="0"/>
              <a:t> </a:t>
            </a:r>
            <a:r>
              <a:rPr lang="en-US" dirty="0" err="1"/>
              <a:t>atau</a:t>
            </a:r>
            <a:r>
              <a:rPr lang="en-US" dirty="0"/>
              <a:t> </a:t>
            </a:r>
            <a:r>
              <a:rPr lang="en-US" dirty="0" err="1"/>
              <a:t>ruangan</a:t>
            </a:r>
            <a:r>
              <a:rPr lang="en-US" dirty="0"/>
              <a:t> </a:t>
            </a:r>
            <a:r>
              <a:rPr lang="en-US" dirty="0" err="1"/>
              <a:t>pada</a:t>
            </a:r>
            <a:r>
              <a:rPr lang="en-US" dirty="0"/>
              <a:t> </a:t>
            </a:r>
            <a:r>
              <a:rPr lang="en-US" dirty="0" err="1"/>
              <a:t>akhir</a:t>
            </a:r>
            <a:r>
              <a:rPr lang="en-US" dirty="0"/>
              <a:t> </a:t>
            </a:r>
            <a:r>
              <a:rPr lang="en-US" dirty="0" err="1"/>
              <a:t>minggu</a:t>
            </a:r>
            <a:r>
              <a:rPr lang="en-US" dirty="0"/>
              <a:t> </a:t>
            </a:r>
            <a:r>
              <a:rPr lang="en-US" dirty="0" err="1"/>
              <a:t>atau</a:t>
            </a:r>
            <a:r>
              <a:rPr lang="en-US" dirty="0"/>
              <a:t> </a:t>
            </a:r>
            <a:r>
              <a:rPr lang="en-US" dirty="0" err="1"/>
              <a:t>hari</a:t>
            </a:r>
            <a:r>
              <a:rPr lang="en-US" dirty="0"/>
              <a:t> </a:t>
            </a:r>
            <a:r>
              <a:rPr lang="en-US" dirty="0" err="1"/>
              <a:t>libur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Gejala</a:t>
            </a:r>
            <a:endParaRPr lang="en-US" sz="4000" dirty="0"/>
          </a:p>
        </p:txBody>
      </p:sp>
      <p:sp>
        <p:nvSpPr>
          <p:cNvPr id="5" name="Content Placeholder 4"/>
          <p:cNvSpPr>
            <a:spLocks noGrp="1"/>
          </p:cNvSpPr>
          <p:nvPr>
            <p:ph idx="1"/>
          </p:nvPr>
        </p:nvSpPr>
        <p:spPr>
          <a:xfrm>
            <a:off x="608330" y="1655445"/>
            <a:ext cx="8229600" cy="4525963"/>
          </a:xfrm>
        </p:spPr>
        <p:txBody>
          <a:bodyPr>
            <a:normAutofit fontScale="85000" lnSpcReduction="20000"/>
          </a:bodyPr>
          <a:p>
            <a:r>
              <a:rPr lang="en-US" dirty="0" err="1" smtClean="0"/>
              <a:t>Gejala</a:t>
            </a:r>
            <a:r>
              <a:rPr lang="en-US" dirty="0" smtClean="0"/>
              <a:t> </a:t>
            </a:r>
            <a:r>
              <a:rPr lang="en-US" dirty="0" err="1" smtClean="0"/>
              <a:t>atau</a:t>
            </a:r>
            <a:r>
              <a:rPr lang="en-US" dirty="0" smtClean="0"/>
              <a:t> </a:t>
            </a:r>
            <a:r>
              <a:rPr lang="en-US" dirty="0" err="1" smtClean="0"/>
              <a:t>keluhan</a:t>
            </a:r>
            <a:r>
              <a:rPr lang="en-US" dirty="0" smtClean="0"/>
              <a:t> Sick Building Syndrome </a:t>
            </a:r>
            <a:r>
              <a:rPr lang="en-US" dirty="0" err="1" smtClean="0"/>
              <a:t>dibagi</a:t>
            </a:r>
            <a:r>
              <a:rPr lang="en-US" dirty="0" smtClean="0"/>
              <a:t> </a:t>
            </a:r>
            <a:r>
              <a:rPr lang="en-US" dirty="0" err="1" smtClean="0"/>
              <a:t>dalam</a:t>
            </a:r>
            <a:r>
              <a:rPr lang="en-US" dirty="0" smtClean="0"/>
              <a:t> </a:t>
            </a:r>
            <a:r>
              <a:rPr lang="en-US" dirty="0" err="1" smtClean="0"/>
              <a:t>enam</a:t>
            </a:r>
            <a:r>
              <a:rPr lang="en-US" dirty="0" smtClean="0"/>
              <a:t> </a:t>
            </a:r>
            <a:r>
              <a:rPr lang="en-US" dirty="0" err="1" smtClean="0"/>
              <a:t>kategori</a:t>
            </a:r>
            <a:r>
              <a:rPr lang="en-US" dirty="0" smtClean="0"/>
              <a:t>, </a:t>
            </a:r>
            <a:r>
              <a:rPr lang="en-US" dirty="0" err="1" smtClean="0"/>
              <a:t>yaitu</a:t>
            </a:r>
            <a:r>
              <a:rPr lang="en-US" dirty="0" smtClean="0"/>
              <a:t> :</a:t>
            </a:r>
            <a:endParaRPr lang="en-US" dirty="0" smtClean="0"/>
          </a:p>
          <a:p>
            <a:pPr marL="0" indent="0">
              <a:buNone/>
            </a:pPr>
            <a:r>
              <a:rPr lang="en-US" dirty="0" smtClean="0"/>
              <a:t>a. </a:t>
            </a:r>
            <a:r>
              <a:rPr lang="en-US" dirty="0" err="1" smtClean="0"/>
              <a:t>Gangguan</a:t>
            </a:r>
            <a:r>
              <a:rPr lang="en-US" dirty="0" smtClean="0"/>
              <a:t> </a:t>
            </a:r>
            <a:r>
              <a:rPr lang="en-US" dirty="0" err="1" smtClean="0"/>
              <a:t>pernafasan</a:t>
            </a:r>
            <a:r>
              <a:rPr lang="en-US" dirty="0" smtClean="0"/>
              <a:t>, </a:t>
            </a:r>
            <a:r>
              <a:rPr lang="en-US" dirty="0" err="1" smtClean="0"/>
              <a:t>seperti</a:t>
            </a:r>
            <a:r>
              <a:rPr lang="en-US" dirty="0" smtClean="0"/>
              <a:t> </a:t>
            </a:r>
            <a:r>
              <a:rPr lang="en-US" dirty="0" err="1" smtClean="0"/>
              <a:t>batuk</a:t>
            </a:r>
            <a:r>
              <a:rPr lang="en-US" dirty="0" smtClean="0"/>
              <a:t>, </a:t>
            </a:r>
            <a:r>
              <a:rPr lang="en-US" dirty="0" err="1" smtClean="0"/>
              <a:t>sesak</a:t>
            </a:r>
            <a:r>
              <a:rPr lang="en-US" dirty="0" smtClean="0"/>
              <a:t> </a:t>
            </a:r>
            <a:r>
              <a:rPr lang="en-US" dirty="0" err="1" smtClean="0"/>
              <a:t>nafas</a:t>
            </a:r>
            <a:r>
              <a:rPr lang="en-US" dirty="0" smtClean="0"/>
              <a:t>, dada </a:t>
            </a:r>
            <a:r>
              <a:rPr lang="en-US" dirty="0" err="1" smtClean="0"/>
              <a:t>terasa</a:t>
            </a:r>
            <a:r>
              <a:rPr lang="en-US" dirty="0" smtClean="0"/>
              <a:t> </a:t>
            </a:r>
            <a:r>
              <a:rPr lang="en-US" dirty="0" err="1" smtClean="0"/>
              <a:t>berat</a:t>
            </a:r>
            <a:endParaRPr lang="en-US" dirty="0" smtClean="0"/>
          </a:p>
          <a:p>
            <a:pPr marL="0" indent="0">
              <a:buNone/>
            </a:pPr>
            <a:r>
              <a:rPr lang="en-US" dirty="0" smtClean="0"/>
              <a:t>b. </a:t>
            </a:r>
            <a:r>
              <a:rPr lang="en-US" dirty="0" err="1" smtClean="0"/>
              <a:t>Gangguan</a:t>
            </a:r>
            <a:r>
              <a:rPr lang="en-US" dirty="0" smtClean="0"/>
              <a:t> </a:t>
            </a:r>
            <a:r>
              <a:rPr lang="en-US" dirty="0" err="1" smtClean="0"/>
              <a:t>kesehatan</a:t>
            </a:r>
            <a:r>
              <a:rPr lang="en-US" dirty="0" smtClean="0"/>
              <a:t> </a:t>
            </a:r>
            <a:r>
              <a:rPr lang="en-US" dirty="0" err="1" smtClean="0"/>
              <a:t>secara</a:t>
            </a:r>
            <a:r>
              <a:rPr lang="en-US" dirty="0" smtClean="0"/>
              <a:t> </a:t>
            </a:r>
            <a:r>
              <a:rPr lang="en-US" dirty="0" err="1" smtClean="0"/>
              <a:t>umum</a:t>
            </a:r>
            <a:r>
              <a:rPr lang="en-US" dirty="0" smtClean="0"/>
              <a:t> </a:t>
            </a:r>
            <a:r>
              <a:rPr lang="en-US" dirty="0" err="1" smtClean="0"/>
              <a:t>seperti</a:t>
            </a:r>
            <a:r>
              <a:rPr lang="en-US" dirty="0" smtClean="0"/>
              <a:t> </a:t>
            </a:r>
            <a:r>
              <a:rPr lang="en-US" dirty="0" err="1" smtClean="0"/>
              <a:t>sakit</a:t>
            </a:r>
            <a:r>
              <a:rPr lang="en-US" dirty="0" smtClean="0"/>
              <a:t> </a:t>
            </a:r>
            <a:r>
              <a:rPr lang="en-US" dirty="0" err="1" smtClean="0"/>
              <a:t>kepala</a:t>
            </a:r>
            <a:r>
              <a:rPr lang="en-US" dirty="0" smtClean="0"/>
              <a:t>, </a:t>
            </a:r>
            <a:r>
              <a:rPr lang="en-US" dirty="0" err="1" smtClean="0"/>
              <a:t>lelah</a:t>
            </a:r>
            <a:r>
              <a:rPr lang="en-US" dirty="0" smtClean="0"/>
              <a:t>, </a:t>
            </a:r>
            <a:r>
              <a:rPr lang="en-US" dirty="0" err="1" smtClean="0"/>
              <a:t>sulit</a:t>
            </a:r>
            <a:r>
              <a:rPr lang="en-US" dirty="0" smtClean="0"/>
              <a:t> </a:t>
            </a:r>
            <a:r>
              <a:rPr lang="en-US" dirty="0" err="1" smtClean="0"/>
              <a:t>berkonsentrasi</a:t>
            </a:r>
            <a:r>
              <a:rPr lang="en-US" dirty="0" smtClean="0"/>
              <a:t> </a:t>
            </a:r>
            <a:r>
              <a:rPr lang="en-US" dirty="0" err="1" smtClean="0"/>
              <a:t>dan</a:t>
            </a:r>
            <a:r>
              <a:rPr lang="en-US" dirty="0" smtClean="0"/>
              <a:t> </a:t>
            </a:r>
            <a:r>
              <a:rPr lang="en-US" dirty="0" err="1" smtClean="0"/>
              <a:t>mudah</a:t>
            </a:r>
            <a:r>
              <a:rPr lang="en-US" dirty="0" smtClean="0"/>
              <a:t> </a:t>
            </a:r>
            <a:r>
              <a:rPr lang="en-US" dirty="0" err="1" smtClean="0"/>
              <a:t>tersinggung</a:t>
            </a:r>
            <a:endParaRPr lang="en-US" dirty="0" smtClean="0"/>
          </a:p>
          <a:p>
            <a:pPr marL="0" indent="0">
              <a:buNone/>
            </a:pPr>
            <a:r>
              <a:rPr lang="en-US" dirty="0" smtClean="0"/>
              <a:t>c.</a:t>
            </a:r>
            <a:r>
              <a:rPr lang="en-US" dirty="0"/>
              <a:t> </a:t>
            </a:r>
            <a:r>
              <a:rPr lang="en-US" dirty="0" err="1" smtClean="0"/>
              <a:t>Iritasi</a:t>
            </a:r>
            <a:r>
              <a:rPr lang="en-US" dirty="0" smtClean="0"/>
              <a:t> </a:t>
            </a:r>
            <a:r>
              <a:rPr lang="en-US" dirty="0" err="1" smtClean="0"/>
              <a:t>selaput</a:t>
            </a:r>
            <a:r>
              <a:rPr lang="en-US" dirty="0" smtClean="0"/>
              <a:t> </a:t>
            </a:r>
            <a:r>
              <a:rPr lang="en-US" dirty="0" err="1" smtClean="0"/>
              <a:t>lendir</a:t>
            </a:r>
            <a:r>
              <a:rPr lang="en-US" dirty="0" smtClean="0"/>
              <a:t>, </a:t>
            </a:r>
            <a:r>
              <a:rPr lang="en-US" dirty="0" err="1" smtClean="0"/>
              <a:t>seperti</a:t>
            </a:r>
            <a:r>
              <a:rPr lang="en-US" dirty="0" smtClean="0"/>
              <a:t> </a:t>
            </a:r>
            <a:r>
              <a:rPr lang="en-US" dirty="0" err="1" smtClean="0"/>
              <a:t>iritasi</a:t>
            </a:r>
            <a:r>
              <a:rPr lang="en-US" dirty="0" smtClean="0"/>
              <a:t> </a:t>
            </a:r>
            <a:r>
              <a:rPr lang="en-US" dirty="0" err="1" smtClean="0"/>
              <a:t>pada</a:t>
            </a:r>
            <a:r>
              <a:rPr lang="en-US" dirty="0" smtClean="0"/>
              <a:t> </a:t>
            </a:r>
            <a:r>
              <a:rPr lang="en-US" dirty="0" err="1" smtClean="0"/>
              <a:t>mata</a:t>
            </a:r>
            <a:endParaRPr lang="en-US" dirty="0" smtClean="0"/>
          </a:p>
          <a:p>
            <a:pPr marL="0" indent="0">
              <a:buNone/>
            </a:pPr>
            <a:r>
              <a:rPr lang="en-US" dirty="0" smtClean="0"/>
              <a:t>d. </a:t>
            </a:r>
            <a:r>
              <a:rPr lang="en-US" dirty="0" err="1" smtClean="0"/>
              <a:t>Iritasi</a:t>
            </a:r>
            <a:r>
              <a:rPr lang="en-US" dirty="0" smtClean="0"/>
              <a:t> </a:t>
            </a:r>
            <a:r>
              <a:rPr lang="en-US" dirty="0" err="1" smtClean="0"/>
              <a:t>hidung</a:t>
            </a:r>
            <a:r>
              <a:rPr lang="en-US" dirty="0" smtClean="0"/>
              <a:t>, </a:t>
            </a:r>
            <a:r>
              <a:rPr lang="en-US" dirty="0" err="1" smtClean="0"/>
              <a:t>seperti</a:t>
            </a:r>
            <a:r>
              <a:rPr lang="en-US" dirty="0" smtClean="0"/>
              <a:t> </a:t>
            </a:r>
            <a:r>
              <a:rPr lang="en-US" dirty="0" err="1" smtClean="0"/>
              <a:t>bersin-bersin</a:t>
            </a:r>
            <a:r>
              <a:rPr lang="en-US" dirty="0" smtClean="0"/>
              <a:t> </a:t>
            </a:r>
            <a:r>
              <a:rPr lang="en-US" dirty="0" err="1" smtClean="0"/>
              <a:t>dan</a:t>
            </a:r>
            <a:r>
              <a:rPr lang="en-US" dirty="0" smtClean="0"/>
              <a:t> </a:t>
            </a:r>
            <a:r>
              <a:rPr lang="en-US" dirty="0" err="1" smtClean="0"/>
              <a:t>iritasi</a:t>
            </a:r>
            <a:r>
              <a:rPr lang="en-US" dirty="0" smtClean="0"/>
              <a:t> </a:t>
            </a:r>
            <a:r>
              <a:rPr lang="en-US" dirty="0" err="1" smtClean="0"/>
              <a:t>tenggorokan</a:t>
            </a:r>
            <a:endParaRPr lang="en-US" dirty="0" smtClean="0"/>
          </a:p>
          <a:p>
            <a:pPr marL="0" indent="0">
              <a:buNone/>
            </a:pPr>
            <a:r>
              <a:rPr lang="en-US" dirty="0" smtClean="0"/>
              <a:t>e.</a:t>
            </a:r>
            <a:r>
              <a:rPr lang="en-US" dirty="0"/>
              <a:t> </a:t>
            </a:r>
            <a:r>
              <a:rPr lang="en-US" dirty="0" err="1" smtClean="0"/>
              <a:t>Iritasi</a:t>
            </a:r>
            <a:r>
              <a:rPr lang="en-US" dirty="0" smtClean="0"/>
              <a:t> </a:t>
            </a:r>
            <a:r>
              <a:rPr lang="en-US" dirty="0" err="1" smtClean="0"/>
              <a:t>kulit</a:t>
            </a:r>
            <a:r>
              <a:rPr lang="en-US" dirty="0" smtClean="0"/>
              <a:t>, </a:t>
            </a:r>
            <a:r>
              <a:rPr lang="en-US" dirty="0" err="1" smtClean="0"/>
              <a:t>seperti</a:t>
            </a:r>
            <a:r>
              <a:rPr lang="en-US" dirty="0" smtClean="0"/>
              <a:t> </a:t>
            </a:r>
            <a:r>
              <a:rPr lang="en-US" dirty="0" err="1" smtClean="0"/>
              <a:t>kulit</a:t>
            </a:r>
            <a:r>
              <a:rPr lang="en-US" dirty="0" smtClean="0"/>
              <a:t> </a:t>
            </a:r>
            <a:r>
              <a:rPr lang="en-US" dirty="0" err="1" smtClean="0"/>
              <a:t>kering</a:t>
            </a:r>
            <a:r>
              <a:rPr lang="en-US" dirty="0" smtClean="0"/>
              <a:t> </a:t>
            </a:r>
            <a:r>
              <a:rPr lang="en-US" dirty="0" err="1" smtClean="0"/>
              <a:t>dan</a:t>
            </a:r>
            <a:r>
              <a:rPr lang="en-US" dirty="0" smtClean="0"/>
              <a:t> </a:t>
            </a:r>
            <a:r>
              <a:rPr lang="en-US" dirty="0" err="1" smtClean="0"/>
              <a:t>gatal-gatal</a:t>
            </a:r>
            <a:endParaRPr lang="en-US" dirty="0" smtClean="0"/>
          </a:p>
          <a:p>
            <a:pPr marL="0" indent="0">
              <a:buNone/>
            </a:pPr>
            <a:r>
              <a:rPr lang="en-US" dirty="0" smtClean="0"/>
              <a:t>f. </a:t>
            </a:r>
            <a:r>
              <a:rPr lang="en-US" dirty="0" err="1" smtClean="0"/>
              <a:t>Gangguan</a:t>
            </a:r>
            <a:r>
              <a:rPr lang="en-US" dirty="0" smtClean="0"/>
              <a:t> </a:t>
            </a:r>
            <a:r>
              <a:rPr lang="en-US" dirty="0" err="1" smtClean="0"/>
              <a:t>perilaku</a:t>
            </a:r>
            <a:r>
              <a:rPr lang="en-US" dirty="0" smtClean="0"/>
              <a:t> </a:t>
            </a:r>
            <a:r>
              <a:rPr lang="en-US" dirty="0" err="1" smtClean="0"/>
              <a:t>dan</a:t>
            </a:r>
            <a:r>
              <a:rPr lang="en-US" dirty="0" smtClean="0"/>
              <a:t> </a:t>
            </a:r>
            <a:r>
              <a:rPr lang="en-US" dirty="0" err="1" smtClean="0"/>
              <a:t>gangguan</a:t>
            </a:r>
            <a:r>
              <a:rPr lang="en-US" dirty="0" smtClean="0"/>
              <a:t> </a:t>
            </a:r>
            <a:r>
              <a:rPr lang="en-US" dirty="0" err="1" smtClean="0"/>
              <a:t>saluran</a:t>
            </a:r>
            <a:r>
              <a:rPr lang="en-US" dirty="0" smtClean="0"/>
              <a:t> </a:t>
            </a:r>
            <a:r>
              <a:rPr lang="en-US" dirty="0" err="1" smtClean="0"/>
              <a:t>kencing</a:t>
            </a:r>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Upaya Pencegahan</a:t>
            </a:r>
            <a:endParaRPr lang="en-US" sz="4000" dirty="0"/>
          </a:p>
        </p:txBody>
      </p:sp>
      <p:sp>
        <p:nvSpPr>
          <p:cNvPr id="3" name="Content Placeholder 2"/>
          <p:cNvSpPr>
            <a:spLocks noGrp="1"/>
          </p:cNvSpPr>
          <p:nvPr>
            <p:ph idx="1"/>
          </p:nvPr>
        </p:nvSpPr>
        <p:spPr>
          <a:xfrm>
            <a:off x="533400" y="1637030"/>
            <a:ext cx="8229600" cy="4525963"/>
          </a:xfrm>
        </p:spPr>
        <p:txBody>
          <a:bodyPr>
            <a:normAutofit fontScale="85000" lnSpcReduction="10000"/>
          </a:bodyPr>
          <a:p>
            <a:pPr marL="0" lvl="0" indent="0">
              <a:buNone/>
            </a:pPr>
            <a:r>
              <a:rPr lang="en-US" dirty="0"/>
              <a:t>2</a:t>
            </a:r>
            <a:r>
              <a:rPr lang="en-US" dirty="0" smtClean="0"/>
              <a:t>. </a:t>
            </a:r>
            <a:r>
              <a:rPr lang="en-US" dirty="0" err="1" smtClean="0"/>
              <a:t>Peralatan</a:t>
            </a:r>
            <a:r>
              <a:rPr lang="en-US" dirty="0" smtClean="0"/>
              <a:t> / </a:t>
            </a:r>
            <a:r>
              <a:rPr lang="en-US" dirty="0" err="1" smtClean="0"/>
              <a:t>Perabotan</a:t>
            </a:r>
            <a:endParaRPr lang="en-US" dirty="0" smtClean="0"/>
          </a:p>
          <a:p>
            <a:pPr marL="0" indent="0" algn="just">
              <a:buNone/>
            </a:pPr>
            <a:r>
              <a:rPr lang="en-US" dirty="0" err="1"/>
              <a:t>Peralatan</a:t>
            </a:r>
            <a:r>
              <a:rPr lang="en-US" dirty="0"/>
              <a:t> yang </a:t>
            </a:r>
            <a:r>
              <a:rPr lang="en-US" dirty="0" err="1"/>
              <a:t>berasal</a:t>
            </a:r>
            <a:r>
              <a:rPr lang="en-US" dirty="0"/>
              <a:t> </a:t>
            </a:r>
            <a:r>
              <a:rPr lang="en-US" dirty="0" err="1"/>
              <a:t>dari</a:t>
            </a:r>
            <a:r>
              <a:rPr lang="en-US" dirty="0"/>
              <a:t> </a:t>
            </a:r>
            <a:r>
              <a:rPr lang="en-US" dirty="0" err="1"/>
              <a:t>bahan-bahan</a:t>
            </a:r>
            <a:r>
              <a:rPr lang="en-US" dirty="0"/>
              <a:t> yang </a:t>
            </a:r>
            <a:r>
              <a:rPr lang="en-US" dirty="0" err="1"/>
              <a:t>mengandung</a:t>
            </a:r>
            <a:r>
              <a:rPr lang="en-US" dirty="0"/>
              <a:t> </a:t>
            </a:r>
            <a:r>
              <a:rPr lang="en-US" dirty="0" err="1"/>
              <a:t>zat</a:t>
            </a:r>
            <a:r>
              <a:rPr lang="en-US" dirty="0"/>
              <a:t> </a:t>
            </a:r>
            <a:r>
              <a:rPr lang="en-US" dirty="0" err="1"/>
              <a:t>pencemar</a:t>
            </a:r>
            <a:r>
              <a:rPr lang="en-US" dirty="0"/>
              <a:t> </a:t>
            </a:r>
            <a:r>
              <a:rPr lang="en-US" dirty="0" err="1"/>
              <a:t>kimia</a:t>
            </a:r>
            <a:r>
              <a:rPr lang="en-US" dirty="0"/>
              <a:t> </a:t>
            </a:r>
            <a:r>
              <a:rPr lang="en-US" dirty="0" err="1"/>
              <a:t>sebaiknya</a:t>
            </a:r>
            <a:r>
              <a:rPr lang="en-US" dirty="0"/>
              <a:t> </a:t>
            </a:r>
            <a:r>
              <a:rPr lang="en-US" dirty="0" err="1"/>
              <a:t>diletakkan</a:t>
            </a:r>
            <a:r>
              <a:rPr lang="en-US" dirty="0"/>
              <a:t> di </a:t>
            </a:r>
            <a:r>
              <a:rPr lang="en-US" dirty="0" err="1"/>
              <a:t>ruangan</a:t>
            </a:r>
            <a:r>
              <a:rPr lang="en-US" dirty="0"/>
              <a:t> </a:t>
            </a:r>
            <a:r>
              <a:rPr lang="en-US" dirty="0" err="1"/>
              <a:t>khusus</a:t>
            </a:r>
            <a:r>
              <a:rPr lang="en-US" dirty="0"/>
              <a:t> yang </a:t>
            </a:r>
            <a:r>
              <a:rPr lang="en-US" dirty="0" err="1"/>
              <a:t>mempunyai</a:t>
            </a:r>
            <a:r>
              <a:rPr lang="en-US" dirty="0"/>
              <a:t> </a:t>
            </a:r>
            <a:r>
              <a:rPr lang="en-US" dirty="0" err="1"/>
              <a:t>ventilasi</a:t>
            </a:r>
            <a:r>
              <a:rPr lang="en-US" dirty="0"/>
              <a:t> </a:t>
            </a:r>
            <a:r>
              <a:rPr lang="en-US" dirty="0" err="1"/>
              <a:t>serta</a:t>
            </a:r>
            <a:r>
              <a:rPr lang="en-US" dirty="0"/>
              <a:t> yang </a:t>
            </a:r>
            <a:r>
              <a:rPr lang="en-US" dirty="0" err="1"/>
              <a:t>berada</a:t>
            </a:r>
            <a:r>
              <a:rPr lang="en-US" dirty="0"/>
              <a:t> di </a:t>
            </a:r>
            <a:r>
              <a:rPr lang="en-US" dirty="0" err="1"/>
              <a:t>luar</a:t>
            </a:r>
            <a:r>
              <a:rPr lang="en-US" dirty="0"/>
              <a:t> area </a:t>
            </a:r>
            <a:r>
              <a:rPr lang="en-US" dirty="0" err="1"/>
              <a:t>kerja</a:t>
            </a:r>
            <a:r>
              <a:rPr lang="en-US" dirty="0"/>
              <a:t> agar </a:t>
            </a:r>
            <a:r>
              <a:rPr lang="en-US" dirty="0" err="1"/>
              <a:t>tidak</a:t>
            </a:r>
            <a:r>
              <a:rPr lang="en-US" dirty="0"/>
              <a:t> </a:t>
            </a:r>
            <a:r>
              <a:rPr lang="en-US" dirty="0" err="1"/>
              <a:t>mengganggu</a:t>
            </a:r>
            <a:r>
              <a:rPr lang="en-US" dirty="0"/>
              <a:t> </a:t>
            </a:r>
            <a:r>
              <a:rPr lang="en-US" dirty="0" err="1"/>
              <a:t>produktivitas</a:t>
            </a:r>
            <a:r>
              <a:rPr lang="en-US" dirty="0"/>
              <a:t> </a:t>
            </a:r>
            <a:r>
              <a:rPr lang="en-US" dirty="0" err="1"/>
              <a:t>pekerja</a:t>
            </a:r>
            <a:r>
              <a:rPr lang="en-US" dirty="0"/>
              <a:t>. Tata </a:t>
            </a:r>
            <a:r>
              <a:rPr lang="en-US" dirty="0" err="1"/>
              <a:t>letak</a:t>
            </a:r>
            <a:r>
              <a:rPr lang="en-US" dirty="0"/>
              <a:t> </a:t>
            </a:r>
            <a:r>
              <a:rPr lang="en-US" dirty="0" err="1"/>
              <a:t>peralatan</a:t>
            </a:r>
            <a:r>
              <a:rPr lang="en-US" dirty="0"/>
              <a:t> </a:t>
            </a:r>
            <a:r>
              <a:rPr lang="en-US" dirty="0" err="1"/>
              <a:t>memegang</a:t>
            </a:r>
            <a:r>
              <a:rPr lang="en-US" dirty="0"/>
              <a:t> </a:t>
            </a:r>
            <a:r>
              <a:rPr lang="en-US" dirty="0" err="1"/>
              <a:t>peranan</a:t>
            </a:r>
            <a:r>
              <a:rPr lang="en-US" dirty="0"/>
              <a:t> </a:t>
            </a:r>
            <a:r>
              <a:rPr lang="en-US" dirty="0" err="1"/>
              <a:t>penting</a:t>
            </a:r>
            <a:r>
              <a:rPr lang="en-US" dirty="0"/>
              <a:t> </a:t>
            </a:r>
            <a:r>
              <a:rPr lang="en-US" dirty="0" err="1"/>
              <a:t>karena</a:t>
            </a:r>
            <a:r>
              <a:rPr lang="en-US" dirty="0"/>
              <a:t> </a:t>
            </a:r>
            <a:r>
              <a:rPr lang="en-US" dirty="0" err="1"/>
              <a:t>berkaitan</a:t>
            </a:r>
            <a:r>
              <a:rPr lang="en-US" dirty="0"/>
              <a:t> </a:t>
            </a:r>
            <a:r>
              <a:rPr lang="en-US" dirty="0" err="1"/>
              <a:t>dengan</a:t>
            </a:r>
            <a:r>
              <a:rPr lang="en-US" dirty="0"/>
              <a:t> </a:t>
            </a:r>
            <a:r>
              <a:rPr lang="en-US" dirty="0" err="1"/>
              <a:t>jarak</a:t>
            </a:r>
            <a:r>
              <a:rPr lang="en-US" dirty="0"/>
              <a:t> </a:t>
            </a:r>
            <a:r>
              <a:rPr lang="en-US" dirty="0" err="1"/>
              <a:t>paparan</a:t>
            </a:r>
            <a:r>
              <a:rPr lang="en-US" dirty="0"/>
              <a:t> </a:t>
            </a:r>
            <a:r>
              <a:rPr lang="en-US" dirty="0" err="1"/>
              <a:t>peralatan</a:t>
            </a:r>
            <a:r>
              <a:rPr lang="en-US" dirty="0"/>
              <a:t> yang </a:t>
            </a:r>
            <a:r>
              <a:rPr lang="en-US" dirty="0" err="1"/>
              <a:t>bisa</a:t>
            </a:r>
            <a:r>
              <a:rPr lang="en-US" dirty="0"/>
              <a:t> </a:t>
            </a:r>
            <a:r>
              <a:rPr lang="en-US" dirty="0" err="1"/>
              <a:t>menghasilkan</a:t>
            </a:r>
            <a:r>
              <a:rPr lang="en-US" dirty="0"/>
              <a:t> </a:t>
            </a:r>
            <a:r>
              <a:rPr lang="en-US" dirty="0" err="1"/>
              <a:t>radiasi</a:t>
            </a:r>
            <a:r>
              <a:rPr lang="en-US" dirty="0"/>
              <a:t> </a:t>
            </a:r>
            <a:r>
              <a:rPr lang="en-US" dirty="0" err="1"/>
              <a:t>elektromagnetik</a:t>
            </a:r>
            <a:r>
              <a:rPr lang="en-US" dirty="0"/>
              <a:t> yang </a:t>
            </a:r>
            <a:r>
              <a:rPr lang="en-US" dirty="0" err="1"/>
              <a:t>bisa</a:t>
            </a:r>
            <a:r>
              <a:rPr lang="en-US" dirty="0"/>
              <a:t> </a:t>
            </a:r>
            <a:r>
              <a:rPr lang="en-US" dirty="0" err="1"/>
              <a:t>menimbulkan</a:t>
            </a:r>
            <a:r>
              <a:rPr lang="en-US" dirty="0"/>
              <a:t> </a:t>
            </a:r>
            <a:r>
              <a:rPr lang="en-US" dirty="0" err="1"/>
              <a:t>gejala</a:t>
            </a:r>
            <a:r>
              <a:rPr lang="en-US" dirty="0"/>
              <a:t> </a:t>
            </a:r>
            <a:r>
              <a:rPr lang="en-US" i="1" dirty="0"/>
              <a:t>Sick Building Syndrome.</a:t>
            </a:r>
            <a:r>
              <a:rPr lang="en-US" dirty="0"/>
              <a:t> </a:t>
            </a:r>
            <a:r>
              <a:rPr lang="en-US" dirty="0" err="1"/>
              <a:t>Ventilasi</a:t>
            </a:r>
            <a:r>
              <a:rPr lang="en-US" dirty="0"/>
              <a:t> </a:t>
            </a:r>
            <a:r>
              <a:rPr lang="en-US" dirty="0" err="1"/>
              <a:t>udara</a:t>
            </a:r>
            <a:r>
              <a:rPr lang="en-US" dirty="0"/>
              <a:t> </a:t>
            </a:r>
            <a:r>
              <a:rPr lang="en-US" dirty="0" err="1"/>
              <a:t>harus</a:t>
            </a:r>
            <a:r>
              <a:rPr lang="en-US" dirty="0"/>
              <a:t> </a:t>
            </a:r>
            <a:r>
              <a:rPr lang="en-US" dirty="0" err="1"/>
              <a:t>dibersihkan</a:t>
            </a:r>
            <a:r>
              <a:rPr lang="en-US" dirty="0"/>
              <a:t> </a:t>
            </a:r>
            <a:r>
              <a:rPr lang="en-US" dirty="0" err="1"/>
              <a:t>secara</a:t>
            </a:r>
            <a:r>
              <a:rPr lang="en-US" dirty="0"/>
              <a:t> </a:t>
            </a:r>
            <a:r>
              <a:rPr lang="en-US" dirty="0" err="1"/>
              <a:t>rutin</a:t>
            </a:r>
            <a:r>
              <a:rPr lang="en-US" dirty="0"/>
              <a:t> agar </a:t>
            </a:r>
            <a:r>
              <a:rPr lang="en-US" dirty="0" err="1"/>
              <a:t>partikel-partikel</a:t>
            </a:r>
            <a:r>
              <a:rPr lang="en-US" dirty="0"/>
              <a:t> yang </a:t>
            </a:r>
            <a:r>
              <a:rPr lang="en-US" dirty="0" err="1"/>
              <a:t>ada</a:t>
            </a:r>
            <a:r>
              <a:rPr lang="en-US" dirty="0"/>
              <a:t> di </a:t>
            </a:r>
            <a:r>
              <a:rPr lang="en-US" dirty="0" err="1"/>
              <a:t>dalamnya</a:t>
            </a:r>
            <a:r>
              <a:rPr lang="en-US" dirty="0"/>
              <a:t> </a:t>
            </a:r>
            <a:r>
              <a:rPr lang="en-US" dirty="0" err="1"/>
              <a:t>tidak</a:t>
            </a:r>
            <a:r>
              <a:rPr lang="en-US" dirty="0"/>
              <a:t> </a:t>
            </a:r>
            <a:r>
              <a:rPr lang="en-US" dirty="0" err="1"/>
              <a:t>mengendap</a:t>
            </a:r>
            <a:r>
              <a:rPr lang="en-US" dirty="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Upaya Pencegahan</a:t>
            </a:r>
            <a:endParaRPr lang="en-US" sz="4000" dirty="0"/>
          </a:p>
        </p:txBody>
      </p:sp>
      <p:sp>
        <p:nvSpPr>
          <p:cNvPr id="3" name="Content Placeholder 2"/>
          <p:cNvSpPr>
            <a:spLocks noGrp="1"/>
          </p:cNvSpPr>
          <p:nvPr>
            <p:ph idx="1"/>
          </p:nvPr>
        </p:nvSpPr>
        <p:spPr>
          <a:xfrm>
            <a:off x="533400" y="1600200"/>
            <a:ext cx="8229600" cy="4525963"/>
          </a:xfrm>
        </p:spPr>
        <p:txBody>
          <a:bodyPr>
            <a:normAutofit/>
          </a:bodyPr>
          <a:p>
            <a:pPr marL="0" lvl="0" indent="0">
              <a:buNone/>
            </a:pPr>
            <a:r>
              <a:rPr lang="en-US" dirty="0" smtClean="0"/>
              <a:t>3. </a:t>
            </a:r>
            <a:r>
              <a:rPr lang="en-US" dirty="0" err="1" smtClean="0"/>
              <a:t>Pekerja</a:t>
            </a:r>
            <a:endParaRPr lang="en-US" dirty="0" smtClean="0"/>
          </a:p>
          <a:p>
            <a:pPr marL="0" lvl="0" indent="0">
              <a:buNone/>
            </a:pPr>
            <a:r>
              <a:rPr lang="en-US" dirty="0" err="1" smtClean="0"/>
              <a:t>Jika</a:t>
            </a:r>
            <a:r>
              <a:rPr lang="en-US" dirty="0" smtClean="0"/>
              <a:t> </a:t>
            </a:r>
            <a:r>
              <a:rPr lang="en-US" dirty="0" err="1" smtClean="0"/>
              <a:t>terdapat</a:t>
            </a:r>
            <a:r>
              <a:rPr lang="en-US" dirty="0" smtClean="0"/>
              <a:t> </a:t>
            </a:r>
            <a:r>
              <a:rPr lang="en-US" dirty="0" err="1" smtClean="0"/>
              <a:t>penghuni</a:t>
            </a:r>
            <a:r>
              <a:rPr lang="en-US" dirty="0" smtClean="0"/>
              <a:t> </a:t>
            </a:r>
            <a:r>
              <a:rPr lang="en-US" dirty="0" err="1" smtClean="0"/>
              <a:t>gedung</a:t>
            </a:r>
            <a:r>
              <a:rPr lang="en-US" dirty="0" smtClean="0"/>
              <a:t> yang </a:t>
            </a:r>
            <a:r>
              <a:rPr lang="en-US" dirty="0" err="1" smtClean="0"/>
              <a:t>merokok</a:t>
            </a:r>
            <a:r>
              <a:rPr lang="en-US" dirty="0" smtClean="0"/>
              <a:t>, </a:t>
            </a:r>
            <a:r>
              <a:rPr lang="en-US" dirty="0" err="1" smtClean="0"/>
              <a:t>harus</a:t>
            </a:r>
            <a:r>
              <a:rPr lang="en-US" dirty="0" smtClean="0"/>
              <a:t> </a:t>
            </a:r>
            <a:r>
              <a:rPr lang="en-US" dirty="0" err="1" smtClean="0"/>
              <a:t>disediakan</a:t>
            </a:r>
            <a:r>
              <a:rPr lang="en-US" dirty="0" smtClean="0"/>
              <a:t> </a:t>
            </a:r>
            <a:r>
              <a:rPr lang="en-US" dirty="0" err="1" smtClean="0"/>
              <a:t>tempat</a:t>
            </a:r>
            <a:r>
              <a:rPr lang="en-US" dirty="0" smtClean="0"/>
              <a:t> </a:t>
            </a:r>
            <a:r>
              <a:rPr lang="en-US" dirty="0" err="1" smtClean="0"/>
              <a:t>khusus</a:t>
            </a:r>
            <a:r>
              <a:rPr lang="en-US" dirty="0" smtClean="0"/>
              <a:t> yang </a:t>
            </a:r>
            <a:r>
              <a:rPr lang="en-US" dirty="0" err="1" smtClean="0"/>
              <a:t>memiliki</a:t>
            </a:r>
            <a:r>
              <a:rPr lang="en-US" dirty="0" smtClean="0"/>
              <a:t> </a:t>
            </a:r>
            <a:r>
              <a:rPr lang="en-US" dirty="0" err="1" smtClean="0"/>
              <a:t>ventilasi</a:t>
            </a:r>
            <a:r>
              <a:rPr lang="en-US" dirty="0" smtClean="0"/>
              <a:t> yang </a:t>
            </a:r>
            <a:r>
              <a:rPr lang="en-US" dirty="0" err="1" smtClean="0"/>
              <a:t>cukup</a:t>
            </a:r>
            <a:r>
              <a:rPr lang="en-US" dirty="0" smtClean="0"/>
              <a:t>. Hal </a:t>
            </a:r>
            <a:r>
              <a:rPr lang="en-US" dirty="0" err="1" smtClean="0"/>
              <a:t>tersebut</a:t>
            </a:r>
            <a:r>
              <a:rPr lang="en-US" dirty="0" smtClean="0"/>
              <a:t> </a:t>
            </a:r>
            <a:r>
              <a:rPr lang="en-US" dirty="0" err="1" smtClean="0"/>
              <a:t>untuk</a:t>
            </a:r>
            <a:r>
              <a:rPr lang="en-US" dirty="0" smtClean="0"/>
              <a:t> </a:t>
            </a:r>
            <a:r>
              <a:rPr lang="en-US" dirty="0" err="1" smtClean="0"/>
              <a:t>mencegah</a:t>
            </a:r>
            <a:r>
              <a:rPr lang="en-US" dirty="0" smtClean="0"/>
              <a:t> </a:t>
            </a:r>
            <a:r>
              <a:rPr lang="en-US" dirty="0" err="1" smtClean="0"/>
              <a:t>perkumpulan</a:t>
            </a:r>
            <a:r>
              <a:rPr lang="en-US" dirty="0" smtClean="0"/>
              <a:t> </a:t>
            </a:r>
            <a:r>
              <a:rPr lang="en-US" dirty="0" err="1" smtClean="0"/>
              <a:t>asap</a:t>
            </a:r>
            <a:r>
              <a:rPr lang="en-US" dirty="0" smtClean="0"/>
              <a:t> </a:t>
            </a:r>
            <a:r>
              <a:rPr lang="en-US" dirty="0" err="1" smtClean="0"/>
              <a:t>rokok</a:t>
            </a:r>
            <a:r>
              <a:rPr lang="en-US" dirty="0" smtClean="0"/>
              <a:t> yang </a:t>
            </a:r>
            <a:r>
              <a:rPr lang="en-US" dirty="0" err="1" smtClean="0"/>
              <a:t>mempunyai</a:t>
            </a:r>
            <a:r>
              <a:rPr lang="en-US" dirty="0" smtClean="0"/>
              <a:t> </a:t>
            </a:r>
            <a:r>
              <a:rPr lang="en-US" dirty="0" err="1" smtClean="0"/>
              <a:t>andil</a:t>
            </a:r>
            <a:r>
              <a:rPr lang="en-US" dirty="0" smtClean="0"/>
              <a:t> </a:t>
            </a:r>
            <a:r>
              <a:rPr lang="en-US" dirty="0" err="1" smtClean="0"/>
              <a:t>cukup</a:t>
            </a:r>
            <a:r>
              <a:rPr lang="en-US" dirty="0" smtClean="0"/>
              <a:t> </a:t>
            </a:r>
            <a:r>
              <a:rPr lang="en-US" dirty="0" err="1" smtClean="0"/>
              <a:t>besar</a:t>
            </a:r>
            <a:r>
              <a:rPr lang="en-US" dirty="0" smtClean="0"/>
              <a:t> </a:t>
            </a:r>
            <a:r>
              <a:rPr lang="en-US" dirty="0" err="1" smtClean="0"/>
              <a:t>dalam</a:t>
            </a:r>
            <a:r>
              <a:rPr lang="en-US" dirty="0" smtClean="0"/>
              <a:t> </a:t>
            </a:r>
            <a:r>
              <a:rPr lang="en-US" dirty="0" err="1" smtClean="0"/>
              <a:t>terjadinya</a:t>
            </a:r>
            <a:r>
              <a:rPr lang="en-US" dirty="0" smtClean="0"/>
              <a:t> Sick Building Syndrome.</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a:xfrm>
            <a:off x="531812" y="685800"/>
            <a:ext cx="8080375" cy="720725"/>
          </a:xfrm>
          <a:solidFill>
            <a:schemeClr val="accent1"/>
          </a:solidFill>
        </p:spPr>
        <p:txBody>
          <a:bodyPr/>
          <a:lstStyle/>
          <a:p>
            <a:r>
              <a:rPr lang="en-US" sz="4000" dirty="0" err="1"/>
              <a:t>Definisi Contact Dermatitis</a:t>
            </a:r>
            <a:r>
              <a:rPr lang="en-US" sz="4000" dirty="0"/>
              <a:t>:</a:t>
            </a:r>
            <a:endParaRPr lang="en-US" sz="4000" dirty="0"/>
          </a:p>
        </p:txBody>
      </p:sp>
      <p:sp>
        <p:nvSpPr>
          <p:cNvPr id="7" name="Rectangle 5"/>
          <p:cNvSpPr txBox="1">
            <a:spLocks noChangeArrowheads="1"/>
          </p:cNvSpPr>
          <p:nvPr/>
        </p:nvSpPr>
        <p:spPr bwMode="auto">
          <a:xfrm>
            <a:off x="838200" y="1600200"/>
            <a:ext cx="7162800"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pPr>
            <a:r>
              <a:rPr lang="en-GB" altLang="en-US"/>
              <a:t>Dermatitis is a skin condition caused by contact with something that irritates the skin or causes an allergic reaction. It usually occurs where the irritant touches the skin, but not always.</a:t>
            </a:r>
            <a:endParaRPr lang="en-GB" altLang="en-US"/>
          </a:p>
          <a:p>
            <a:pPr eaLnBrk="1" hangingPunct="1">
              <a:lnSpc>
                <a:spcPct val="90000"/>
              </a:lnSpc>
            </a:pPr>
            <a:endParaRPr lang="en-GB" altLang="en-US"/>
          </a:p>
          <a:p>
            <a:pPr eaLnBrk="1" hangingPunct="1">
              <a:lnSpc>
                <a:spcPct val="90000"/>
              </a:lnSpc>
            </a:pPr>
            <a:r>
              <a:rPr lang="en-GB" altLang="en-US"/>
              <a:t>There are two types:</a:t>
            </a:r>
            <a:endParaRPr lang="en-GB" altLang="en-US"/>
          </a:p>
          <a:p>
            <a:pPr lvl="2" eaLnBrk="1" hangingPunct="1">
              <a:lnSpc>
                <a:spcPct val="90000"/>
              </a:lnSpc>
            </a:pPr>
            <a:r>
              <a:rPr lang="en-GB" altLang="en-US"/>
              <a:t>allergic contact dermatitis; and,</a:t>
            </a:r>
            <a:endParaRPr lang="en-GB" altLang="en-US"/>
          </a:p>
          <a:p>
            <a:pPr lvl="2" eaLnBrk="1" hangingPunct="1">
              <a:lnSpc>
                <a:spcPct val="90000"/>
              </a:lnSpc>
            </a:pPr>
            <a:r>
              <a:rPr lang="en-GB" altLang="en-US"/>
              <a:t>irritant contact dermatitis.</a:t>
            </a:r>
            <a:endParaRPr lang="en-GB" altLang="en-US"/>
          </a:p>
          <a:p>
            <a:pPr eaLnBrk="1" hangingPunct="1">
              <a:lnSpc>
                <a:spcPct val="90000"/>
              </a:lnSpc>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a:xfrm>
            <a:off x="531812" y="685800"/>
            <a:ext cx="8080375" cy="720725"/>
          </a:xfrm>
          <a:solidFill>
            <a:schemeClr val="accent1"/>
          </a:solidFill>
        </p:spPr>
        <p:txBody>
          <a:bodyPr/>
          <a:lstStyle/>
          <a:p>
            <a:r>
              <a:rPr lang="en-US" sz="4000" dirty="0" err="1"/>
              <a:t>Definisi</a:t>
            </a:r>
            <a:r>
              <a:rPr lang="en-US" sz="4000" dirty="0"/>
              <a:t>:</a:t>
            </a:r>
            <a:endParaRPr lang="en-US" sz="4000" dirty="0"/>
          </a:p>
        </p:txBody>
      </p:sp>
      <p:sp>
        <p:nvSpPr>
          <p:cNvPr id="5" name="TextBox 4"/>
          <p:cNvSpPr txBox="1"/>
          <p:nvPr/>
        </p:nvSpPr>
        <p:spPr>
          <a:xfrm>
            <a:off x="990600" y="1905000"/>
            <a:ext cx="7541840" cy="2308324"/>
          </a:xfrm>
          <a:prstGeom prst="rect">
            <a:avLst/>
          </a:prstGeom>
          <a:noFill/>
        </p:spPr>
        <p:txBody>
          <a:bodyPr wrap="square" rtlCol="0">
            <a:spAutoFit/>
          </a:bodyPr>
          <a:lstStyle/>
          <a:p>
            <a:pPr algn="just"/>
            <a:r>
              <a:rPr lang="id-ID" sz="2400" dirty="0">
                <a:latin typeface="Times New Roman" panose="02020603050405020304" pitchFamily="18" charset="0"/>
                <a:ea typeface="Tahoma" panose="020B0604030504040204" pitchFamily="34" charset="0"/>
                <a:cs typeface="Times New Roman" panose="02020603050405020304" pitchFamily="18" charset="0"/>
              </a:rPr>
              <a:t>Peradangan berupa </a:t>
            </a:r>
            <a:r>
              <a:rPr lang="id-ID" sz="2400" dirty="0">
                <a:latin typeface="Times New Roman" panose="02020603050405020304" pitchFamily="18" charset="0"/>
                <a:ea typeface="Tahoma" panose="020B0604030504040204" pitchFamily="34" charset="0"/>
                <a:cs typeface="Times New Roman" panose="02020603050405020304" pitchFamily="18" charset="0"/>
                <a:hlinkClick r:id="rId2"/>
              </a:rPr>
              <a:t>ruam</a:t>
            </a:r>
            <a:r>
              <a:rPr lang="id-ID" sz="2400" dirty="0">
                <a:latin typeface="Times New Roman" panose="02020603050405020304" pitchFamily="18" charset="0"/>
                <a:ea typeface="Tahoma" panose="020B0604030504040204" pitchFamily="34" charset="0"/>
                <a:cs typeface="Times New Roman" panose="02020603050405020304" pitchFamily="18" charset="0"/>
              </a:rPr>
              <a:t> gatal kemerahan pada kulit yang munculakibat kontak langsung dengan zat tertentu dan mengiritasi kulit, atau merupakan reaksi alergi terhadap zat tertentu. Ruam yang muncul akibat peradangan ini tidak menular atau berbahaya, tapi bisa menyebabkan rasa tidak nyaman bagi penderita.</a:t>
            </a:r>
            <a:endParaRPr lang="en-US" altLang="ko-KR" sz="24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a:xfrm>
            <a:off x="531812" y="685800"/>
            <a:ext cx="8080375" cy="720725"/>
          </a:xfrm>
          <a:solidFill>
            <a:schemeClr val="accent1"/>
          </a:solidFill>
        </p:spPr>
        <p:txBody>
          <a:bodyPr/>
          <a:lstStyle/>
          <a:p>
            <a:r>
              <a:rPr lang="en-US" sz="4000" dirty="0" err="1"/>
              <a:t>Penyebab</a:t>
            </a:r>
            <a:r>
              <a:rPr lang="en-US" sz="4000" dirty="0"/>
              <a:t>:</a:t>
            </a:r>
            <a:endParaRPr lang="en-US" sz="4000" dirty="0"/>
          </a:p>
        </p:txBody>
      </p:sp>
      <p:sp>
        <p:nvSpPr>
          <p:cNvPr id="5" name="TextBox 4"/>
          <p:cNvSpPr txBox="1"/>
          <p:nvPr/>
        </p:nvSpPr>
        <p:spPr>
          <a:xfrm>
            <a:off x="990600" y="1905000"/>
            <a:ext cx="7541840" cy="2861310"/>
          </a:xfrm>
          <a:prstGeom prst="rect">
            <a:avLst/>
          </a:prstGeom>
          <a:noFill/>
        </p:spPr>
        <p:txBody>
          <a:bodyPr wrap="square" rtlCol="0">
            <a:spAutoFit/>
          </a:bodyPr>
          <a:lstStyle/>
          <a:p>
            <a:pPr algn="just">
              <a:lnSpc>
                <a:spcPct val="150000"/>
              </a:lnSpc>
              <a:spcAft>
                <a:spcPts val="0"/>
              </a:spcAft>
            </a:pPr>
            <a:r>
              <a:rPr lang="id-ID" sz="2400" dirty="0">
                <a:latin typeface="Times New Roman" panose="02020603050405020304" pitchFamily="18" charset="0"/>
                <a:ea typeface="Times New Roman" panose="02020603050405020304" pitchFamily="18" charset="0"/>
                <a:cs typeface="Times New Roman" panose="02020603050405020304" pitchFamily="18" charset="0"/>
                <a:sym typeface="+mn-ea"/>
              </a:rPr>
              <a:t>Penyebab dermatitis dapat berasal dari luar (eksogen), misalnya bahan kimia (contoh: detergen, asam, basa, </a:t>
            </a:r>
            <a:r>
              <a:rPr lang="id-ID" sz="24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oli</a:t>
            </a:r>
            <a:r>
              <a:rPr lang="id-ID" sz="2400" dirty="0">
                <a:latin typeface="Times New Roman" panose="02020603050405020304" pitchFamily="18" charset="0"/>
                <a:ea typeface="Times New Roman" panose="02020603050405020304" pitchFamily="18" charset="0"/>
                <a:cs typeface="Times New Roman" panose="02020603050405020304" pitchFamily="18" charset="0"/>
                <a:sym typeface="+mn-ea"/>
              </a:rPr>
              <a:t>, semen), fisik (sinar dan suhu), mikroorganisme </a:t>
            </a:r>
            <a:r>
              <a:rPr lang="id-ID" sz="24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id-ID" sz="2400" dirty="0">
                <a:latin typeface="Times New Roman" panose="02020603050405020304" pitchFamily="18" charset="0"/>
                <a:ea typeface="Times New Roman" panose="02020603050405020304" pitchFamily="18" charset="0"/>
                <a:cs typeface="Times New Roman" panose="02020603050405020304" pitchFamily="18" charset="0"/>
                <a:sym typeface="+mn-ea"/>
              </a:rPr>
              <a:t>contohnya: bakteri, </a:t>
            </a:r>
            <a:r>
              <a:rPr lang="id-ID" sz="24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jamur</a:t>
            </a:r>
            <a:r>
              <a:rPr lang="id-ID" sz="2400" dirty="0">
                <a:latin typeface="Times New Roman" panose="02020603050405020304" pitchFamily="18" charset="0"/>
                <a:ea typeface="Times New Roman" panose="02020603050405020304" pitchFamily="18" charset="0"/>
                <a:cs typeface="Times New Roman" panose="02020603050405020304" pitchFamily="18" charset="0"/>
                <a:sym typeface="+mn-ea"/>
              </a:rPr>
              <a:t>) dapat pula dari dalam </a:t>
            </a:r>
            <a:r>
              <a:rPr lang="id-ID" sz="24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id-ID" sz="2400" dirty="0">
                <a:latin typeface="Times New Roman" panose="02020603050405020304" pitchFamily="18" charset="0"/>
                <a:ea typeface="Times New Roman" panose="02020603050405020304" pitchFamily="18" charset="0"/>
                <a:cs typeface="Times New Roman" panose="02020603050405020304" pitchFamily="18" charset="0"/>
                <a:sym typeface="+mn-ea"/>
              </a:rPr>
              <a:t>endogen), misalnya dermatitis atopik.</a:t>
            </a:r>
            <a:endParaRPr lang="en-US" altLang="ko-KR" sz="24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304800" y="762000"/>
            <a:ext cx="79248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Sebelum</a:t>
            </a:r>
            <a:r>
              <a:rPr lang="en-US" sz="4000" dirty="0">
                <a:latin typeface="Times New Roman" panose="02020603050405020304" pitchFamily="18" charset="0"/>
              </a:rPr>
              <a:t> </a:t>
            </a:r>
            <a:r>
              <a:rPr lang="en-US" sz="4000" dirty="0" err="1">
                <a:latin typeface="Times New Roman" panose="02020603050405020304" pitchFamily="18" charset="0"/>
              </a:rPr>
              <a:t>Bekerja</a:t>
            </a:r>
            <a:endParaRPr lang="en-US" sz="4000" b="1" dirty="0">
              <a:latin typeface="Times New Roman" panose="02020603050405020304" pitchFamily="18" charset="0"/>
            </a:endParaRPr>
          </a:p>
        </p:txBody>
      </p:sp>
      <p:sp>
        <p:nvSpPr>
          <p:cNvPr id="5" name="Rectangle 3"/>
          <p:cNvSpPr>
            <a:spLocks noGrp="1" noChangeArrowheads="1"/>
          </p:cNvSpPr>
          <p:nvPr>
            <p:ph sz="quarter" idx="1"/>
          </p:nvPr>
        </p:nvSpPr>
        <p:spPr>
          <a:xfrm>
            <a:off x="762000" y="1715775"/>
            <a:ext cx="7467600" cy="4873752"/>
          </a:xfrm>
        </p:spPr>
        <p:txBody>
          <a:bodyPr/>
          <a:lstStyle/>
          <a:p>
            <a:pPr marL="609600" indent="-609600">
              <a:lnSpc>
                <a:spcPct val="90000"/>
              </a:lnSpc>
              <a:buFontTx/>
              <a:buAutoNum type="arabicPeriod"/>
            </a:pPr>
            <a:r>
              <a:rPr lang="en-US" sz="2400" dirty="0" err="1"/>
              <a:t>Kegunaan</a:t>
            </a:r>
            <a:endParaRPr lang="en-US" sz="2400" dirty="0"/>
          </a:p>
          <a:p>
            <a:pPr marL="990600" lvl="1" indent="-533400">
              <a:lnSpc>
                <a:spcPct val="90000"/>
              </a:lnSpc>
              <a:buFontTx/>
              <a:buChar char="•"/>
            </a:pPr>
            <a:r>
              <a:rPr lang="en-US" sz="2400" dirty="0"/>
              <a:t>Dasar </a:t>
            </a:r>
            <a:r>
              <a:rPr lang="en-US" sz="2400" dirty="0" err="1"/>
              <a:t>kondisi</a:t>
            </a:r>
            <a:r>
              <a:rPr lang="en-US" sz="2400" dirty="0"/>
              <a:t> </a:t>
            </a:r>
            <a:r>
              <a:rPr lang="en-US" sz="2400" dirty="0" err="1"/>
              <a:t>kesehatan</a:t>
            </a:r>
            <a:r>
              <a:rPr lang="en-US" sz="2400" dirty="0"/>
              <a:t> </a:t>
            </a:r>
            <a:r>
              <a:rPr lang="en-US" sz="2400" dirty="0" err="1"/>
              <a:t>awal</a:t>
            </a:r>
            <a:endParaRPr lang="en-US" sz="2400" dirty="0"/>
          </a:p>
          <a:p>
            <a:pPr marL="990600" lvl="1" indent="-533400">
              <a:lnSpc>
                <a:spcPct val="90000"/>
              </a:lnSpc>
              <a:buFontTx/>
              <a:buChar char="•"/>
            </a:pPr>
            <a:r>
              <a:rPr lang="en-US" sz="2400" dirty="0"/>
              <a:t>Fit to the job</a:t>
            </a:r>
            <a:endParaRPr lang="en-US" sz="2400" dirty="0"/>
          </a:p>
          <a:p>
            <a:pPr marL="609600" indent="-609600">
              <a:lnSpc>
                <a:spcPct val="90000"/>
              </a:lnSpc>
              <a:buFontTx/>
              <a:buAutoNum type="arabicPeriod"/>
            </a:pPr>
            <a:r>
              <a:rPr lang="en-US" sz="2400" dirty="0"/>
              <a:t>Cara </a:t>
            </a:r>
            <a:r>
              <a:rPr lang="en-US" sz="2400" dirty="0" err="1"/>
              <a:t>permintaan</a:t>
            </a:r>
            <a:r>
              <a:rPr lang="en-US" sz="2400" dirty="0"/>
              <a:t> </a:t>
            </a:r>
            <a:r>
              <a:rPr lang="en-US" sz="2400" dirty="0" err="1"/>
              <a:t>pemeriksaan</a:t>
            </a:r>
            <a:r>
              <a:rPr lang="en-US" sz="2400" dirty="0"/>
              <a:t> </a:t>
            </a:r>
            <a:r>
              <a:rPr lang="en-US" sz="2400" dirty="0" err="1"/>
              <a:t>kesehatan</a:t>
            </a:r>
            <a:r>
              <a:rPr lang="en-US" sz="2400" dirty="0"/>
              <a:t> </a:t>
            </a:r>
            <a:r>
              <a:rPr lang="en-US" sz="2400" dirty="0" err="1"/>
              <a:t>sebelum</a:t>
            </a:r>
            <a:r>
              <a:rPr lang="en-US" sz="2400" dirty="0"/>
              <a:t> </a:t>
            </a:r>
            <a:r>
              <a:rPr lang="en-US" sz="2400" dirty="0" err="1"/>
              <a:t>kerja</a:t>
            </a:r>
            <a:endParaRPr lang="en-US" sz="2400" dirty="0"/>
          </a:p>
          <a:p>
            <a:pPr marL="990600" lvl="1" indent="-533400">
              <a:lnSpc>
                <a:spcPct val="90000"/>
              </a:lnSpc>
              <a:buFontTx/>
              <a:buChar char="•"/>
            </a:pPr>
            <a:r>
              <a:rPr lang="en-US" sz="2400" dirty="0"/>
              <a:t>Oleh </a:t>
            </a:r>
            <a:r>
              <a:rPr lang="en-US" sz="2400" dirty="0" err="1"/>
              <a:t>bagian</a:t>
            </a:r>
            <a:r>
              <a:rPr lang="en-US" sz="2400" dirty="0"/>
              <a:t> HRD/SDM</a:t>
            </a:r>
            <a:endParaRPr lang="en-US" sz="2400" dirty="0"/>
          </a:p>
          <a:p>
            <a:pPr marL="990600" lvl="1" indent="-533400">
              <a:lnSpc>
                <a:spcPct val="90000"/>
              </a:lnSpc>
              <a:buFontTx/>
              <a:buChar char="•"/>
            </a:pPr>
            <a:r>
              <a:rPr lang="en-US" sz="2400" dirty="0" err="1"/>
              <a:t>Permintaan</a:t>
            </a:r>
            <a:r>
              <a:rPr lang="en-US" sz="2400" dirty="0"/>
              <a:t> </a:t>
            </a:r>
            <a:r>
              <a:rPr lang="en-US" sz="2400" dirty="0" err="1"/>
              <a:t>harus</a:t>
            </a:r>
            <a:r>
              <a:rPr lang="en-US" sz="2400" dirty="0"/>
              <a:t> </a:t>
            </a:r>
            <a:r>
              <a:rPr lang="en-US" sz="2400" dirty="0" err="1"/>
              <a:t>mencantumkan</a:t>
            </a:r>
            <a:r>
              <a:rPr lang="en-US" sz="2400" dirty="0"/>
              <a:t> </a:t>
            </a:r>
            <a:r>
              <a:rPr lang="en-US" sz="2400" dirty="0" err="1"/>
              <a:t>pekerjaan</a:t>
            </a:r>
            <a:r>
              <a:rPr lang="en-US" sz="2400" dirty="0"/>
              <a:t> yang </a:t>
            </a:r>
            <a:r>
              <a:rPr lang="en-US" sz="2400" dirty="0" err="1"/>
              <a:t>akan</a:t>
            </a:r>
            <a:r>
              <a:rPr lang="en-US" sz="2400" dirty="0"/>
              <a:t> </a:t>
            </a:r>
            <a:r>
              <a:rPr lang="en-US" sz="2400" dirty="0" err="1"/>
              <a:t>dikerjakan</a:t>
            </a:r>
            <a:r>
              <a:rPr lang="en-US" sz="2400" dirty="0"/>
              <a:t> </a:t>
            </a:r>
            <a:r>
              <a:rPr lang="en-US" sz="2400" dirty="0" err="1"/>
              <a:t>tenaga</a:t>
            </a:r>
            <a:r>
              <a:rPr lang="en-US" sz="2400" dirty="0"/>
              <a:t> </a:t>
            </a:r>
            <a:r>
              <a:rPr lang="en-US" sz="2400" dirty="0" err="1"/>
              <a:t>kerja</a:t>
            </a:r>
            <a:r>
              <a:rPr lang="en-US" sz="2400" dirty="0"/>
              <a:t> </a:t>
            </a:r>
            <a:r>
              <a:rPr lang="en-US" sz="2400" dirty="0" err="1"/>
              <a:t>nantinya</a:t>
            </a:r>
            <a:endParaRPr lang="en-US" sz="2400" dirty="0"/>
          </a:p>
          <a:p>
            <a:pPr marL="609600" indent="-609600">
              <a:lnSpc>
                <a:spcPct val="90000"/>
              </a:lnSpc>
              <a:buFontTx/>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stCondLst>
                                            <p:cond delay="0"/>
                                          </p:stCondLst>
                                        </p:cTn>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stCondLst>
                                            <p:cond delay="0"/>
                                          </p:stCondLst>
                                        </p:cTn>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stCondLst>
                                            <p:cond delay="0"/>
                                          </p:stCondLst>
                                        </p:cTn>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stCondLst>
                                            <p:cond delay="0"/>
                                          </p:stCondLst>
                                        </p:cTn>
                                        <p:tgtEl>
                                          <p:spTgt spid="5">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stCondLst>
                                            <p:cond delay="0"/>
                                          </p:stCondLst>
                                        </p:cTn>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stCondLst>
                                            <p:cond delay="0"/>
                                          </p:stCondLst>
                                        </p:cTn>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a:t>Gejala Umum</a:t>
            </a:r>
            <a:endParaRPr lang="en-US" sz="4000"/>
          </a:p>
        </p:txBody>
      </p:sp>
      <p:sp>
        <p:nvSpPr>
          <p:cNvPr id="3" name="TextBox 6"/>
          <p:cNvSpPr txBox="1"/>
          <p:nvPr/>
        </p:nvSpPr>
        <p:spPr>
          <a:xfrm>
            <a:off x="913130" y="1330325"/>
            <a:ext cx="7619365" cy="5354320"/>
          </a:xfrm>
          <a:prstGeom prst="rect">
            <a:avLst/>
          </a:prstGeom>
          <a:noFill/>
        </p:spPr>
        <p:txBody>
          <a:bodyPr wrap="square" numCol="1" rtlCol="0">
            <a:spAutoFit/>
          </a:bodyPr>
          <a:p>
            <a:r>
              <a:rPr lang="id-ID" sz="1800" dirty="0" smtClean="0">
                <a:latin typeface="Times New Roman" panose="02020603050405020304" pitchFamily="18" charset="0"/>
                <a:cs typeface="Times New Roman" panose="02020603050405020304" pitchFamily="18" charset="0"/>
              </a:rPr>
              <a:t>Saat bagian tubuh melakukan kontak langsung dengan zat yang </a:t>
            </a:r>
            <a:endParaRPr lang="id-ID" sz="1800" dirty="0" smtClean="0">
              <a:latin typeface="Times New Roman" panose="02020603050405020304" pitchFamily="18" charset="0"/>
              <a:cs typeface="Times New Roman" panose="02020603050405020304" pitchFamily="18" charset="0"/>
            </a:endParaRPr>
          </a:p>
          <a:p>
            <a:r>
              <a:rPr lang="id-ID" sz="1800" dirty="0" smtClean="0">
                <a:latin typeface="Times New Roman" panose="02020603050405020304" pitchFamily="18" charset="0"/>
                <a:cs typeface="Times New Roman" panose="02020603050405020304" pitchFamily="18" charset="0"/>
              </a:rPr>
              <a:t>memicu reaksi pada kulit. Gejala dapat muncul dalam waktu </a:t>
            </a:r>
            <a:endParaRPr lang="id-ID" sz="1800" dirty="0" smtClean="0">
              <a:latin typeface="Times New Roman" panose="02020603050405020304" pitchFamily="18" charset="0"/>
              <a:cs typeface="Times New Roman" panose="02020603050405020304" pitchFamily="18" charset="0"/>
            </a:endParaRPr>
          </a:p>
          <a:p>
            <a:r>
              <a:rPr lang="id-ID" sz="1800" dirty="0" smtClean="0">
                <a:latin typeface="Times New Roman" panose="02020603050405020304" pitchFamily="18" charset="0"/>
                <a:cs typeface="Times New Roman" panose="02020603050405020304" pitchFamily="18" charset="0"/>
              </a:rPr>
              <a:t>beberapa menit hingga beberapa jam setelah kontak terjadi.</a:t>
            </a:r>
            <a:endParaRPr lang="id-ID" sz="1800" dirty="0" smtClean="0">
              <a:latin typeface="Times New Roman" panose="02020603050405020304" pitchFamily="18" charset="0"/>
              <a:cs typeface="Times New Roman" panose="02020603050405020304" pitchFamily="18" charset="0"/>
            </a:endParaRPr>
          </a:p>
          <a:p>
            <a:pPr marL="452755" indent="-180975">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Ruam kemerahan.</a:t>
            </a:r>
            <a:endParaRPr lang="id-ID" sz="1800" dirty="0" smtClean="0">
              <a:latin typeface="Times New Roman" panose="02020603050405020304" pitchFamily="18" charset="0"/>
              <a:cs typeface="Times New Roman" panose="02020603050405020304" pitchFamily="18" charset="0"/>
            </a:endParaRPr>
          </a:p>
          <a:p>
            <a:pPr marL="452755" indent="-180975">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Gatal yang dapat terasa parah.</a:t>
            </a:r>
            <a:endParaRPr lang="id-ID" sz="1800" dirty="0" smtClean="0">
              <a:latin typeface="Times New Roman" panose="02020603050405020304" pitchFamily="18" charset="0"/>
              <a:cs typeface="Times New Roman" panose="02020603050405020304" pitchFamily="18" charset="0"/>
            </a:endParaRPr>
          </a:p>
          <a:p>
            <a:pPr marL="452755" indent="-180975">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Kering.</a:t>
            </a:r>
            <a:endParaRPr lang="id-ID" sz="1800" dirty="0" smtClean="0">
              <a:latin typeface="Times New Roman" panose="02020603050405020304" pitchFamily="18" charset="0"/>
              <a:cs typeface="Times New Roman" panose="02020603050405020304" pitchFamily="18" charset="0"/>
            </a:endParaRPr>
          </a:p>
          <a:p>
            <a:pPr marL="452755" indent="-180975">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Pembengkakan.</a:t>
            </a:r>
            <a:endParaRPr lang="id-ID" sz="1800" dirty="0" smtClean="0">
              <a:latin typeface="Times New Roman" panose="02020603050405020304" pitchFamily="18" charset="0"/>
              <a:cs typeface="Times New Roman" panose="02020603050405020304" pitchFamily="18" charset="0"/>
            </a:endParaRPr>
          </a:p>
          <a:p>
            <a:pPr marL="452755" indent="-180975">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Kulit kering atau bersisik.</a:t>
            </a:r>
            <a:endParaRPr lang="id-ID" sz="1800" dirty="0" smtClean="0">
              <a:latin typeface="Times New Roman" panose="02020603050405020304" pitchFamily="18" charset="0"/>
              <a:cs typeface="Times New Roman" panose="02020603050405020304" pitchFamily="18" charset="0"/>
            </a:endParaRPr>
          </a:p>
          <a:p>
            <a:pPr marL="452755" indent="-180975">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Kulit lecet atau melepuh.</a:t>
            </a:r>
            <a:endParaRPr lang="id-ID" sz="1800" dirty="0" smtClean="0">
              <a:latin typeface="Times New Roman" panose="02020603050405020304" pitchFamily="18" charset="0"/>
              <a:cs typeface="Times New Roman" panose="02020603050405020304" pitchFamily="18" charset="0"/>
            </a:endParaRPr>
          </a:p>
          <a:p>
            <a:pPr marL="452755" indent="-180975">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Menebal.</a:t>
            </a:r>
            <a:endParaRPr lang="id-ID" sz="1800" dirty="0" smtClean="0">
              <a:latin typeface="Times New Roman" panose="02020603050405020304" pitchFamily="18" charset="0"/>
              <a:cs typeface="Times New Roman" panose="02020603050405020304" pitchFamily="18" charset="0"/>
            </a:endParaRPr>
          </a:p>
          <a:p>
            <a:pPr marL="452755" indent="-180975">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Pecah-pecah.</a:t>
            </a:r>
            <a:endParaRPr lang="id-ID" sz="1800" dirty="0" smtClean="0">
              <a:latin typeface="Times New Roman" panose="02020603050405020304" pitchFamily="18" charset="0"/>
              <a:cs typeface="Times New Roman" panose="02020603050405020304" pitchFamily="18" charset="0"/>
            </a:endParaRPr>
          </a:p>
          <a:p>
            <a:pPr marL="452755" indent="-180975">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Terasa sakit saat disentuh atau muncul rasa nyeri.</a:t>
            </a:r>
            <a:endParaRPr lang="id-ID" sz="1800" dirty="0">
              <a:latin typeface="Times New Roman" panose="02020603050405020304" pitchFamily="18" charset="0"/>
              <a:cs typeface="Times New Roman" panose="02020603050405020304" pitchFamily="18" charset="0"/>
            </a:endParaRPr>
          </a:p>
          <a:p>
            <a:r>
              <a:rPr lang="id-ID" sz="1800" dirty="0" smtClean="0">
                <a:latin typeface="Times New Roman" panose="02020603050405020304" pitchFamily="18" charset="0"/>
                <a:cs typeface="Times New Roman" panose="02020603050405020304" pitchFamily="18" charset="0"/>
              </a:rPr>
              <a:t>Dermatitis kontak juga dapat menimbulkan infeksi sekunder. </a:t>
            </a:r>
            <a:endParaRPr lang="id-ID" sz="1800" dirty="0" smtClean="0">
              <a:latin typeface="Times New Roman" panose="02020603050405020304" pitchFamily="18" charset="0"/>
              <a:cs typeface="Times New Roman" panose="02020603050405020304" pitchFamily="18" charset="0"/>
            </a:endParaRPr>
          </a:p>
          <a:p>
            <a:r>
              <a:rPr lang="id-ID" sz="1800" dirty="0" smtClean="0">
                <a:latin typeface="Times New Roman" panose="02020603050405020304" pitchFamily="18" charset="0"/>
                <a:cs typeface="Times New Roman" panose="02020603050405020304" pitchFamily="18" charset="0"/>
              </a:rPr>
              <a:t>Tanda-tanda kulit terinfeksi antara lain:</a:t>
            </a:r>
            <a:endParaRPr lang="id-ID" sz="1800" dirty="0" smtClean="0">
              <a:latin typeface="Times New Roman" panose="02020603050405020304" pitchFamily="18" charset="0"/>
              <a:cs typeface="Times New Roman" panose="02020603050405020304" pitchFamily="18" charset="0"/>
            </a:endParaRPr>
          </a:p>
          <a:p>
            <a:pPr marL="452755" indent="-171450">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Gejala-gejala yang dirasakan semakin parah.</a:t>
            </a:r>
            <a:endParaRPr lang="id-ID" sz="1800" dirty="0" smtClean="0">
              <a:latin typeface="Times New Roman" panose="02020603050405020304" pitchFamily="18" charset="0"/>
              <a:cs typeface="Times New Roman" panose="02020603050405020304" pitchFamily="18" charset="0"/>
            </a:endParaRPr>
          </a:p>
          <a:p>
            <a:pPr marL="452755" indent="-171450">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Keluar cairan nanah dari kulit.</a:t>
            </a:r>
            <a:endParaRPr lang="id-ID" sz="1800" dirty="0" smtClean="0">
              <a:latin typeface="Times New Roman" panose="02020603050405020304" pitchFamily="18" charset="0"/>
              <a:cs typeface="Times New Roman" panose="02020603050405020304" pitchFamily="18" charset="0"/>
            </a:endParaRPr>
          </a:p>
          <a:p>
            <a:pPr marL="452755" indent="-171450">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Rasa nyeri yang semakin meningkat.</a:t>
            </a:r>
            <a:endParaRPr lang="id-ID" sz="1800" dirty="0" smtClean="0">
              <a:latin typeface="Times New Roman" panose="02020603050405020304" pitchFamily="18" charset="0"/>
              <a:cs typeface="Times New Roman" panose="02020603050405020304" pitchFamily="18" charset="0"/>
            </a:endParaRPr>
          </a:p>
          <a:p>
            <a:pPr marL="452755" indent="-171450">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Merasa tidak sehat.</a:t>
            </a:r>
            <a:endParaRPr lang="id-ID" sz="1800" dirty="0" smtClean="0">
              <a:latin typeface="Times New Roman" panose="02020603050405020304" pitchFamily="18" charset="0"/>
              <a:cs typeface="Times New Roman" panose="02020603050405020304" pitchFamily="18" charset="0"/>
            </a:endParaRPr>
          </a:p>
          <a:p>
            <a:pPr marL="452755" indent="-171450">
              <a:buFont typeface="Arial" panose="020B0604020202020204" pitchFamily="34" charset="0"/>
              <a:buChar char="•"/>
            </a:pPr>
            <a:r>
              <a:rPr lang="id-ID" sz="1800" dirty="0" smtClean="0">
                <a:latin typeface="Times New Roman" panose="02020603050405020304" pitchFamily="18" charset="0"/>
                <a:cs typeface="Times New Roman" panose="02020603050405020304" pitchFamily="18" charset="0"/>
              </a:rPr>
              <a:t>Demam</a:t>
            </a:r>
            <a:endParaRPr lang="id-ID"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Diagnosis</a:t>
            </a:r>
            <a:endParaRPr lang="en-US" sz="4000" dirty="0"/>
          </a:p>
        </p:txBody>
      </p:sp>
      <p:sp>
        <p:nvSpPr>
          <p:cNvPr id="6" name="Rectangle 5"/>
          <p:cNvSpPr/>
          <p:nvPr/>
        </p:nvSpPr>
        <p:spPr>
          <a:xfrm>
            <a:off x="510218" y="1441137"/>
            <a:ext cx="8424936" cy="5015865"/>
          </a:xfrm>
          <a:prstGeom prst="rect">
            <a:avLst/>
          </a:prstGeom>
        </p:spPr>
        <p:txBody>
          <a:bodyPr wrap="square">
            <a:spAutoFit/>
          </a:bodyPr>
          <a:p>
            <a:pPr algn="just"/>
            <a:r>
              <a:rPr lang="id-ID" sz="2000" dirty="0" smtClean="0">
                <a:solidFill>
                  <a:srgbClr val="3B3738"/>
                </a:solidFill>
                <a:latin typeface="Times New Roman" panose="02020603050405020304" pitchFamily="18" charset="0"/>
                <a:cs typeface="Times New Roman" panose="02020603050405020304" pitchFamily="18" charset="0"/>
              </a:rPr>
              <a:t>Untuk </a:t>
            </a:r>
            <a:r>
              <a:rPr lang="id-ID" sz="2000" dirty="0">
                <a:solidFill>
                  <a:srgbClr val="3B3738"/>
                </a:solidFill>
                <a:latin typeface="Times New Roman" panose="02020603050405020304" pitchFamily="18" charset="0"/>
                <a:cs typeface="Times New Roman" panose="02020603050405020304" pitchFamily="18" charset="0"/>
              </a:rPr>
              <a:t>memastikan diagnosis, dokter akan melakukan </a:t>
            </a:r>
            <a:r>
              <a:rPr lang="id-ID" sz="2000" dirty="0" smtClean="0">
                <a:solidFill>
                  <a:srgbClr val="3B3738"/>
                </a:solidFill>
                <a:latin typeface="Times New Roman" panose="02020603050405020304" pitchFamily="18" charset="0"/>
                <a:cs typeface="Times New Roman" panose="02020603050405020304" pitchFamily="18" charset="0"/>
              </a:rPr>
              <a:t>serangkaian </a:t>
            </a:r>
            <a:r>
              <a:rPr lang="id-ID" sz="2000" dirty="0">
                <a:solidFill>
                  <a:srgbClr val="3B3738"/>
                </a:solidFill>
                <a:latin typeface="Times New Roman" panose="02020603050405020304" pitchFamily="18" charset="0"/>
                <a:cs typeface="Times New Roman" panose="02020603050405020304" pitchFamily="18" charset="0"/>
              </a:rPr>
              <a:t>pemeriksaan yang </a:t>
            </a:r>
            <a:r>
              <a:rPr lang="id-ID" sz="2000" dirty="0" smtClean="0">
                <a:solidFill>
                  <a:srgbClr val="3B3738"/>
                </a:solidFill>
                <a:latin typeface="Times New Roman" panose="02020603050405020304" pitchFamily="18" charset="0"/>
                <a:cs typeface="Times New Roman" panose="02020603050405020304" pitchFamily="18" charset="0"/>
              </a:rPr>
              <a:t>meliputi</a:t>
            </a:r>
            <a:r>
              <a:rPr lang="id-ID" sz="2000" dirty="0">
                <a:solidFill>
                  <a:srgbClr val="3B3738"/>
                </a:solidFill>
                <a:latin typeface="Times New Roman" panose="02020603050405020304" pitchFamily="18" charset="0"/>
                <a:cs typeface="Times New Roman" panose="02020603050405020304" pitchFamily="18" charset="0"/>
              </a:rPr>
              <a:t>:</a:t>
            </a:r>
            <a:endParaRPr lang="id-ID" sz="2000" dirty="0">
              <a:solidFill>
                <a:srgbClr val="3B3738"/>
              </a:solidFill>
              <a:latin typeface="Times New Roman" panose="02020603050405020304" pitchFamily="18" charset="0"/>
              <a:cs typeface="Times New Roman" panose="02020603050405020304" pitchFamily="18" charset="0"/>
            </a:endParaRPr>
          </a:p>
          <a:p>
            <a:pPr marL="180975" indent="-180975" algn="just">
              <a:buFont typeface="Arial" panose="020B0604020202020204" pitchFamily="34" charset="0"/>
              <a:buChar char="•"/>
            </a:pPr>
            <a:r>
              <a:rPr lang="id-ID" sz="2000" b="1" dirty="0">
                <a:solidFill>
                  <a:srgbClr val="3B3738"/>
                </a:solidFill>
                <a:latin typeface="Times New Roman" panose="02020603050405020304" pitchFamily="18" charset="0"/>
                <a:cs typeface="Times New Roman" panose="02020603050405020304" pitchFamily="18" charset="0"/>
              </a:rPr>
              <a:t>Pemeriksaan fisik.</a:t>
            </a:r>
            <a:r>
              <a:rPr lang="id-ID" sz="2000" dirty="0">
                <a:solidFill>
                  <a:srgbClr val="3B3738"/>
                </a:solidFill>
                <a:latin typeface="Times New Roman" panose="02020603050405020304" pitchFamily="18" charset="0"/>
                <a:cs typeface="Times New Roman" panose="02020603050405020304" pitchFamily="18" charset="0"/>
              </a:rPr>
              <a:t> </a:t>
            </a:r>
            <a:endParaRPr lang="id-ID" sz="2000" dirty="0" smtClean="0">
              <a:solidFill>
                <a:srgbClr val="3B3738"/>
              </a:solidFill>
              <a:latin typeface="Times New Roman" panose="02020603050405020304" pitchFamily="18" charset="0"/>
              <a:cs typeface="Times New Roman" panose="02020603050405020304" pitchFamily="18" charset="0"/>
            </a:endParaRPr>
          </a:p>
          <a:p>
            <a:pPr marL="180975" algn="just"/>
            <a:r>
              <a:rPr lang="id-ID" sz="2000" dirty="0" smtClean="0">
                <a:solidFill>
                  <a:srgbClr val="3B3738"/>
                </a:solidFill>
                <a:latin typeface="Times New Roman" panose="02020603050405020304" pitchFamily="18" charset="0"/>
                <a:cs typeface="Times New Roman" panose="02020603050405020304" pitchFamily="18" charset="0"/>
              </a:rPr>
              <a:t>Melihat kulit </a:t>
            </a:r>
            <a:r>
              <a:rPr lang="id-ID" sz="2000" dirty="0">
                <a:solidFill>
                  <a:srgbClr val="3B3738"/>
                </a:solidFill>
                <a:latin typeface="Times New Roman" panose="02020603050405020304" pitchFamily="18" charset="0"/>
                <a:cs typeface="Times New Roman" panose="02020603050405020304" pitchFamily="18" charset="0"/>
              </a:rPr>
              <a:t>yang diduga terkena dermatitis kontak dan mempelajari pola dan </a:t>
            </a:r>
            <a:endParaRPr lang="id-ID" sz="2000" dirty="0" smtClean="0">
              <a:solidFill>
                <a:srgbClr val="3B3738"/>
              </a:solidFill>
              <a:latin typeface="Times New Roman" panose="02020603050405020304" pitchFamily="18" charset="0"/>
              <a:cs typeface="Times New Roman" panose="02020603050405020304" pitchFamily="18" charset="0"/>
            </a:endParaRPr>
          </a:p>
          <a:p>
            <a:pPr marL="180975" algn="just"/>
            <a:r>
              <a:rPr lang="id-ID" sz="2000" dirty="0" smtClean="0">
                <a:solidFill>
                  <a:srgbClr val="3B3738"/>
                </a:solidFill>
                <a:latin typeface="Times New Roman" panose="02020603050405020304" pitchFamily="18" charset="0"/>
                <a:cs typeface="Times New Roman" panose="02020603050405020304" pitchFamily="18" charset="0"/>
              </a:rPr>
              <a:t>intensitas ruamnya.</a:t>
            </a:r>
            <a:endParaRPr lang="id-ID" sz="2000" dirty="0">
              <a:solidFill>
                <a:srgbClr val="3B3738"/>
              </a:solidFill>
              <a:latin typeface="Times New Roman" panose="02020603050405020304" pitchFamily="18" charset="0"/>
              <a:cs typeface="Times New Roman" panose="02020603050405020304" pitchFamily="18" charset="0"/>
            </a:endParaRPr>
          </a:p>
          <a:p>
            <a:pPr marL="180975" indent="-180975" algn="just">
              <a:buFont typeface="Arial" panose="020B0604020202020204" pitchFamily="34" charset="0"/>
              <a:buChar char="•"/>
            </a:pPr>
            <a:r>
              <a:rPr lang="id-ID" sz="2000" b="1" dirty="0">
                <a:solidFill>
                  <a:srgbClr val="3B3738"/>
                </a:solidFill>
                <a:latin typeface="Times New Roman" panose="02020603050405020304" pitchFamily="18" charset="0"/>
                <a:cs typeface="Times New Roman" panose="02020603050405020304" pitchFamily="18" charset="0"/>
              </a:rPr>
              <a:t>Tes alergi melalui </a:t>
            </a:r>
            <a:r>
              <a:rPr lang="id-ID" sz="2000" b="1" dirty="0" smtClean="0">
                <a:solidFill>
                  <a:srgbClr val="3B3738"/>
                </a:solidFill>
                <a:latin typeface="Times New Roman" panose="02020603050405020304" pitchFamily="18" charset="0"/>
                <a:cs typeface="Times New Roman" panose="02020603050405020304" pitchFamily="18" charset="0"/>
              </a:rPr>
              <a:t>kulit</a:t>
            </a:r>
            <a:endParaRPr lang="id-ID" sz="2000" b="1" dirty="0" smtClean="0">
              <a:solidFill>
                <a:srgbClr val="3B3738"/>
              </a:solidFill>
              <a:latin typeface="Times New Roman" panose="02020603050405020304" pitchFamily="18" charset="0"/>
              <a:cs typeface="Times New Roman" panose="02020603050405020304" pitchFamily="18" charset="0"/>
            </a:endParaRPr>
          </a:p>
          <a:p>
            <a:pPr marL="180975" algn="just"/>
            <a:r>
              <a:rPr lang="id-ID" sz="2000" dirty="0">
                <a:solidFill>
                  <a:srgbClr val="3B3738"/>
                </a:solidFill>
                <a:latin typeface="Times New Roman" panose="02020603050405020304" pitchFamily="18" charset="0"/>
                <a:cs typeface="Times New Roman" panose="02020603050405020304" pitchFamily="18" charset="0"/>
              </a:rPr>
              <a:t>T</a:t>
            </a:r>
            <a:r>
              <a:rPr lang="id-ID" sz="2000" dirty="0" smtClean="0">
                <a:solidFill>
                  <a:srgbClr val="3B3738"/>
                </a:solidFill>
                <a:latin typeface="Times New Roman" panose="02020603050405020304" pitchFamily="18" charset="0"/>
                <a:cs typeface="Times New Roman" panose="02020603050405020304" pitchFamily="18" charset="0"/>
              </a:rPr>
              <a:t>es </a:t>
            </a:r>
            <a:r>
              <a:rPr lang="id-ID" sz="2000" dirty="0">
                <a:solidFill>
                  <a:srgbClr val="3B3738"/>
                </a:solidFill>
                <a:latin typeface="Times New Roman" panose="02020603050405020304" pitchFamily="18" charset="0"/>
                <a:cs typeface="Times New Roman" panose="02020603050405020304" pitchFamily="18" charset="0"/>
              </a:rPr>
              <a:t>tusuk maupun tempel. Pada tes tempel, dokter akan menempelkan kertas yang </a:t>
            </a:r>
            <a:endParaRPr lang="id-ID" sz="2000" dirty="0" smtClean="0">
              <a:solidFill>
                <a:srgbClr val="3B3738"/>
              </a:solidFill>
              <a:latin typeface="Times New Roman" panose="02020603050405020304" pitchFamily="18" charset="0"/>
              <a:cs typeface="Times New Roman" panose="02020603050405020304" pitchFamily="18" charset="0"/>
            </a:endParaRPr>
          </a:p>
          <a:p>
            <a:pPr marL="180975" algn="just"/>
            <a:r>
              <a:rPr lang="id-ID" sz="2000" dirty="0" smtClean="0">
                <a:solidFill>
                  <a:srgbClr val="3B3738"/>
                </a:solidFill>
                <a:latin typeface="Times New Roman" panose="02020603050405020304" pitchFamily="18" charset="0"/>
                <a:cs typeface="Times New Roman" panose="02020603050405020304" pitchFamily="18" charset="0"/>
              </a:rPr>
              <a:t>mengandung </a:t>
            </a:r>
            <a:r>
              <a:rPr lang="id-ID" sz="2000" dirty="0">
                <a:solidFill>
                  <a:srgbClr val="3B3738"/>
                </a:solidFill>
                <a:latin typeface="Times New Roman" panose="02020603050405020304" pitchFamily="18" charset="0"/>
                <a:cs typeface="Times New Roman" panose="02020603050405020304" pitchFamily="18" charset="0"/>
              </a:rPr>
              <a:t>beberapa zat alergen untuk mengidentifikasi penyebab munculnya </a:t>
            </a:r>
            <a:r>
              <a:rPr lang="id-ID" sz="2000" dirty="0" smtClean="0">
                <a:solidFill>
                  <a:srgbClr val="3B3738"/>
                </a:solidFill>
                <a:latin typeface="Times New Roman" panose="02020603050405020304" pitchFamily="18" charset="0"/>
                <a:cs typeface="Times New Roman" panose="02020603050405020304" pitchFamily="18" charset="0"/>
              </a:rPr>
              <a:t>dermatitis kontak </a:t>
            </a:r>
            <a:r>
              <a:rPr lang="id-ID" sz="2000" dirty="0">
                <a:solidFill>
                  <a:srgbClr val="3B3738"/>
                </a:solidFill>
                <a:latin typeface="Times New Roman" panose="02020603050405020304" pitchFamily="18" charset="0"/>
                <a:cs typeface="Times New Roman" panose="02020603050405020304" pitchFamily="18" charset="0"/>
              </a:rPr>
              <a:t>alergi. Setelah dua hari, kertas dilepas dan reaksi pada kulit diperiksa.</a:t>
            </a:r>
            <a:endParaRPr lang="id-ID" sz="2000" dirty="0">
              <a:solidFill>
                <a:srgbClr val="3B3738"/>
              </a:solidFill>
              <a:latin typeface="Times New Roman" panose="02020603050405020304" pitchFamily="18" charset="0"/>
              <a:cs typeface="Times New Roman" panose="02020603050405020304" pitchFamily="18" charset="0"/>
            </a:endParaRPr>
          </a:p>
          <a:p>
            <a:pPr marL="180975" indent="-180975" algn="just">
              <a:buFont typeface="Arial" panose="020B0604020202020204" pitchFamily="34" charset="0"/>
              <a:buChar char="•"/>
            </a:pPr>
            <a:r>
              <a:rPr lang="id-ID" sz="2000" b="1" dirty="0">
                <a:solidFill>
                  <a:srgbClr val="3B3738"/>
                </a:solidFill>
                <a:latin typeface="Times New Roman" panose="02020603050405020304" pitchFamily="18" charset="0"/>
                <a:cs typeface="Times New Roman" panose="02020603050405020304" pitchFamily="18" charset="0"/>
              </a:rPr>
              <a:t>ROAT test atau tes </a:t>
            </a:r>
            <a:r>
              <a:rPr lang="id-ID" sz="2000" b="1" dirty="0" smtClean="0">
                <a:solidFill>
                  <a:srgbClr val="3B3738"/>
                </a:solidFill>
                <a:latin typeface="Times New Roman" panose="02020603050405020304" pitchFamily="18" charset="0"/>
                <a:cs typeface="Times New Roman" panose="02020603050405020304" pitchFamily="18" charset="0"/>
              </a:rPr>
              <a:t>iritasi</a:t>
            </a:r>
            <a:endParaRPr lang="id-ID" sz="2000" b="1" dirty="0" smtClean="0">
              <a:solidFill>
                <a:srgbClr val="3B3738"/>
              </a:solidFill>
              <a:latin typeface="Times New Roman" panose="02020603050405020304" pitchFamily="18" charset="0"/>
              <a:cs typeface="Times New Roman" panose="02020603050405020304" pitchFamily="18" charset="0"/>
            </a:endParaRPr>
          </a:p>
          <a:p>
            <a:pPr marL="180975" algn="just"/>
            <a:r>
              <a:rPr lang="id-ID" sz="2000" dirty="0" smtClean="0">
                <a:solidFill>
                  <a:srgbClr val="3B3738"/>
                </a:solidFill>
                <a:latin typeface="Times New Roman" panose="02020603050405020304" pitchFamily="18" charset="0"/>
                <a:cs typeface="Times New Roman" panose="02020603050405020304" pitchFamily="18" charset="0"/>
              </a:rPr>
              <a:t>Penderita </a:t>
            </a:r>
            <a:r>
              <a:rPr lang="id-ID" sz="2000" dirty="0">
                <a:solidFill>
                  <a:srgbClr val="3B3738"/>
                </a:solidFill>
                <a:latin typeface="Times New Roman" panose="02020603050405020304" pitchFamily="18" charset="0"/>
                <a:cs typeface="Times New Roman" panose="02020603050405020304" pitchFamily="18" charset="0"/>
              </a:rPr>
              <a:t>akan diminta untuk mengoleskan zat tertentu pada bagian kulit yang sama, </a:t>
            </a:r>
            <a:endParaRPr lang="id-ID" sz="2000" dirty="0" smtClean="0">
              <a:solidFill>
                <a:srgbClr val="3B3738"/>
              </a:solidFill>
              <a:latin typeface="Times New Roman" panose="02020603050405020304" pitchFamily="18" charset="0"/>
              <a:cs typeface="Times New Roman" panose="02020603050405020304" pitchFamily="18" charset="0"/>
            </a:endParaRPr>
          </a:p>
          <a:p>
            <a:pPr marL="180975" algn="just"/>
            <a:r>
              <a:rPr lang="id-ID" sz="2000" dirty="0" smtClean="0">
                <a:solidFill>
                  <a:srgbClr val="3B3738"/>
                </a:solidFill>
                <a:latin typeface="Times New Roman" panose="02020603050405020304" pitchFamily="18" charset="0"/>
                <a:cs typeface="Times New Roman" panose="02020603050405020304" pitchFamily="18" charset="0"/>
              </a:rPr>
              <a:t>dua </a:t>
            </a:r>
            <a:r>
              <a:rPr lang="id-ID" sz="2000" dirty="0">
                <a:solidFill>
                  <a:srgbClr val="3B3738"/>
                </a:solidFill>
                <a:latin typeface="Times New Roman" panose="02020603050405020304" pitchFamily="18" charset="0"/>
                <a:cs typeface="Times New Roman" panose="02020603050405020304" pitchFamily="18" charset="0"/>
              </a:rPr>
              <a:t>kali sehari, selama 5 sampai 10 hari, untuk melihat bagaimana reaksi kulitnya.</a:t>
            </a:r>
            <a:endParaRPr lang="id-ID" sz="2000" b="0" i="0" dirty="0">
              <a:solidFill>
                <a:srgbClr val="3B3738"/>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05" y="104"/>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Pengobatan</a:t>
            </a:r>
            <a:endParaRPr lang="en-US" sz="4000" dirty="0"/>
          </a:p>
        </p:txBody>
      </p:sp>
      <p:sp>
        <p:nvSpPr>
          <p:cNvPr id="2" name="Rectangle 1"/>
          <p:cNvSpPr/>
          <p:nvPr/>
        </p:nvSpPr>
        <p:spPr>
          <a:xfrm>
            <a:off x="578485" y="1483360"/>
            <a:ext cx="8184515" cy="5169535"/>
          </a:xfrm>
          <a:prstGeom prst="rect">
            <a:avLst/>
          </a:prstGeom>
        </p:spPr>
        <p:txBody>
          <a:bodyPr wrap="square">
            <a:spAutoFit/>
          </a:bodyPr>
          <a:p>
            <a:r>
              <a:rPr lang="id-ID" sz="2400" dirty="0" smtClean="0">
                <a:solidFill>
                  <a:srgbClr val="3B3738"/>
                </a:solidFill>
                <a:latin typeface="Times New Roman" panose="02020603050405020304" pitchFamily="18" charset="0"/>
                <a:cs typeface="Times New Roman" panose="02020603050405020304" pitchFamily="18" charset="0"/>
              </a:rPr>
              <a:t>Ada </a:t>
            </a:r>
            <a:r>
              <a:rPr lang="id-ID" sz="2400" dirty="0">
                <a:solidFill>
                  <a:srgbClr val="3B3738"/>
                </a:solidFill>
                <a:latin typeface="Times New Roman" panose="02020603050405020304" pitchFamily="18" charset="0"/>
                <a:cs typeface="Times New Roman" panose="02020603050405020304" pitchFamily="18" charset="0"/>
              </a:rPr>
              <a:t>beberapa cara yang bisa dilakukan untuk meredakan gejala dermatitis </a:t>
            </a:r>
            <a:r>
              <a:rPr lang="id-ID" sz="2400" dirty="0" smtClean="0">
                <a:solidFill>
                  <a:srgbClr val="3B3738"/>
                </a:solidFill>
                <a:latin typeface="Times New Roman" panose="02020603050405020304" pitchFamily="18" charset="0"/>
                <a:cs typeface="Times New Roman" panose="02020603050405020304" pitchFamily="18" charset="0"/>
              </a:rPr>
              <a:t>kontak</a:t>
            </a:r>
            <a:r>
              <a:rPr lang="id-ID" sz="2400" dirty="0">
                <a:solidFill>
                  <a:srgbClr val="3B3738"/>
                </a:solidFill>
                <a:latin typeface="Times New Roman" panose="02020603050405020304" pitchFamily="18" charset="0"/>
                <a:cs typeface="Times New Roman" panose="02020603050405020304" pitchFamily="18" charset="0"/>
              </a:rPr>
              <a:t> </a:t>
            </a:r>
            <a:r>
              <a:rPr lang="id-ID" sz="2400" dirty="0" smtClean="0">
                <a:solidFill>
                  <a:srgbClr val="3B3738"/>
                </a:solidFill>
                <a:latin typeface="Times New Roman" panose="02020603050405020304" pitchFamily="18" charset="0"/>
                <a:cs typeface="Times New Roman" panose="02020603050405020304" pitchFamily="18" charset="0"/>
              </a:rPr>
              <a:t>:</a:t>
            </a:r>
            <a:endParaRPr lang="id-ID" sz="2400" dirty="0">
              <a:solidFill>
                <a:srgbClr val="3B3738"/>
              </a:solidFill>
              <a:latin typeface="Times New Roman" panose="02020603050405020304" pitchFamily="18" charset="0"/>
              <a:cs typeface="Times New Roman" panose="02020603050405020304" pitchFamily="18" charset="0"/>
            </a:endParaRPr>
          </a:p>
          <a:p>
            <a:pPr marL="452755" indent="-271780" algn="just">
              <a:buFont typeface="Arial" panose="020B0604020202020204" pitchFamily="34" charset="0"/>
              <a:buChar char="•"/>
            </a:pPr>
            <a:r>
              <a:rPr lang="id-ID" sz="2400" dirty="0">
                <a:solidFill>
                  <a:srgbClr val="3B3738"/>
                </a:solidFill>
                <a:latin typeface="Times New Roman" panose="02020603050405020304" pitchFamily="18" charset="0"/>
                <a:cs typeface="Times New Roman" panose="02020603050405020304" pitchFamily="18" charset="0"/>
              </a:rPr>
              <a:t>Menghindari paparan zat penyebab iritasi atau alergi di kulit. Penderita dianjurkan untuk </a:t>
            </a:r>
            <a:r>
              <a:rPr lang="id-ID" sz="2400" dirty="0" smtClean="0">
                <a:solidFill>
                  <a:srgbClr val="3B3738"/>
                </a:solidFill>
                <a:latin typeface="Times New Roman" panose="02020603050405020304" pitchFamily="18" charset="0"/>
                <a:cs typeface="Times New Roman" panose="02020603050405020304" pitchFamily="18" charset="0"/>
              </a:rPr>
              <a:t>mencari tahu </a:t>
            </a:r>
            <a:r>
              <a:rPr lang="id-ID" sz="2400" dirty="0">
                <a:solidFill>
                  <a:srgbClr val="3B3738"/>
                </a:solidFill>
                <a:latin typeface="Times New Roman" panose="02020603050405020304" pitchFamily="18" charset="0"/>
                <a:cs typeface="Times New Roman" panose="02020603050405020304" pitchFamily="18" charset="0"/>
              </a:rPr>
              <a:t>zat apa yang menyebabkan dermatitis kontak.</a:t>
            </a:r>
            <a:endParaRPr lang="id-ID" sz="2400" dirty="0">
              <a:solidFill>
                <a:srgbClr val="3B3738"/>
              </a:solidFill>
              <a:latin typeface="Times New Roman" panose="02020603050405020304" pitchFamily="18" charset="0"/>
              <a:cs typeface="Times New Roman" panose="02020603050405020304" pitchFamily="18" charset="0"/>
            </a:endParaRPr>
          </a:p>
          <a:p>
            <a:pPr marL="452755" indent="-271780" algn="just">
              <a:buFont typeface="Arial" panose="020B0604020202020204" pitchFamily="34" charset="0"/>
              <a:buChar char="•"/>
            </a:pPr>
            <a:r>
              <a:rPr lang="id-ID" sz="2400" dirty="0">
                <a:solidFill>
                  <a:srgbClr val="3B3738"/>
                </a:solidFill>
                <a:latin typeface="Times New Roman" panose="02020603050405020304" pitchFamily="18" charset="0"/>
                <a:cs typeface="Times New Roman" panose="02020603050405020304" pitchFamily="18" charset="0"/>
              </a:rPr>
              <a:t>Berhenti menggunakan produk yang mengandung zat pemicu iritasi atau alergi.</a:t>
            </a:r>
            <a:endParaRPr lang="id-ID" sz="2400" dirty="0">
              <a:solidFill>
                <a:srgbClr val="3B3738"/>
              </a:solidFill>
              <a:latin typeface="Times New Roman" panose="02020603050405020304" pitchFamily="18" charset="0"/>
              <a:cs typeface="Times New Roman" panose="02020603050405020304" pitchFamily="18" charset="0"/>
            </a:endParaRPr>
          </a:p>
          <a:p>
            <a:pPr marL="452755" indent="-271780" algn="just">
              <a:buFont typeface="Arial" panose="020B0604020202020204" pitchFamily="34" charset="0"/>
              <a:buChar char="•"/>
            </a:pPr>
            <a:r>
              <a:rPr lang="id-ID" sz="2400" dirty="0">
                <a:solidFill>
                  <a:srgbClr val="3B3738"/>
                </a:solidFill>
                <a:latin typeface="Times New Roman" panose="02020603050405020304" pitchFamily="18" charset="0"/>
                <a:cs typeface="Times New Roman" panose="02020603050405020304" pitchFamily="18" charset="0"/>
              </a:rPr>
              <a:t>Menggunakan pelembap kulit. </a:t>
            </a:r>
            <a:endParaRPr lang="id-ID" sz="2400" dirty="0">
              <a:solidFill>
                <a:srgbClr val="3B3738"/>
              </a:solidFill>
              <a:latin typeface="Times New Roman" panose="02020603050405020304" pitchFamily="18" charset="0"/>
              <a:cs typeface="Times New Roman" panose="02020603050405020304" pitchFamily="18" charset="0"/>
            </a:endParaRPr>
          </a:p>
          <a:p>
            <a:pPr marL="452755" indent="-271780" algn="just">
              <a:buFont typeface="Arial" panose="020B0604020202020204" pitchFamily="34" charset="0"/>
              <a:buChar char="•"/>
            </a:pPr>
            <a:r>
              <a:rPr lang="id-ID" sz="2400" dirty="0">
                <a:solidFill>
                  <a:srgbClr val="3B3738"/>
                </a:solidFill>
                <a:latin typeface="Times New Roman" panose="02020603050405020304" pitchFamily="18" charset="0"/>
                <a:cs typeface="Times New Roman" panose="02020603050405020304" pitchFamily="18" charset="0"/>
              </a:rPr>
              <a:t>Kompres area dermatitis kontak dengan kompres dingin. </a:t>
            </a:r>
            <a:endParaRPr lang="id-ID" sz="2400" dirty="0">
              <a:solidFill>
                <a:srgbClr val="3B3738"/>
              </a:solidFill>
              <a:latin typeface="Times New Roman" panose="02020603050405020304" pitchFamily="18" charset="0"/>
              <a:cs typeface="Times New Roman" panose="02020603050405020304" pitchFamily="18" charset="0"/>
            </a:endParaRPr>
          </a:p>
          <a:p>
            <a:pPr marL="452755" indent="-271780" algn="just">
              <a:buFont typeface="Arial" panose="020B0604020202020204" pitchFamily="34" charset="0"/>
              <a:buChar char="•"/>
            </a:pPr>
            <a:r>
              <a:rPr lang="id-ID" sz="2400" dirty="0">
                <a:solidFill>
                  <a:srgbClr val="3B3738"/>
                </a:solidFill>
                <a:latin typeface="Times New Roman" panose="02020603050405020304" pitchFamily="18" charset="0"/>
                <a:cs typeface="Times New Roman" panose="02020603050405020304" pitchFamily="18" charset="0"/>
              </a:rPr>
              <a:t>Hindari menggaruk daerah dermatitis kontak. </a:t>
            </a:r>
            <a:endParaRPr lang="id-ID" sz="2400" dirty="0">
              <a:solidFill>
                <a:srgbClr val="3B3738"/>
              </a:solidFill>
              <a:latin typeface="Times New Roman" panose="02020603050405020304" pitchFamily="18" charset="0"/>
              <a:cs typeface="Times New Roman" panose="02020603050405020304" pitchFamily="18" charset="0"/>
            </a:endParaRPr>
          </a:p>
          <a:p>
            <a:pPr marL="452755" indent="-271780" algn="just">
              <a:buFont typeface="Arial" panose="020B0604020202020204" pitchFamily="34" charset="0"/>
              <a:buChar char="•"/>
            </a:pPr>
            <a:r>
              <a:rPr lang="id-ID" sz="2400" dirty="0">
                <a:solidFill>
                  <a:srgbClr val="3B3738"/>
                </a:solidFill>
                <a:latin typeface="Times New Roman" panose="02020603050405020304" pitchFamily="18" charset="0"/>
                <a:cs typeface="Times New Roman" panose="02020603050405020304" pitchFamily="18" charset="0"/>
              </a:rPr>
              <a:t>Lindungi tangan. Bilas dan keringkan tangan saat mencuci tangan, serta gunakan sarung </a:t>
            </a:r>
            <a:endParaRPr lang="id-ID" sz="2400" dirty="0" smtClean="0">
              <a:solidFill>
                <a:srgbClr val="3B3738"/>
              </a:solidFill>
              <a:latin typeface="Times New Roman" panose="02020603050405020304" pitchFamily="18" charset="0"/>
              <a:cs typeface="Times New Roman" panose="02020603050405020304" pitchFamily="18" charset="0"/>
            </a:endParaRPr>
          </a:p>
          <a:p>
            <a:pPr marL="452755" indent="-271780" algn="just">
              <a:buFont typeface="Arial" panose="020B0604020202020204" pitchFamily="34" charset="0"/>
              <a:buChar char="•"/>
            </a:pPr>
            <a:r>
              <a:rPr lang="id-ID" sz="2400" dirty="0" smtClean="0">
                <a:solidFill>
                  <a:srgbClr val="3B3738"/>
                </a:solidFill>
                <a:latin typeface="Times New Roman" panose="02020603050405020304" pitchFamily="18" charset="0"/>
                <a:cs typeface="Times New Roman" panose="02020603050405020304" pitchFamily="18" charset="0"/>
              </a:rPr>
              <a:t>tangan untuk </a:t>
            </a:r>
            <a:r>
              <a:rPr lang="id-ID" sz="2400" dirty="0">
                <a:solidFill>
                  <a:srgbClr val="3B3738"/>
                </a:solidFill>
                <a:latin typeface="Times New Roman" panose="02020603050405020304" pitchFamily="18" charset="0"/>
                <a:cs typeface="Times New Roman" panose="02020603050405020304" pitchFamily="18" charset="0"/>
              </a:rPr>
              <a:t>melindunginya.</a:t>
            </a:r>
            <a:endParaRPr lang="id-ID" dirty="0">
              <a:solidFill>
                <a:srgbClr val="3B3738"/>
              </a:solidFill>
              <a:latin typeface="Times New Roman" panose="02020603050405020304" pitchFamily="18" charset="0"/>
              <a:cs typeface="Times New Roman" panose="02020603050405020304" pitchFamily="18" charset="0"/>
            </a:endParaRPr>
          </a:p>
          <a:p>
            <a:endParaRPr lang="id-ID" dirty="0">
              <a:solidFill>
                <a:srgbClr val="3B3738"/>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05" y="104"/>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2625" y="609600"/>
            <a:ext cx="8080375" cy="720725"/>
          </a:xfrm>
          <a:solidFill>
            <a:schemeClr val="accent1"/>
          </a:solidFill>
        </p:spPr>
        <p:txBody>
          <a:bodyPr/>
          <a:lstStyle/>
          <a:p>
            <a:r>
              <a:rPr lang="en-US" sz="4000" dirty="0" err="1"/>
              <a:t>Pencegahan</a:t>
            </a:r>
            <a:endParaRPr lang="en-US" sz="4000" dirty="0"/>
          </a:p>
        </p:txBody>
      </p:sp>
      <p:sp>
        <p:nvSpPr>
          <p:cNvPr id="3" name="Rectangle 2"/>
          <p:cNvSpPr/>
          <p:nvPr/>
        </p:nvSpPr>
        <p:spPr>
          <a:xfrm>
            <a:off x="554286" y="1330603"/>
            <a:ext cx="8208912" cy="4892675"/>
          </a:xfrm>
          <a:prstGeom prst="rect">
            <a:avLst/>
          </a:prstGeom>
        </p:spPr>
        <p:txBody>
          <a:bodyPr wrap="square">
            <a:spAutoFit/>
          </a:bodyPr>
          <a:p>
            <a:r>
              <a:rPr lang="id-ID" sz="2400" dirty="0" smtClean="0">
                <a:solidFill>
                  <a:srgbClr val="3B3738"/>
                </a:solidFill>
                <a:latin typeface="Times New Roman" panose="02020603050405020304" pitchFamily="18" charset="0"/>
                <a:cs typeface="Times New Roman" panose="02020603050405020304" pitchFamily="18" charset="0"/>
              </a:rPr>
              <a:t>Cara </a:t>
            </a:r>
            <a:r>
              <a:rPr lang="id-ID" sz="2400" dirty="0">
                <a:solidFill>
                  <a:srgbClr val="3B3738"/>
                </a:solidFill>
                <a:latin typeface="Times New Roman" panose="02020603050405020304" pitchFamily="18" charset="0"/>
                <a:cs typeface="Times New Roman" panose="02020603050405020304" pitchFamily="18" charset="0"/>
              </a:rPr>
              <a:t>terbaik untuk mencegah dermatitis kontak adalah dengan menghindari </a:t>
            </a:r>
            <a:r>
              <a:rPr lang="id-ID" sz="2400" dirty="0" smtClean="0">
                <a:solidFill>
                  <a:srgbClr val="3B3738"/>
                </a:solidFill>
                <a:latin typeface="Times New Roman" panose="02020603050405020304" pitchFamily="18" charset="0"/>
                <a:cs typeface="Times New Roman" panose="02020603050405020304" pitchFamily="18" charset="0"/>
              </a:rPr>
              <a:t>kontak </a:t>
            </a:r>
            <a:r>
              <a:rPr lang="id-ID" sz="2400" dirty="0">
                <a:solidFill>
                  <a:srgbClr val="3B3738"/>
                </a:solidFill>
                <a:latin typeface="Times New Roman" panose="02020603050405020304" pitchFamily="18" charset="0"/>
                <a:cs typeface="Times New Roman" panose="02020603050405020304" pitchFamily="18" charset="0"/>
              </a:rPr>
              <a:t>dengan zat penyebab alergi dan </a:t>
            </a:r>
            <a:r>
              <a:rPr lang="id-ID" sz="2400" dirty="0" smtClean="0">
                <a:solidFill>
                  <a:srgbClr val="3B3738"/>
                </a:solidFill>
                <a:latin typeface="Times New Roman" panose="02020603050405020304" pitchFamily="18" charset="0"/>
                <a:cs typeface="Times New Roman" panose="02020603050405020304" pitchFamily="18" charset="0"/>
              </a:rPr>
              <a:t>iritasi. </a:t>
            </a:r>
            <a:endParaRPr lang="id-ID" sz="2400" dirty="0" smtClean="0">
              <a:solidFill>
                <a:srgbClr val="3B3738"/>
              </a:solidFill>
              <a:latin typeface="Times New Roman" panose="02020603050405020304" pitchFamily="18" charset="0"/>
              <a:cs typeface="Times New Roman" panose="02020603050405020304" pitchFamily="18" charset="0"/>
            </a:endParaRPr>
          </a:p>
          <a:p>
            <a:endParaRPr lang="id-ID" sz="2400" dirty="0" smtClean="0">
              <a:solidFill>
                <a:srgbClr val="3B3738"/>
              </a:solidFill>
              <a:latin typeface="Times New Roman" panose="02020603050405020304" pitchFamily="18" charset="0"/>
              <a:cs typeface="Times New Roman" panose="02020603050405020304" pitchFamily="18" charset="0"/>
            </a:endParaRPr>
          </a:p>
          <a:p>
            <a:r>
              <a:rPr lang="id-ID" sz="2400" dirty="0" smtClean="0">
                <a:solidFill>
                  <a:srgbClr val="3B3738"/>
                </a:solidFill>
                <a:latin typeface="Times New Roman" panose="02020603050405020304" pitchFamily="18" charset="0"/>
                <a:cs typeface="Times New Roman" panose="02020603050405020304" pitchFamily="18" charset="0"/>
              </a:rPr>
              <a:t>Jika </a:t>
            </a:r>
            <a:r>
              <a:rPr lang="id-ID" sz="2400" dirty="0">
                <a:solidFill>
                  <a:srgbClr val="3B3738"/>
                </a:solidFill>
                <a:latin typeface="Times New Roman" panose="02020603050405020304" pitchFamily="18" charset="0"/>
                <a:cs typeface="Times New Roman" panose="02020603050405020304" pitchFamily="18" charset="0"/>
              </a:rPr>
              <a:t>tidak bisa menghindarinya, ada beberapa cara untuk mengurangi risiko </a:t>
            </a:r>
            <a:r>
              <a:rPr lang="id-ID" sz="2400" dirty="0" smtClean="0">
                <a:solidFill>
                  <a:srgbClr val="3B3738"/>
                </a:solidFill>
                <a:latin typeface="Times New Roman" panose="02020603050405020304" pitchFamily="18" charset="0"/>
                <a:cs typeface="Times New Roman" panose="02020603050405020304" pitchFamily="18" charset="0"/>
              </a:rPr>
              <a:t>terkena </a:t>
            </a:r>
            <a:r>
              <a:rPr lang="id-ID" sz="2400" dirty="0">
                <a:solidFill>
                  <a:srgbClr val="3B3738"/>
                </a:solidFill>
                <a:latin typeface="Times New Roman" panose="02020603050405020304" pitchFamily="18" charset="0"/>
                <a:cs typeface="Times New Roman" panose="02020603050405020304" pitchFamily="18" charset="0"/>
              </a:rPr>
              <a:t>dermatitis kontak, yaitu:</a:t>
            </a:r>
            <a:endParaRPr lang="id-ID" sz="2400" dirty="0">
              <a:solidFill>
                <a:srgbClr val="3B3738"/>
              </a:solidFill>
              <a:latin typeface="Times New Roman" panose="02020603050405020304" pitchFamily="18" charset="0"/>
              <a:cs typeface="Times New Roman" panose="02020603050405020304" pitchFamily="18" charset="0"/>
            </a:endParaRPr>
          </a:p>
          <a:p>
            <a:pPr marL="452755" indent="-271780">
              <a:buFont typeface="Arial" panose="020B0604020202020204" pitchFamily="34" charset="0"/>
              <a:buChar char="•"/>
            </a:pPr>
            <a:r>
              <a:rPr lang="id-ID" sz="2400" dirty="0">
                <a:solidFill>
                  <a:srgbClr val="3B3738"/>
                </a:solidFill>
                <a:latin typeface="Times New Roman" panose="02020603050405020304" pitchFamily="18" charset="0"/>
                <a:cs typeface="Times New Roman" panose="02020603050405020304" pitchFamily="18" charset="0"/>
              </a:rPr>
              <a:t>Membersihkan kulit setelah terpapar zat yang menimbulkan iritasi atau </a:t>
            </a:r>
            <a:r>
              <a:rPr lang="id-ID" sz="2400" dirty="0" smtClean="0">
                <a:solidFill>
                  <a:srgbClr val="3B3738"/>
                </a:solidFill>
                <a:latin typeface="Times New Roman" panose="02020603050405020304" pitchFamily="18" charset="0"/>
                <a:cs typeface="Times New Roman" panose="02020603050405020304" pitchFamily="18" charset="0"/>
              </a:rPr>
              <a:t>reaksi </a:t>
            </a:r>
            <a:r>
              <a:rPr lang="id-ID" sz="2400" dirty="0">
                <a:solidFill>
                  <a:srgbClr val="3B3738"/>
                </a:solidFill>
                <a:latin typeface="Times New Roman" panose="02020603050405020304" pitchFamily="18" charset="0"/>
                <a:cs typeface="Times New Roman" panose="02020603050405020304" pitchFamily="18" charset="0"/>
              </a:rPr>
              <a:t>alergi.</a:t>
            </a:r>
            <a:endParaRPr lang="id-ID" sz="2400" dirty="0">
              <a:solidFill>
                <a:srgbClr val="3B3738"/>
              </a:solidFill>
              <a:latin typeface="Times New Roman" panose="02020603050405020304" pitchFamily="18" charset="0"/>
              <a:cs typeface="Times New Roman" panose="02020603050405020304" pitchFamily="18" charset="0"/>
            </a:endParaRPr>
          </a:p>
          <a:p>
            <a:pPr marL="452755" indent="-271780">
              <a:buFont typeface="Arial" panose="020B0604020202020204" pitchFamily="34" charset="0"/>
              <a:buChar char="•"/>
            </a:pPr>
            <a:r>
              <a:rPr lang="id-ID" sz="2400" dirty="0">
                <a:solidFill>
                  <a:srgbClr val="3B3738"/>
                </a:solidFill>
                <a:latin typeface="Times New Roman" panose="02020603050405020304" pitchFamily="18" charset="0"/>
                <a:cs typeface="Times New Roman" panose="02020603050405020304" pitchFamily="18" charset="0"/>
              </a:rPr>
              <a:t>Kenakan pakaian pelindung atau sarung tangan untuk mengurangi kontak langsung antara kulit dengan zat penyebab alergi dan iritasi.</a:t>
            </a:r>
            <a:endParaRPr lang="id-ID" sz="2400" dirty="0">
              <a:solidFill>
                <a:srgbClr val="3B3738"/>
              </a:solidFill>
              <a:latin typeface="Times New Roman" panose="02020603050405020304" pitchFamily="18" charset="0"/>
              <a:cs typeface="Times New Roman" panose="02020603050405020304" pitchFamily="18" charset="0"/>
            </a:endParaRPr>
          </a:p>
          <a:p>
            <a:pPr marL="452755" indent="-271780">
              <a:buFont typeface="Arial" panose="020B0604020202020204" pitchFamily="34" charset="0"/>
              <a:buChar char="•"/>
            </a:pPr>
            <a:r>
              <a:rPr lang="id-ID" sz="2400" dirty="0">
                <a:solidFill>
                  <a:srgbClr val="3B3738"/>
                </a:solidFill>
                <a:latin typeface="Times New Roman" panose="02020603050405020304" pitchFamily="18" charset="0"/>
                <a:cs typeface="Times New Roman" panose="02020603050405020304" pitchFamily="18" charset="0"/>
              </a:rPr>
              <a:t>Gunakan pelembap. Hal ini bertujuan untuk memperbaiki kondisi lapisan terluar kulit, sehingga kulit terlindung dari zat penyebab alergi atau iritasi</a:t>
            </a:r>
            <a:r>
              <a:rPr lang="id-ID" sz="2000" dirty="0">
                <a:solidFill>
                  <a:srgbClr val="3B3738"/>
                </a:solidFill>
                <a:latin typeface="Times New Roman" panose="02020603050405020304" pitchFamily="18" charset="0"/>
                <a:cs typeface="Times New Roman" panose="02020603050405020304" pitchFamily="18" charset="0"/>
              </a:rPr>
              <a:t>.</a:t>
            </a:r>
            <a:endParaRPr lang="id-ID" sz="2000" b="0" i="0" dirty="0">
              <a:solidFill>
                <a:srgbClr val="3B3738"/>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4" descr="Paper bag"/>
          <p:cNvSpPr>
            <a:spLocks noChangeArrowheads="1" noChangeShapeType="1" noTextEdit="1"/>
          </p:cNvSpPr>
          <p:nvPr/>
        </p:nvSpPr>
        <p:spPr bwMode="auto">
          <a:xfrm rot="20550853">
            <a:off x="971550" y="1646238"/>
            <a:ext cx="6264275" cy="2447925"/>
          </a:xfrm>
          <a:prstGeom prst="rect">
            <a:avLst/>
          </a:prstGeom>
        </p:spPr>
        <p:txBody>
          <a:bodyPr wrap="none" fromWordArt="1">
            <a:prstTxWarp prst="textPlain">
              <a:avLst>
                <a:gd name="adj" fmla="val 50000"/>
              </a:avLst>
            </a:prstTxWarp>
          </a:bodyPr>
          <a:lstStyle/>
          <a:p>
            <a:pPr algn="ctr"/>
            <a:r>
              <a:rPr lang="en-US" sz="3600" kern="10" dirty="0" err="1">
                <a:ln w="9525">
                  <a:solidFill>
                    <a:srgbClr val="008000"/>
                  </a:solidFill>
                  <a:rou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Script MT Bold" panose="03040602040607080904" pitchFamily="66" charset="0"/>
              </a:rPr>
              <a:t>Terima</a:t>
            </a:r>
            <a:r>
              <a:rPr lang="en-US" sz="3600" kern="10" dirty="0">
                <a:ln w="9525">
                  <a:solidFill>
                    <a:srgbClr val="008000"/>
                  </a:solidFill>
                  <a:rou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Script MT Bold" panose="03040602040607080904" pitchFamily="66" charset="0"/>
              </a:rPr>
              <a:t> Kasih</a:t>
            </a:r>
            <a:endParaRPr lang="en-US" sz="3600" kern="10" dirty="0">
              <a:ln w="9525">
                <a:solidFill>
                  <a:srgbClr val="008000"/>
                </a:solidFill>
                <a:rou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Script MT Bold" panose="03040602040607080904" pitchFamily="66" charset="0"/>
            </a:endParaRPr>
          </a:p>
        </p:txBody>
      </p:sp>
      <p:pic>
        <p:nvPicPr>
          <p:cNvPr id="7" name="Picture 21" descr="man_house_construction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3467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8"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304800" y="762000"/>
            <a:ext cx="79248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Sebelum</a:t>
            </a:r>
            <a:r>
              <a:rPr lang="en-US" sz="4000" dirty="0">
                <a:latin typeface="Times New Roman" panose="02020603050405020304" pitchFamily="18" charset="0"/>
              </a:rPr>
              <a:t> </a:t>
            </a:r>
            <a:r>
              <a:rPr lang="en-US" sz="4000" dirty="0" err="1">
                <a:latin typeface="Times New Roman" panose="02020603050405020304" pitchFamily="18" charset="0"/>
              </a:rPr>
              <a:t>Bekerja</a:t>
            </a:r>
            <a:endParaRPr lang="en-US" sz="4000" b="1" dirty="0">
              <a:latin typeface="Times New Roman" panose="02020603050405020304" pitchFamily="18" charset="0"/>
            </a:endParaRPr>
          </a:p>
        </p:txBody>
      </p:sp>
      <p:sp>
        <p:nvSpPr>
          <p:cNvPr id="7" name="Rectangle 3"/>
          <p:cNvSpPr>
            <a:spLocks noGrp="1" noChangeArrowheads="1"/>
          </p:cNvSpPr>
          <p:nvPr>
            <p:ph sz="quarter" idx="1"/>
          </p:nvPr>
        </p:nvSpPr>
        <p:spPr>
          <a:xfrm>
            <a:off x="457199" y="1752600"/>
            <a:ext cx="8229600" cy="5516563"/>
          </a:xfrm>
        </p:spPr>
        <p:txBody>
          <a:bodyPr/>
          <a:lstStyle/>
          <a:p>
            <a:pPr marL="609600" indent="-609600">
              <a:lnSpc>
                <a:spcPct val="90000"/>
              </a:lnSpc>
              <a:buClr>
                <a:schemeClr val="tx1"/>
              </a:buClr>
              <a:buFontTx/>
              <a:buAutoNum type="arabicPeriod" startAt="3"/>
            </a:pPr>
            <a:r>
              <a:rPr lang="en-US" sz="2400" dirty="0" err="1"/>
              <a:t>Pemeriksa</a:t>
            </a:r>
            <a:r>
              <a:rPr lang="en-US" sz="2400" dirty="0"/>
              <a:t> </a:t>
            </a:r>
            <a:r>
              <a:rPr lang="en-US" sz="2400" dirty="0" err="1"/>
              <a:t>Kesehatan</a:t>
            </a:r>
            <a:r>
              <a:rPr lang="en-US" sz="2400" dirty="0"/>
              <a:t> </a:t>
            </a:r>
            <a:r>
              <a:rPr lang="en-US" sz="2400" dirty="0" err="1"/>
              <a:t>Pekerja</a:t>
            </a:r>
            <a:r>
              <a:rPr lang="en-US" sz="2400" dirty="0"/>
              <a:t> </a:t>
            </a:r>
            <a:r>
              <a:rPr lang="en-US" sz="2400" dirty="0" err="1"/>
              <a:t>Sebelum</a:t>
            </a:r>
            <a:r>
              <a:rPr lang="en-US" sz="2400" dirty="0"/>
              <a:t> </a:t>
            </a:r>
            <a:r>
              <a:rPr lang="en-US" sz="2400" dirty="0" err="1"/>
              <a:t>Kerja</a:t>
            </a:r>
            <a:endParaRPr lang="en-US" sz="2400" dirty="0"/>
          </a:p>
          <a:p>
            <a:pPr marL="990600" lvl="1" indent="-533400">
              <a:lnSpc>
                <a:spcPct val="90000"/>
              </a:lnSpc>
              <a:buClr>
                <a:schemeClr val="tx1"/>
              </a:buClr>
              <a:buFontTx/>
              <a:buChar char="•"/>
            </a:pPr>
            <a:r>
              <a:rPr lang="en-US" sz="2400" dirty="0" err="1"/>
              <a:t>Dokter</a:t>
            </a:r>
            <a:r>
              <a:rPr lang="en-US" sz="2400" dirty="0"/>
              <a:t> </a:t>
            </a:r>
            <a:r>
              <a:rPr lang="en-US" sz="2400" dirty="0" err="1"/>
              <a:t>Pemeriksa</a:t>
            </a:r>
            <a:r>
              <a:rPr lang="en-US" sz="2400" dirty="0"/>
              <a:t> </a:t>
            </a:r>
            <a:r>
              <a:rPr lang="en-US" sz="2400" dirty="0" err="1"/>
              <a:t>kesehatan</a:t>
            </a:r>
            <a:r>
              <a:rPr lang="en-US" sz="2400" dirty="0"/>
              <a:t> </a:t>
            </a:r>
            <a:r>
              <a:rPr lang="en-US" sz="2400" dirty="0" err="1"/>
              <a:t>tenaga</a:t>
            </a:r>
            <a:r>
              <a:rPr lang="en-US" sz="2400" dirty="0"/>
              <a:t> </a:t>
            </a:r>
            <a:r>
              <a:rPr lang="en-US" sz="2400" dirty="0" err="1"/>
              <a:t>kerja</a:t>
            </a:r>
            <a:endParaRPr lang="en-US" sz="2400" dirty="0"/>
          </a:p>
          <a:p>
            <a:pPr marL="990600" lvl="1" indent="-533400">
              <a:lnSpc>
                <a:spcPct val="90000"/>
              </a:lnSpc>
              <a:buClr>
                <a:schemeClr val="tx1"/>
              </a:buClr>
              <a:buFontTx/>
              <a:buChar char="•"/>
            </a:pPr>
            <a:r>
              <a:rPr lang="en-US" sz="2400" dirty="0"/>
              <a:t>Punya </a:t>
            </a:r>
            <a:r>
              <a:rPr lang="en-US" sz="2400" dirty="0" err="1"/>
              <a:t>surat</a:t>
            </a:r>
            <a:r>
              <a:rPr lang="en-US" sz="2400" dirty="0"/>
              <a:t> </a:t>
            </a:r>
            <a:r>
              <a:rPr lang="en-US" sz="2400" dirty="0" err="1"/>
              <a:t>penunjukan</a:t>
            </a:r>
            <a:r>
              <a:rPr lang="en-US" sz="2400" dirty="0"/>
              <a:t> </a:t>
            </a:r>
            <a:r>
              <a:rPr lang="en-US" sz="2400" dirty="0" err="1"/>
              <a:t>sebagai</a:t>
            </a:r>
            <a:r>
              <a:rPr lang="en-US" sz="2400" dirty="0"/>
              <a:t> </a:t>
            </a:r>
            <a:r>
              <a:rPr lang="en-US" sz="2400" dirty="0" err="1"/>
              <a:t>dokter</a:t>
            </a:r>
            <a:r>
              <a:rPr lang="en-US" sz="2400" dirty="0"/>
              <a:t> </a:t>
            </a:r>
            <a:r>
              <a:rPr lang="en-US" sz="2400" dirty="0" err="1"/>
              <a:t>pemeriksa</a:t>
            </a:r>
            <a:r>
              <a:rPr lang="en-US" sz="2400" dirty="0"/>
              <a:t> </a:t>
            </a:r>
            <a:r>
              <a:rPr lang="en-US" sz="2400" dirty="0" err="1"/>
              <a:t>kesehatan</a:t>
            </a:r>
            <a:r>
              <a:rPr lang="en-US" sz="2400" dirty="0"/>
              <a:t> </a:t>
            </a:r>
            <a:r>
              <a:rPr lang="en-US" sz="2400" dirty="0" err="1"/>
              <a:t>tenaga</a:t>
            </a:r>
            <a:r>
              <a:rPr lang="en-US" sz="2400" dirty="0"/>
              <a:t> </a:t>
            </a:r>
            <a:r>
              <a:rPr lang="en-US" sz="2400" dirty="0" err="1"/>
              <a:t>kerja</a:t>
            </a:r>
            <a:r>
              <a:rPr lang="en-US" sz="2400" dirty="0"/>
              <a:t> </a:t>
            </a:r>
            <a:r>
              <a:rPr lang="en-US" sz="2400" dirty="0" err="1"/>
              <a:t>dari</a:t>
            </a:r>
            <a:r>
              <a:rPr lang="en-US" sz="2400" dirty="0"/>
              <a:t> </a:t>
            </a:r>
            <a:r>
              <a:rPr lang="en-US" sz="2400" dirty="0" err="1"/>
              <a:t>Dirjen</a:t>
            </a:r>
            <a:endParaRPr lang="en-US" sz="2400" dirty="0"/>
          </a:p>
          <a:p>
            <a:pPr marL="609600" indent="-609600">
              <a:lnSpc>
                <a:spcPct val="90000"/>
              </a:lnSpc>
              <a:buClr>
                <a:schemeClr val="tx1"/>
              </a:buClr>
              <a:buFontTx/>
              <a:buAutoNum type="arabicPeriod" startAt="3"/>
            </a:pPr>
            <a:r>
              <a:rPr lang="en-US" sz="2400" dirty="0"/>
              <a:t>Hasil </a:t>
            </a:r>
            <a:r>
              <a:rPr lang="en-US" sz="2400" dirty="0" err="1"/>
              <a:t>Pemeriksaan</a:t>
            </a:r>
            <a:r>
              <a:rPr lang="en-US" sz="2400" dirty="0"/>
              <a:t> </a:t>
            </a:r>
            <a:r>
              <a:rPr lang="en-US" sz="2400" dirty="0" err="1"/>
              <a:t>Kesehatan</a:t>
            </a:r>
            <a:r>
              <a:rPr lang="en-US" sz="2400" dirty="0"/>
              <a:t> </a:t>
            </a:r>
            <a:r>
              <a:rPr lang="en-US" sz="2400" dirty="0" err="1"/>
              <a:t>Sebelum</a:t>
            </a:r>
            <a:r>
              <a:rPr lang="en-US" sz="2400" dirty="0"/>
              <a:t> </a:t>
            </a:r>
            <a:r>
              <a:rPr lang="en-US" sz="2400" dirty="0" err="1"/>
              <a:t>Kerja</a:t>
            </a:r>
            <a:endParaRPr lang="en-US" sz="2400" dirty="0"/>
          </a:p>
          <a:p>
            <a:pPr marL="990600" lvl="1" indent="-533400">
              <a:lnSpc>
                <a:spcPct val="90000"/>
              </a:lnSpc>
              <a:buClr>
                <a:schemeClr val="tx1"/>
              </a:buClr>
              <a:buFontTx/>
              <a:buChar char="•"/>
            </a:pPr>
            <a:r>
              <a:rPr lang="en-US" sz="2400" dirty="0" err="1"/>
              <a:t>Dokter</a:t>
            </a:r>
            <a:r>
              <a:rPr lang="en-US" sz="2400" dirty="0"/>
              <a:t> </a:t>
            </a:r>
            <a:r>
              <a:rPr lang="en-US" sz="2400" dirty="0" err="1"/>
              <a:t>menyatakan</a:t>
            </a:r>
            <a:endParaRPr lang="en-US" sz="2400" dirty="0"/>
          </a:p>
          <a:p>
            <a:pPr marL="990600" lvl="1" indent="-533400">
              <a:lnSpc>
                <a:spcPct val="90000"/>
              </a:lnSpc>
              <a:buClr>
                <a:schemeClr val="tx1"/>
              </a:buClr>
              <a:buFontTx/>
              <a:buNone/>
            </a:pPr>
            <a:r>
              <a:rPr lang="en-US" sz="2400" dirty="0"/>
              <a:t>	Fit / Unfit – </a:t>
            </a:r>
            <a:r>
              <a:rPr lang="en-US" sz="2400" dirty="0" err="1"/>
              <a:t>untuk</a:t>
            </a:r>
            <a:r>
              <a:rPr lang="en-US" sz="2400" dirty="0"/>
              <a:t> </a:t>
            </a:r>
            <a:r>
              <a:rPr lang="en-US" sz="2400" dirty="0" err="1"/>
              <a:t>pekerjaan</a:t>
            </a:r>
            <a:r>
              <a:rPr lang="en-US" sz="2400" dirty="0"/>
              <a:t> yang </a:t>
            </a:r>
            <a:r>
              <a:rPr lang="en-US" sz="2400" dirty="0" err="1"/>
              <a:t>diminta</a:t>
            </a:r>
            <a:r>
              <a:rPr lang="en-US" sz="2400" dirty="0"/>
              <a:t> / </a:t>
            </a:r>
            <a:r>
              <a:rPr lang="en-US" sz="2400" dirty="0" err="1"/>
              <a:t>tercantum</a:t>
            </a:r>
            <a:r>
              <a:rPr lang="en-US" sz="2400" dirty="0"/>
              <a:t> </a:t>
            </a:r>
            <a:r>
              <a:rPr lang="en-US" sz="2400" dirty="0" err="1"/>
              <a:t>dalam</a:t>
            </a:r>
            <a:r>
              <a:rPr lang="en-US" sz="2400" dirty="0"/>
              <a:t> </a:t>
            </a:r>
            <a:r>
              <a:rPr lang="en-US" sz="2400" dirty="0" err="1"/>
              <a:t>surat</a:t>
            </a:r>
            <a:r>
              <a:rPr lang="en-US" sz="2400" dirty="0"/>
              <a:t> </a:t>
            </a:r>
            <a:r>
              <a:rPr lang="en-US" sz="2400" dirty="0" err="1"/>
              <a:t>permintaan</a:t>
            </a:r>
            <a:r>
              <a:rPr lang="en-US" sz="2400" dirty="0"/>
              <a:t> </a:t>
            </a:r>
            <a:r>
              <a:rPr lang="en-US" sz="2400" dirty="0" err="1"/>
              <a:t>pemeriksaan</a:t>
            </a:r>
            <a:r>
              <a:rPr lang="en-US" sz="2400" dirty="0"/>
              <a:t> </a:t>
            </a:r>
            <a:r>
              <a:rPr lang="en-US" sz="2400" dirty="0" err="1"/>
              <a:t>kesehatan</a:t>
            </a:r>
            <a:r>
              <a:rPr lang="en-US" sz="2400" dirty="0"/>
              <a:t> </a:t>
            </a:r>
            <a:r>
              <a:rPr lang="en-US" sz="2400" dirty="0" err="1"/>
              <a:t>sebelum</a:t>
            </a:r>
            <a:r>
              <a:rPr lang="en-US" sz="2400" dirty="0"/>
              <a:t> </a:t>
            </a:r>
            <a:r>
              <a:rPr lang="en-US" sz="2400" dirty="0" err="1"/>
              <a:t>kerja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stCondLst>
                                            <p:cond delay="0"/>
                                          </p:stCondLst>
                                        </p:cTn>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stCondLst>
                                            <p:cond delay="0"/>
                                          </p:stCondLst>
                                        </p:cTn>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stCondLst>
                                            <p:cond delay="0"/>
                                          </p:stCondLst>
                                        </p:cTn>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stCondLst>
                                            <p:cond delay="0"/>
                                          </p:stCondLst>
                                        </p:cTn>
                                        <p:tgtEl>
                                          <p:spTgt spid="7">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stCondLst>
                                            <p:cond delay="0"/>
                                          </p:stCondLst>
                                        </p:cTn>
                                        <p:tgtEl>
                                          <p:spTgt spid="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stCondLst>
                                            <p:cond delay="0"/>
                                          </p:stCondLst>
                                        </p:cTn>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290512" y="838200"/>
            <a:ext cx="85344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Teknis</a:t>
            </a:r>
            <a:r>
              <a:rPr lang="en-US" sz="4000" dirty="0">
                <a:latin typeface="Times New Roman" panose="02020603050405020304" pitchFamily="18" charset="0"/>
              </a:rPr>
              <a:t> </a:t>
            </a: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Kesehatan</a:t>
            </a:r>
            <a:r>
              <a:rPr lang="en-US" sz="4000" dirty="0">
                <a:latin typeface="Times New Roman" panose="02020603050405020304" pitchFamily="18" charset="0"/>
              </a:rPr>
              <a:t> </a:t>
            </a:r>
            <a:r>
              <a:rPr lang="en-US" sz="4000" dirty="0" err="1">
                <a:latin typeface="Times New Roman" panose="02020603050405020304" pitchFamily="18" charset="0"/>
              </a:rPr>
              <a:t>Berkala</a:t>
            </a:r>
            <a:endParaRPr lang="en-US" sz="4000" b="1" dirty="0">
              <a:latin typeface="Times New Roman" panose="02020603050405020304" pitchFamily="18" charset="0"/>
            </a:endParaRPr>
          </a:p>
        </p:txBody>
      </p:sp>
      <p:sp>
        <p:nvSpPr>
          <p:cNvPr id="7" name="Rectangle 2"/>
          <p:cNvSpPr txBox="1">
            <a:spLocks noChangeArrowheads="1"/>
          </p:cNvSpPr>
          <p:nvPr/>
        </p:nvSpPr>
        <p:spPr bwMode="auto">
          <a:xfrm>
            <a:off x="457200" y="1934384"/>
            <a:ext cx="77501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US" altLang="en-US" sz="2800" b="1" dirty="0" err="1">
                <a:latin typeface="Arial Narrow" panose="020B0606020202030204" pitchFamily="34" charset="0"/>
              </a:rPr>
              <a:t>Pemeriksaan</a:t>
            </a:r>
            <a:r>
              <a:rPr lang="en-US" altLang="en-US" sz="2800" b="1" dirty="0">
                <a:latin typeface="Arial Narrow" panose="020B0606020202030204" pitchFamily="34" charset="0"/>
              </a:rPr>
              <a:t> </a:t>
            </a:r>
            <a:r>
              <a:rPr lang="en-US" altLang="en-US" sz="2800" b="1" dirty="0" err="1">
                <a:latin typeface="Arial Narrow" panose="020B0606020202030204" pitchFamily="34" charset="0"/>
              </a:rPr>
              <a:t>Klinis</a:t>
            </a:r>
            <a:r>
              <a:rPr lang="en-US" altLang="en-US" sz="2800" b="1" dirty="0">
                <a:latin typeface="Arial Narrow" panose="020B0606020202030204" pitchFamily="34" charset="0"/>
              </a:rPr>
              <a:t> :</a:t>
            </a:r>
            <a:endParaRPr lang="en-US" altLang="en-US" sz="2800" b="1" dirty="0">
              <a:latin typeface="Arial Narrow" panose="020B0606020202030204" pitchFamily="34" charset="0"/>
            </a:endParaRPr>
          </a:p>
          <a:p>
            <a:pPr lvl="1">
              <a:lnSpc>
                <a:spcPct val="80000"/>
              </a:lnSpc>
            </a:pPr>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mental (</a:t>
            </a:r>
            <a:r>
              <a:rPr lang="en-US" altLang="en-US" sz="2400" dirty="0" err="1">
                <a:latin typeface="Arial Narrow" panose="020B0606020202030204" pitchFamily="34" charset="0"/>
              </a:rPr>
              <a:t>Kesadaran</a:t>
            </a:r>
            <a:r>
              <a:rPr lang="en-US" altLang="en-US" sz="2400" dirty="0">
                <a:latin typeface="Arial Narrow" panose="020B0606020202030204" pitchFamily="34" charset="0"/>
              </a:rPr>
              <a:t>, </a:t>
            </a:r>
            <a:r>
              <a:rPr lang="en-US" altLang="en-US" sz="2400" dirty="0" err="1">
                <a:latin typeface="Arial Narrow" panose="020B0606020202030204" pitchFamily="34" charset="0"/>
              </a:rPr>
              <a:t>tingkah</a:t>
            </a:r>
            <a:r>
              <a:rPr lang="en-US" altLang="en-US" sz="2400" dirty="0">
                <a:latin typeface="Arial Narrow" panose="020B0606020202030204" pitchFamily="34" charset="0"/>
              </a:rPr>
              <a:t> </a:t>
            </a:r>
            <a:r>
              <a:rPr lang="en-US" altLang="en-US" sz="2400" dirty="0" err="1">
                <a:latin typeface="Arial Narrow" panose="020B0606020202030204" pitchFamily="34" charset="0"/>
              </a:rPr>
              <a:t>laku</a:t>
            </a:r>
            <a:r>
              <a:rPr lang="en-US" altLang="en-US" sz="2400" dirty="0">
                <a:latin typeface="Arial Narrow" panose="020B0606020202030204" pitchFamily="34" charset="0"/>
              </a:rPr>
              <a:t>, </a:t>
            </a:r>
            <a:r>
              <a:rPr lang="en-US" altLang="en-US" sz="2400" dirty="0" err="1">
                <a:latin typeface="Arial Narrow" panose="020B0606020202030204" pitchFamily="34" charset="0"/>
              </a:rPr>
              <a:t>kontak</a:t>
            </a:r>
            <a:r>
              <a:rPr lang="en-US" altLang="en-US" sz="2400" dirty="0">
                <a:latin typeface="Arial Narrow" panose="020B0606020202030204" pitchFamily="34" charset="0"/>
              </a:rPr>
              <a:t> mental dan </a:t>
            </a:r>
            <a:r>
              <a:rPr lang="en-US" altLang="en-US" sz="2400" dirty="0" err="1">
                <a:latin typeface="Arial Narrow" panose="020B0606020202030204" pitchFamily="34" charset="0"/>
              </a:rPr>
              <a:t>perhatian</a:t>
            </a:r>
            <a:r>
              <a:rPr lang="en-US" altLang="en-US" sz="2400" dirty="0">
                <a:latin typeface="Arial Narrow" panose="020B0606020202030204" pitchFamily="34" charset="0"/>
              </a:rPr>
              <a:t>, </a:t>
            </a:r>
            <a:r>
              <a:rPr lang="en-US" altLang="en-US" sz="2400" dirty="0" err="1">
                <a:latin typeface="Arial Narrow" panose="020B0606020202030204" pitchFamily="34" charset="0"/>
              </a:rPr>
              <a:t>inisiatif</a:t>
            </a:r>
            <a:r>
              <a:rPr lang="en-US" altLang="en-US" sz="2400" dirty="0">
                <a:latin typeface="Arial Narrow" panose="020B0606020202030204" pitchFamily="34" charset="0"/>
              </a:rPr>
              <a:t>, </a:t>
            </a:r>
            <a:r>
              <a:rPr lang="en-US" altLang="en-US" sz="2400" dirty="0" err="1">
                <a:latin typeface="Arial Narrow" panose="020B0606020202030204" pitchFamily="34" charset="0"/>
              </a:rPr>
              <a:t>intelegensia</a:t>
            </a:r>
            <a:r>
              <a:rPr lang="en-US" altLang="en-US" sz="2400" dirty="0">
                <a:latin typeface="Arial Narrow" panose="020B0606020202030204" pitchFamily="34" charset="0"/>
              </a:rPr>
              <a:t>, proses </a:t>
            </a:r>
            <a:r>
              <a:rPr lang="en-US" altLang="en-US" sz="2400" dirty="0" err="1">
                <a:latin typeface="Arial Narrow" panose="020B0606020202030204" pitchFamily="34" charset="0"/>
              </a:rPr>
              <a:t>berfikir</a:t>
            </a:r>
            <a:r>
              <a:rPr lang="en-US" altLang="en-US" sz="2400" dirty="0">
                <a:latin typeface="Arial Narrow" panose="020B0606020202030204" pitchFamily="34" charset="0"/>
              </a:rPr>
              <a:t>)</a:t>
            </a:r>
            <a:endParaRPr lang="en-US" altLang="en-US" sz="2400" dirty="0">
              <a:latin typeface="Arial Narrow" panose="020B0606020202030204" pitchFamily="34" charset="0"/>
            </a:endParaRPr>
          </a:p>
          <a:p>
            <a:pPr lvl="1">
              <a:lnSpc>
                <a:spcPct val="80000"/>
              </a:lnSpc>
            </a:pPr>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a:t>
            </a:r>
            <a:r>
              <a:rPr lang="en-US" altLang="en-US" sz="2400" dirty="0" err="1">
                <a:latin typeface="Arial Narrow" panose="020B0606020202030204" pitchFamily="34" charset="0"/>
              </a:rPr>
              <a:t>fisik</a:t>
            </a:r>
            <a:r>
              <a:rPr lang="en-US" altLang="en-US" sz="2400" dirty="0">
                <a:latin typeface="Arial Narrow" panose="020B0606020202030204" pitchFamily="34" charset="0"/>
              </a:rPr>
              <a:t> </a:t>
            </a:r>
            <a:endParaRPr lang="en-US" altLang="en-US" sz="2400" dirty="0">
              <a:latin typeface="Arial Narrow" panose="020B0606020202030204" pitchFamily="34" charset="0"/>
            </a:endParaRPr>
          </a:p>
          <a:p>
            <a:pPr lvl="2">
              <a:lnSpc>
                <a:spcPct val="80000"/>
              </a:lnSpc>
            </a:pPr>
            <a:r>
              <a:rPr lang="en-US" altLang="en-US" sz="2000" dirty="0" err="1">
                <a:latin typeface="Arial Narrow" panose="020B0606020202030204" pitchFamily="34" charset="0"/>
              </a:rPr>
              <a:t>Fisik</a:t>
            </a:r>
            <a:r>
              <a:rPr lang="en-US" altLang="en-US" sz="2000" dirty="0">
                <a:latin typeface="Arial Narrow" panose="020B0606020202030204" pitchFamily="34" charset="0"/>
              </a:rPr>
              <a:t> </a:t>
            </a:r>
            <a:r>
              <a:rPr lang="en-US" altLang="en-US" sz="2000" dirty="0" err="1">
                <a:latin typeface="Arial Narrow" panose="020B0606020202030204" pitchFamily="34" charset="0"/>
              </a:rPr>
              <a:t>diagnostik</a:t>
            </a:r>
            <a:r>
              <a:rPr lang="en-US" altLang="en-US" sz="2000" dirty="0">
                <a:latin typeface="Arial Narrow" panose="020B0606020202030204" pitchFamily="34" charset="0"/>
              </a:rPr>
              <a:t> (</a:t>
            </a:r>
            <a:r>
              <a:rPr lang="en-US" altLang="en-US" sz="2000" dirty="0" err="1">
                <a:latin typeface="Arial Narrow" panose="020B0606020202030204" pitchFamily="34" charset="0"/>
              </a:rPr>
              <a:t>inspeksi</a:t>
            </a:r>
            <a:r>
              <a:rPr lang="en-US" altLang="en-US" sz="2000" dirty="0">
                <a:latin typeface="Arial Narrow" panose="020B0606020202030204" pitchFamily="34" charset="0"/>
              </a:rPr>
              <a:t>, </a:t>
            </a:r>
            <a:r>
              <a:rPr lang="en-US" altLang="en-US" sz="2000" dirty="0" err="1">
                <a:latin typeface="Arial Narrow" panose="020B0606020202030204" pitchFamily="34" charset="0"/>
              </a:rPr>
              <a:t>palpasi</a:t>
            </a:r>
            <a:r>
              <a:rPr lang="en-US" altLang="en-US" sz="2000" dirty="0">
                <a:latin typeface="Arial Narrow" panose="020B0606020202030204" pitchFamily="34" charset="0"/>
              </a:rPr>
              <a:t>, </a:t>
            </a:r>
            <a:r>
              <a:rPr lang="en-US" altLang="en-US" sz="2000" dirty="0" err="1">
                <a:latin typeface="Arial Narrow" panose="020B0606020202030204" pitchFamily="34" charset="0"/>
              </a:rPr>
              <a:t>perkusi</a:t>
            </a:r>
            <a:r>
              <a:rPr lang="en-US" altLang="en-US" sz="2000" dirty="0">
                <a:latin typeface="Arial Narrow" panose="020B0606020202030204" pitchFamily="34" charset="0"/>
              </a:rPr>
              <a:t>, </a:t>
            </a:r>
            <a:r>
              <a:rPr lang="en-US" altLang="en-US" sz="2000" dirty="0" err="1">
                <a:latin typeface="Arial Narrow" panose="020B0606020202030204" pitchFamily="34" charset="0"/>
              </a:rPr>
              <a:t>auskultasi</a:t>
            </a:r>
            <a:r>
              <a:rPr lang="en-US" altLang="en-US" sz="2000" dirty="0">
                <a:latin typeface="Arial Narrow" panose="020B0606020202030204" pitchFamily="34" charset="0"/>
              </a:rPr>
              <a:t>)</a:t>
            </a:r>
            <a:endParaRPr lang="en-US" altLang="en-US" sz="2000" dirty="0">
              <a:latin typeface="Arial Narrow" panose="020B0606020202030204" pitchFamily="34" charset="0"/>
            </a:endParaRPr>
          </a:p>
          <a:p>
            <a:pPr lvl="2">
              <a:lnSpc>
                <a:spcPct val="80000"/>
              </a:lnSpc>
            </a:pPr>
            <a:r>
              <a:rPr lang="en-US" altLang="en-US" sz="2000" dirty="0" err="1">
                <a:latin typeface="Arial Narrow" panose="020B0606020202030204" pitchFamily="34" charset="0"/>
              </a:rPr>
              <a:t>Pengukuran</a:t>
            </a:r>
            <a:r>
              <a:rPr lang="en-US" altLang="en-US" sz="2000" dirty="0">
                <a:latin typeface="Arial Narrow" panose="020B0606020202030204" pitchFamily="34" charset="0"/>
              </a:rPr>
              <a:t> (TD, </a:t>
            </a:r>
            <a:r>
              <a:rPr lang="en-US" altLang="en-US" sz="2000" dirty="0" err="1">
                <a:latin typeface="Arial Narrow" panose="020B0606020202030204" pitchFamily="34" charset="0"/>
              </a:rPr>
              <a:t>Nadi</a:t>
            </a:r>
            <a:r>
              <a:rPr lang="en-US" altLang="en-US" sz="2000" dirty="0">
                <a:latin typeface="Arial Narrow" panose="020B0606020202030204" pitchFamily="34" charset="0"/>
              </a:rPr>
              <a:t>, </a:t>
            </a:r>
            <a:r>
              <a:rPr lang="en-US" altLang="en-US" sz="2000" dirty="0" err="1">
                <a:latin typeface="Arial Narrow" panose="020B0606020202030204" pitchFamily="34" charset="0"/>
              </a:rPr>
              <a:t>Pernafasan</a:t>
            </a:r>
            <a:r>
              <a:rPr lang="en-US" altLang="en-US" sz="2000" dirty="0">
                <a:latin typeface="Arial Narrow" panose="020B0606020202030204" pitchFamily="34" charset="0"/>
              </a:rPr>
              <a:t>, TB, BB).</a:t>
            </a:r>
            <a:endParaRPr lang="en-US" altLang="en-US" sz="2000" dirty="0">
              <a:latin typeface="Arial Narrow" panose="020B0606020202030204" pitchFamily="34" charset="0"/>
            </a:endParaRPr>
          </a:p>
          <a:p>
            <a:pPr lvl="2">
              <a:lnSpc>
                <a:spcPct val="80000"/>
              </a:lnSpc>
            </a:pPr>
            <a:r>
              <a:rPr lang="en-US" altLang="en-US" sz="2000" dirty="0" err="1">
                <a:latin typeface="Arial Narrow" panose="020B0606020202030204" pitchFamily="34" charset="0"/>
              </a:rPr>
              <a:t>Pemeriksaan</a:t>
            </a:r>
            <a:r>
              <a:rPr lang="en-US" altLang="en-US" sz="2000" dirty="0">
                <a:latin typeface="Arial Narrow" panose="020B0606020202030204" pitchFamily="34" charset="0"/>
              </a:rPr>
              <a:t> </a:t>
            </a:r>
            <a:r>
              <a:rPr lang="en-US" altLang="en-US" sz="2000" dirty="0" err="1">
                <a:latin typeface="Arial Narrow" panose="020B0606020202030204" pitchFamily="34" charset="0"/>
              </a:rPr>
              <a:t>penglihatan</a:t>
            </a:r>
            <a:r>
              <a:rPr lang="en-US" altLang="en-US" sz="2000" dirty="0">
                <a:latin typeface="Arial Narrow" panose="020B0606020202030204" pitchFamily="34" charset="0"/>
              </a:rPr>
              <a:t>, </a:t>
            </a:r>
            <a:r>
              <a:rPr lang="en-US" altLang="en-US" sz="2000" dirty="0" err="1">
                <a:latin typeface="Arial Narrow" panose="020B0606020202030204" pitchFamily="34" charset="0"/>
              </a:rPr>
              <a:t>pendengaran</a:t>
            </a:r>
            <a:r>
              <a:rPr lang="en-US" altLang="en-US" sz="2000" dirty="0">
                <a:latin typeface="Arial Narrow" panose="020B0606020202030204" pitchFamily="34" charset="0"/>
              </a:rPr>
              <a:t>, </a:t>
            </a:r>
            <a:r>
              <a:rPr lang="en-US" altLang="en-US" sz="2000" dirty="0" err="1">
                <a:latin typeface="Arial Narrow" panose="020B0606020202030204" pitchFamily="34" charset="0"/>
              </a:rPr>
              <a:t>perabaan</a:t>
            </a:r>
            <a:r>
              <a:rPr lang="en-US" altLang="en-US" sz="2000" dirty="0">
                <a:latin typeface="Arial Narrow" panose="020B0606020202030204" pitchFamily="34" charset="0"/>
              </a:rPr>
              <a:t>, </a:t>
            </a:r>
            <a:r>
              <a:rPr lang="en-US" altLang="en-US" sz="2000" dirty="0" err="1">
                <a:latin typeface="Arial Narrow" panose="020B0606020202030204" pitchFamily="34" charset="0"/>
              </a:rPr>
              <a:t>reflek</a:t>
            </a:r>
            <a:r>
              <a:rPr lang="en-US" altLang="en-US" sz="2000" dirty="0">
                <a:latin typeface="Arial Narrow" panose="020B0606020202030204" pitchFamily="34" charset="0"/>
              </a:rPr>
              <a:t>, </a:t>
            </a:r>
            <a:r>
              <a:rPr lang="en-US" altLang="en-US" sz="2000" dirty="0" err="1">
                <a:latin typeface="Arial Narrow" panose="020B0606020202030204" pitchFamily="34" charset="0"/>
              </a:rPr>
              <a:t>kesegaran</a:t>
            </a:r>
            <a:r>
              <a:rPr lang="en-US" altLang="en-US" sz="2000" dirty="0">
                <a:latin typeface="Arial Narrow" panose="020B0606020202030204" pitchFamily="34" charset="0"/>
              </a:rPr>
              <a:t> </a:t>
            </a:r>
            <a:r>
              <a:rPr lang="en-US" altLang="en-US" sz="2000" dirty="0" err="1">
                <a:latin typeface="Arial Narrow" panose="020B0606020202030204" pitchFamily="34" charset="0"/>
              </a:rPr>
              <a:t>jasmani</a:t>
            </a:r>
            <a:endParaRPr lang="en-US" altLang="en-US" sz="2000" dirty="0">
              <a:latin typeface="Arial Narrow" panose="020B0606020202030204" pitchFamily="34" charset="0"/>
            </a:endParaRPr>
          </a:p>
          <a:p>
            <a:pPr lvl="1">
              <a:lnSpc>
                <a:spcPct val="80000"/>
              </a:lnSpc>
            </a:pPr>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a:t>
            </a:r>
            <a:r>
              <a:rPr lang="en-US" altLang="en-US" sz="2400" dirty="0" err="1">
                <a:latin typeface="Arial Narrow" panose="020B0606020202030204" pitchFamily="34" charset="0"/>
              </a:rPr>
              <a:t>Laboratorium</a:t>
            </a:r>
            <a:r>
              <a:rPr lang="en-US" altLang="en-US" sz="2400" dirty="0">
                <a:latin typeface="Arial Narrow" panose="020B0606020202030204" pitchFamily="34" charset="0"/>
              </a:rPr>
              <a:t> (</a:t>
            </a:r>
            <a:r>
              <a:rPr lang="en-US" altLang="en-US" sz="2400" dirty="0" err="1">
                <a:latin typeface="Arial Narrow" panose="020B0606020202030204" pitchFamily="34" charset="0"/>
              </a:rPr>
              <a:t>darah</a:t>
            </a:r>
            <a:r>
              <a:rPr lang="en-US" altLang="en-US" sz="2400" dirty="0">
                <a:latin typeface="Arial Narrow" panose="020B0606020202030204" pitchFamily="34" charset="0"/>
              </a:rPr>
              <a:t>, </a:t>
            </a:r>
            <a:r>
              <a:rPr lang="en-US" altLang="en-US" sz="2400" dirty="0" err="1">
                <a:latin typeface="Arial Narrow" panose="020B0606020202030204" pitchFamily="34" charset="0"/>
              </a:rPr>
              <a:t>urin</a:t>
            </a:r>
            <a:r>
              <a:rPr lang="en-US" altLang="en-US" sz="2400" dirty="0">
                <a:latin typeface="Arial Narrow" panose="020B0606020202030204" pitchFamily="34" charset="0"/>
              </a:rPr>
              <a:t>, feces)</a:t>
            </a:r>
            <a:endParaRPr lang="en-US" altLang="en-US" sz="2400" dirty="0">
              <a:latin typeface="Arial Narrow" panose="020B0606020202030204" pitchFamily="34" charset="0"/>
            </a:endParaRPr>
          </a:p>
          <a:p>
            <a:pPr lvl="1">
              <a:lnSpc>
                <a:spcPct val="80000"/>
              </a:lnSpc>
            </a:pPr>
            <a:r>
              <a:rPr lang="en-GB" altLang="en-US" sz="2400" b="1" dirty="0" err="1">
                <a:latin typeface="Arial Narrow" panose="020B0606020202030204" pitchFamily="34" charset="0"/>
                <a:cs typeface="Arial" panose="020B0604020202020204" pitchFamily="34" charset="0"/>
              </a:rPr>
              <a:t>Pemeriksaan</a:t>
            </a:r>
            <a:r>
              <a:rPr lang="en-GB" altLang="en-US" sz="2400" b="1" dirty="0">
                <a:latin typeface="Arial Narrow" panose="020B0606020202030204" pitchFamily="34" charset="0"/>
                <a:cs typeface="Arial" panose="020B0604020202020204" pitchFamily="34" charset="0"/>
              </a:rPr>
              <a:t> </a:t>
            </a:r>
            <a:r>
              <a:rPr lang="en-GB" altLang="en-US" sz="2400" b="1" dirty="0" err="1">
                <a:latin typeface="Arial Narrow" panose="020B0606020202030204" pitchFamily="34" charset="0"/>
                <a:cs typeface="Arial" panose="020B0604020202020204" pitchFamily="34" charset="0"/>
              </a:rPr>
              <a:t>khusus</a:t>
            </a:r>
            <a:r>
              <a:rPr lang="en-GB" altLang="en-US" sz="2400" dirty="0">
                <a:latin typeface="Arial Narrow" panose="020B0606020202030204" pitchFamily="34" charset="0"/>
                <a:cs typeface="Arial" panose="020B0604020202020204" pitchFamily="34" charset="0"/>
              </a:rPr>
              <a:t> yang </a:t>
            </a:r>
            <a:r>
              <a:rPr lang="en-GB" altLang="en-US" sz="2400" dirty="0" err="1">
                <a:latin typeface="Arial Narrow" panose="020B0606020202030204" pitchFamily="34" charset="0"/>
                <a:cs typeface="Arial" panose="020B0604020202020204" pitchFamily="34" charset="0"/>
              </a:rPr>
              <a:t>berkaitan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dengan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keluhan</a:t>
            </a:r>
            <a:r>
              <a:rPr lang="en-GB" altLang="en-US" sz="2400" dirty="0">
                <a:latin typeface="Arial Narrow" panose="020B0606020202030204" pitchFamily="34" charset="0"/>
                <a:cs typeface="Arial" panose="020B0604020202020204" pitchFamily="34" charset="0"/>
              </a:rPr>
              <a:t> / </a:t>
            </a:r>
            <a:r>
              <a:rPr lang="en-GB" altLang="en-US" sz="2400" dirty="0" err="1">
                <a:latin typeface="Arial Narrow" panose="020B0606020202030204" pitchFamily="34" charset="0"/>
                <a:cs typeface="Arial" panose="020B0604020202020204" pitchFamily="34" charset="0"/>
              </a:rPr>
              <a:t>gangguan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kesehatan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spirometri</a:t>
            </a:r>
            <a:r>
              <a:rPr lang="en-GB" altLang="en-US" sz="2400" dirty="0">
                <a:latin typeface="Arial Narrow" panose="020B0606020202030204" pitchFamily="34" charset="0"/>
                <a:cs typeface="Arial" panose="020B0604020202020204" pitchFamily="34" charset="0"/>
              </a:rPr>
              <a:t> test, audiogram, </a:t>
            </a:r>
            <a:r>
              <a:rPr lang="en-GB" altLang="en-US" sz="2400" dirty="0" err="1">
                <a:latin typeface="Arial Narrow" panose="020B0606020202030204" pitchFamily="34" charset="0"/>
                <a:cs typeface="Arial" panose="020B0604020202020204" pitchFamily="34" charset="0"/>
              </a:rPr>
              <a:t>pemeriksaan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fungsi</a:t>
            </a:r>
            <a:r>
              <a:rPr lang="en-GB" altLang="en-US" sz="2400" dirty="0">
                <a:latin typeface="Arial Narrow" panose="020B0606020202030204" pitchFamily="34" charset="0"/>
                <a:cs typeface="Arial" panose="020B0604020202020204" pitchFamily="34" charset="0"/>
              </a:rPr>
              <a:t> organ </a:t>
            </a:r>
            <a:r>
              <a:rPr lang="en-GB" altLang="en-US" sz="2400" dirty="0" err="1">
                <a:latin typeface="Arial Narrow" panose="020B0606020202030204" pitchFamily="34" charset="0"/>
                <a:cs typeface="Arial" panose="020B0604020202020204" pitchFamily="34" charset="0"/>
              </a:rPr>
              <a:t>khusus</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pemeriksaan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laboratorium</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khusus</a:t>
            </a:r>
            <a:r>
              <a:rPr lang="en-GB" altLang="en-US" sz="2400" dirty="0">
                <a:latin typeface="Arial Narrow" panose="020B0606020202030204" pitchFamily="34" charset="0"/>
                <a:cs typeface="Arial" panose="020B0604020202020204" pitchFamily="34" charset="0"/>
              </a:rPr>
              <a:t> / biological monitoring).</a:t>
            </a:r>
            <a:endParaRPr lang="en-US" altLang="en-US" sz="2400" dirty="0">
              <a:latin typeface="Arial Narrow" panose="020B060602020203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304800" y="762000"/>
            <a:ext cx="79248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Kesehatan</a:t>
            </a:r>
            <a:r>
              <a:rPr lang="en-US" sz="4000" dirty="0">
                <a:latin typeface="Times New Roman" panose="02020603050405020304" pitchFamily="18" charset="0"/>
              </a:rPr>
              <a:t> </a:t>
            </a:r>
            <a:r>
              <a:rPr lang="en-US" sz="4000" dirty="0" err="1">
                <a:latin typeface="Times New Roman" panose="02020603050405020304" pitchFamily="18" charset="0"/>
              </a:rPr>
              <a:t>Khusus</a:t>
            </a:r>
            <a:endParaRPr lang="en-US" sz="4000" b="1" dirty="0">
              <a:latin typeface="Times New Roman" panose="02020603050405020304" pitchFamily="18" charset="0"/>
            </a:endParaRPr>
          </a:p>
        </p:txBody>
      </p:sp>
      <p:sp>
        <p:nvSpPr>
          <p:cNvPr id="7" name="TextBox 6"/>
          <p:cNvSpPr txBox="1"/>
          <p:nvPr/>
        </p:nvSpPr>
        <p:spPr>
          <a:xfrm>
            <a:off x="342900" y="1828800"/>
            <a:ext cx="8458200" cy="2677656"/>
          </a:xfrm>
          <a:prstGeom prst="rect">
            <a:avLst/>
          </a:prstGeom>
          <a:noFill/>
        </p:spPr>
        <p:txBody>
          <a:bodyPr wrap="square" rtlCol="0">
            <a:spAutoFit/>
          </a:bodyPr>
          <a:lstStyle/>
          <a:p>
            <a:r>
              <a:rPr lang="id-ID" sz="2800" dirty="0"/>
              <a:t>Pemeriksaan kesehatan yang dilakukan kepada tenaga kerja setelah sembuh dari kecelakaan dan penyakit yang agak lama dengan maksud untuk mengetahui dan menguji kemampuan bekerja dari tenaga kerja tersebut supaya ia bekerja sesuai dengan kondisi badannya.</a:t>
            </a:r>
            <a:endParaRPr lang="id-ID"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048"/>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
          <a:stretch>
            <a:fillRect/>
          </a:stretch>
        </p:blipFill>
        <p:spPr>
          <a:xfrm>
            <a:off x="685800" y="683279"/>
            <a:ext cx="7848600" cy="56667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531812" y="569913"/>
            <a:ext cx="8080375" cy="954087"/>
          </a:xfrm>
        </p:spPr>
        <p:txBody>
          <a:bodyPr/>
          <a:lstStyle/>
          <a:p>
            <a:pPr marL="838200" indent="-838200"/>
            <a:r>
              <a:rPr lang="en-US" sz="3200" b="1" dirty="0" err="1"/>
              <a:t>Pelayanan</a:t>
            </a:r>
            <a:r>
              <a:rPr lang="en-US" sz="3200" b="1" dirty="0"/>
              <a:t> </a:t>
            </a:r>
            <a:r>
              <a:rPr lang="en-US" sz="3200" b="1" dirty="0" err="1"/>
              <a:t>Kesehatan</a:t>
            </a:r>
            <a:r>
              <a:rPr lang="en-US" sz="3200" b="1" dirty="0"/>
              <a:t> </a:t>
            </a:r>
            <a:r>
              <a:rPr lang="en-US" sz="3200" b="1" dirty="0" err="1"/>
              <a:t>Kerja</a:t>
            </a:r>
            <a:endParaRPr lang="en-US" sz="3200" b="1" dirty="0"/>
          </a:p>
        </p:txBody>
      </p:sp>
      <p:sp>
        <p:nvSpPr>
          <p:cNvPr id="6" name="Rectangle 3"/>
          <p:cNvSpPr txBox="1">
            <a:spLocks noChangeArrowheads="1"/>
          </p:cNvSpPr>
          <p:nvPr/>
        </p:nvSpPr>
        <p:spPr bwMode="auto">
          <a:xfrm>
            <a:off x="533400" y="1371600"/>
            <a:ext cx="845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38100" eaLnBrk="1" hangingPunct="1">
              <a:lnSpc>
                <a:spcPct val="95000"/>
              </a:lnSpc>
              <a:buClr>
                <a:schemeClr val="tx1"/>
              </a:buClr>
              <a:buFont typeface="Wingdings" panose="05000000000000000000" pitchFamily="2" charset="2"/>
              <a:buNone/>
              <a:defRPr/>
            </a:pPr>
            <a:endParaRPr lang="en-US" b="1" dirty="0">
              <a:latin typeface="Sylfaen" panose="010A0502050306030303" pitchFamily="18" charset="0"/>
            </a:endParaRPr>
          </a:p>
          <a:p>
            <a:pPr marL="114300" indent="-38100" eaLnBrk="1" hangingPunct="1">
              <a:lnSpc>
                <a:spcPct val="95000"/>
              </a:lnSpc>
              <a:buClr>
                <a:schemeClr val="tx1"/>
              </a:buClr>
              <a:buFont typeface="Wingdings" panose="05000000000000000000" pitchFamily="2" charset="2"/>
              <a:buNone/>
              <a:defRPr/>
            </a:pPr>
            <a:r>
              <a:rPr lang="en-US" sz="2400" b="1" dirty="0">
                <a:latin typeface="Sylfaen" panose="010A0502050306030303" pitchFamily="18" charset="0"/>
              </a:rPr>
              <a:t>Program / </a:t>
            </a:r>
            <a:r>
              <a:rPr lang="en-US" sz="2400" b="1" dirty="0" err="1">
                <a:latin typeface="Sylfaen" panose="010A0502050306030303" pitchFamily="18" charset="0"/>
              </a:rPr>
              <a:t>Kegiatan</a:t>
            </a:r>
            <a:r>
              <a:rPr lang="en-US" sz="2400" b="1" dirty="0">
                <a:latin typeface="Sylfaen" panose="010A0502050306030303" pitchFamily="18" charset="0"/>
              </a:rPr>
              <a:t> </a:t>
            </a:r>
            <a:r>
              <a:rPr lang="en-US" sz="2400" b="1" dirty="0" err="1">
                <a:latin typeface="Sylfaen" panose="010A0502050306030303" pitchFamily="18" charset="0"/>
              </a:rPr>
              <a:t>harus</a:t>
            </a:r>
            <a:r>
              <a:rPr lang="en-US" sz="2400" b="1" dirty="0">
                <a:latin typeface="Sylfaen" panose="010A0502050306030303" pitchFamily="18" charset="0"/>
              </a:rPr>
              <a:t> </a:t>
            </a:r>
            <a:r>
              <a:rPr lang="en-US" sz="2400" b="1" dirty="0" err="1">
                <a:latin typeface="Sylfaen" panose="010A0502050306030303" pitchFamily="18" charset="0"/>
              </a:rPr>
              <a:t>bersifat</a:t>
            </a:r>
            <a:r>
              <a:rPr lang="en-US" sz="2400" b="1" dirty="0">
                <a:latin typeface="Sylfaen" panose="010A0502050306030303" pitchFamily="18" charset="0"/>
              </a:rPr>
              <a:t> </a:t>
            </a:r>
            <a:r>
              <a:rPr lang="en-US" sz="2400" b="1" dirty="0" err="1">
                <a:latin typeface="Sylfaen" panose="010A0502050306030303" pitchFamily="18" charset="0"/>
              </a:rPr>
              <a:t>komprehensif</a:t>
            </a:r>
            <a:r>
              <a:rPr lang="en-US" sz="2400" b="1" dirty="0">
                <a:latin typeface="Sylfaen" panose="010A0502050306030303" pitchFamily="18" charset="0"/>
              </a:rPr>
              <a:t>, </a:t>
            </a:r>
            <a:r>
              <a:rPr lang="en-US" sz="2400" b="1" dirty="0" err="1">
                <a:latin typeface="Sylfaen" panose="010A0502050306030303" pitchFamily="18" charset="0"/>
              </a:rPr>
              <a:t>meliputi</a:t>
            </a:r>
            <a:r>
              <a:rPr lang="en-US" sz="2400" b="1" dirty="0">
                <a:latin typeface="Sylfaen" panose="010A0502050306030303" pitchFamily="18" charset="0"/>
              </a:rPr>
              <a:t> :</a:t>
            </a:r>
            <a:endParaRPr lang="en-US" sz="2400" b="1" dirty="0">
              <a:latin typeface="Sylfaen" panose="010A0502050306030303" pitchFamily="18" charset="0"/>
            </a:endParaRPr>
          </a:p>
          <a:p>
            <a:pPr marL="1016000" lvl="1" indent="-266700" eaLnBrk="1" hangingPunct="1">
              <a:lnSpc>
                <a:spcPct val="95000"/>
              </a:lnSpc>
              <a:buClr>
                <a:schemeClr val="tx1"/>
              </a:buClr>
              <a:buFont typeface="Wingdings" panose="05000000000000000000" pitchFamily="2" charset="2"/>
              <a:buChar char="§"/>
              <a:defRPr/>
            </a:pPr>
            <a:r>
              <a:rPr lang="en-US" sz="2400" b="1" dirty="0" err="1">
                <a:latin typeface="Sylfaen" panose="010A0502050306030303" pitchFamily="18" charset="0"/>
              </a:rPr>
              <a:t>Pencegahan</a:t>
            </a:r>
            <a:r>
              <a:rPr lang="en-US" sz="2400" b="1" dirty="0">
                <a:latin typeface="Sylfaen" panose="010A0502050306030303" pitchFamily="18" charset="0"/>
              </a:rPr>
              <a:t> (</a:t>
            </a:r>
            <a:r>
              <a:rPr lang="en-US" sz="2400" b="1" dirty="0" err="1">
                <a:latin typeface="Sylfaen" panose="010A0502050306030303" pitchFamily="18" charset="0"/>
              </a:rPr>
              <a:t>Preventif</a:t>
            </a:r>
            <a:r>
              <a:rPr lang="en-US" sz="2400" b="1" dirty="0">
                <a:latin typeface="Sylfaen" panose="010A0502050306030303" pitchFamily="18" charset="0"/>
              </a:rPr>
              <a:t>)</a:t>
            </a:r>
            <a:endParaRPr lang="en-US" sz="2400" b="1" dirty="0">
              <a:latin typeface="Sylfaen" panose="010A0502050306030303" pitchFamily="18" charset="0"/>
            </a:endParaRPr>
          </a:p>
          <a:p>
            <a:pPr marL="1016000" lvl="1" indent="-266700" eaLnBrk="1" hangingPunct="1">
              <a:lnSpc>
                <a:spcPct val="95000"/>
              </a:lnSpc>
              <a:buClr>
                <a:schemeClr val="tx1"/>
              </a:buClr>
              <a:buFont typeface="Wingdings" panose="05000000000000000000" pitchFamily="2" charset="2"/>
              <a:buChar char="§"/>
              <a:defRPr/>
            </a:pPr>
            <a:r>
              <a:rPr lang="en-US" sz="2400" b="1" dirty="0" err="1">
                <a:latin typeface="Sylfaen" panose="010A0502050306030303" pitchFamily="18" charset="0"/>
              </a:rPr>
              <a:t>Pembinaan</a:t>
            </a:r>
            <a:r>
              <a:rPr lang="en-US" sz="2400" b="1" dirty="0">
                <a:latin typeface="Sylfaen" panose="010A0502050306030303" pitchFamily="18" charset="0"/>
              </a:rPr>
              <a:t> (</a:t>
            </a:r>
            <a:r>
              <a:rPr lang="en-US" sz="2400" b="1" dirty="0" err="1">
                <a:latin typeface="Sylfaen" panose="010A0502050306030303" pitchFamily="18" charset="0"/>
              </a:rPr>
              <a:t>Promotif</a:t>
            </a:r>
            <a:r>
              <a:rPr lang="en-US" sz="2400" b="1" dirty="0">
                <a:latin typeface="Sylfaen" panose="010A0502050306030303" pitchFamily="18" charset="0"/>
              </a:rPr>
              <a:t>)</a:t>
            </a:r>
            <a:endParaRPr lang="en-US" sz="2400" b="1" dirty="0">
              <a:latin typeface="Sylfaen" panose="010A0502050306030303" pitchFamily="18" charset="0"/>
            </a:endParaRPr>
          </a:p>
          <a:p>
            <a:pPr marL="1016000" lvl="1" indent="-266700" eaLnBrk="1" hangingPunct="1">
              <a:lnSpc>
                <a:spcPct val="95000"/>
              </a:lnSpc>
              <a:buClr>
                <a:schemeClr val="tx1"/>
              </a:buClr>
              <a:buFont typeface="Wingdings" panose="05000000000000000000" pitchFamily="2" charset="2"/>
              <a:buChar char="§"/>
              <a:defRPr/>
            </a:pPr>
            <a:r>
              <a:rPr lang="en-US" sz="2400" b="1" dirty="0" err="1">
                <a:latin typeface="Sylfaen" panose="010A0502050306030303" pitchFamily="18" charset="0"/>
              </a:rPr>
              <a:t>Pengobatan</a:t>
            </a:r>
            <a:r>
              <a:rPr lang="en-US" sz="2400" b="1" dirty="0">
                <a:latin typeface="Sylfaen" panose="010A0502050306030303" pitchFamily="18" charset="0"/>
              </a:rPr>
              <a:t> (</a:t>
            </a:r>
            <a:r>
              <a:rPr lang="en-US" sz="2400" b="1" dirty="0" err="1">
                <a:latin typeface="Sylfaen" panose="010A0502050306030303" pitchFamily="18" charset="0"/>
              </a:rPr>
              <a:t>Kuratif</a:t>
            </a:r>
            <a:r>
              <a:rPr lang="en-US" sz="2400" b="1" dirty="0">
                <a:latin typeface="Sylfaen" panose="010A0502050306030303" pitchFamily="18" charset="0"/>
              </a:rPr>
              <a:t>)</a:t>
            </a:r>
            <a:endParaRPr lang="en-US" sz="2400" b="1" dirty="0">
              <a:latin typeface="Sylfaen" panose="010A0502050306030303" pitchFamily="18" charset="0"/>
            </a:endParaRPr>
          </a:p>
          <a:p>
            <a:pPr marL="1016000" lvl="1" indent="-266700" eaLnBrk="1" hangingPunct="1">
              <a:lnSpc>
                <a:spcPct val="95000"/>
              </a:lnSpc>
              <a:buClr>
                <a:schemeClr val="tx1"/>
              </a:buClr>
              <a:buFont typeface="Wingdings" panose="05000000000000000000" pitchFamily="2" charset="2"/>
              <a:buChar char="§"/>
              <a:defRPr/>
            </a:pPr>
            <a:r>
              <a:rPr lang="en-US" sz="2400" b="1" dirty="0" err="1">
                <a:latin typeface="Sylfaen" panose="010A0502050306030303" pitchFamily="18" charset="0"/>
              </a:rPr>
              <a:t>Pemulihan</a:t>
            </a:r>
            <a:r>
              <a:rPr lang="en-US" sz="2400" b="1" dirty="0">
                <a:latin typeface="Sylfaen" panose="010A0502050306030303" pitchFamily="18" charset="0"/>
              </a:rPr>
              <a:t> (</a:t>
            </a:r>
            <a:r>
              <a:rPr lang="en-US" sz="2400" b="1" dirty="0" err="1">
                <a:latin typeface="Sylfaen" panose="010A0502050306030303" pitchFamily="18" charset="0"/>
              </a:rPr>
              <a:t>Rehabilitatif</a:t>
            </a:r>
            <a:r>
              <a:rPr lang="en-US" sz="2400" b="1" dirty="0">
                <a:latin typeface="Sylfaen" panose="010A0502050306030303" pitchFamily="18" charset="0"/>
              </a:rPr>
              <a:t>)</a:t>
            </a:r>
            <a:endParaRPr lang="en-US" sz="2400" b="1" dirty="0">
              <a:latin typeface="Sylfaen" panose="010A050205030603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a:xfrm>
            <a:off x="531812" y="685800"/>
            <a:ext cx="8080375" cy="720725"/>
          </a:xfrm>
          <a:solidFill>
            <a:schemeClr val="accent1"/>
          </a:solidFill>
        </p:spPr>
        <p:txBody>
          <a:bodyPr/>
          <a:lstStyle/>
          <a:p>
            <a:r>
              <a:rPr lang="en-US" sz="4000" dirty="0" err="1"/>
              <a:t>Akibat</a:t>
            </a:r>
            <a:r>
              <a:rPr lang="en-US" sz="4000" dirty="0"/>
              <a:t> PAK pada Tenaga </a:t>
            </a:r>
            <a:r>
              <a:rPr lang="en-US" sz="4000" dirty="0" err="1"/>
              <a:t>Kerja</a:t>
            </a:r>
            <a:endParaRPr lang="en-US" sz="4000" dirty="0"/>
          </a:p>
        </p:txBody>
      </p:sp>
      <p:sp>
        <p:nvSpPr>
          <p:cNvPr id="18" name="Rectangle 3"/>
          <p:cNvSpPr>
            <a:spLocks noGrp="1" noChangeArrowheads="1"/>
          </p:cNvSpPr>
          <p:nvPr>
            <p:ph idx="1"/>
          </p:nvPr>
        </p:nvSpPr>
        <p:spPr>
          <a:xfrm>
            <a:off x="659606" y="1676400"/>
            <a:ext cx="7796212" cy="4608512"/>
          </a:xfrm>
        </p:spPr>
        <p:txBody>
          <a:bodyPr/>
          <a:lstStyle/>
          <a:p>
            <a:pPr marL="609600" indent="-609600">
              <a:lnSpc>
                <a:spcPct val="70000"/>
              </a:lnSpc>
            </a:pPr>
            <a:r>
              <a:rPr lang="sv-SE" sz="2800" dirty="0"/>
              <a:t>Akibat langsung :</a:t>
            </a:r>
            <a:endParaRPr lang="sv-SE" sz="2800" dirty="0"/>
          </a:p>
          <a:p>
            <a:pPr marL="990600" lvl="1" indent="-533400">
              <a:lnSpc>
                <a:spcPct val="80000"/>
              </a:lnSpc>
              <a:buFont typeface="Wingdings" panose="05000000000000000000" pitchFamily="2" charset="2"/>
              <a:buChar char="Ø"/>
            </a:pPr>
            <a:r>
              <a:rPr lang="sv-SE" sz="2400" dirty="0"/>
              <a:t>Sementara Tidak Mampu Bekerja (STMB)</a:t>
            </a:r>
            <a:endParaRPr lang="sv-SE" sz="2400" dirty="0"/>
          </a:p>
          <a:p>
            <a:pPr marL="990600" lvl="1" indent="-533400">
              <a:lnSpc>
                <a:spcPct val="80000"/>
              </a:lnSpc>
              <a:buFont typeface="Wingdings" panose="05000000000000000000" pitchFamily="2" charset="2"/>
              <a:buChar char="Ø"/>
            </a:pPr>
            <a:r>
              <a:rPr lang="sv-SE" sz="2400" dirty="0"/>
              <a:t>Kehilangan salah satu organ atau fungsi (cacat anatomis atau cacat fungsi) sebagian atau total</a:t>
            </a:r>
            <a:endParaRPr lang="fi-FI" sz="2400" dirty="0"/>
          </a:p>
          <a:p>
            <a:pPr marL="990600" lvl="1" indent="-533400">
              <a:lnSpc>
                <a:spcPct val="80000"/>
              </a:lnSpc>
              <a:buFont typeface="Wingdings" panose="05000000000000000000" pitchFamily="2" charset="2"/>
              <a:buChar char="Ø"/>
            </a:pPr>
            <a:r>
              <a:rPr lang="it-IT" sz="2400" dirty="0"/>
              <a:t>Meninggal dunia</a:t>
            </a:r>
            <a:endParaRPr lang="it-IT" sz="2400" dirty="0"/>
          </a:p>
          <a:p>
            <a:pPr marL="609600" indent="-609600">
              <a:lnSpc>
                <a:spcPct val="70000"/>
              </a:lnSpc>
            </a:pPr>
            <a:r>
              <a:rPr lang="en-US" sz="2800" dirty="0" err="1"/>
              <a:t>Akibat</a:t>
            </a:r>
            <a:r>
              <a:rPr lang="en-US" sz="2800" dirty="0"/>
              <a:t> </a:t>
            </a:r>
            <a:r>
              <a:rPr lang="en-US" sz="2800" dirty="0" err="1"/>
              <a:t>tidak</a:t>
            </a:r>
            <a:r>
              <a:rPr lang="en-US" sz="2800" dirty="0"/>
              <a:t> </a:t>
            </a:r>
            <a:r>
              <a:rPr lang="en-US" sz="2800" dirty="0" err="1"/>
              <a:t>langsung</a:t>
            </a:r>
            <a:r>
              <a:rPr lang="en-US" sz="2800" dirty="0"/>
              <a:t> :</a:t>
            </a:r>
            <a:endParaRPr lang="en-US" sz="2800" dirty="0"/>
          </a:p>
          <a:p>
            <a:pPr marL="990600" lvl="1" indent="-533400">
              <a:lnSpc>
                <a:spcPct val="80000"/>
              </a:lnSpc>
              <a:buFont typeface="Wingdings" panose="05000000000000000000" pitchFamily="2" charset="2"/>
              <a:buChar char="Ø"/>
            </a:pPr>
            <a:r>
              <a:rPr lang="sv-SE" sz="2400" dirty="0"/>
              <a:t>Penderitaan fisik dan mental karena PAK</a:t>
            </a:r>
            <a:endParaRPr lang="sv-SE" sz="2400" dirty="0"/>
          </a:p>
          <a:p>
            <a:pPr marL="990600" lvl="1" indent="-533400">
              <a:lnSpc>
                <a:spcPct val="80000"/>
              </a:lnSpc>
              <a:buFont typeface="Wingdings" panose="05000000000000000000" pitchFamily="2" charset="2"/>
              <a:buChar char="Ø"/>
            </a:pPr>
            <a:r>
              <a:rPr lang="en-US" sz="2400" dirty="0" err="1"/>
              <a:t>Kehilangan</a:t>
            </a:r>
            <a:r>
              <a:rPr lang="en-US" sz="2400" dirty="0"/>
              <a:t> </a:t>
            </a:r>
            <a:r>
              <a:rPr lang="en-US" sz="2400" dirty="0" err="1"/>
              <a:t>pekerjaan</a:t>
            </a:r>
            <a:r>
              <a:rPr lang="en-US" sz="2400" dirty="0"/>
              <a:t>/</a:t>
            </a:r>
            <a:r>
              <a:rPr lang="en-US" sz="2400" dirty="0" err="1"/>
              <a:t>pendapatan</a:t>
            </a:r>
            <a:endParaRPr lang="en-US" sz="2400" dirty="0"/>
          </a:p>
          <a:p>
            <a:pPr marL="990600" lvl="1" indent="-533400">
              <a:lnSpc>
                <a:spcPct val="80000"/>
              </a:lnSpc>
              <a:buFont typeface="Wingdings" panose="05000000000000000000" pitchFamily="2" charset="2"/>
              <a:buChar char="Ø"/>
            </a:pPr>
            <a:r>
              <a:rPr lang="sv-SE" sz="2400" dirty="0"/>
              <a:t>Resiko hak-haknya tidak diberikan</a:t>
            </a:r>
            <a:endParaRPr lang="sv-SE" sz="2400" dirty="0"/>
          </a:p>
          <a:p>
            <a:pPr marL="609600" indent="-609600">
              <a:lnSpc>
                <a:spcPct val="70000"/>
              </a:lnSpc>
            </a:pPr>
            <a:r>
              <a:rPr lang="en-US" sz="2800" dirty="0" err="1"/>
              <a:t>Apabila</a:t>
            </a:r>
            <a:r>
              <a:rPr lang="en-US" sz="2800" dirty="0"/>
              <a:t> </a:t>
            </a:r>
            <a:r>
              <a:rPr lang="en-US" sz="2800" dirty="0" err="1"/>
              <a:t>tidak</a:t>
            </a:r>
            <a:r>
              <a:rPr lang="en-US" sz="2800" dirty="0"/>
              <a:t> </a:t>
            </a:r>
            <a:r>
              <a:rPr lang="en-US" sz="2800" dirty="0" err="1"/>
              <a:t>dilakukan</a:t>
            </a:r>
            <a:r>
              <a:rPr lang="en-US" sz="2800" dirty="0"/>
              <a:t> </a:t>
            </a:r>
            <a:r>
              <a:rPr lang="en-US" sz="2800" dirty="0" err="1"/>
              <a:t>pengendalian</a:t>
            </a:r>
            <a:r>
              <a:rPr lang="en-US" sz="2800" dirty="0"/>
              <a:t> yang </a:t>
            </a:r>
            <a:r>
              <a:rPr lang="en-US" sz="2800" dirty="0" err="1"/>
              <a:t>memadai</a:t>
            </a:r>
            <a:r>
              <a:rPr lang="en-US" sz="2800" dirty="0"/>
              <a:t>, PAK yang </a:t>
            </a:r>
            <a:r>
              <a:rPr lang="en-US" sz="2800" dirty="0" err="1"/>
              <a:t>ada</a:t>
            </a:r>
            <a:r>
              <a:rPr lang="en-US" sz="2800" dirty="0"/>
              <a:t> </a:t>
            </a:r>
            <a:r>
              <a:rPr lang="en-US" sz="2800" dirty="0" err="1"/>
              <a:t>akan</a:t>
            </a:r>
            <a:r>
              <a:rPr lang="en-US" sz="2800" dirty="0"/>
              <a:t> </a:t>
            </a:r>
            <a:r>
              <a:rPr lang="en-US" sz="2800" dirty="0" err="1"/>
              <a:t>berimbas</a:t>
            </a:r>
            <a:r>
              <a:rPr lang="en-US" sz="2800" dirty="0"/>
              <a:t> pada </a:t>
            </a:r>
            <a:r>
              <a:rPr lang="en-US" sz="2800" dirty="0" err="1"/>
              <a:t>tenaga</a:t>
            </a:r>
            <a:r>
              <a:rPr lang="en-US" sz="2800" dirty="0"/>
              <a:t> </a:t>
            </a:r>
            <a:r>
              <a:rPr lang="en-US" sz="2800" dirty="0" err="1"/>
              <a:t>kerja</a:t>
            </a:r>
            <a:r>
              <a:rPr lang="en-US" sz="2800" dirty="0"/>
              <a:t> lain</a:t>
            </a:r>
            <a:endParaRPr lang="en-US" sz="2800" dirty="0"/>
          </a:p>
          <a:p>
            <a:pPr marL="990600" lvl="1" indent="-533400">
              <a:lnSpc>
                <a:spcPct val="80000"/>
              </a:lnSpc>
              <a:buFont typeface="Wingdings" panose="05000000000000000000" pitchFamily="2" charset="2"/>
              <a:buChar char="Ø"/>
            </a:pP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12467</Words>
  <Application>WPS Presentation</Application>
  <PresentationFormat>On-screen Show (4:3)</PresentationFormat>
  <Paragraphs>282</Paragraphs>
  <Slides>34</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34</vt:i4>
      </vt:variant>
    </vt:vector>
  </HeadingPairs>
  <TitlesOfParts>
    <vt:vector size="51" baseType="lpstr">
      <vt:lpstr>Arial</vt:lpstr>
      <vt:lpstr>SimSun</vt:lpstr>
      <vt:lpstr>Wingdings</vt:lpstr>
      <vt:lpstr>Calibri</vt:lpstr>
      <vt:lpstr>Arial Black</vt:lpstr>
      <vt:lpstr>Script MT Bold</vt:lpstr>
      <vt:lpstr>Microsoft YaHei</vt:lpstr>
      <vt:lpstr>Arial Unicode MS</vt:lpstr>
      <vt:lpstr>Arial Narrow</vt:lpstr>
      <vt:lpstr>Times New Roman</vt:lpstr>
      <vt:lpstr>Sylfaen</vt:lpstr>
      <vt:lpstr>Arial Black</vt:lpstr>
      <vt:lpstr>Wingdings 3</vt:lpstr>
      <vt:lpstr>Verdana</vt:lpstr>
      <vt:lpstr>Wingdings 2</vt:lpstr>
      <vt:lpstr>Tahoma</vt:lpstr>
      <vt:lpstr>Office Theme</vt:lpstr>
      <vt:lpstr>PowerPoint 演示文稿</vt:lpstr>
      <vt:lpstr>TUJUAN</vt:lpstr>
      <vt:lpstr>PowerPoint 演示文稿</vt:lpstr>
      <vt:lpstr>PowerPoint 演示文稿</vt:lpstr>
      <vt:lpstr>PowerPoint 演示文稿</vt:lpstr>
      <vt:lpstr>PowerPoint 演示文稿</vt:lpstr>
      <vt:lpstr>PowerPoint 演示文稿</vt:lpstr>
      <vt:lpstr>Pelayanan Kesehatan Kerja</vt:lpstr>
      <vt:lpstr>Akibat PAK pada Tenaga Kerja</vt:lpstr>
      <vt:lpstr>Akibat PAK pada Perusahaan</vt:lpstr>
      <vt:lpstr>Akibat PAK pada Masyarakat</vt:lpstr>
      <vt:lpstr>Definisi</vt:lpstr>
      <vt:lpstr>Definisi</vt:lpstr>
      <vt:lpstr>Gejala</vt:lpstr>
      <vt:lpstr>Faktor Penyebab</vt:lpstr>
      <vt:lpstr>Pengendalian</vt:lpstr>
      <vt:lpstr>Pengendalian</vt:lpstr>
      <vt:lpstr>Pengendalian</vt:lpstr>
      <vt:lpstr>Pengendalian</vt:lpstr>
      <vt:lpstr>Definisi</vt:lpstr>
      <vt:lpstr>Definisi</vt:lpstr>
      <vt:lpstr>PowerPoint 演示文稿</vt:lpstr>
      <vt:lpstr>Gejala</vt:lpstr>
      <vt:lpstr>Gejala</vt:lpstr>
      <vt:lpstr>Upaya Pencegahan</vt:lpstr>
      <vt:lpstr>Upaya Pencegahan</vt:lpstr>
      <vt:lpstr>Definisi:</vt:lpstr>
      <vt:lpstr>Definisi:</vt:lpstr>
      <vt:lpstr>Penyebab:</vt:lpstr>
      <vt:lpstr>Gejala Umum</vt:lpstr>
      <vt:lpstr>Diagnosis</vt:lpstr>
      <vt:lpstr>Pengobatan</vt:lpstr>
      <vt:lpstr>Pencegahan</vt:lpstr>
      <vt:lpstr>PowerPoint 演示文稿</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USER</cp:lastModifiedBy>
  <cp:revision>342</cp:revision>
  <dcterms:created xsi:type="dcterms:W3CDTF">2010-08-24T06:47:00Z</dcterms:created>
  <dcterms:modified xsi:type="dcterms:W3CDTF">2019-01-02T10:39:13Z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1033-10.2.0.7617</vt:lpwstr>
  </property>
</Properties>
</file>