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6" r:id="rId2"/>
    <p:sldId id="395" r:id="rId3"/>
    <p:sldId id="443" r:id="rId4"/>
    <p:sldId id="444" r:id="rId5"/>
    <p:sldId id="431" r:id="rId6"/>
    <p:sldId id="433" r:id="rId7"/>
    <p:sldId id="446" r:id="rId8"/>
    <p:sldId id="447" r:id="rId9"/>
    <p:sldId id="448" r:id="rId10"/>
    <p:sldId id="453" r:id="rId11"/>
    <p:sldId id="452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4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3190" autoAdjust="0"/>
  </p:normalViewPr>
  <p:slideViewPr>
    <p:cSldViewPr>
      <p:cViewPr varScale="1">
        <p:scale>
          <a:sx n="85" d="100"/>
          <a:sy n="85" d="100"/>
        </p:scale>
        <p:origin x="9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988DF4-AA17-4895-A7D4-A330E94C0E29}" type="datetimeFigureOut">
              <a:rPr lang="id-ID"/>
              <a:pPr>
                <a:defRPr/>
              </a:pPr>
              <a:t>01/11/2018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F2FC91-52F9-41A2-A13E-D2D6D54545B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7894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6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16CB-B507-44E7-9FDD-86ED57E99152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20C4-B90F-4140-9273-6DE0A339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6C99-7C7F-43DF-8773-E206650DCED3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9839-F3BA-40DC-B27E-E5900C5B3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5B40-DC4E-4A4B-80F1-FFB730A3FCAE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0ADA-41AD-4951-A56A-0265E6EE6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8C1-9914-4EE3-8ADC-D091915DFF22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7914-B422-4AEB-B120-13749AF84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DA01-10EE-4145-AC48-7CA3EBF4906C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1C21-E31F-441E-BCAF-F856E5159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C29-EE99-46C3-8384-3D5C6F28CAFC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B7E2-2759-4634-8B16-2F125209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CC22-C3EF-4AE0-B043-9AAD45417590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491B-EC8A-4AA9-A6D1-77B4C38F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1683-3C46-40C3-B460-B93100727F5F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0585-9A03-49BA-8A8B-405E43D35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ED2D-2118-4B6E-AAFE-2E06B1104126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AD4D-48A9-48FE-9AB1-0C5659D9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ECF8-CFAF-479A-B708-AC08857CA5A8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941C-2CC7-428D-BF60-8B2A6674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D305-3BA6-4635-BEE1-BAD1201B7082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1DA6-349C-4B6E-A9B8-9FFF4476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C48B4-2418-4522-8139-7DB8B8EB989C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1453D4-9D10-4791-A7DD-FDBEC763E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71800" y="3657600"/>
            <a:ext cx="61722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 PENYEBAB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PENYAKIT AKIBAT KERJA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Izzatu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SKM, MKKK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 KESMAS / FIKES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BDB629-273B-4F55-99A8-80D687F87AA4}"/>
              </a:ext>
            </a:extLst>
          </p:cNvPr>
          <p:cNvSpPr/>
          <p:nvPr/>
        </p:nvSpPr>
        <p:spPr>
          <a:xfrm>
            <a:off x="671512" y="632132"/>
            <a:ext cx="7772400" cy="96996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sz="3200">
                <a:latin typeface="Arial Narrow" panose="020B0606020202030204" pitchFamily="34" charset="0"/>
              </a:rPr>
              <a:t>FAKTOR PENYEBAB PENYAKIT AKIBAT KERJA</a:t>
            </a:r>
          </a:p>
        </p:txBody>
      </p:sp>
      <p:sp>
        <p:nvSpPr>
          <p:cNvPr id="9" name="Text Placeholder 144385">
            <a:extLst>
              <a:ext uri="{FF2B5EF4-FFF2-40B4-BE49-F238E27FC236}">
                <a16:creationId xmlns:a16="http://schemas.microsoft.com/office/drawing/2014/main" id="{DB2D9E58-F687-4B1D-B4F7-EE19CD64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/>
          </a:solidFill>
          <a:ln>
            <a:solidFill>
              <a:schemeClr val="tx1"/>
            </a:solidFill>
            <a:miter/>
          </a:ln>
        </p:spPr>
        <p:txBody>
          <a:bodyPr/>
          <a:lstStyle/>
          <a:p>
            <a:pPr marL="609600" indent="-609600">
              <a:buClr>
                <a:schemeClr val="tx1"/>
              </a:buClr>
              <a:buNone/>
            </a:pPr>
            <a:r>
              <a:rPr sz="2400" b="1" err="1">
                <a:latin typeface="Arial Narrow" panose="020B0606020202030204" pitchFamily="34" charset="0"/>
              </a:rPr>
              <a:t>Golongan Ergonomi/Fisiologi</a:t>
            </a:r>
            <a:r>
              <a:rPr sz="2400" b="1">
                <a:latin typeface="Arial Narrow" panose="020B0606020202030204" pitchFamily="34" charset="0"/>
              </a:rPr>
              <a:t>:</a:t>
            </a:r>
          </a:p>
          <a:p>
            <a:pPr marL="990600" lvl="1" indent="-5334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2400" err="1">
                <a:latin typeface="Arial Narrow" panose="020B0606020202030204" pitchFamily="34" charset="0"/>
              </a:rPr>
              <a:t>Penyebab	: cara kerja, posisi kerja, alat kerja</a:t>
            </a:r>
            <a:r>
              <a:rPr sz="2400">
                <a:latin typeface="Arial Narrow" panose="020B0606020202030204" pitchFamily="34" charset="0"/>
              </a:rPr>
              <a:t>, </a:t>
            </a:r>
          </a:p>
          <a:p>
            <a:pPr marL="990600" lvl="1" indent="-533400">
              <a:buClr>
                <a:schemeClr val="tx1"/>
              </a:buClr>
              <a:buNone/>
            </a:pPr>
            <a:r>
              <a:rPr sz="2400" err="1">
                <a:latin typeface="Arial Narrow" panose="020B0606020202030204" pitchFamily="34" charset="0"/>
              </a:rPr>
              <a:t>			  lingkungan kerja , kontruksi tidak</a:t>
            </a:r>
            <a:r>
              <a:rPr sz="2400">
                <a:latin typeface="Arial Narrow" panose="020B0606020202030204" pitchFamily="34" charset="0"/>
              </a:rPr>
              <a:t> </a:t>
            </a:r>
          </a:p>
          <a:p>
            <a:pPr marL="990600" lvl="1" indent="-533400">
              <a:buClr>
                <a:schemeClr val="tx1"/>
              </a:buClr>
              <a:buNone/>
            </a:pPr>
            <a:r>
              <a:rPr sz="2400" err="1">
                <a:latin typeface="Arial Narrow" panose="020B0606020202030204" pitchFamily="34" charset="0"/>
              </a:rPr>
              <a:t>			  ergonomis</a:t>
            </a:r>
            <a:r>
              <a:rPr sz="2400">
                <a:latin typeface="Arial Narrow" panose="020B0606020202030204" pitchFamily="34" charset="0"/>
              </a:rPr>
              <a:t>.</a:t>
            </a:r>
          </a:p>
          <a:p>
            <a:pPr marL="990600" lvl="1" indent="-5334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2400" err="1">
                <a:latin typeface="Arial Narrow" panose="020B0606020202030204" pitchFamily="34" charset="0"/>
              </a:rPr>
              <a:t>Efek thd tubuh	: kelelahan fisik, nyeri otot, deformitas</a:t>
            </a:r>
            <a:r>
              <a:rPr sz="2400">
                <a:latin typeface="Arial Narrow" panose="020B0606020202030204" pitchFamily="34" charset="0"/>
              </a:rPr>
              <a:t> </a:t>
            </a:r>
          </a:p>
          <a:p>
            <a:pPr marL="990600" lvl="1" indent="-533400">
              <a:buClr>
                <a:schemeClr val="tx1"/>
              </a:buClr>
              <a:buNone/>
            </a:pPr>
            <a:r>
              <a:rPr sz="2400" err="1">
                <a:latin typeface="Arial Narrow" panose="020B0606020202030204" pitchFamily="34" charset="0"/>
              </a:rPr>
              <a:t>			  tulang, perubahan bentuk, dislokasi</a:t>
            </a:r>
            <a:r>
              <a:rPr sz="2400">
                <a:latin typeface="Arial Narrow" panose="020B0606020202030204" pitchFamily="34" charset="0"/>
              </a:rPr>
              <a:t>.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445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413140" cy="954087"/>
          </a:xfrm>
        </p:spPr>
        <p:txBody>
          <a:bodyPr/>
          <a:lstStyle/>
          <a:p>
            <a:pPr marL="838200" indent="-838200"/>
            <a:r>
              <a:rPr lang="en-US" sz="3600" b="1" dirty="0" err="1"/>
              <a:t>Conto</a:t>
            </a:r>
            <a:r>
              <a:rPr lang="en-US" sz="3600" b="1" dirty="0" err="1">
                <a:cs typeface="Arial" panose="020B0604020202020204" pitchFamily="34" charset="0"/>
              </a:rPr>
              <a:t>h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/>
              <a:t>Penyakit</a:t>
            </a:r>
            <a:r>
              <a:rPr lang="en-US" sz="3600" b="1" dirty="0"/>
              <a:t> </a:t>
            </a:r>
            <a:r>
              <a:rPr lang="en-US" sz="3600" b="1" dirty="0" err="1"/>
              <a:t>Akibat</a:t>
            </a:r>
            <a:r>
              <a:rPr lang="en-US" sz="3600" b="1" dirty="0"/>
              <a:t> </a:t>
            </a:r>
            <a:r>
              <a:rPr lang="en-US" sz="3600" b="1" dirty="0" err="1"/>
              <a:t>Kerja</a:t>
            </a:r>
            <a:br>
              <a:rPr lang="en-US" sz="3600" b="1" dirty="0"/>
            </a:br>
            <a:r>
              <a:rPr lang="en-US" sz="3600" b="1" dirty="0" err="1"/>
              <a:t>Faktor</a:t>
            </a:r>
            <a:r>
              <a:rPr lang="en-US" sz="3600" b="1" dirty="0"/>
              <a:t> </a:t>
            </a:r>
            <a:r>
              <a:rPr lang="en-US" sz="3600" b="1" dirty="0" err="1"/>
              <a:t>Ergonom</a:t>
            </a:r>
            <a:r>
              <a:rPr lang="id-ID" sz="3600" b="1" dirty="0"/>
              <a:t>i</a:t>
            </a:r>
            <a:endParaRPr lang="en-US" sz="3600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EF5C20F-CFC3-4B29-BDEA-5B210C8EE39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66800" y="1883790"/>
            <a:ext cx="3917950" cy="43640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BEBAN ANGKAT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CARA MENGANGKAT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POSISI KERJA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ergonomis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GERAK REPETITIF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KONTRAKSI STATIS</a:t>
            </a:r>
          </a:p>
          <a:p>
            <a:pPr lvl="1" eaLnBrk="1" hangingPunct="1">
              <a:lnSpc>
                <a:spcPct val="80000"/>
              </a:lnSpc>
            </a:pPr>
            <a:endParaRPr lang="en-US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		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45E8C9-9932-4CE6-8D3D-0C828D06D7AB}"/>
              </a:ext>
            </a:extLst>
          </p:cNvPr>
          <p:cNvSpPr txBox="1">
            <a:spLocks noChangeArrowheads="1"/>
          </p:cNvSpPr>
          <p:nvPr/>
        </p:nvSpPr>
        <p:spPr>
          <a:xfrm>
            <a:off x="5172869" y="2210020"/>
            <a:ext cx="4033837" cy="37115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/>
              <a:t>Hernia Nukleus Pulposus,LBP,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/>
              <a:t>Trauma otot &amp; sendi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/>
              <a:t>Peny. muskuluskeletal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/>
              <a:t>Carpal tunel syndrome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/>
              <a:t>Kelelahan, nyeri otot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8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BDB629-273B-4F55-99A8-80D687F87AA4}"/>
              </a:ext>
            </a:extLst>
          </p:cNvPr>
          <p:cNvSpPr/>
          <p:nvPr/>
        </p:nvSpPr>
        <p:spPr>
          <a:xfrm>
            <a:off x="671512" y="632132"/>
            <a:ext cx="7772400" cy="96996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sz="3200">
                <a:latin typeface="Arial Narrow" panose="020B0606020202030204" pitchFamily="34" charset="0"/>
              </a:rPr>
              <a:t>FAKTOR PENYEBAB PENYAKIT AKIBAT KERJA</a:t>
            </a:r>
          </a:p>
        </p:txBody>
      </p:sp>
      <p:sp>
        <p:nvSpPr>
          <p:cNvPr id="9" name="Text Placeholder 145409">
            <a:extLst>
              <a:ext uri="{FF2B5EF4-FFF2-40B4-BE49-F238E27FC236}">
                <a16:creationId xmlns:a16="http://schemas.microsoft.com/office/drawing/2014/main" id="{BA618CA3-9DBC-410C-9BAF-3267E6FBC4DA}"/>
              </a:ext>
            </a:extLst>
          </p:cNvPr>
          <p:cNvSpPr txBox="1">
            <a:spLocks/>
          </p:cNvSpPr>
          <p:nvPr/>
        </p:nvSpPr>
        <p:spPr bwMode="auto">
          <a:xfrm>
            <a:off x="747712" y="1600200"/>
            <a:ext cx="7620000" cy="4187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b="1"/>
              <a:t>Golongan Psikososial:</a:t>
            </a:r>
          </a:p>
          <a:p>
            <a:pPr marL="990600" lvl="1" indent="-5334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/>
              <a:t>Penyebab	: Organisasi kerja (type </a:t>
            </a:r>
          </a:p>
          <a:p>
            <a:pPr marL="990600" lvl="1" indent="-53340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2400"/>
              <a:t>			  kepemimpinan, Hubungan kerja, </a:t>
            </a:r>
          </a:p>
          <a:p>
            <a:pPr marL="990600" lvl="1" indent="-53340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2400"/>
              <a:t>			  Komunikasi, keamanan, Type kerja </a:t>
            </a:r>
          </a:p>
          <a:p>
            <a:pPr marL="990600" lvl="1" indent="-53340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2400"/>
              <a:t>			  (monoton, berulang-ulang, kerja </a:t>
            </a:r>
          </a:p>
          <a:p>
            <a:pPr marL="990600" lvl="1" indent="-53340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2400"/>
              <a:t>			  berlebihan, kerja kurang, kerja shif, </a:t>
            </a:r>
          </a:p>
          <a:p>
            <a:pPr marL="990600" lvl="1" indent="-53340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2400"/>
              <a:t>			  terpencil)</a:t>
            </a:r>
          </a:p>
          <a:p>
            <a:pPr marL="990600" lvl="1" indent="-5334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/>
              <a:t>Akibat		: stress, psikosomatis, somatis.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7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54A07C5-CB41-475C-BC20-A9CF7F20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434681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ahoma" panose="020B0604030504040204" pitchFamily="34" charset="0"/>
              </a:rPr>
              <a:t>31 KELOMPOK PAK (</a:t>
            </a:r>
            <a:r>
              <a:rPr lang="en-US" sz="3200" dirty="0" err="1">
                <a:latin typeface="Tahoma" panose="020B0604030504040204" pitchFamily="34" charset="0"/>
              </a:rPr>
              <a:t>Kepres</a:t>
            </a:r>
            <a:r>
              <a:rPr lang="en-US" sz="3200" dirty="0">
                <a:latin typeface="Tahoma" panose="020B0604030504040204" pitchFamily="34" charset="0"/>
              </a:rPr>
              <a:t> 22 Th 1993)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4F47EF9-66E9-4D22-A5D7-C790E141B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4" y="1303043"/>
            <a:ext cx="87630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sz="2800" dirty="0" err="1">
                <a:latin typeface="Tahoma" panose="020B0604030504040204" pitchFamily="34" charset="0"/>
              </a:rPr>
              <a:t>Pneumokoniosis</a:t>
            </a:r>
            <a:r>
              <a:rPr lang="en-US" sz="2800" dirty="0">
                <a:latin typeface="Tahoma" panose="020B0604030504040204" pitchFamily="34" charset="0"/>
              </a:rPr>
              <a:t> : (dusty Lungs)</a:t>
            </a:r>
          </a:p>
          <a:p>
            <a:pPr marL="990600" lvl="1" indent="-533400"/>
            <a:r>
              <a:rPr lang="en-US" sz="2400" dirty="0" err="1">
                <a:latin typeface="Tahoma" panose="020B0604030504040204" pitchFamily="34" charset="0"/>
              </a:rPr>
              <a:t>Jaringan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parut</a:t>
            </a:r>
            <a:endParaRPr lang="en-US" sz="2400" dirty="0">
              <a:latin typeface="Tahoma" panose="020B0604030504040204" pitchFamily="34" charset="0"/>
            </a:endParaRPr>
          </a:p>
          <a:p>
            <a:pPr marL="990600" lvl="1" indent="-533400"/>
            <a:r>
              <a:rPr lang="en-US" sz="2400" dirty="0" err="1">
                <a:latin typeface="Tahoma" panose="020B0604030504040204" pitchFamily="34" charset="0"/>
              </a:rPr>
              <a:t>Silikosis</a:t>
            </a:r>
            <a:r>
              <a:rPr lang="en-US" sz="2400" dirty="0">
                <a:latin typeface="Tahoma" panose="020B0604030504040204" pitchFamily="34" charset="0"/>
              </a:rPr>
              <a:t> (S1 O2 </a:t>
            </a:r>
            <a:r>
              <a:rPr lang="en-US" sz="2400" dirty="0" err="1">
                <a:latin typeface="Tahoma" panose="020B0604030504040204" pitchFamily="34" charset="0"/>
              </a:rPr>
              <a:t>bebas</a:t>
            </a:r>
            <a:r>
              <a:rPr lang="en-US" sz="2400" dirty="0">
                <a:latin typeface="Tahoma" panose="020B0604030504040204" pitchFamily="34" charset="0"/>
              </a:rPr>
              <a:t>)</a:t>
            </a:r>
          </a:p>
          <a:p>
            <a:pPr marL="990600" lvl="1" indent="-533400"/>
            <a:r>
              <a:rPr lang="en-US" sz="2400" dirty="0" err="1">
                <a:latin typeface="Tahoma" panose="020B0604030504040204" pitchFamily="34" charset="0"/>
              </a:rPr>
              <a:t>Asbes</a:t>
            </a:r>
            <a:r>
              <a:rPr lang="en-US" sz="2400" dirty="0">
                <a:latin typeface="Tahoma" panose="020B0604030504040204" pitchFamily="34" charset="0"/>
              </a:rPr>
              <a:t> (t u. </a:t>
            </a:r>
            <a:r>
              <a:rPr lang="en-US" sz="2400" dirty="0" err="1">
                <a:latin typeface="Tahoma" panose="020B0604030504040204" pitchFamily="34" charset="0"/>
              </a:rPr>
              <a:t>Maqnesium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silikat</a:t>
            </a:r>
            <a:r>
              <a:rPr lang="en-US" sz="2400" dirty="0">
                <a:latin typeface="Tahoma" panose="020B0604030504040204" pitchFamily="34" charset="0"/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err="1">
                <a:latin typeface="Tahoma" panose="020B0604030504040204" pitchFamily="34" charset="0"/>
              </a:rPr>
              <a:t>Peny</a:t>
            </a:r>
            <a:r>
              <a:rPr lang="en-US" sz="2800" dirty="0">
                <a:latin typeface="Tahoma" panose="020B0604030504040204" pitchFamily="34" charset="0"/>
              </a:rPr>
              <a:t>. </a:t>
            </a:r>
            <a:r>
              <a:rPr lang="en-US" sz="2800" dirty="0" err="1">
                <a:latin typeface="Tahoma" panose="020B0604030504040204" pitchFamily="34" charset="0"/>
              </a:rPr>
              <a:t>Paru</a:t>
            </a:r>
            <a:r>
              <a:rPr lang="en-US" sz="2800" dirty="0">
                <a:latin typeface="Tahoma" panose="020B0604030504040204" pitchFamily="34" charset="0"/>
              </a:rPr>
              <a:t> dan Sal. </a:t>
            </a:r>
            <a:r>
              <a:rPr lang="en-US" sz="2800" dirty="0" err="1">
                <a:latin typeface="Tahoma" panose="020B0604030504040204" pitchFamily="34" charset="0"/>
              </a:rPr>
              <a:t>Nafas</a:t>
            </a:r>
            <a:r>
              <a:rPr lang="en-US" sz="2800" dirty="0">
                <a:latin typeface="Tahoma" panose="020B0604030504040204" pitchFamily="34" charset="0"/>
              </a:rPr>
              <a:t> (Broncho </a:t>
            </a:r>
            <a:r>
              <a:rPr lang="en-US" sz="2800" dirty="0" err="1">
                <a:latin typeface="Tahoma" panose="020B0604030504040204" pitchFamily="34" charset="0"/>
              </a:rPr>
              <a:t>pulmoner</a:t>
            </a:r>
            <a:r>
              <a:rPr lang="en-US" sz="2800" dirty="0">
                <a:latin typeface="Tahoma" panose="020B0604030504040204" pitchFamily="34" charset="0"/>
              </a:rPr>
              <a:t>)</a:t>
            </a:r>
          </a:p>
          <a:p>
            <a:pPr marL="990600" lvl="1" indent="-533400"/>
            <a:r>
              <a:rPr lang="en-US" sz="2400" dirty="0" err="1">
                <a:latin typeface="Tahoma" panose="020B0604030504040204" pitchFamily="34" charset="0"/>
              </a:rPr>
              <a:t>debu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logam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keras</a:t>
            </a:r>
            <a:r>
              <a:rPr lang="en-US" sz="2400" dirty="0">
                <a:latin typeface="Tahoma" panose="020B0604030504040204" pitchFamily="34" charset="0"/>
              </a:rPr>
              <a:t> (Hg, Cd, Mn)       </a:t>
            </a:r>
          </a:p>
          <a:p>
            <a:pPr marL="990600" lvl="1" indent="-533400"/>
            <a:r>
              <a:rPr lang="en-US" sz="2400" dirty="0">
                <a:latin typeface="Tahoma" panose="020B0604030504040204" pitchFamily="34" charset="0"/>
              </a:rPr>
              <a:t>dan </a:t>
            </a:r>
            <a:r>
              <a:rPr lang="en-US" sz="2400" dirty="0" err="1">
                <a:latin typeface="Tahoma" panose="020B0604030504040204" pitchFamily="34" charset="0"/>
              </a:rPr>
              <a:t>uap</a:t>
            </a:r>
            <a:r>
              <a:rPr lang="en-US" sz="2400" dirty="0">
                <a:latin typeface="Tahoma" panose="020B0604030504040204" pitchFamily="34" charset="0"/>
              </a:rPr>
              <a:t>.</a:t>
            </a:r>
          </a:p>
          <a:p>
            <a:pPr marL="990600" lvl="1" indent="-533400"/>
            <a:r>
              <a:rPr lang="en-US" sz="2400" dirty="0">
                <a:latin typeface="Tahoma" panose="020B0604030504040204" pitchFamily="34" charset="0"/>
              </a:rPr>
              <a:t>bronchitis, pneumonia</a:t>
            </a:r>
          </a:p>
          <a:p>
            <a:pPr marL="609600" indent="-609600">
              <a:buFont typeface="Wingdings" panose="05000000000000000000" pitchFamily="2" charset="2"/>
              <a:buAutoNum type="arabicPeriod" startAt="3"/>
            </a:pPr>
            <a:r>
              <a:rPr lang="en-US" sz="2800" dirty="0" err="1">
                <a:latin typeface="Tahoma" panose="020B0604030504040204" pitchFamily="34" charset="0"/>
              </a:rPr>
              <a:t>Peny</a:t>
            </a:r>
            <a:r>
              <a:rPr lang="en-US" sz="2800" dirty="0">
                <a:latin typeface="Tahoma" panose="020B0604030504040204" pitchFamily="34" charset="0"/>
              </a:rPr>
              <a:t>. </a:t>
            </a:r>
            <a:r>
              <a:rPr lang="en-US" sz="2800" dirty="0" err="1">
                <a:latin typeface="Tahoma" panose="020B0604030504040204" pitchFamily="34" charset="0"/>
              </a:rPr>
              <a:t>Paru</a:t>
            </a:r>
            <a:r>
              <a:rPr lang="en-US" sz="2800" dirty="0">
                <a:latin typeface="Tahoma" panose="020B0604030504040204" pitchFamily="34" charset="0"/>
              </a:rPr>
              <a:t> -  </a:t>
            </a:r>
            <a:r>
              <a:rPr lang="en-US" sz="2800" dirty="0" err="1">
                <a:latin typeface="Tahoma" panose="020B0604030504040204" pitchFamily="34" charset="0"/>
              </a:rPr>
              <a:t>debu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kapas</a:t>
            </a:r>
            <a:r>
              <a:rPr lang="en-US" sz="2800" dirty="0">
                <a:latin typeface="Tahoma" panose="020B0604030504040204" pitchFamily="34" charset="0"/>
              </a:rPr>
              <a:t>, sisal, </a:t>
            </a:r>
            <a:r>
              <a:rPr lang="en-US" sz="2800" dirty="0" err="1">
                <a:latin typeface="Tahoma" panose="020B0604030504040204" pitchFamily="34" charset="0"/>
              </a:rPr>
              <a:t>henep</a:t>
            </a:r>
            <a:r>
              <a:rPr lang="en-US" sz="2800" dirty="0">
                <a:latin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</a:rPr>
              <a:t>vlas</a:t>
            </a:r>
            <a:endParaRPr lang="en-US" sz="2800" dirty="0">
              <a:latin typeface="Tahoma" panose="020B0604030504040204" pitchFamily="34" charset="0"/>
            </a:endParaRPr>
          </a:p>
          <a:p>
            <a:pPr marL="990600" lvl="1" indent="-533400"/>
            <a:r>
              <a:rPr lang="en-US" sz="2400" dirty="0" err="1">
                <a:latin typeface="Tahoma" panose="020B0604030504040204" pitchFamily="34" charset="0"/>
              </a:rPr>
              <a:t>bissinosis</a:t>
            </a:r>
            <a:endParaRPr 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2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54A07C5-CB41-475C-BC20-A9CF7F20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434681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ahoma" panose="020B0604030504040204" pitchFamily="34" charset="0"/>
              </a:rPr>
              <a:t>31 KELOMPOK PAK (</a:t>
            </a:r>
            <a:r>
              <a:rPr lang="en-US" sz="3200" dirty="0" err="1">
                <a:latin typeface="Tahoma" panose="020B0604030504040204" pitchFamily="34" charset="0"/>
              </a:rPr>
              <a:t>Kepres</a:t>
            </a:r>
            <a:r>
              <a:rPr lang="en-US" sz="3200" dirty="0">
                <a:latin typeface="Tahoma" panose="020B0604030504040204" pitchFamily="34" charset="0"/>
              </a:rPr>
              <a:t> 22 Th 1993)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9E5FC26-BBFF-4BC8-BC36-BD507E5447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17978"/>
            <a:ext cx="8382000" cy="530225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 startAt="4"/>
              <a:defRPr/>
            </a:pPr>
            <a:r>
              <a:rPr lang="en-US" sz="2200" dirty="0" err="1">
                <a:latin typeface="Tahoma" panose="020B0604030504040204" pitchFamily="34" charset="0"/>
              </a:rPr>
              <a:t>Asma</a:t>
            </a:r>
            <a:r>
              <a:rPr lang="en-US" sz="2200" dirty="0">
                <a:latin typeface="Tahoma" panose="020B0604030504040204" pitchFamily="34" charset="0"/>
              </a:rPr>
              <a:t> : - </a:t>
            </a:r>
            <a:r>
              <a:rPr lang="en-US" sz="2200" dirty="0" err="1">
                <a:latin typeface="Tahoma" panose="020B0604030504040204" pitchFamily="34" charset="0"/>
              </a:rPr>
              <a:t>zat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perangsang</a:t>
            </a:r>
            <a:endParaRPr lang="en-US" sz="2200" dirty="0">
              <a:latin typeface="Tahoma" panose="020B0604030504040204" pitchFamily="34" charset="0"/>
            </a:endParaRPr>
          </a:p>
          <a:p>
            <a:pPr marL="609600" indent="-73025">
              <a:lnSpc>
                <a:spcPct val="80000"/>
              </a:lnSpc>
              <a:defRPr/>
            </a:pP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id-ID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Debu</a:t>
            </a:r>
            <a:r>
              <a:rPr lang="en-US" sz="2200" dirty="0">
                <a:latin typeface="Tahoma" panose="020B0604030504040204" pitchFamily="34" charset="0"/>
              </a:rPr>
              <a:t> (padi</a:t>
            </a:r>
            <a:r>
              <a:rPr lang="en-US" sz="2200" baseline="30000" dirty="0">
                <a:latin typeface="Tahoma" panose="020B0604030504040204" pitchFamily="34" charset="0"/>
              </a:rPr>
              <a:t>2</a:t>
            </a:r>
            <a:r>
              <a:rPr lang="en-US" sz="2200" dirty="0">
                <a:latin typeface="Tahoma" panose="020B0604030504040204" pitchFamily="34" charset="0"/>
              </a:rPr>
              <a:t>an, </a:t>
            </a:r>
            <a:r>
              <a:rPr lang="en-US" sz="2200" dirty="0" err="1">
                <a:latin typeface="Tahoma" panose="020B0604030504040204" pitchFamily="34" charset="0"/>
              </a:rPr>
              <a:t>serbuk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kayu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teh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tembakau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bahan</a:t>
            </a:r>
            <a:r>
              <a:rPr lang="en-US" sz="2200" dirty="0">
                <a:latin typeface="Tahoma" panose="020B0604030504040204" pitchFamily="34" charset="0"/>
              </a:rPr>
              <a:t>  	allergen)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200" dirty="0">
              <a:latin typeface="Tahom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 startAt="5"/>
              <a:defRPr/>
            </a:pPr>
            <a:r>
              <a:rPr lang="en-US" sz="2200" dirty="0" err="1">
                <a:latin typeface="Tahoma" panose="020B0604030504040204" pitchFamily="34" charset="0"/>
              </a:rPr>
              <a:t>Alveolitis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Allergika</a:t>
            </a:r>
            <a:endParaRPr lang="id-ID" sz="2200" dirty="0">
              <a:latin typeface="Tahoma" panose="020B0604030504040204" pitchFamily="34" charset="0"/>
            </a:endParaRPr>
          </a:p>
          <a:p>
            <a:pPr marL="987425" indent="-363855">
              <a:lnSpc>
                <a:spcPct val="80000"/>
              </a:lnSpc>
              <a:defRPr/>
            </a:pPr>
            <a:r>
              <a:rPr lang="en-US" sz="2200" dirty="0" err="1">
                <a:latin typeface="Tahoma" panose="020B0604030504040204" pitchFamily="34" charset="0"/>
              </a:rPr>
              <a:t>Debu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organik</a:t>
            </a:r>
            <a:r>
              <a:rPr lang="en-US" sz="2200" dirty="0">
                <a:latin typeface="Tahoma" panose="020B0604030504040204" pitchFamily="34" charset="0"/>
              </a:rPr>
              <a:t> (</a:t>
            </a:r>
            <a:r>
              <a:rPr lang="en-US" sz="2200" dirty="0" err="1">
                <a:latin typeface="Tahoma" panose="020B0604030504040204" pitchFamily="34" charset="0"/>
              </a:rPr>
              <a:t>infeksi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jamur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spora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tepung</a:t>
            </a:r>
            <a:r>
              <a:rPr lang="en-US" sz="2200" dirty="0">
                <a:latin typeface="Tahoma" panose="020B0604030504040204" pitchFamily="34" charset="0"/>
              </a:rPr>
              <a:t> sari</a:t>
            </a:r>
            <a:r>
              <a:rPr lang="id-ID" sz="2200" dirty="0">
                <a:latin typeface="Tahoma" panose="020B0604030504040204" pitchFamily="34" charset="0"/>
              </a:rPr>
              <a:t>. </a:t>
            </a:r>
            <a:r>
              <a:rPr lang="en-US" sz="2200" dirty="0" err="1">
                <a:latin typeface="Tahoma" panose="020B0604030504040204" pitchFamily="34" charset="0"/>
              </a:rPr>
              <a:t>jerami</a:t>
            </a:r>
            <a:r>
              <a:rPr lang="en-US" sz="2200" dirty="0">
                <a:latin typeface="Tahoma" panose="020B0604030504040204" pitchFamily="34" charset="0"/>
              </a:rPr>
              <a:t>/</a:t>
            </a:r>
            <a:r>
              <a:rPr lang="en-US" sz="2200" dirty="0" err="1">
                <a:latin typeface="Tahoma" panose="020B0604030504040204" pitchFamily="34" charset="0"/>
              </a:rPr>
              <a:t>ampas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tebu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yg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berjamur</a:t>
            </a:r>
            <a:r>
              <a:rPr lang="en-US" sz="2200" dirty="0">
                <a:latin typeface="Tahoma" panose="020B0604030504040204" pitchFamily="34" charset="0"/>
              </a:rPr>
              <a:t>)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200" dirty="0">
              <a:latin typeface="Tahom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 startAt="6"/>
              <a:defRPr/>
            </a:pPr>
            <a:r>
              <a:rPr lang="en-US" sz="2200" dirty="0" err="1">
                <a:latin typeface="Tahoma" panose="020B0604030504040204" pitchFamily="34" charset="0"/>
              </a:rPr>
              <a:t>Penyakit</a:t>
            </a:r>
            <a:r>
              <a:rPr lang="en-US" sz="2200" dirty="0">
                <a:latin typeface="Tahoma" panose="020B0604030504040204" pitchFamily="34" charset="0"/>
              </a:rPr>
              <a:t>  O.K. </a:t>
            </a:r>
            <a:r>
              <a:rPr lang="en-US" sz="2200" dirty="0" err="1">
                <a:latin typeface="Tahoma" panose="020B0604030504040204" pitchFamily="34" charset="0"/>
              </a:rPr>
              <a:t>Berrilium</a:t>
            </a:r>
            <a:r>
              <a:rPr lang="en-US" sz="2200" dirty="0">
                <a:latin typeface="Tahoma" panose="020B0604030504040204" pitchFamily="34" charset="0"/>
              </a:rPr>
              <a:t> (Be)</a:t>
            </a:r>
          </a:p>
          <a:p>
            <a:pPr marL="624205" indent="276225">
              <a:lnSpc>
                <a:spcPct val="80000"/>
              </a:lnSpc>
              <a:defRPr/>
            </a:pPr>
            <a:r>
              <a:rPr lang="en-US" sz="2200" dirty="0" err="1">
                <a:latin typeface="Tahoma" panose="020B0604030504040204" pitchFamily="34" charset="0"/>
              </a:rPr>
              <a:t>Debu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mengandung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berilium</a:t>
            </a:r>
            <a:r>
              <a:rPr lang="en-US" sz="2200" dirty="0">
                <a:latin typeface="Tahoma" panose="020B0604030504040204" pitchFamily="34" charset="0"/>
              </a:rPr>
              <a:t> (</a:t>
            </a:r>
            <a:r>
              <a:rPr lang="en-US" sz="2200" dirty="0" err="1">
                <a:latin typeface="Tahoma" panose="020B0604030504040204" pitchFamily="34" charset="0"/>
              </a:rPr>
              <a:t>oksida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suffat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chlorida</a:t>
            </a:r>
            <a:r>
              <a:rPr lang="en-US" sz="2200" dirty="0">
                <a:latin typeface="Tahoma" panose="020B0604030504040204" pitchFamily="34" charset="0"/>
              </a:rPr>
              <a:t>, 	</a:t>
            </a:r>
            <a:r>
              <a:rPr lang="en-US" sz="2200" dirty="0" err="1">
                <a:latin typeface="Tahoma" panose="020B0604030504040204" pitchFamily="34" charset="0"/>
              </a:rPr>
              <a:t>flourida</a:t>
            </a:r>
            <a:r>
              <a:rPr lang="en-US" sz="2200" dirty="0">
                <a:latin typeface="Tahoma" panose="020B0604030504040204" pitchFamily="34" charset="0"/>
              </a:rPr>
              <a:t>)</a:t>
            </a:r>
            <a:endParaRPr lang="id-ID" sz="2200" dirty="0">
              <a:latin typeface="Tahoma" panose="020B0604030504040204" pitchFamily="34" charset="0"/>
            </a:endParaRPr>
          </a:p>
          <a:p>
            <a:pPr marL="624205" indent="276225">
              <a:lnSpc>
                <a:spcPct val="80000"/>
              </a:lnSpc>
              <a:defRPr/>
            </a:pPr>
            <a:r>
              <a:rPr lang="en-US" sz="2200" dirty="0">
                <a:latin typeface="Tahoma" panose="020B0604030504040204" pitchFamily="34" charset="0"/>
              </a:rPr>
              <a:t>Bronchitis, </a:t>
            </a:r>
            <a:r>
              <a:rPr lang="en-US" sz="2200" dirty="0" err="1">
                <a:latin typeface="Tahoma" panose="020B0604030504040204" pitchFamily="34" charset="0"/>
              </a:rPr>
              <a:t>pneumonitis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nasophoringitis</a:t>
            </a:r>
            <a:endParaRPr lang="id-ID" sz="2200" dirty="0">
              <a:latin typeface="Tahoma" panose="020B0604030504040204" pitchFamily="34" charset="0"/>
            </a:endParaRPr>
          </a:p>
          <a:p>
            <a:pPr marL="624205" indent="276225">
              <a:lnSpc>
                <a:spcPct val="80000"/>
              </a:lnSpc>
              <a:defRPr/>
            </a:pPr>
            <a:r>
              <a:rPr lang="en-US" sz="2200" dirty="0">
                <a:latin typeface="Tahoma" panose="020B0604030504040204" pitchFamily="34" charset="0"/>
              </a:rPr>
              <a:t>Fibrosis – </a:t>
            </a:r>
            <a:r>
              <a:rPr lang="en-US" sz="2200" dirty="0" err="1">
                <a:latin typeface="Tahoma" panose="020B0604030504040204" pitchFamily="34" charset="0"/>
              </a:rPr>
              <a:t>corpulmonale</a:t>
            </a:r>
            <a:endParaRPr lang="id-ID" sz="2200" dirty="0">
              <a:latin typeface="Tahoma" panose="020B0604030504040204" pitchFamily="34" charset="0"/>
            </a:endParaRPr>
          </a:p>
          <a:p>
            <a:pPr marL="624205" indent="276225">
              <a:lnSpc>
                <a:spcPct val="80000"/>
              </a:lnSpc>
              <a:defRPr/>
            </a:pPr>
            <a:r>
              <a:rPr lang="en-US" sz="2200" dirty="0" err="1">
                <a:latin typeface="Tahoma" panose="020B0604030504040204" pitchFamily="34" charset="0"/>
              </a:rPr>
              <a:t>Persh</a:t>
            </a:r>
            <a:r>
              <a:rPr lang="en-US" sz="2200" dirty="0">
                <a:latin typeface="Tahoma" panose="020B0604030504040204" pitchFamily="34" charset="0"/>
              </a:rPr>
              <a:t> : - </a:t>
            </a:r>
            <a:r>
              <a:rPr lang="en-US" sz="2200" dirty="0" err="1">
                <a:latin typeface="Tahoma" panose="020B0604030504040204" pitchFamily="34" charset="0"/>
              </a:rPr>
              <a:t>keramik</a:t>
            </a:r>
            <a:r>
              <a:rPr lang="id-ID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Peleburan</a:t>
            </a:r>
            <a:r>
              <a:rPr lang="en-US" sz="2200" dirty="0">
                <a:latin typeface="Tahoma" panose="020B0604030504040204" pitchFamily="34" charset="0"/>
              </a:rPr>
              <a:t>/</a:t>
            </a:r>
            <a:r>
              <a:rPr lang="en-US" sz="2200" dirty="0" err="1">
                <a:latin typeface="Tahoma" panose="020B0604030504040204" pitchFamily="34" charset="0"/>
              </a:rPr>
              <a:t>pencampuran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logam</a:t>
            </a:r>
            <a:r>
              <a:rPr lang="id-ID" sz="2200" dirty="0">
                <a:latin typeface="Tahoma" panose="020B0604030504040204" pitchFamily="34" charset="0"/>
              </a:rPr>
              <a:t>, </a:t>
            </a:r>
            <a:r>
              <a:rPr lang="en-US" sz="2200" dirty="0">
                <a:latin typeface="Tahoma" panose="020B0604030504040204" pitchFamily="34" charset="0"/>
              </a:rPr>
              <a:t>Sb. 	</a:t>
            </a:r>
            <a:r>
              <a:rPr lang="en-US" sz="2200" dirty="0" err="1">
                <a:latin typeface="Tahoma" panose="020B0604030504040204" pitchFamily="34" charset="0"/>
              </a:rPr>
              <a:t>Tenaga</a:t>
            </a:r>
            <a:r>
              <a:rPr lang="en-US" sz="2200" dirty="0">
                <a:latin typeface="Tahoma" panose="020B0604030504040204" pitchFamily="34" charset="0"/>
              </a:rPr>
              <a:t> atom</a:t>
            </a:r>
            <a:r>
              <a:rPr lang="id-ID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Tabung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flourescen</a:t>
            </a:r>
            <a:endParaRPr lang="en-US" sz="2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4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54A07C5-CB41-475C-BC20-A9CF7F20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434681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ahoma" panose="020B0604030504040204" pitchFamily="34" charset="0"/>
              </a:rPr>
              <a:t>31 KELOMPOK PAK (</a:t>
            </a:r>
            <a:r>
              <a:rPr lang="en-US" sz="3200" dirty="0" err="1">
                <a:latin typeface="Tahoma" panose="020B0604030504040204" pitchFamily="34" charset="0"/>
              </a:rPr>
              <a:t>Kepres</a:t>
            </a:r>
            <a:r>
              <a:rPr lang="en-US" sz="3200" dirty="0">
                <a:latin typeface="Tahoma" panose="020B0604030504040204" pitchFamily="34" charset="0"/>
              </a:rPr>
              <a:t> 22 Th 1993)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6A8D81-C69A-4882-B055-CB5CC52CAB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912" y="1497552"/>
            <a:ext cx="8507413" cy="517048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 startAt="7"/>
              <a:defRPr/>
            </a:pPr>
            <a:r>
              <a:rPr lang="en-US" sz="2400" dirty="0" err="1">
                <a:latin typeface="Tahoma" panose="020B0604030504040204" pitchFamily="34" charset="0"/>
              </a:rPr>
              <a:t>Peny</a:t>
            </a:r>
            <a:r>
              <a:rPr lang="en-US" sz="2400" dirty="0">
                <a:latin typeface="Tahoma" panose="020B0604030504040204" pitchFamily="34" charset="0"/>
              </a:rPr>
              <a:t>. </a:t>
            </a:r>
            <a:r>
              <a:rPr lang="en-US" sz="2400" dirty="0" err="1">
                <a:latin typeface="Tahoma" panose="020B0604030504040204" pitchFamily="34" charset="0"/>
              </a:rPr>
              <a:t>O.k</a:t>
            </a:r>
            <a:r>
              <a:rPr lang="en-US" sz="2400" dirty="0">
                <a:latin typeface="Tahoma" panose="020B0604030504040204" pitchFamily="34" charset="0"/>
              </a:rPr>
              <a:t> Cadmium (</a:t>
            </a:r>
            <a:r>
              <a:rPr lang="en-US" sz="2400" dirty="0" err="1">
                <a:latin typeface="Tahoma" panose="020B0604030504040204" pitchFamily="34" charset="0"/>
              </a:rPr>
              <a:t>Cd</a:t>
            </a:r>
            <a:r>
              <a:rPr lang="en-US" sz="2400" dirty="0">
                <a:latin typeface="Tahoma" panose="020B0604030504040204" pitchFamily="34" charset="0"/>
              </a:rPr>
              <a:t>)</a:t>
            </a:r>
          </a:p>
          <a:p>
            <a:pPr indent="20955">
              <a:lnSpc>
                <a:spcPct val="90000"/>
              </a:lnSpc>
              <a:defRPr/>
            </a:pPr>
            <a:r>
              <a:rPr lang="id-ID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Kelainan</a:t>
            </a:r>
            <a:r>
              <a:rPr lang="en-US" sz="2400" dirty="0">
                <a:latin typeface="Tahoma" panose="020B0604030504040204" pitchFamily="34" charset="0"/>
              </a:rPr>
              <a:t> (</a:t>
            </a:r>
            <a:r>
              <a:rPr lang="en-US" sz="2400" dirty="0" err="1">
                <a:latin typeface="Tahoma" panose="020B0604030504040204" pitchFamily="34" charset="0"/>
              </a:rPr>
              <a:t>ginjal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tulang</a:t>
            </a:r>
            <a:r>
              <a:rPr lang="en-US" sz="2400" dirty="0">
                <a:latin typeface="Tahoma" panose="020B0604030504040204" pitchFamily="34" charset="0"/>
              </a:rPr>
              <a:t>), anemia</a:t>
            </a:r>
            <a:endParaRPr lang="id-ID" sz="2400" dirty="0">
              <a:latin typeface="Tahoma" panose="020B0604030504040204" pitchFamily="34" charset="0"/>
            </a:endParaRPr>
          </a:p>
          <a:p>
            <a:pPr indent="20955">
              <a:lnSpc>
                <a:spcPct val="90000"/>
              </a:lnSpc>
              <a:defRPr/>
            </a:pPr>
            <a:r>
              <a:rPr lang="id-ID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Penciuman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hilang</a:t>
            </a:r>
            <a:r>
              <a:rPr lang="id-ID" sz="2400" dirty="0">
                <a:latin typeface="Tahoma" panose="020B0604030504040204" pitchFamily="34" charset="0"/>
              </a:rPr>
              <a:t> </a:t>
            </a:r>
          </a:p>
          <a:p>
            <a:pPr indent="20955">
              <a:lnSpc>
                <a:spcPct val="90000"/>
              </a:lnSpc>
              <a:defRPr/>
            </a:pPr>
            <a:r>
              <a:rPr lang="id-ID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Pembuatan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zat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warna</a:t>
            </a:r>
            <a:r>
              <a:rPr lang="en-US" sz="2400" dirty="0">
                <a:latin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</a:rPr>
              <a:t>bater</a:t>
            </a:r>
            <a:r>
              <a:rPr lang="id-ID" sz="2400" dirty="0">
                <a:latin typeface="Tahoma" panose="020B0604030504040204" pitchFamily="34" charset="0"/>
              </a:rPr>
              <a:t>ey</a:t>
            </a:r>
          </a:p>
          <a:p>
            <a:pPr indent="20955">
              <a:lnSpc>
                <a:spcPct val="90000"/>
              </a:lnSpc>
              <a:buNone/>
              <a:defRPr/>
            </a:pPr>
            <a:endParaRPr lang="en-US" sz="2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Tahoma" panose="020B0604030504040204" pitchFamily="34" charset="0"/>
              </a:rPr>
              <a:t>8. </a:t>
            </a:r>
            <a:r>
              <a:rPr lang="en-US" sz="2400" dirty="0" err="1">
                <a:latin typeface="Tahoma" panose="020B0604030504040204" pitchFamily="34" charset="0"/>
              </a:rPr>
              <a:t>Peny</a:t>
            </a:r>
            <a:r>
              <a:rPr lang="en-US" sz="2400" dirty="0">
                <a:latin typeface="Tahoma" panose="020B0604030504040204" pitchFamily="34" charset="0"/>
              </a:rPr>
              <a:t>.  O.k. </a:t>
            </a:r>
            <a:r>
              <a:rPr lang="en-US" sz="2400" dirty="0" err="1">
                <a:latin typeface="Tahoma" panose="020B0604030504040204" pitchFamily="34" charset="0"/>
              </a:rPr>
              <a:t>Fosfor</a:t>
            </a:r>
            <a:r>
              <a:rPr lang="en-US" sz="2400" dirty="0">
                <a:latin typeface="Tahoma" panose="020B0604030504040204" pitchFamily="34" charset="0"/>
              </a:rPr>
              <a:t> (F)</a:t>
            </a:r>
            <a:endParaRPr lang="id-ID" sz="2400" dirty="0">
              <a:latin typeface="Tahoma" panose="020B0604030504040204" pitchFamily="34" charset="0"/>
            </a:endParaRPr>
          </a:p>
          <a:p>
            <a:pPr marL="257175" indent="5080">
              <a:lnSpc>
                <a:spcPct val="90000"/>
              </a:lnSpc>
              <a:defRPr/>
            </a:pPr>
            <a:r>
              <a:rPr lang="id-ID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Fosfor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merah</a:t>
            </a:r>
            <a:r>
              <a:rPr lang="en-US" sz="2400" dirty="0">
                <a:latin typeface="Tahoma" panose="020B0604030504040204" pitchFamily="34" charset="0"/>
              </a:rPr>
              <a:t> : </a:t>
            </a:r>
            <a:r>
              <a:rPr lang="en-US" sz="2400" dirty="0" err="1">
                <a:latin typeface="Tahoma" panose="020B0604030504040204" pitchFamily="34" charset="0"/>
              </a:rPr>
              <a:t>icterus</a:t>
            </a:r>
            <a:r>
              <a:rPr lang="en-US" sz="2400" dirty="0">
                <a:latin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</a:rPr>
              <a:t>nekrose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tulang</a:t>
            </a:r>
            <a:r>
              <a:rPr lang="en-US" sz="2400" dirty="0">
                <a:latin typeface="Tahoma" panose="020B0604030504040204" pitchFamily="34" charset="0"/>
              </a:rPr>
              <a:t> (</a:t>
            </a:r>
            <a:r>
              <a:rPr lang="en-US" sz="2400" dirty="0" err="1">
                <a:latin typeface="Tahoma" panose="020B0604030504040204" pitchFamily="34" charset="0"/>
              </a:rPr>
              <a:t>rahang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bawah</a:t>
            </a:r>
            <a:r>
              <a:rPr lang="en-US" sz="2400" dirty="0">
                <a:latin typeface="Tahoma" panose="020B0604030504040204" pitchFamily="34" charset="0"/>
              </a:rPr>
              <a:t>),</a:t>
            </a:r>
            <a:endParaRPr lang="id-ID" sz="2400" dirty="0">
              <a:latin typeface="Tahoma" panose="020B0604030504040204" pitchFamily="34" charset="0"/>
            </a:endParaRPr>
          </a:p>
          <a:p>
            <a:pPr marL="257175" indent="5080">
              <a:lnSpc>
                <a:spcPct val="90000"/>
              </a:lnSpc>
              <a:buNone/>
              <a:defRPr/>
            </a:pPr>
            <a:r>
              <a:rPr lang="id-ID" sz="2400" dirty="0">
                <a:latin typeface="Tahoma" panose="020B0604030504040204" pitchFamily="34" charset="0"/>
              </a:rPr>
              <a:t>   </a:t>
            </a:r>
            <a:r>
              <a:rPr lang="en-US" sz="2400" dirty="0" err="1">
                <a:latin typeface="Tahoma" panose="020B0604030504040204" pitchFamily="34" charset="0"/>
              </a:rPr>
              <a:t>hiperemia</a:t>
            </a:r>
            <a:r>
              <a:rPr lang="en-US" sz="2400" dirty="0">
                <a:latin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</a:rPr>
              <a:t>odema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paru</a:t>
            </a:r>
            <a:endParaRPr lang="id-ID" sz="2400" dirty="0">
              <a:latin typeface="Tahoma" panose="020B0604030504040204" pitchFamily="34" charset="0"/>
            </a:endParaRPr>
          </a:p>
          <a:p>
            <a:pPr marL="257175" indent="5080">
              <a:lnSpc>
                <a:spcPct val="90000"/>
              </a:lnSpc>
              <a:defRPr/>
            </a:pPr>
            <a:r>
              <a:rPr lang="id-ID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Fosfin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id-ID" sz="2400" dirty="0">
                <a:latin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</a:rPr>
              <a:t>racun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dalam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petasan</a:t>
            </a:r>
            <a:r>
              <a:rPr lang="en-US" sz="2400" dirty="0">
                <a:latin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</a:rPr>
              <a:t>kembang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api</a:t>
            </a:r>
            <a:endParaRPr 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0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54A07C5-CB41-475C-BC20-A9CF7F20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434681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ahoma" panose="020B0604030504040204" pitchFamily="34" charset="0"/>
              </a:rPr>
              <a:t>31 KELOMPOK PAK (</a:t>
            </a:r>
            <a:r>
              <a:rPr lang="en-US" sz="3200" dirty="0" err="1">
                <a:latin typeface="Tahoma" panose="020B0604030504040204" pitchFamily="34" charset="0"/>
              </a:rPr>
              <a:t>Kepres</a:t>
            </a:r>
            <a:r>
              <a:rPr lang="en-US" sz="3200" dirty="0">
                <a:latin typeface="Tahoma" panose="020B0604030504040204" pitchFamily="34" charset="0"/>
              </a:rPr>
              <a:t> 22 Th 1993)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593F5F-7F09-42E7-9583-17C6C4639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8656" y="15240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9</a:t>
            </a:r>
            <a:r>
              <a:rPr lang="en-US" sz="2800" dirty="0"/>
              <a:t>.  </a:t>
            </a:r>
            <a:r>
              <a:rPr lang="en-US" sz="2800" dirty="0" err="1"/>
              <a:t>Peny</a:t>
            </a:r>
            <a:r>
              <a:rPr lang="en-US" sz="2800" dirty="0"/>
              <a:t>.      </a:t>
            </a:r>
            <a:r>
              <a:rPr lang="en-US" sz="2800" dirty="0" err="1"/>
              <a:t>Chrom</a:t>
            </a:r>
            <a:r>
              <a:rPr lang="en-US" sz="2800" dirty="0"/>
              <a:t> (</a:t>
            </a:r>
            <a:r>
              <a:rPr lang="en-US" sz="2800" dirty="0" err="1"/>
              <a:t>cr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       - </a:t>
            </a:r>
            <a:r>
              <a:rPr lang="en-US" sz="2800" dirty="0" err="1"/>
              <a:t>Pelapis</a:t>
            </a:r>
            <a:r>
              <a:rPr lang="en-US" sz="2800" dirty="0"/>
              <a:t> </a:t>
            </a:r>
            <a:r>
              <a:rPr lang="en-US" sz="2800" dirty="0" err="1"/>
              <a:t>logam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       - (</a:t>
            </a:r>
            <a:r>
              <a:rPr lang="en-US" sz="2800" dirty="0" err="1"/>
              <a:t>khas</a:t>
            </a:r>
            <a:r>
              <a:rPr lang="en-US" sz="2800" dirty="0"/>
              <a:t>) : - </a:t>
            </a:r>
            <a:r>
              <a:rPr lang="en-US" sz="2800" dirty="0" err="1"/>
              <a:t>perforasi</a:t>
            </a:r>
            <a:r>
              <a:rPr lang="en-US" sz="2800" dirty="0"/>
              <a:t> septum </a:t>
            </a:r>
            <a:r>
              <a:rPr lang="en-US" sz="2800" dirty="0" err="1"/>
              <a:t>nasi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                      - </a:t>
            </a:r>
            <a:r>
              <a:rPr lang="en-US" sz="2800" dirty="0" err="1"/>
              <a:t>borok</a:t>
            </a:r>
            <a:r>
              <a:rPr lang="en-US" sz="2800" dirty="0"/>
              <a:t> </a:t>
            </a:r>
            <a:r>
              <a:rPr lang="en-US" sz="2800" dirty="0" err="1"/>
              <a:t>krom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10.  </a:t>
            </a:r>
            <a:r>
              <a:rPr lang="en-US" sz="2800" dirty="0" err="1"/>
              <a:t>Peny</a:t>
            </a:r>
            <a:r>
              <a:rPr lang="en-US" sz="2800" dirty="0"/>
              <a:t>.       </a:t>
            </a:r>
            <a:r>
              <a:rPr lang="en-US" sz="2800" dirty="0" err="1"/>
              <a:t>Mangan</a:t>
            </a:r>
            <a:r>
              <a:rPr lang="en-US" sz="2800" dirty="0"/>
              <a:t> (Ma)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       - </a:t>
            </a:r>
            <a:r>
              <a:rPr lang="en-US" sz="2800" dirty="0" err="1"/>
              <a:t>Debu</a:t>
            </a:r>
            <a:r>
              <a:rPr lang="en-US" sz="2800" dirty="0"/>
              <a:t> (</a:t>
            </a:r>
            <a:r>
              <a:rPr lang="en-US" sz="2800" dirty="0" err="1"/>
              <a:t>tambang</a:t>
            </a:r>
            <a:r>
              <a:rPr lang="en-US" sz="2800" dirty="0"/>
              <a:t>, </a:t>
            </a:r>
            <a:r>
              <a:rPr lang="en-US" sz="2800" dirty="0" err="1"/>
              <a:t>persh</a:t>
            </a:r>
            <a:r>
              <a:rPr lang="en-US" sz="2800" dirty="0"/>
              <a:t> </a:t>
            </a:r>
            <a:r>
              <a:rPr lang="en-US" sz="2800" dirty="0" err="1"/>
              <a:t>baterai</a:t>
            </a:r>
            <a:r>
              <a:rPr lang="en-US" sz="2800" dirty="0"/>
              <a:t>, </a:t>
            </a:r>
            <a:r>
              <a:rPr lang="en-US" sz="2800" dirty="0" err="1"/>
              <a:t>keramik</a:t>
            </a:r>
            <a:r>
              <a:rPr lang="en-US" sz="2800" dirty="0"/>
              <a:t>,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         </a:t>
            </a:r>
            <a:r>
              <a:rPr lang="en-US" sz="2800" dirty="0" err="1"/>
              <a:t>korek</a:t>
            </a:r>
            <a:r>
              <a:rPr lang="en-US" sz="2800" dirty="0"/>
              <a:t> </a:t>
            </a:r>
            <a:r>
              <a:rPr lang="en-US" sz="2800" dirty="0" err="1"/>
              <a:t>api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       - Insomnia, tremor 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/>
              <a:t>ggn</a:t>
            </a:r>
            <a:r>
              <a:rPr lang="en-US" sz="2800" dirty="0"/>
              <a:t> </a:t>
            </a:r>
            <a:r>
              <a:rPr lang="en-US" sz="2800" dirty="0" err="1"/>
              <a:t>bicara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       - </a:t>
            </a:r>
            <a:r>
              <a:rPr lang="en-US" sz="2800" dirty="0" err="1"/>
              <a:t>menangis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kesadaran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11.Peny.      </a:t>
            </a:r>
            <a:r>
              <a:rPr lang="en-US" sz="2800" dirty="0" err="1"/>
              <a:t>Arsen</a:t>
            </a:r>
            <a:r>
              <a:rPr lang="en-US" sz="2800" dirty="0"/>
              <a:t> (As)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       -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racun</a:t>
            </a:r>
            <a:r>
              <a:rPr lang="en-US" sz="2800" dirty="0"/>
              <a:t> : </a:t>
            </a:r>
            <a:r>
              <a:rPr lang="en-US" sz="2800" dirty="0" err="1"/>
              <a:t>pengawet</a:t>
            </a:r>
            <a:r>
              <a:rPr lang="en-US" sz="2800" dirty="0"/>
              <a:t>, </a:t>
            </a:r>
            <a:r>
              <a:rPr lang="en-US" sz="2800" dirty="0" err="1"/>
              <a:t>pembersih</a:t>
            </a:r>
            <a:r>
              <a:rPr lang="en-US" sz="2800" dirty="0"/>
              <a:t> </a:t>
            </a:r>
            <a:r>
              <a:rPr lang="en-US" sz="2800" dirty="0" err="1"/>
              <a:t>biji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       - As - </a:t>
            </a:r>
            <a:r>
              <a:rPr lang="en-US" sz="2800" dirty="0" err="1"/>
              <a:t>organik</a:t>
            </a:r>
            <a:r>
              <a:rPr lang="en-US" sz="2800" dirty="0"/>
              <a:t> : </a:t>
            </a:r>
            <a:r>
              <a:rPr lang="en-US" sz="2800" dirty="0" err="1"/>
              <a:t>perangsang</a:t>
            </a:r>
            <a:r>
              <a:rPr lang="en-US" sz="2800" dirty="0"/>
              <a:t> </a:t>
            </a:r>
            <a:r>
              <a:rPr lang="en-US" sz="2800" dirty="0" err="1"/>
              <a:t>lokal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              - </a:t>
            </a:r>
            <a:r>
              <a:rPr lang="en-US" sz="2800" dirty="0" err="1"/>
              <a:t>anorganik</a:t>
            </a:r>
            <a:r>
              <a:rPr lang="en-US" sz="2800" dirty="0"/>
              <a:t> : </a:t>
            </a:r>
            <a:r>
              <a:rPr lang="en-US" sz="2800" dirty="0" err="1"/>
              <a:t>peran</a:t>
            </a:r>
            <a:r>
              <a:rPr lang="id-ID" sz="2800" dirty="0"/>
              <a:t>g</a:t>
            </a:r>
            <a:r>
              <a:rPr lang="en-US" sz="2800" dirty="0"/>
              <a:t>sang </a:t>
            </a:r>
            <a:r>
              <a:rPr lang="en-US" sz="2800" dirty="0" err="1"/>
              <a:t>kulit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              - As </a:t>
            </a:r>
            <a:r>
              <a:rPr lang="en-US" sz="2800" dirty="0" err="1"/>
              <a:t>dan</a:t>
            </a:r>
            <a:r>
              <a:rPr lang="en-US" sz="2800" dirty="0"/>
              <a:t> air 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/>
              <a:t>hemolitik</a:t>
            </a:r>
            <a:r>
              <a:rPr lang="en-US" sz="28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38851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54A07C5-CB41-475C-BC20-A9CF7F20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434681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ahoma" panose="020B0604030504040204" pitchFamily="34" charset="0"/>
              </a:rPr>
              <a:t>31 KELOMPOK PAK (</a:t>
            </a:r>
            <a:r>
              <a:rPr lang="en-US" sz="3200" dirty="0" err="1">
                <a:latin typeface="Tahoma" panose="020B0604030504040204" pitchFamily="34" charset="0"/>
              </a:rPr>
              <a:t>Kepres</a:t>
            </a:r>
            <a:r>
              <a:rPr lang="en-US" sz="3200" dirty="0">
                <a:latin typeface="Tahoma" panose="020B0604030504040204" pitchFamily="34" charset="0"/>
              </a:rPr>
              <a:t> 22 Th 1993)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AC62A2-196A-44AD-827C-C84B058513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4611" y="1524000"/>
            <a:ext cx="8532813" cy="448815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12. </a:t>
            </a:r>
            <a:r>
              <a:rPr lang="en-US" sz="2400" dirty="0" err="1"/>
              <a:t>Peny</a:t>
            </a:r>
            <a:r>
              <a:rPr lang="en-US" sz="2400" dirty="0"/>
              <a:t>. - Air </a:t>
            </a:r>
            <a:r>
              <a:rPr lang="en-US" sz="2400" dirty="0" err="1"/>
              <a:t>Raksa</a:t>
            </a:r>
            <a:r>
              <a:rPr lang="en-US" sz="2400" dirty="0"/>
              <a:t> (Hg)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    - Hg  : -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pemisah</a:t>
            </a:r>
            <a:r>
              <a:rPr lang="en-US" sz="2400" dirty="0"/>
              <a:t> </a:t>
            </a:r>
            <a:r>
              <a:rPr lang="en-US" sz="2400" dirty="0" err="1"/>
              <a:t>emas</a:t>
            </a:r>
            <a:r>
              <a:rPr lang="en-US" sz="2400" dirty="0"/>
              <a:t>/</a:t>
            </a:r>
            <a:r>
              <a:rPr lang="en-US" sz="2400" dirty="0" err="1"/>
              <a:t>perak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               - </a:t>
            </a:r>
            <a:r>
              <a:rPr lang="en-US" sz="2400" dirty="0" err="1"/>
              <a:t>termometer</a:t>
            </a:r>
            <a:r>
              <a:rPr lang="en-US" sz="2400" dirty="0"/>
              <a:t>, barometer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    - Hg </a:t>
            </a:r>
            <a:r>
              <a:rPr lang="en-US" sz="2400" dirty="0" err="1"/>
              <a:t>fulminan</a:t>
            </a:r>
            <a:r>
              <a:rPr lang="en-US" sz="2400" dirty="0"/>
              <a:t>, </a:t>
            </a:r>
            <a:r>
              <a:rPr lang="en-US" sz="2400" dirty="0" err="1"/>
              <a:t>kulit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    - </a:t>
            </a:r>
            <a:r>
              <a:rPr lang="en-US" sz="2400" dirty="0" err="1"/>
              <a:t>Senyawa</a:t>
            </a:r>
            <a:r>
              <a:rPr lang="en-US" sz="2400" dirty="0"/>
              <a:t> air </a:t>
            </a:r>
            <a:r>
              <a:rPr lang="en-US" sz="2400" dirty="0" err="1"/>
              <a:t>raksa</a:t>
            </a:r>
            <a:r>
              <a:rPr lang="en-US" sz="2400" dirty="0"/>
              <a:t> </a:t>
            </a:r>
            <a:r>
              <a:rPr lang="en-US" sz="2400" dirty="0" err="1"/>
              <a:t>logam</a:t>
            </a:r>
            <a:r>
              <a:rPr lang="en-US" sz="2400" dirty="0"/>
              <a:t>/</a:t>
            </a:r>
            <a:r>
              <a:rPr lang="en-US" sz="2400" dirty="0" err="1"/>
              <a:t>uap</a:t>
            </a:r>
            <a:r>
              <a:rPr lang="en-US" sz="2400" dirty="0"/>
              <a:t> 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id-ID" sz="2400" dirty="0"/>
              <a:t> </a:t>
            </a:r>
            <a:r>
              <a:rPr lang="en-US" sz="2400" dirty="0" err="1"/>
              <a:t>menahun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13. </a:t>
            </a:r>
            <a:r>
              <a:rPr lang="en-US" sz="2400" dirty="0" err="1"/>
              <a:t>Peny</a:t>
            </a:r>
            <a:r>
              <a:rPr lang="en-US" sz="2400" dirty="0"/>
              <a:t>.</a:t>
            </a:r>
            <a:r>
              <a:rPr lang="id-ID" sz="2400" dirty="0"/>
              <a:t>	</a:t>
            </a:r>
            <a:r>
              <a:rPr lang="en-US" sz="2400" dirty="0"/>
              <a:t>- </a:t>
            </a:r>
            <a:r>
              <a:rPr lang="en-US" sz="2400" dirty="0" err="1"/>
              <a:t>Timah</a:t>
            </a:r>
            <a:r>
              <a:rPr lang="en-US" sz="2400" dirty="0"/>
              <a:t> </a:t>
            </a:r>
            <a:r>
              <a:rPr lang="en-US" sz="2400" dirty="0" err="1"/>
              <a:t>hitam</a:t>
            </a:r>
            <a:r>
              <a:rPr lang="en-US" sz="2400" dirty="0"/>
              <a:t> (</a:t>
            </a:r>
            <a:r>
              <a:rPr lang="en-US" sz="2400" dirty="0" err="1"/>
              <a:t>Pb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         </a:t>
            </a:r>
            <a:r>
              <a:rPr lang="id-ID" sz="2400" dirty="0"/>
              <a:t>	</a:t>
            </a:r>
            <a:r>
              <a:rPr lang="en-US" sz="2400" dirty="0"/>
              <a:t>- </a:t>
            </a:r>
            <a:r>
              <a:rPr lang="en-US" sz="2400" dirty="0" err="1"/>
              <a:t>Sumber</a:t>
            </a:r>
            <a:r>
              <a:rPr lang="en-US" sz="2400" dirty="0"/>
              <a:t> : </a:t>
            </a:r>
            <a:r>
              <a:rPr lang="en-US" sz="2400" dirty="0" err="1"/>
              <a:t>Baterey</a:t>
            </a:r>
            <a:r>
              <a:rPr lang="en-US" sz="2400" dirty="0"/>
              <a:t>, </a:t>
            </a:r>
            <a:r>
              <a:rPr lang="en-US" sz="2400" dirty="0" err="1"/>
              <a:t>percetakan</a:t>
            </a:r>
            <a:r>
              <a:rPr lang="en-US" sz="2400" dirty="0"/>
              <a:t>, </a:t>
            </a:r>
            <a:r>
              <a:rPr lang="en-US" sz="2400" dirty="0" err="1"/>
              <a:t>mainan</a:t>
            </a:r>
            <a:r>
              <a:rPr lang="en-US" sz="2400" dirty="0"/>
              <a:t> 			  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anemia, </a:t>
            </a:r>
            <a:r>
              <a:rPr lang="en-US" sz="2400" dirty="0" err="1">
                <a:sym typeface="Wingdings" panose="05000000000000000000" pitchFamily="2" charset="2"/>
              </a:rPr>
              <a:t>Infertil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nefrosis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/>
              <a:t>“wrist drop” </a:t>
            </a:r>
            <a:r>
              <a:rPr lang="id-ID" sz="2400" dirty="0"/>
              <a:t>	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14. </a:t>
            </a:r>
            <a:r>
              <a:rPr lang="en-US" sz="2400" dirty="0" err="1"/>
              <a:t>Peny</a:t>
            </a:r>
            <a:r>
              <a:rPr lang="en-US" sz="2400" dirty="0"/>
              <a:t>. - Fluor (Fl)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         </a:t>
            </a:r>
            <a:r>
              <a:rPr lang="id-ID" sz="2400" dirty="0"/>
              <a:t>	</a:t>
            </a:r>
            <a:r>
              <a:rPr lang="en-US" sz="2400" dirty="0"/>
              <a:t>- Gas/</a:t>
            </a:r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 err="1"/>
              <a:t>korosif</a:t>
            </a:r>
            <a:r>
              <a:rPr lang="en-US" sz="2400" dirty="0"/>
              <a:t> </a:t>
            </a:r>
            <a:r>
              <a:rPr lang="en-US" sz="2400" dirty="0" err="1"/>
              <a:t>paru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         </a:t>
            </a:r>
            <a:r>
              <a:rPr lang="id-ID" sz="2400" dirty="0"/>
              <a:t>	</a:t>
            </a:r>
            <a:r>
              <a:rPr lang="en-US" sz="2400" dirty="0"/>
              <a:t>- </a:t>
            </a:r>
            <a:r>
              <a:rPr lang="en-US" sz="2400" dirty="0" err="1"/>
              <a:t>Absorpsi</a:t>
            </a:r>
            <a:r>
              <a:rPr lang="en-US" sz="2400" dirty="0"/>
              <a:t> 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fluorosis</a:t>
            </a:r>
            <a:r>
              <a:rPr lang="en-US" sz="2400" dirty="0"/>
              <a:t> (</a:t>
            </a:r>
            <a:r>
              <a:rPr lang="en-US" sz="2400" dirty="0" err="1"/>
              <a:t>gigi</a:t>
            </a:r>
            <a:r>
              <a:rPr lang="en-US" sz="2400" dirty="0"/>
              <a:t>/</a:t>
            </a:r>
            <a:r>
              <a:rPr lang="en-US" sz="2400" dirty="0" err="1"/>
              <a:t>tulang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825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54A07C5-CB41-475C-BC20-A9CF7F20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434681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ahoma" panose="020B0604030504040204" pitchFamily="34" charset="0"/>
              </a:rPr>
              <a:t>31 KELOMPOK PAK (</a:t>
            </a:r>
            <a:r>
              <a:rPr lang="en-US" sz="3200" dirty="0" err="1">
                <a:latin typeface="Tahoma" panose="020B0604030504040204" pitchFamily="34" charset="0"/>
              </a:rPr>
              <a:t>Kepres</a:t>
            </a:r>
            <a:r>
              <a:rPr lang="en-US" sz="3200" dirty="0">
                <a:latin typeface="Tahoma" panose="020B0604030504040204" pitchFamily="34" charset="0"/>
              </a:rPr>
              <a:t> 22 Th 1993)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FB268CF-BA2F-485B-8B2A-33F127DF31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6113" y="1447800"/>
            <a:ext cx="8497887" cy="6119813"/>
          </a:xfrm>
        </p:spPr>
        <p:txBody>
          <a:bodyPr/>
          <a:lstStyle/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15. </a:t>
            </a:r>
            <a:r>
              <a:rPr lang="en-US" sz="2000" dirty="0" err="1"/>
              <a:t>Peny</a:t>
            </a:r>
            <a:r>
              <a:rPr lang="en-US" sz="2000" dirty="0"/>
              <a:t> – </a:t>
            </a:r>
            <a:r>
              <a:rPr lang="en-US" sz="2000" dirty="0" err="1"/>
              <a:t>derivat</a:t>
            </a:r>
            <a:r>
              <a:rPr lang="en-US" sz="2000" dirty="0"/>
              <a:t> </a:t>
            </a:r>
            <a:r>
              <a:rPr lang="en-US" sz="2000" dirty="0" err="1"/>
              <a:t>Hologen</a:t>
            </a:r>
            <a:r>
              <a:rPr lang="en-US" sz="2000" dirty="0"/>
              <a:t> (HC </a:t>
            </a:r>
            <a:r>
              <a:rPr lang="id-ID" sz="2000" dirty="0"/>
              <a:t> </a:t>
            </a:r>
            <a:r>
              <a:rPr lang="en-US" sz="2000" dirty="0" err="1"/>
              <a:t>Alifatik</a:t>
            </a:r>
            <a:r>
              <a:rPr lang="en-US" sz="2000" dirty="0"/>
              <a:t>/</a:t>
            </a:r>
            <a:r>
              <a:rPr lang="en-US" sz="2000" dirty="0" err="1"/>
              <a:t>Aromatik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       </a:t>
            </a:r>
            <a:r>
              <a:rPr lang="en-US" sz="2000" dirty="0" err="1"/>
              <a:t>Contoh</a:t>
            </a:r>
            <a:r>
              <a:rPr lang="en-US" sz="2000" dirty="0"/>
              <a:t> : </a:t>
            </a:r>
            <a:r>
              <a:rPr lang="id-ID" sz="2000" dirty="0"/>
              <a:t>	</a:t>
            </a:r>
            <a:r>
              <a:rPr lang="en-US" sz="2000" dirty="0"/>
              <a:t>- </a:t>
            </a:r>
            <a:r>
              <a:rPr lang="en-US" sz="2000" dirty="0" err="1"/>
              <a:t>metil</a:t>
            </a:r>
            <a:r>
              <a:rPr lang="en-US" sz="2000" dirty="0"/>
              <a:t> Cl</a:t>
            </a:r>
            <a:r>
              <a:rPr lang="id-ID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ClMetan</a:t>
            </a:r>
            <a:r>
              <a:rPr lang="en-US" sz="2000" dirty="0"/>
              <a:t> (</a:t>
            </a:r>
            <a:r>
              <a:rPr lang="en-US" sz="2000" dirty="0" err="1"/>
              <a:t>pelarut</a:t>
            </a:r>
            <a:r>
              <a:rPr lang="en-US" sz="2000" dirty="0"/>
              <a:t> </a:t>
            </a:r>
            <a:r>
              <a:rPr lang="en-US" sz="2000" dirty="0" err="1"/>
              <a:t>lemak,Oli</a:t>
            </a:r>
            <a:r>
              <a:rPr lang="en-US" sz="2000" dirty="0"/>
              <a:t>), 		                   </a:t>
            </a:r>
            <a:r>
              <a:rPr lang="en-US" sz="2000" dirty="0" err="1"/>
              <a:t>Metil</a:t>
            </a:r>
            <a:r>
              <a:rPr lang="en-US" sz="2000" dirty="0"/>
              <a:t> Br , CCl4   , Cl </a:t>
            </a:r>
            <a:r>
              <a:rPr lang="en-US" sz="2000" dirty="0" err="1"/>
              <a:t>naftalen</a:t>
            </a:r>
            <a:endParaRPr lang="en-US" sz="2000" dirty="0"/>
          </a:p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       </a:t>
            </a:r>
            <a:r>
              <a:rPr lang="en-US" sz="2000" dirty="0" err="1"/>
              <a:t>Racun</a:t>
            </a:r>
            <a:r>
              <a:rPr lang="en-US" sz="2000" dirty="0"/>
              <a:t> : </a:t>
            </a:r>
            <a:r>
              <a:rPr lang="id-ID" sz="2000" dirty="0"/>
              <a:t>	</a:t>
            </a:r>
            <a:r>
              <a:rPr lang="en-US" sz="2000" dirty="0"/>
              <a:t>- DDT, Aldrin, Dieldrin, Lindane</a:t>
            </a:r>
          </a:p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16. </a:t>
            </a:r>
            <a:r>
              <a:rPr lang="en-US" sz="2000" dirty="0" err="1"/>
              <a:t>Peny</a:t>
            </a:r>
            <a:r>
              <a:rPr lang="en-US" sz="2000" dirty="0"/>
              <a:t> - Carbon </a:t>
            </a:r>
            <a:r>
              <a:rPr lang="en-US" sz="2000" dirty="0" err="1"/>
              <a:t>disulfida</a:t>
            </a:r>
            <a:r>
              <a:rPr lang="en-US" sz="2000" dirty="0"/>
              <a:t> (CS2)</a:t>
            </a:r>
          </a:p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               - </a:t>
            </a:r>
            <a:r>
              <a:rPr lang="en-US" sz="2000" dirty="0" err="1"/>
              <a:t>Pelarut</a:t>
            </a:r>
            <a:r>
              <a:rPr lang="en-US" sz="2000" dirty="0"/>
              <a:t> (lemak, </a:t>
            </a:r>
            <a:r>
              <a:rPr lang="en-US" sz="2000" dirty="0" err="1"/>
              <a:t>industri</a:t>
            </a:r>
            <a:r>
              <a:rPr lang="en-US" sz="2000" dirty="0"/>
              <a:t> rayon)</a:t>
            </a:r>
          </a:p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               -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syaraf</a:t>
            </a:r>
            <a:r>
              <a:rPr lang="en-US" sz="2000" dirty="0"/>
              <a:t>, </a:t>
            </a:r>
            <a:r>
              <a:rPr lang="en-US" sz="2000" dirty="0" err="1"/>
              <a:t>cvs</a:t>
            </a:r>
            <a:endParaRPr lang="en-US" sz="2000" dirty="0"/>
          </a:p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17. </a:t>
            </a:r>
            <a:r>
              <a:rPr lang="en-US" sz="2000" dirty="0" err="1"/>
              <a:t>Peny</a:t>
            </a:r>
            <a:r>
              <a:rPr lang="en-US" sz="2000" dirty="0"/>
              <a:t>. -  </a:t>
            </a:r>
            <a:r>
              <a:rPr lang="en-US" sz="2000" dirty="0" err="1"/>
              <a:t>benzena</a:t>
            </a:r>
            <a:r>
              <a:rPr lang="en-US" sz="2000" dirty="0"/>
              <a:t> (</a:t>
            </a:r>
            <a:r>
              <a:rPr lang="en-US" sz="2000" dirty="0" err="1"/>
              <a:t>homolognya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                 -  CNS, anorexia, anemia (</a:t>
            </a:r>
            <a:r>
              <a:rPr lang="en-US" sz="2000" dirty="0" err="1"/>
              <a:t>kronis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18. </a:t>
            </a:r>
            <a:r>
              <a:rPr lang="en-US" sz="2000" dirty="0" err="1"/>
              <a:t>Peny</a:t>
            </a:r>
            <a:r>
              <a:rPr lang="en-US" sz="2000" dirty="0"/>
              <a:t>. - </a:t>
            </a:r>
            <a:r>
              <a:rPr lang="en-US" sz="2000" dirty="0" err="1"/>
              <a:t>derivat</a:t>
            </a:r>
            <a:r>
              <a:rPr lang="en-US" sz="2000" dirty="0"/>
              <a:t> (nitro/amino)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Benzena</a:t>
            </a:r>
            <a:endParaRPr lang="en-US" sz="2000" dirty="0"/>
          </a:p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      </a:t>
            </a:r>
            <a:r>
              <a:rPr lang="en-US" sz="2000" dirty="0" err="1"/>
              <a:t>Contoh</a:t>
            </a:r>
            <a:r>
              <a:rPr lang="en-US" sz="2000" dirty="0"/>
              <a:t> : - nitro benzene (parfum ) – </a:t>
            </a:r>
            <a:r>
              <a:rPr lang="en-US" sz="2000" dirty="0" err="1"/>
              <a:t>dinitrofenol</a:t>
            </a:r>
            <a:endParaRPr lang="en-US" sz="2000" dirty="0"/>
          </a:p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                     - trinitro – dinitro </a:t>
            </a:r>
            <a:r>
              <a:rPr lang="en-US" sz="2000" dirty="0" err="1"/>
              <a:t>ortokresol</a:t>
            </a:r>
            <a:endParaRPr lang="en-US" sz="2000" dirty="0"/>
          </a:p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                     - trinitro toluene – </a:t>
            </a:r>
            <a:r>
              <a:rPr lang="en-US" sz="2000" dirty="0" err="1"/>
              <a:t>anilin</a:t>
            </a:r>
            <a:r>
              <a:rPr lang="en-US" sz="2000" dirty="0"/>
              <a:t> (</a:t>
            </a:r>
            <a:r>
              <a:rPr lang="en-US" sz="2000" dirty="0" err="1"/>
              <a:t>tinta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  <a:buNone/>
              <a:tabLst>
                <a:tab pos="715645" algn="l"/>
                <a:tab pos="2149475" algn="l"/>
              </a:tabLst>
            </a:pPr>
            <a:r>
              <a:rPr lang="en-US" sz="2000" dirty="0"/>
              <a:t>19. </a:t>
            </a:r>
            <a:r>
              <a:rPr lang="en-US" sz="2000" dirty="0" err="1"/>
              <a:t>Peny</a:t>
            </a:r>
            <a:r>
              <a:rPr lang="en-US" sz="2000" dirty="0"/>
              <a:t>. – </a:t>
            </a:r>
            <a:r>
              <a:rPr lang="en-US" sz="2000" dirty="0" err="1"/>
              <a:t>nitrogliserin</a:t>
            </a:r>
            <a:r>
              <a:rPr lang="en-US" sz="2000" dirty="0"/>
              <a:t>,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nitrat</a:t>
            </a:r>
            <a:r>
              <a:rPr lang="en-US" sz="2000" dirty="0"/>
              <a:t> 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/>
              <a:t>mati</a:t>
            </a:r>
            <a:r>
              <a:rPr lang="en-US" sz="2000" dirty="0"/>
              <a:t> </a:t>
            </a:r>
            <a:r>
              <a:rPr lang="en-US" sz="2000" dirty="0" err="1"/>
              <a:t>mendadak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682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54A07C5-CB41-475C-BC20-A9CF7F20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434681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ahoma" panose="020B0604030504040204" pitchFamily="34" charset="0"/>
              </a:rPr>
              <a:t>31 KELOMPOK PAK (</a:t>
            </a:r>
            <a:r>
              <a:rPr lang="en-US" sz="3200" dirty="0" err="1">
                <a:latin typeface="Tahoma" panose="020B0604030504040204" pitchFamily="34" charset="0"/>
              </a:rPr>
              <a:t>Kepres</a:t>
            </a:r>
            <a:r>
              <a:rPr lang="en-US" sz="3200" dirty="0">
                <a:latin typeface="Tahoma" panose="020B0604030504040204" pitchFamily="34" charset="0"/>
              </a:rPr>
              <a:t> 22 Th 1993)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5CEAA9-1085-4943-AE9E-B6F5FD3D6F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912" y="1600200"/>
            <a:ext cx="8713788" cy="576103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dirty="0"/>
              <a:t>20. </a:t>
            </a:r>
            <a:r>
              <a:rPr lang="en-US" sz="2000" dirty="0" err="1"/>
              <a:t>Peny</a:t>
            </a:r>
            <a:r>
              <a:rPr lang="en-US" sz="2000" dirty="0"/>
              <a:t>. -  </a:t>
            </a:r>
            <a:r>
              <a:rPr lang="en-US" sz="2000" dirty="0" err="1"/>
              <a:t>alkohol</a:t>
            </a:r>
            <a:r>
              <a:rPr lang="en-US" sz="2000" dirty="0"/>
              <a:t>, </a:t>
            </a:r>
            <a:r>
              <a:rPr lang="en-US" sz="2000" dirty="0" err="1"/>
              <a:t>glikol</a:t>
            </a:r>
            <a:r>
              <a:rPr lang="en-US" sz="2000" dirty="0"/>
              <a:t>, </a:t>
            </a:r>
            <a:r>
              <a:rPr lang="en-US" sz="2000" dirty="0" err="1"/>
              <a:t>keton</a:t>
            </a: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                 - </a:t>
            </a:r>
            <a:r>
              <a:rPr lang="en-US" sz="2000" dirty="0" err="1"/>
              <a:t>metil</a:t>
            </a:r>
            <a:r>
              <a:rPr lang="en-US" sz="2000" dirty="0"/>
              <a:t> </a:t>
            </a:r>
            <a:r>
              <a:rPr lang="en-US" sz="2000" dirty="0" err="1"/>
              <a:t>alkohol</a:t>
            </a:r>
            <a:r>
              <a:rPr lang="en-US" sz="2000" dirty="0"/>
              <a:t>        - </a:t>
            </a:r>
            <a:r>
              <a:rPr lang="en-US" sz="2000" dirty="0" err="1"/>
              <a:t>pelarut</a:t>
            </a: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                 - </a:t>
            </a:r>
            <a:r>
              <a:rPr lang="en-US" sz="2000" dirty="0" err="1"/>
              <a:t>etanol</a:t>
            </a:r>
            <a:r>
              <a:rPr lang="en-US" sz="2000" dirty="0"/>
              <a:t>                 - </a:t>
            </a:r>
            <a:r>
              <a:rPr lang="en-US" sz="2000" dirty="0" err="1"/>
              <a:t>pelarut</a:t>
            </a: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		       - </a:t>
            </a:r>
            <a:r>
              <a:rPr lang="en-US" sz="2000" dirty="0" err="1"/>
              <a:t>keton</a:t>
            </a: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		</a:t>
            </a:r>
          </a:p>
          <a:p>
            <a:pPr eaLnBrk="1" hangingPunct="1">
              <a:buFontTx/>
              <a:buNone/>
            </a:pPr>
            <a:r>
              <a:rPr lang="en-US" sz="2000" dirty="0"/>
              <a:t>21. </a:t>
            </a:r>
            <a:r>
              <a:rPr lang="en-US" sz="2000" dirty="0" err="1"/>
              <a:t>Peny</a:t>
            </a:r>
            <a:r>
              <a:rPr lang="en-US" sz="2000" dirty="0"/>
              <a:t>. - </a:t>
            </a:r>
            <a:r>
              <a:rPr lang="en-US" sz="2000" dirty="0" err="1"/>
              <a:t>asfiksia</a:t>
            </a:r>
            <a:r>
              <a:rPr lang="en-US" sz="2000" dirty="0"/>
              <a:t> ( Co, HCN, H2S)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        - H2CN 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/>
              <a:t>fumigasi</a:t>
            </a: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                - H2 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pada </a:t>
            </a:r>
            <a:r>
              <a:rPr lang="en-US" sz="2000" dirty="0" err="1"/>
              <a:t>minyak</a:t>
            </a:r>
            <a:r>
              <a:rPr lang="en-US" sz="2000" dirty="0"/>
              <a:t> </a:t>
            </a:r>
            <a:r>
              <a:rPr lang="en-US" sz="2000" dirty="0" err="1"/>
              <a:t>bumi</a:t>
            </a:r>
            <a:r>
              <a:rPr lang="en-US" sz="2000" dirty="0"/>
              <a:t>, </a:t>
            </a:r>
            <a:r>
              <a:rPr lang="en-US" sz="2000" dirty="0" err="1"/>
              <a:t>kulit</a:t>
            </a:r>
            <a:r>
              <a:rPr lang="en-US" sz="2000" dirty="0"/>
              <a:t>)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        - </a:t>
            </a:r>
            <a:r>
              <a:rPr lang="en-US" sz="2000" dirty="0" err="1"/>
              <a:t>marcaptan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207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43" y="-274638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41313">
            <a:extLst>
              <a:ext uri="{FF2B5EF4-FFF2-40B4-BE49-F238E27FC236}">
                <a16:creationId xmlns:a16="http://schemas.microsoft.com/office/drawing/2014/main" id="{B7439454-E9BE-4F80-A635-332C3D59C03B}"/>
              </a:ext>
            </a:extLst>
          </p:cNvPr>
          <p:cNvSpPr txBox="1">
            <a:spLocks/>
          </p:cNvSpPr>
          <p:nvPr/>
        </p:nvSpPr>
        <p:spPr bwMode="auto">
          <a:xfrm>
            <a:off x="685800" y="538956"/>
            <a:ext cx="7772400" cy="96996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miter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latin typeface="Arial Narrow" panose="020B0606020202030204" pitchFamily="34" charset="0"/>
              </a:rPr>
              <a:t>FAKTOR PENYEBAB PENYAKIT AKIBAT KERJA</a:t>
            </a:r>
          </a:p>
        </p:txBody>
      </p:sp>
      <p:sp>
        <p:nvSpPr>
          <p:cNvPr id="13" name="Text Placeholder 141314">
            <a:extLst>
              <a:ext uri="{FF2B5EF4-FFF2-40B4-BE49-F238E27FC236}">
                <a16:creationId xmlns:a16="http://schemas.microsoft.com/office/drawing/2014/main" id="{EB979E49-8762-406E-A2FF-9AD2F1A8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45" y="1544796"/>
            <a:ext cx="7391400" cy="4564063"/>
          </a:xfrm>
          <a:solidFill>
            <a:schemeClr val="bg1"/>
          </a:solidFill>
          <a:ln>
            <a:solidFill>
              <a:schemeClr val="tx1"/>
            </a:solidFill>
            <a:miter/>
          </a:ln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sz="2400" b="1" dirty="0" err="1">
                <a:latin typeface="Arial Narrow" panose="020B0606020202030204" pitchFamily="34" charset="0"/>
              </a:rPr>
              <a:t>Golongan</a:t>
            </a:r>
            <a:r>
              <a:rPr sz="2400" b="1" dirty="0">
                <a:latin typeface="Arial Narrow" panose="020B0606020202030204" pitchFamily="34" charset="0"/>
              </a:rPr>
              <a:t> </a:t>
            </a:r>
            <a:r>
              <a:rPr sz="2400" b="1" dirty="0" err="1">
                <a:latin typeface="Arial Narrow" panose="020B0606020202030204" pitchFamily="34" charset="0"/>
              </a:rPr>
              <a:t>Fisik</a:t>
            </a:r>
            <a:r>
              <a:rPr sz="2400" b="1" dirty="0">
                <a:latin typeface="Arial Narrow" panose="020B0606020202030204" pitchFamily="34" charset="0"/>
              </a:rPr>
              <a:t> :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2000" dirty="0" err="1">
                <a:latin typeface="Arial Narrow" panose="020B0606020202030204" pitchFamily="34" charset="0"/>
              </a:rPr>
              <a:t>Suara</a:t>
            </a:r>
            <a:r>
              <a:rPr sz="2000" dirty="0">
                <a:latin typeface="Arial Narrow" panose="020B0606020202030204" pitchFamily="34" charset="0"/>
              </a:rPr>
              <a:t> </a:t>
            </a:r>
            <a:r>
              <a:rPr sz="2000" dirty="0" err="1">
                <a:latin typeface="Arial Narrow" panose="020B0606020202030204" pitchFamily="34" charset="0"/>
              </a:rPr>
              <a:t>tinggi</a:t>
            </a:r>
            <a:r>
              <a:rPr sz="2000" dirty="0">
                <a:latin typeface="Arial Narrow" panose="020B0606020202030204" pitchFamily="34" charset="0"/>
              </a:rPr>
              <a:t>/</a:t>
            </a:r>
            <a:r>
              <a:rPr sz="2000" dirty="0" err="1">
                <a:latin typeface="Arial Narrow" panose="020B0606020202030204" pitchFamily="34" charset="0"/>
              </a:rPr>
              <a:t>bising</a:t>
            </a:r>
            <a:r>
              <a:rPr sz="2000" dirty="0">
                <a:latin typeface="Arial Narrow" panose="020B0606020202030204" pitchFamily="34" charset="0"/>
              </a:rPr>
              <a:t>		: </a:t>
            </a:r>
            <a:r>
              <a:rPr sz="2000" dirty="0" err="1">
                <a:latin typeface="Arial Narrow" panose="020B0606020202030204" pitchFamily="34" charset="0"/>
              </a:rPr>
              <a:t>Ketulian</a:t>
            </a:r>
            <a:endParaRPr sz="2000" dirty="0">
              <a:latin typeface="Arial Narrow" panose="020B0606020202030204" pitchFamily="34" charset="0"/>
            </a:endParaRP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2000" dirty="0" err="1">
                <a:latin typeface="Arial Narrow" panose="020B0606020202030204" pitchFamily="34" charset="0"/>
              </a:rPr>
              <a:t>Temperatur</a:t>
            </a:r>
            <a:r>
              <a:rPr sz="2000" dirty="0">
                <a:latin typeface="Arial Narrow" panose="020B0606020202030204" pitchFamily="34" charset="0"/>
              </a:rPr>
              <a:t>/</a:t>
            </a:r>
            <a:r>
              <a:rPr sz="2000" dirty="0" err="1">
                <a:latin typeface="Arial Narrow" panose="020B0606020202030204" pitchFamily="34" charset="0"/>
              </a:rPr>
              <a:t>suhu</a:t>
            </a:r>
            <a:r>
              <a:rPr sz="2000" dirty="0">
                <a:latin typeface="Arial Narrow" panose="020B0606020202030204" pitchFamily="34" charset="0"/>
              </a:rPr>
              <a:t> </a:t>
            </a:r>
            <a:r>
              <a:rPr sz="2000" dirty="0" err="1">
                <a:latin typeface="Arial Narrow" panose="020B0606020202030204" pitchFamily="34" charset="0"/>
              </a:rPr>
              <a:t>tinggi</a:t>
            </a:r>
            <a:r>
              <a:rPr sz="2000" dirty="0">
                <a:latin typeface="Arial Narrow" panose="020B0606020202030204" pitchFamily="34" charset="0"/>
              </a:rPr>
              <a:t> 	: Heat Cramp, Heat Exhaustion, 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None/>
            </a:pPr>
            <a:r>
              <a:rPr sz="2000" dirty="0">
                <a:latin typeface="Arial Narrow" panose="020B0606020202030204" pitchFamily="34" charset="0"/>
              </a:rPr>
              <a:t>				  </a:t>
            </a:r>
            <a:r>
              <a:rPr lang="en-US" sz="2000" dirty="0">
                <a:latin typeface="Arial Narrow" panose="020B0606020202030204" pitchFamily="34" charset="0"/>
              </a:rPr>
              <a:t>		</a:t>
            </a:r>
            <a:r>
              <a:rPr sz="2000" dirty="0">
                <a:latin typeface="Arial Narrow" panose="020B0606020202030204" pitchFamily="34" charset="0"/>
              </a:rPr>
              <a:t>Heat Stroke.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2000" dirty="0" err="1">
                <a:latin typeface="Arial Narrow" panose="020B0606020202030204" pitchFamily="34" charset="0"/>
              </a:rPr>
              <a:t>Temperatur</a:t>
            </a:r>
            <a:r>
              <a:rPr sz="2000" dirty="0">
                <a:latin typeface="Arial Narrow" panose="020B0606020202030204" pitchFamily="34" charset="0"/>
              </a:rPr>
              <a:t> </a:t>
            </a:r>
            <a:r>
              <a:rPr sz="2000" dirty="0" err="1">
                <a:latin typeface="Arial Narrow" panose="020B0606020202030204" pitchFamily="34" charset="0"/>
              </a:rPr>
              <a:t>rendah</a:t>
            </a:r>
            <a:r>
              <a:rPr sz="2000" dirty="0">
                <a:latin typeface="Arial Narrow" panose="020B0606020202030204" pitchFamily="34" charset="0"/>
              </a:rPr>
              <a:t>	: </a:t>
            </a:r>
            <a:r>
              <a:rPr sz="2000" dirty="0" err="1">
                <a:latin typeface="Arial Narrow" panose="020B0606020202030204" pitchFamily="34" charset="0"/>
              </a:rPr>
              <a:t>Frosbite</a:t>
            </a:r>
            <a:endParaRPr sz="2000" dirty="0">
              <a:latin typeface="Arial Narrow" panose="020B0606020202030204" pitchFamily="34" charset="0"/>
            </a:endParaRP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2000" dirty="0" err="1">
                <a:latin typeface="Arial Narrow" panose="020B0606020202030204" pitchFamily="34" charset="0"/>
              </a:rPr>
              <a:t>Radiasi</a:t>
            </a:r>
            <a:r>
              <a:rPr sz="2000" dirty="0">
                <a:latin typeface="Arial Narrow" panose="020B0606020202030204" pitchFamily="34" charset="0"/>
              </a:rPr>
              <a:t> Non </a:t>
            </a:r>
            <a:r>
              <a:rPr sz="2000" dirty="0" err="1">
                <a:latin typeface="Arial Narrow" panose="020B0606020202030204" pitchFamily="34" charset="0"/>
              </a:rPr>
              <a:t>Mengion</a:t>
            </a:r>
            <a:r>
              <a:rPr sz="2000" dirty="0">
                <a:latin typeface="Arial Narrow" panose="020B0606020202030204" pitchFamily="34" charset="0"/>
              </a:rPr>
              <a:t>	: Infra </a:t>
            </a:r>
            <a:r>
              <a:rPr sz="2000" dirty="0" err="1">
                <a:latin typeface="Arial Narrow" panose="020B0606020202030204" pitchFamily="34" charset="0"/>
              </a:rPr>
              <a:t>merah</a:t>
            </a:r>
            <a:r>
              <a:rPr sz="2000" dirty="0">
                <a:latin typeface="Arial Narrow" panose="020B0606020202030204" pitchFamily="34" charset="0"/>
              </a:rPr>
              <a:t> (</a:t>
            </a:r>
            <a:r>
              <a:rPr sz="2000" dirty="0" err="1">
                <a:latin typeface="Arial Narrow" panose="020B0606020202030204" pitchFamily="34" charset="0"/>
              </a:rPr>
              <a:t>katarak</a:t>
            </a:r>
            <a:r>
              <a:rPr sz="2000" dirty="0">
                <a:latin typeface="Arial Narrow" panose="020B0606020202030204" pitchFamily="34" charset="0"/>
              </a:rPr>
              <a:t>), ultraviolet 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None/>
            </a:pPr>
            <a:r>
              <a:rPr sz="2000" dirty="0">
                <a:latin typeface="Arial Narrow" panose="020B0606020202030204" pitchFamily="34" charset="0"/>
              </a:rPr>
              <a:t>				  </a:t>
            </a:r>
            <a:r>
              <a:rPr lang="en-US" sz="2000" dirty="0">
                <a:latin typeface="Arial Narrow" panose="020B0606020202030204" pitchFamily="34" charset="0"/>
              </a:rPr>
              <a:t>		</a:t>
            </a:r>
            <a:r>
              <a:rPr sz="2000" dirty="0">
                <a:latin typeface="Arial Narrow" panose="020B0606020202030204" pitchFamily="34" charset="0"/>
              </a:rPr>
              <a:t>(</a:t>
            </a:r>
            <a:r>
              <a:rPr sz="2000" dirty="0" err="1">
                <a:latin typeface="Arial Narrow" panose="020B0606020202030204" pitchFamily="34" charset="0"/>
              </a:rPr>
              <a:t>konjungtivitis</a:t>
            </a:r>
            <a:r>
              <a:rPr sz="2000" dirty="0">
                <a:latin typeface="Arial Narrow" panose="020B0606020202030204" pitchFamily="34" charset="0"/>
              </a:rPr>
              <a:t>).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2000" dirty="0" err="1">
                <a:latin typeface="Arial Narrow" panose="020B0606020202030204" pitchFamily="34" charset="0"/>
              </a:rPr>
              <a:t>Radiasi</a:t>
            </a:r>
            <a:r>
              <a:rPr sz="2000" dirty="0">
                <a:latin typeface="Arial Narrow" panose="020B0606020202030204" pitchFamily="34" charset="0"/>
              </a:rPr>
              <a:t> </a:t>
            </a:r>
            <a:r>
              <a:rPr sz="2000" dirty="0" err="1">
                <a:latin typeface="Arial Narrow" panose="020B0606020202030204" pitchFamily="34" charset="0"/>
              </a:rPr>
              <a:t>Mengion</a:t>
            </a:r>
            <a:r>
              <a:rPr sz="2000" dirty="0">
                <a:latin typeface="Arial Narrow" panose="020B0606020202030204" pitchFamily="34" charset="0"/>
              </a:rPr>
              <a:t>		: </a:t>
            </a:r>
            <a:r>
              <a:rPr sz="2000" dirty="0" err="1">
                <a:latin typeface="Arial Narrow" panose="020B0606020202030204" pitchFamily="34" charset="0"/>
              </a:rPr>
              <a:t>radioaktrif</a:t>
            </a:r>
            <a:r>
              <a:rPr sz="2000" dirty="0">
                <a:latin typeface="Arial Narrow" panose="020B0606020202030204" pitchFamily="34" charset="0"/>
              </a:rPr>
              <a:t>/alfa/beta/</a:t>
            </a:r>
            <a:r>
              <a:rPr sz="2000" dirty="0" err="1">
                <a:latin typeface="Arial Narrow" panose="020B0606020202030204" pitchFamily="34" charset="0"/>
              </a:rPr>
              <a:t>gama</a:t>
            </a:r>
            <a:r>
              <a:rPr sz="2000" dirty="0">
                <a:latin typeface="Arial Narrow" panose="020B0606020202030204" pitchFamily="34" charset="0"/>
              </a:rPr>
              <a:t>/X 				  </a:t>
            </a:r>
            <a:r>
              <a:rPr lang="en-US" sz="2000" dirty="0">
                <a:latin typeface="Arial Narrow" panose="020B0606020202030204" pitchFamily="34" charset="0"/>
              </a:rPr>
              <a:t>				</a:t>
            </a:r>
            <a:r>
              <a:rPr sz="2000" dirty="0">
                <a:latin typeface="Arial Narrow" panose="020B0606020202030204" pitchFamily="34" charset="0"/>
              </a:rPr>
              <a:t>(</a:t>
            </a:r>
            <a:r>
              <a:rPr sz="2000" dirty="0" err="1">
                <a:latin typeface="Arial Narrow" panose="020B0606020202030204" pitchFamily="34" charset="0"/>
              </a:rPr>
              <a:t>kerusakan</a:t>
            </a:r>
            <a:r>
              <a:rPr sz="2000" dirty="0">
                <a:latin typeface="Arial Narrow" panose="020B0606020202030204" pitchFamily="34" charset="0"/>
              </a:rPr>
              <a:t>   </a:t>
            </a:r>
            <a:r>
              <a:rPr sz="2000" dirty="0" err="1">
                <a:latin typeface="Arial Narrow" panose="020B0606020202030204" pitchFamily="34" charset="0"/>
              </a:rPr>
              <a:t>sel</a:t>
            </a:r>
            <a:r>
              <a:rPr sz="2000" dirty="0">
                <a:latin typeface="Arial Narrow" panose="020B0606020202030204" pitchFamily="34" charset="0"/>
              </a:rPr>
              <a:t> </a:t>
            </a:r>
            <a:r>
              <a:rPr sz="2000" dirty="0" err="1">
                <a:latin typeface="Arial Narrow" panose="020B0606020202030204" pitchFamily="34" charset="0"/>
              </a:rPr>
              <a:t>tubuh</a:t>
            </a:r>
            <a:r>
              <a:rPr sz="2000" dirty="0">
                <a:latin typeface="Arial Narrow" panose="020B0606020202030204" pitchFamily="34" charset="0"/>
              </a:rPr>
              <a:t> </a:t>
            </a:r>
            <a:r>
              <a:rPr sz="2000" dirty="0" err="1">
                <a:latin typeface="Arial Narrow" panose="020B0606020202030204" pitchFamily="34" charset="0"/>
              </a:rPr>
              <a:t>manusia</a:t>
            </a:r>
            <a:r>
              <a:rPr sz="2000" dirty="0">
                <a:latin typeface="Arial Narrow" panose="020B0606020202030204" pitchFamily="34" charset="0"/>
              </a:rPr>
              <a:t>)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2000" dirty="0" err="1">
                <a:latin typeface="Arial Narrow" panose="020B0606020202030204" pitchFamily="34" charset="0"/>
              </a:rPr>
              <a:t>Tekanan</a:t>
            </a:r>
            <a:r>
              <a:rPr sz="2000" dirty="0">
                <a:latin typeface="Arial Narrow" panose="020B0606020202030204" pitchFamily="34" charset="0"/>
              </a:rPr>
              <a:t> </a:t>
            </a:r>
            <a:r>
              <a:rPr sz="2000" dirty="0" err="1">
                <a:latin typeface="Arial Narrow" panose="020B0606020202030204" pitchFamily="34" charset="0"/>
              </a:rPr>
              <a:t>udara</a:t>
            </a:r>
            <a:r>
              <a:rPr sz="2000" dirty="0">
                <a:latin typeface="Arial Narrow" panose="020B0606020202030204" pitchFamily="34" charset="0"/>
              </a:rPr>
              <a:t> </a:t>
            </a:r>
            <a:r>
              <a:rPr sz="2000" dirty="0" err="1">
                <a:latin typeface="Arial Narrow" panose="020B0606020202030204" pitchFamily="34" charset="0"/>
              </a:rPr>
              <a:t>tinggi</a:t>
            </a:r>
            <a:r>
              <a:rPr sz="2000" dirty="0">
                <a:latin typeface="Arial Narrow" panose="020B0606020202030204" pitchFamily="34" charset="0"/>
              </a:rPr>
              <a:t> 	: C</a:t>
            </a:r>
            <a:r>
              <a:rPr lang="en-US" sz="2000" dirty="0">
                <a:latin typeface="Arial Narrow" panose="020B0606020202030204" pitchFamily="34" charset="0"/>
              </a:rPr>
              <a:t>aisson</a:t>
            </a:r>
            <a:r>
              <a:rPr sz="2000" dirty="0">
                <a:latin typeface="Arial Narrow" panose="020B0606020202030204" pitchFamily="34" charset="0"/>
              </a:rPr>
              <a:t> Disease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2000" dirty="0" err="1">
                <a:latin typeface="Arial Narrow" panose="020B0606020202030204" pitchFamily="34" charset="0"/>
              </a:rPr>
              <a:t>Getaran</a:t>
            </a:r>
            <a:r>
              <a:rPr sz="2000" dirty="0">
                <a:latin typeface="Arial Narrow" panose="020B0606020202030204" pitchFamily="34" charset="0"/>
              </a:rPr>
              <a:t> </a:t>
            </a:r>
            <a:r>
              <a:rPr sz="2000" dirty="0" err="1">
                <a:latin typeface="Arial Narrow" panose="020B0606020202030204" pitchFamily="34" charset="0"/>
              </a:rPr>
              <a:t>lokal</a:t>
            </a:r>
            <a:r>
              <a:rPr sz="2000" dirty="0">
                <a:latin typeface="Arial Narrow" panose="020B0606020202030204" pitchFamily="34" charset="0"/>
              </a:rPr>
              <a:t>		</a:t>
            </a:r>
            <a:r>
              <a:rPr lang="en-US" sz="2000" dirty="0">
                <a:latin typeface="Arial Narrow" panose="020B0606020202030204" pitchFamily="34" charset="0"/>
              </a:rPr>
              <a:t>	</a:t>
            </a:r>
            <a:r>
              <a:rPr sz="2000" dirty="0">
                <a:latin typeface="Arial Narrow" panose="020B0606020202030204" pitchFamily="34" charset="0"/>
              </a:rPr>
              <a:t>:  R</a:t>
            </a:r>
            <a:r>
              <a:rPr lang="en-US" sz="2000" dirty="0">
                <a:latin typeface="Arial Narrow" panose="020B0606020202030204" pitchFamily="34" charset="0"/>
              </a:rPr>
              <a:t>a</a:t>
            </a:r>
            <a:r>
              <a:rPr sz="2000" dirty="0">
                <a:latin typeface="Arial Narrow" panose="020B0606020202030204" pitchFamily="34" charset="0"/>
              </a:rPr>
              <a:t>ynaud’s Disease, </a:t>
            </a:r>
            <a:r>
              <a:rPr sz="2000" dirty="0" err="1">
                <a:latin typeface="Arial Narrow" panose="020B0606020202030204" pitchFamily="34" charset="0"/>
              </a:rPr>
              <a:t>Polineuritis</a:t>
            </a:r>
            <a:endParaRPr sz="2000" dirty="0">
              <a:latin typeface="Arial Narrow" panose="020B0606020202030204" pitchFamily="34" charset="0"/>
            </a:endParaRP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2000" dirty="0" err="1">
                <a:latin typeface="Arial Narrow" panose="020B0606020202030204" pitchFamily="34" charset="0"/>
              </a:rPr>
              <a:t>Getaran</a:t>
            </a:r>
            <a:r>
              <a:rPr sz="2000" dirty="0">
                <a:latin typeface="Arial Narrow" panose="020B0606020202030204" pitchFamily="34" charset="0"/>
              </a:rPr>
              <a:t> </a:t>
            </a:r>
            <a:r>
              <a:rPr sz="2000" dirty="0" err="1">
                <a:latin typeface="Arial Narrow" panose="020B0606020202030204" pitchFamily="34" charset="0"/>
              </a:rPr>
              <a:t>umum</a:t>
            </a:r>
            <a:r>
              <a:rPr sz="2000" dirty="0">
                <a:latin typeface="Arial Narrow" panose="020B0606020202030204" pitchFamily="34" charset="0"/>
              </a:rPr>
              <a:t>		: </a:t>
            </a:r>
            <a:r>
              <a:rPr sz="2000" dirty="0" err="1">
                <a:latin typeface="Arial Narrow" panose="020B0606020202030204" pitchFamily="34" charset="0"/>
              </a:rPr>
              <a:t>Gangguan</a:t>
            </a:r>
            <a:r>
              <a:rPr sz="2000" dirty="0">
                <a:latin typeface="Arial Narrow" panose="020B0606020202030204" pitchFamily="34" charset="0"/>
              </a:rPr>
              <a:t> proses </a:t>
            </a:r>
            <a:r>
              <a:rPr sz="2000" dirty="0" err="1">
                <a:latin typeface="Arial Narrow" panose="020B0606020202030204" pitchFamily="34" charset="0"/>
              </a:rPr>
              <a:t>metabolisme</a:t>
            </a:r>
            <a:r>
              <a:rPr sz="20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6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54A07C5-CB41-475C-BC20-A9CF7F20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434681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ahoma" panose="020B0604030504040204" pitchFamily="34" charset="0"/>
              </a:rPr>
              <a:t>31 KELOMPOK PAK (</a:t>
            </a:r>
            <a:r>
              <a:rPr lang="en-US" sz="3200" dirty="0" err="1">
                <a:latin typeface="Tahoma" panose="020B0604030504040204" pitchFamily="34" charset="0"/>
              </a:rPr>
              <a:t>Kepres</a:t>
            </a:r>
            <a:r>
              <a:rPr lang="en-US" sz="3200" dirty="0">
                <a:latin typeface="Tahoma" panose="020B0604030504040204" pitchFamily="34" charset="0"/>
              </a:rPr>
              <a:t> 22 Th 1993)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BD46A10-C45F-4448-97AB-A56B51916D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419" y="1531643"/>
            <a:ext cx="7777162" cy="5761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22. </a:t>
            </a:r>
            <a:r>
              <a:rPr lang="en-US" sz="2800" dirty="0" err="1"/>
              <a:t>Kelainan</a:t>
            </a:r>
            <a:r>
              <a:rPr lang="en-US" sz="2800" dirty="0"/>
              <a:t> </a:t>
            </a:r>
            <a:r>
              <a:rPr lang="en-US" sz="2800" dirty="0" err="1"/>
              <a:t>pendengaran</a:t>
            </a:r>
            <a:r>
              <a:rPr lang="en-US" sz="2800" dirty="0"/>
              <a:t> -  </a:t>
            </a:r>
            <a:r>
              <a:rPr lang="en-US" sz="2800" dirty="0" err="1"/>
              <a:t>bising</a:t>
            </a:r>
            <a:r>
              <a:rPr lang="en-US" sz="2800" dirty="0"/>
              <a:t>                 </a:t>
            </a:r>
          </a:p>
          <a:p>
            <a:pPr eaLnBrk="1" hangingPunct="1">
              <a:buFontTx/>
              <a:buNone/>
            </a:pPr>
            <a:r>
              <a:rPr lang="en-US" sz="2800" dirty="0"/>
              <a:t>23. </a:t>
            </a:r>
            <a:r>
              <a:rPr lang="en-US" sz="2800" dirty="0" err="1"/>
              <a:t>Peny</a:t>
            </a:r>
            <a:r>
              <a:rPr lang="en-US" sz="2800" dirty="0"/>
              <a:t>. – </a:t>
            </a:r>
            <a:r>
              <a:rPr lang="en-US" sz="2800" dirty="0" err="1"/>
              <a:t>getaran</a:t>
            </a:r>
            <a:r>
              <a:rPr lang="en-US" sz="2800" dirty="0"/>
              <a:t> </a:t>
            </a:r>
            <a:r>
              <a:rPr lang="en-US" sz="2800" dirty="0" err="1"/>
              <a:t>mekanik</a:t>
            </a: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                - hand arm vibration</a:t>
            </a:r>
          </a:p>
          <a:p>
            <a:pPr eaLnBrk="1" hangingPunct="1">
              <a:buFontTx/>
              <a:buNone/>
            </a:pPr>
            <a:r>
              <a:rPr lang="en-US" sz="2800" dirty="0"/>
              <a:t>                - </a:t>
            </a:r>
            <a:r>
              <a:rPr lang="en-US" sz="2800" dirty="0" err="1"/>
              <a:t>getaran</a:t>
            </a:r>
            <a:r>
              <a:rPr lang="en-US" sz="2800" dirty="0"/>
              <a:t> </a:t>
            </a:r>
            <a:r>
              <a:rPr lang="en-US" sz="2800" dirty="0" err="1"/>
              <a:t>menyeluruh</a:t>
            </a:r>
            <a:r>
              <a:rPr lang="en-US" sz="2800" dirty="0"/>
              <a:t> (</a:t>
            </a:r>
            <a:r>
              <a:rPr lang="en-US" sz="2800" dirty="0" err="1"/>
              <a:t>wole</a:t>
            </a:r>
            <a:r>
              <a:rPr lang="en-US" sz="2800" dirty="0"/>
              <a:t> body)</a:t>
            </a:r>
          </a:p>
          <a:p>
            <a:pPr eaLnBrk="1" hangingPunct="1">
              <a:buFontTx/>
              <a:buNone/>
            </a:pPr>
            <a:r>
              <a:rPr lang="en-US" sz="2800" dirty="0"/>
              <a:t>24. </a:t>
            </a:r>
            <a:r>
              <a:rPr lang="en-US" sz="2800" dirty="0" err="1"/>
              <a:t>Peny</a:t>
            </a:r>
            <a:r>
              <a:rPr lang="en-US" sz="2800" dirty="0"/>
              <a:t>  - </a:t>
            </a:r>
            <a:r>
              <a:rPr lang="en-US" sz="2800" dirty="0" err="1"/>
              <a:t>tek</a:t>
            </a:r>
            <a:r>
              <a:rPr lang="en-US" sz="2800" dirty="0"/>
              <a:t> </a:t>
            </a:r>
            <a:r>
              <a:rPr lang="en-US" sz="2800" dirty="0" err="1"/>
              <a:t>udara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                - (</a:t>
            </a:r>
            <a:r>
              <a:rPr lang="en-US" sz="2800" dirty="0" err="1"/>
              <a:t>peny</a:t>
            </a:r>
            <a:r>
              <a:rPr lang="en-US" sz="2800" dirty="0"/>
              <a:t>. Caisson) </a:t>
            </a:r>
          </a:p>
          <a:p>
            <a:pPr eaLnBrk="1" hangingPunct="1">
              <a:buFontTx/>
              <a:buNone/>
            </a:pPr>
            <a:r>
              <a:rPr lang="en-US" sz="2800" dirty="0"/>
              <a:t>25. </a:t>
            </a:r>
            <a:r>
              <a:rPr lang="en-US" sz="2800" dirty="0" err="1"/>
              <a:t>Peny</a:t>
            </a:r>
            <a:r>
              <a:rPr lang="en-US" sz="2800" dirty="0"/>
              <a:t> – </a:t>
            </a:r>
            <a:r>
              <a:rPr lang="en-US" sz="2800" dirty="0" err="1"/>
              <a:t>radiasi</a:t>
            </a:r>
            <a:r>
              <a:rPr lang="en-US" sz="2800" dirty="0"/>
              <a:t> EMG dan </a:t>
            </a:r>
            <a:r>
              <a:rPr lang="en-US" sz="2800" dirty="0" err="1"/>
              <a:t>radiasi</a:t>
            </a:r>
            <a:r>
              <a:rPr lang="en-US" sz="2800" dirty="0"/>
              <a:t> me</a:t>
            </a:r>
            <a:r>
              <a:rPr lang="id-ID" sz="2800" dirty="0"/>
              <a:t>g</a:t>
            </a:r>
            <a:r>
              <a:rPr lang="en-US" sz="2800" dirty="0" err="1"/>
              <a:t>gion</a:t>
            </a: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26. Dermatosis – </a:t>
            </a:r>
            <a:r>
              <a:rPr lang="en-US" sz="2800" dirty="0" err="1"/>
              <a:t>fisik</a:t>
            </a:r>
            <a:r>
              <a:rPr lang="en-US" sz="2800" dirty="0"/>
              <a:t>, </a:t>
            </a:r>
            <a:r>
              <a:rPr lang="en-US" sz="2800" dirty="0" err="1"/>
              <a:t>kimia</a:t>
            </a:r>
            <a:r>
              <a:rPr lang="en-US" sz="2800" dirty="0"/>
              <a:t>, </a:t>
            </a:r>
            <a:r>
              <a:rPr lang="en-US" sz="2800" dirty="0" err="1"/>
              <a:t>biologi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222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54A07C5-CB41-475C-BC20-A9CF7F20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434681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ahoma" panose="020B0604030504040204" pitchFamily="34" charset="0"/>
              </a:rPr>
              <a:t>31 KELOMPOK PAK (</a:t>
            </a:r>
            <a:r>
              <a:rPr lang="en-US" sz="3200" dirty="0" err="1">
                <a:latin typeface="Tahoma" panose="020B0604030504040204" pitchFamily="34" charset="0"/>
              </a:rPr>
              <a:t>Kepres</a:t>
            </a:r>
            <a:r>
              <a:rPr lang="en-US" sz="3200" dirty="0">
                <a:latin typeface="Tahoma" panose="020B0604030504040204" pitchFamily="34" charset="0"/>
              </a:rPr>
              <a:t> 22 Th 1993)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466AC-DA8A-477A-A072-361550238D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6587" y="1531643"/>
            <a:ext cx="8507413" cy="5761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27. Ca. </a:t>
            </a:r>
            <a:r>
              <a:rPr lang="en-US" sz="2800" dirty="0" err="1"/>
              <a:t>kulit</a:t>
            </a:r>
            <a:r>
              <a:rPr lang="en-US" sz="2800" dirty="0"/>
              <a:t> (</a:t>
            </a:r>
            <a:r>
              <a:rPr lang="en-US" sz="2800" dirty="0" err="1"/>
              <a:t>efitelima</a:t>
            </a:r>
            <a:r>
              <a:rPr lang="en-US" sz="2800" dirty="0"/>
              <a:t> primer) – </a:t>
            </a:r>
            <a:r>
              <a:rPr lang="en-US" sz="2800" dirty="0" err="1"/>
              <a:t>ter</a:t>
            </a:r>
            <a:r>
              <a:rPr lang="en-US" sz="2800" dirty="0"/>
              <a:t>, </a:t>
            </a:r>
            <a:r>
              <a:rPr lang="en-US" sz="2800" dirty="0" err="1"/>
              <a:t>minyak</a:t>
            </a:r>
            <a:r>
              <a:rPr lang="en-US" sz="2800" dirty="0"/>
              <a:t> mineral </a:t>
            </a:r>
          </a:p>
          <a:p>
            <a:pPr eaLnBrk="1" hangingPunct="1">
              <a:buFontTx/>
              <a:buNone/>
            </a:pPr>
            <a:r>
              <a:rPr lang="en-US" sz="2800" dirty="0"/>
              <a:t>28. Ca. </a:t>
            </a:r>
            <a:r>
              <a:rPr lang="en-US" sz="2800" dirty="0" err="1"/>
              <a:t>paru</a:t>
            </a:r>
            <a:r>
              <a:rPr lang="en-US" sz="2800" dirty="0"/>
              <a:t>  -  </a:t>
            </a:r>
            <a:r>
              <a:rPr lang="en-US" sz="2800" dirty="0" err="1"/>
              <a:t>asbes</a:t>
            </a: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29. </a:t>
            </a:r>
            <a:r>
              <a:rPr lang="en-US" sz="2800" dirty="0" err="1"/>
              <a:t>Peny</a:t>
            </a:r>
            <a:r>
              <a:rPr lang="en-US" sz="2800" dirty="0"/>
              <a:t>. </a:t>
            </a:r>
            <a:r>
              <a:rPr lang="en-US" sz="2800" dirty="0" err="1"/>
              <a:t>Infeksi</a:t>
            </a:r>
            <a:r>
              <a:rPr lang="en-US" sz="2800" dirty="0"/>
              <a:t> – virus, </a:t>
            </a:r>
            <a:r>
              <a:rPr lang="en-US" sz="2800" dirty="0" err="1"/>
              <a:t>bakteri</a:t>
            </a:r>
            <a:r>
              <a:rPr lang="en-US" sz="2800" dirty="0"/>
              <a:t>, </a:t>
            </a:r>
            <a:r>
              <a:rPr lang="en-US" sz="2800" dirty="0" err="1"/>
              <a:t>parasit</a:t>
            </a: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			- </a:t>
            </a:r>
            <a:r>
              <a:rPr lang="en-US" sz="2800" dirty="0" err="1"/>
              <a:t>Pek</a:t>
            </a:r>
            <a:r>
              <a:rPr lang="en-US" sz="2800" dirty="0"/>
              <a:t>. </a:t>
            </a:r>
            <a:r>
              <a:rPr lang="en-US" sz="2800" dirty="0" err="1"/>
              <a:t>Kesehatan,laboratorium</a:t>
            </a: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			- </a:t>
            </a:r>
            <a:r>
              <a:rPr lang="en-US" sz="2800" dirty="0" err="1"/>
              <a:t>Pek</a:t>
            </a:r>
            <a:r>
              <a:rPr lang="en-US" sz="2800" dirty="0"/>
              <a:t>.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hewan</a:t>
            </a: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30. </a:t>
            </a:r>
            <a:r>
              <a:rPr lang="en-US" sz="2800" dirty="0" err="1"/>
              <a:t>Peny</a:t>
            </a:r>
            <a:r>
              <a:rPr lang="en-US" sz="2800" dirty="0"/>
              <a:t>. – </a:t>
            </a:r>
            <a:r>
              <a:rPr lang="en-US" sz="2800" dirty="0" err="1"/>
              <a:t>suhu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/</a:t>
            </a:r>
            <a:r>
              <a:rPr lang="en-US" sz="2800" dirty="0" err="1"/>
              <a:t>rendah</a:t>
            </a:r>
            <a:r>
              <a:rPr lang="en-US" sz="2800" dirty="0"/>
              <a:t>, </a:t>
            </a:r>
            <a:r>
              <a:rPr lang="en-US" sz="2800" dirty="0" err="1"/>
              <a:t>panas</a:t>
            </a:r>
            <a:r>
              <a:rPr lang="en-US" sz="2800" dirty="0"/>
              <a:t> </a:t>
            </a:r>
            <a:r>
              <a:rPr lang="en-US" sz="2800" dirty="0" err="1"/>
              <a:t>radiasi</a:t>
            </a: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31. </a:t>
            </a:r>
            <a:r>
              <a:rPr lang="en-US" sz="2800" dirty="0" err="1"/>
              <a:t>Peny</a:t>
            </a:r>
            <a:r>
              <a:rPr lang="en-US" sz="2800" dirty="0"/>
              <a:t>. –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kimia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0354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 descr="Paper bag">
            <a:extLst>
              <a:ext uri="{FF2B5EF4-FFF2-40B4-BE49-F238E27FC236}">
                <a16:creationId xmlns:a16="http://schemas.microsoft.com/office/drawing/2014/main" id="{D739DA79-C608-482B-9EC2-A114D619D7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50853">
            <a:off x="971550" y="1646238"/>
            <a:ext cx="62642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Terima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 Kasih</a:t>
            </a:r>
          </a:p>
        </p:txBody>
      </p:sp>
      <p:pic>
        <p:nvPicPr>
          <p:cNvPr id="7" name="Picture 21" descr="man_house_construction_hg_clr">
            <a:extLst>
              <a:ext uri="{FF2B5EF4-FFF2-40B4-BE49-F238E27FC236}">
                <a16:creationId xmlns:a16="http://schemas.microsoft.com/office/drawing/2014/main" id="{6E56C538-A9B4-48D6-B086-E8B4526A3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46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3271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464843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 err="1"/>
              <a:t>Contoh</a:t>
            </a:r>
            <a:r>
              <a:rPr lang="en-US" altLang="en-US" sz="4000" dirty="0"/>
              <a:t> PAK </a:t>
            </a:r>
            <a:r>
              <a:rPr lang="en-US" altLang="en-US" sz="4000" dirty="0" err="1"/>
              <a:t>akibat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pekerjaan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dengan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faktor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bahaya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fisik</a:t>
            </a:r>
            <a:r>
              <a:rPr lang="en-US" altLang="en-US" sz="4000" dirty="0">
                <a:solidFill>
                  <a:schemeClr val="tx1"/>
                </a:solidFill>
              </a:rPr>
              <a:t>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216">
            <a:extLst>
              <a:ext uri="{FF2B5EF4-FFF2-40B4-BE49-F238E27FC236}">
                <a16:creationId xmlns:a16="http://schemas.microsoft.com/office/drawing/2014/main" id="{3CA753C3-FEA6-40F1-A1FF-7B988DA67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52267"/>
              </p:ext>
            </p:extLst>
          </p:nvPr>
        </p:nvGraphicFramePr>
        <p:xfrm>
          <a:off x="129777" y="1556027"/>
          <a:ext cx="8855870" cy="4998720"/>
        </p:xfrm>
        <a:graphic>
          <a:graphicData uri="http://schemas.openxmlformats.org/drawingml/2006/table">
            <a:tbl>
              <a:tblPr/>
              <a:tblGrid>
                <a:gridCol w="2454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Penyebab</a:t>
                      </a:r>
                      <a:endParaRPr kumimoji="0" lang="sv-SE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Industri/pekerjaan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Penyakit yang ditimbulkan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Kebisingan (noise)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Penggunaan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mesin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, generator dan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peralatan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lainnya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penurunan pendengaran sampai ketulian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Suhu tinggi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Peleburan logam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heat cramp, heat exhaustion, heat stroke</a:t>
                      </a:r>
                      <a:endParaRPr kumimoji="0" lang="sv-SE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Suhu rendah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Ruang pembekuan (cool storage)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Fros bite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Tekanan udara yang tinggi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penyelam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Caisson's Disease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Sinar infra merah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Peleburan logam, peralatan fisioterapi dll.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katarak</a:t>
                      </a:r>
                      <a:endParaRPr kumimoji="0" lang="sv-SE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Ultra violet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welder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conjungtivitis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Getaran/vibrasi</a:t>
                      </a:r>
                      <a:endParaRPr kumimoji="0" lang="sv-S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Chain Saw, Drilling</a:t>
                      </a:r>
                      <a:endParaRPr kumimoji="0" lang="sv-SE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Raynaud's disease</a:t>
                      </a:r>
                      <a:endParaRPr kumimoji="0" lang="sv-SE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75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sz="2800" dirty="0">
                <a:latin typeface="Sylfaen" panose="010A0502050306030303" pitchFamily="18" charset="0"/>
              </a:rPr>
              <a:t>FAKTOR</a:t>
            </a:r>
            <a:r>
              <a:rPr lang="id-ID" sz="2800" dirty="0">
                <a:latin typeface="Sylfaen" panose="010A0502050306030303" pitchFamily="18" charset="0"/>
              </a:rPr>
              <a:t> BAHAYA KIMIA </a:t>
            </a:r>
            <a:br>
              <a:rPr lang="id-ID" sz="2800" dirty="0">
                <a:latin typeface="Sylfaen" panose="010A0502050306030303" pitchFamily="18" charset="0"/>
              </a:rPr>
            </a:br>
            <a:r>
              <a:rPr lang="en-US" sz="2800" dirty="0">
                <a:latin typeface="Sylfaen" panose="010A0502050306030303" pitchFamily="18" charset="0"/>
              </a:rPr>
              <a:t>PENYEBAB PENYAKIT AKIBAT KERJA</a:t>
            </a:r>
            <a:r>
              <a:rPr lang="en-US" altLang="en-US" sz="4000" dirty="0">
                <a:solidFill>
                  <a:schemeClr val="tx1"/>
                </a:solidFill>
              </a:rPr>
              <a:t>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231C60F-E28D-4326-B022-D40BBD3DCF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719072"/>
            <a:ext cx="8382000" cy="4929187"/>
          </a:xfrm>
          <a:noFill/>
        </p:spPr>
        <p:txBody>
          <a:bodyPr/>
          <a:lstStyle/>
          <a:p>
            <a:pPr marL="990600" lvl="1" indent="-533400">
              <a:buFont typeface="Wingdings" panose="05000000000000000000" pitchFamily="2" charset="2"/>
              <a:buChar char="Ø"/>
            </a:pPr>
            <a:r>
              <a:rPr lang="id-ID" sz="2400" b="1" dirty="0">
                <a:latin typeface="Sylfaen" panose="010A0502050306030303" pitchFamily="18" charset="0"/>
              </a:rPr>
              <a:t>Sumber</a:t>
            </a:r>
            <a:r>
              <a:rPr lang="id-ID" sz="2400" dirty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: </a:t>
            </a:r>
            <a:r>
              <a:rPr lang="en-US" sz="2400" dirty="0" err="1">
                <a:latin typeface="Sylfaen" panose="010A0502050306030303" pitchFamily="18" charset="0"/>
              </a:rPr>
              <a:t>bahan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baku</a:t>
            </a:r>
            <a:r>
              <a:rPr lang="en-US" sz="2400" dirty="0">
                <a:latin typeface="Sylfaen" panose="010A0502050306030303" pitchFamily="18" charset="0"/>
              </a:rPr>
              <a:t>,  </a:t>
            </a:r>
            <a:r>
              <a:rPr lang="en-US" sz="2400" dirty="0" err="1">
                <a:latin typeface="Sylfaen" panose="010A0502050306030303" pitchFamily="18" charset="0"/>
              </a:rPr>
              <a:t>bahan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tambahan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hasil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antara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hasil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samping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hasil</a:t>
            </a:r>
            <a:r>
              <a:rPr lang="en-US" sz="2400" dirty="0">
                <a:latin typeface="Sylfaen" panose="010A0502050306030303" pitchFamily="18" charset="0"/>
              </a:rPr>
              <a:t> (</a:t>
            </a:r>
            <a:r>
              <a:rPr lang="en-US" sz="2400" dirty="0" err="1">
                <a:latin typeface="Sylfaen" panose="010A0502050306030303" pitchFamily="18" charset="0"/>
              </a:rPr>
              <a:t>produk</a:t>
            </a:r>
            <a:r>
              <a:rPr lang="en-US" sz="2400" dirty="0">
                <a:latin typeface="Sylfaen" panose="010A0502050306030303" pitchFamily="18" charset="0"/>
              </a:rPr>
              <a:t>), </a:t>
            </a:r>
            <a:r>
              <a:rPr lang="en-US" sz="2400" dirty="0" err="1">
                <a:latin typeface="Sylfaen" panose="010A0502050306030303" pitchFamily="18" charset="0"/>
              </a:rPr>
              <a:t>sisa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produksi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atau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bahan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buangan</a:t>
            </a:r>
            <a:r>
              <a:rPr lang="en-US" sz="2400" dirty="0">
                <a:latin typeface="Sylfaen" panose="010A0502050306030303" pitchFamily="18" charset="0"/>
              </a:rPr>
              <a:t>.</a:t>
            </a:r>
          </a:p>
          <a:p>
            <a:pPr marL="990600" lvl="1" indent="-533400"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Sylfaen" panose="010A0502050306030303" pitchFamily="18" charset="0"/>
              </a:rPr>
              <a:t>Bentuk</a:t>
            </a:r>
            <a:r>
              <a:rPr lang="en-US" sz="2400" dirty="0">
                <a:latin typeface="Sylfaen" panose="010A0502050306030303" pitchFamily="18" charset="0"/>
              </a:rPr>
              <a:t> : </a:t>
            </a:r>
            <a:r>
              <a:rPr lang="en-US" sz="2400" dirty="0" err="1">
                <a:latin typeface="Sylfaen" panose="010A0502050306030303" pitchFamily="18" charset="0"/>
              </a:rPr>
              <a:t>zat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padat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cair</a:t>
            </a:r>
            <a:r>
              <a:rPr lang="en-US" sz="2400" dirty="0">
                <a:latin typeface="Sylfaen" panose="010A0502050306030303" pitchFamily="18" charset="0"/>
              </a:rPr>
              <a:t>, gas, </a:t>
            </a:r>
            <a:r>
              <a:rPr lang="en-US" sz="2400" dirty="0" err="1">
                <a:latin typeface="Sylfaen" panose="010A0502050306030303" pitchFamily="18" charset="0"/>
              </a:rPr>
              <a:t>uap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maupun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partikel</a:t>
            </a:r>
            <a:r>
              <a:rPr lang="en-US" sz="2400" dirty="0">
                <a:latin typeface="Sylfaen" panose="010A0502050306030303" pitchFamily="18" charset="0"/>
              </a:rPr>
              <a:t>.</a:t>
            </a:r>
          </a:p>
          <a:p>
            <a:pPr marL="990600" lvl="1" indent="-5334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Sylfaen" panose="010A0502050306030303" pitchFamily="18" charset="0"/>
              </a:rPr>
              <a:t>Cara </a:t>
            </a:r>
            <a:r>
              <a:rPr lang="en-US" sz="2400" b="1" dirty="0" err="1">
                <a:latin typeface="Sylfaen" panose="010A0502050306030303" pitchFamily="18" charset="0"/>
              </a:rPr>
              <a:t>masuk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tubuh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: </a:t>
            </a:r>
            <a:r>
              <a:rPr lang="en-US" sz="2400" dirty="0" err="1">
                <a:latin typeface="Sylfaen" panose="010A0502050306030303" pitchFamily="18" charset="0"/>
              </a:rPr>
              <a:t>dapat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melalui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saluran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pernafasan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saluran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pencernaan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kulit</a:t>
            </a:r>
            <a:r>
              <a:rPr lang="en-US" sz="2400" dirty="0">
                <a:latin typeface="Sylfaen" panose="010A0502050306030303" pitchFamily="18" charset="0"/>
              </a:rPr>
              <a:t> dan </a:t>
            </a:r>
            <a:r>
              <a:rPr lang="en-US" sz="2400" dirty="0" err="1">
                <a:latin typeface="Sylfaen" panose="010A0502050306030303" pitchFamily="18" charset="0"/>
              </a:rPr>
              <a:t>mukosa</a:t>
            </a:r>
            <a:endParaRPr lang="en-US" sz="2400" dirty="0">
              <a:latin typeface="Sylfaen" panose="010A0502050306030303" pitchFamily="18" charset="0"/>
            </a:endParaRPr>
          </a:p>
          <a:p>
            <a:pPr marL="990600" lvl="1" indent="-533400">
              <a:buFont typeface="Wingdings" panose="05000000000000000000" pitchFamily="2" charset="2"/>
              <a:buChar char="Ø"/>
            </a:pPr>
            <a:r>
              <a:rPr lang="id-ID" sz="2400" b="1" dirty="0">
                <a:latin typeface="Sylfaen" panose="010A0502050306030303" pitchFamily="18" charset="0"/>
              </a:rPr>
              <a:t>Jangka Waktu </a:t>
            </a:r>
            <a:r>
              <a:rPr lang="id-ID" sz="2400" dirty="0">
                <a:latin typeface="Sylfaen" panose="010A0502050306030303" pitchFamily="18" charset="0"/>
              </a:rPr>
              <a:t>: </a:t>
            </a:r>
            <a:r>
              <a:rPr lang="en-US" sz="2400" dirty="0" err="1">
                <a:latin typeface="Sylfaen" panose="010A0502050306030303" pitchFamily="18" charset="0"/>
              </a:rPr>
              <a:t>dapat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secara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akut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id-ID" sz="2400" dirty="0">
                <a:latin typeface="Sylfaen" panose="010A0502050306030303" pitchFamily="18" charset="0"/>
              </a:rPr>
              <a:t>(mendadak) </a:t>
            </a:r>
            <a:r>
              <a:rPr lang="en-US" sz="2400" dirty="0">
                <a:latin typeface="Sylfaen" panose="010A0502050306030303" pitchFamily="18" charset="0"/>
              </a:rPr>
              <a:t>dan </a:t>
            </a:r>
            <a:r>
              <a:rPr lang="en-US" sz="2400" dirty="0" err="1">
                <a:latin typeface="Sylfaen" panose="010A0502050306030303" pitchFamily="18" charset="0"/>
              </a:rPr>
              <a:t>secara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kronis</a:t>
            </a:r>
            <a:r>
              <a:rPr lang="id-ID" sz="2400" dirty="0">
                <a:latin typeface="Sylfaen" panose="010A0502050306030303" pitchFamily="18" charset="0"/>
              </a:rPr>
              <a:t> (perlahan, jangka lama)</a:t>
            </a:r>
            <a:endParaRPr lang="en-US" sz="2400" dirty="0">
              <a:latin typeface="Sylfaen" panose="010A0502050306030303" pitchFamily="18" charset="0"/>
            </a:endParaRPr>
          </a:p>
          <a:p>
            <a:pPr marL="990600" lvl="1" indent="-533400"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Sylfaen" panose="010A0502050306030303" pitchFamily="18" charset="0"/>
              </a:rPr>
              <a:t>Efek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terhadap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tubuh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: </a:t>
            </a:r>
            <a:r>
              <a:rPr lang="en-US" sz="2400" dirty="0" err="1">
                <a:latin typeface="Sylfaen" panose="010A0502050306030303" pitchFamily="18" charset="0"/>
              </a:rPr>
              <a:t>iritasi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alergi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korosif</a:t>
            </a:r>
            <a:r>
              <a:rPr lang="en-US" sz="2400" dirty="0">
                <a:latin typeface="Sylfaen" panose="010A0502050306030303" pitchFamily="18" charset="0"/>
              </a:rPr>
              <a:t>, Asphyxia, </a:t>
            </a:r>
            <a:r>
              <a:rPr lang="en-US" sz="2400" dirty="0" err="1">
                <a:latin typeface="Sylfaen" panose="010A0502050306030303" pitchFamily="18" charset="0"/>
              </a:rPr>
              <a:t>keracunan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sistemik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kanker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kerusakan</a:t>
            </a:r>
            <a:r>
              <a:rPr lang="en-US" sz="2400" dirty="0">
                <a:latin typeface="Sylfaen" panose="010A0502050306030303" pitchFamily="18" charset="0"/>
              </a:rPr>
              <a:t>/</a:t>
            </a:r>
            <a:r>
              <a:rPr lang="en-US" sz="2400" dirty="0" err="1">
                <a:latin typeface="Sylfaen" panose="010A0502050306030303" pitchFamily="18" charset="0"/>
              </a:rPr>
              <a:t>kelainan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janin</a:t>
            </a:r>
            <a:r>
              <a:rPr lang="en-US" sz="2400" dirty="0">
                <a:latin typeface="Sylfaen" panose="010A0502050306030303" pitchFamily="18" charset="0"/>
              </a:rPr>
              <a:t>, pneumoconiosis, </a:t>
            </a:r>
            <a:r>
              <a:rPr lang="en-US" sz="2400" dirty="0" err="1">
                <a:latin typeface="Sylfaen" panose="010A0502050306030303" pitchFamily="18" charset="0"/>
              </a:rPr>
              <a:t>efek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bius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id-ID" sz="2400" dirty="0">
                <a:latin typeface="Sylfaen" panose="010A0502050306030303" pitchFamily="18" charset="0"/>
              </a:rPr>
              <a:t>p</a:t>
            </a:r>
            <a:r>
              <a:rPr lang="en-US" sz="2400" dirty="0" err="1">
                <a:latin typeface="Sylfaen" panose="010A0502050306030303" pitchFamily="18" charset="0"/>
              </a:rPr>
              <a:t>engaruh</a:t>
            </a:r>
            <a:r>
              <a:rPr lang="en-US" sz="2400" dirty="0">
                <a:latin typeface="Sylfaen" panose="010A0502050306030303" pitchFamily="18" charset="0"/>
              </a:rPr>
              <a:t> genetic.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9FD4534-7E99-4B69-800C-BD8D433B9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7924800" cy="12003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</a:rPr>
              <a:t>Jenis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Bahan</a:t>
            </a:r>
            <a:r>
              <a:rPr lang="en-US" sz="3600" dirty="0">
                <a:latin typeface="Times New Roman" panose="02020603050405020304" pitchFamily="18" charset="0"/>
              </a:rPr>
              <a:t> Kimia </a:t>
            </a:r>
            <a:r>
              <a:rPr lang="en-US" sz="3600" dirty="0" err="1">
                <a:latin typeface="Times New Roman" panose="02020603050405020304" pitchFamily="18" charset="0"/>
              </a:rPr>
              <a:t>Berbahaya</a:t>
            </a:r>
            <a:r>
              <a:rPr lang="en-US" sz="3600" dirty="0">
                <a:latin typeface="Times New Roman" panose="02020603050405020304" pitchFamily="18" charset="0"/>
              </a:rPr>
              <a:t> dan </a:t>
            </a:r>
            <a:r>
              <a:rPr lang="en-US" sz="3600" dirty="0" err="1">
                <a:latin typeface="Times New Roman" panose="02020603050405020304" pitchFamily="18" charset="0"/>
              </a:rPr>
              <a:t>bahayanya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C5C6ECA-5DB6-438C-80BE-448043F7E6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2133600"/>
            <a:ext cx="4500594" cy="3286138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iritan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korosif</a:t>
            </a:r>
            <a:r>
              <a:rPr lang="en-US" dirty="0"/>
              <a:t>	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karsinogenik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alergen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Mutagenik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Teratogenik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 err="1"/>
              <a:t>Debu</a:t>
            </a:r>
            <a:r>
              <a:rPr lang="en-US" sz="2800" dirty="0"/>
              <a:t> </a:t>
            </a:r>
            <a:r>
              <a:rPr lang="id-ID" sz="2800" dirty="0"/>
              <a:t>reaktif (asbes, silika, debu kapas, berillium)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/>
              <a:t>		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EFDC027-BDAD-475D-963C-0D28041704B1}"/>
              </a:ext>
            </a:extLst>
          </p:cNvPr>
          <p:cNvSpPr txBox="1">
            <a:spLocks noChangeArrowheads="1"/>
          </p:cNvSpPr>
          <p:nvPr/>
        </p:nvSpPr>
        <p:spPr>
          <a:xfrm>
            <a:off x="5486376" y="2121408"/>
            <a:ext cx="3429024" cy="30718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err="1"/>
              <a:t>Iritasi</a:t>
            </a:r>
            <a:r>
              <a:rPr lang="en-US" sz="2000" dirty="0"/>
              <a:t> </a:t>
            </a:r>
            <a:r>
              <a:rPr lang="en-US" sz="2000" dirty="0" err="1"/>
              <a:t>selaput</a:t>
            </a:r>
            <a:r>
              <a:rPr lang="en-US" sz="2000" dirty="0"/>
              <a:t> </a:t>
            </a:r>
            <a:r>
              <a:rPr lang="en-US" sz="2000" dirty="0" err="1"/>
              <a:t>lendir</a:t>
            </a:r>
            <a:endParaRPr lang="en-US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/>
              <a:t>Luka </a:t>
            </a:r>
            <a:r>
              <a:rPr lang="en-US" sz="2000" dirty="0" err="1"/>
              <a:t>bakar</a:t>
            </a:r>
            <a:endParaRPr lang="en-US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/>
              <a:t>Cancer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/>
              <a:t>Dermatitis, </a:t>
            </a:r>
            <a:r>
              <a:rPr lang="en-US" sz="2000" dirty="0" err="1"/>
              <a:t>asma</a:t>
            </a:r>
            <a:endParaRPr lang="en-US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err="1"/>
              <a:t>Mutasi</a:t>
            </a:r>
            <a:r>
              <a:rPr lang="en-US" sz="2000" dirty="0"/>
              <a:t> </a:t>
            </a:r>
            <a:r>
              <a:rPr lang="en-US" sz="2000" dirty="0" err="1"/>
              <a:t>genetik</a:t>
            </a:r>
            <a:endParaRPr lang="en-US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err="1"/>
              <a:t>Penyakit</a:t>
            </a:r>
            <a:r>
              <a:rPr lang="en-US" sz="2000" dirty="0"/>
              <a:t> </a:t>
            </a:r>
            <a:r>
              <a:rPr lang="en-US" sz="2000" dirty="0" err="1"/>
              <a:t>kongenital</a:t>
            </a:r>
            <a:endParaRPr lang="en-US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err="1"/>
              <a:t>Pneumukoniosis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553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588534" cy="954087"/>
          </a:xfrm>
        </p:spPr>
        <p:txBody>
          <a:bodyPr/>
          <a:lstStyle/>
          <a:p>
            <a:pPr marL="838200" indent="-838200"/>
            <a:r>
              <a:rPr lang="en-US" sz="2800" dirty="0"/>
              <a:t>PAK</a:t>
            </a:r>
            <a:r>
              <a:rPr lang="id-ID" sz="2800" dirty="0"/>
              <a:t> AKIBAT BAHAN KIMIA</a:t>
            </a:r>
            <a:br>
              <a:rPr lang="id-ID" sz="2800" dirty="0"/>
            </a:br>
            <a:r>
              <a:rPr lang="en-US" sz="2800" dirty="0"/>
              <a:t> DAPAT MENGENAI SEMUA ORGAN/SISTEM TUBUH</a:t>
            </a:r>
            <a:endParaRPr lang="en-US" sz="28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140CEC-5C42-44A5-8182-7AE186955D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467" y="1676400"/>
            <a:ext cx="8207533" cy="49672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alergi</a:t>
            </a:r>
            <a:r>
              <a:rPr lang="en-US" dirty="0"/>
              <a:t>/</a:t>
            </a:r>
            <a:r>
              <a:rPr lang="en-US" dirty="0" err="1"/>
              <a:t>hipersensitivitas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/>
              <a:t>Dermatitis </a:t>
            </a:r>
            <a:r>
              <a:rPr lang="en-US" dirty="0" err="1"/>
              <a:t>kontak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dan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pencernaan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paru-paru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kemih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dan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dan </a:t>
            </a:r>
            <a:r>
              <a:rPr lang="en-US" dirty="0" err="1"/>
              <a:t>syaraf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muskuloskeletal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reproduksi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mata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telinga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Infeksi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Keracunan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A9587C2-E463-45A6-A6CC-D71F200EC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" y="504517"/>
            <a:ext cx="91440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tabLst>
                <a:tab pos="-457200" algn="l"/>
              </a:tabLst>
            </a:pPr>
            <a:r>
              <a:rPr lang="sv-SE" sz="2800" dirty="0">
                <a:ea typeface="Courier" charset="0"/>
                <a:cs typeface="Times New Roman" panose="02020603050405020304" pitchFamily="18" charset="0"/>
              </a:rPr>
              <a:t>Contoh </a:t>
            </a:r>
            <a:r>
              <a:rPr lang="id-ID" sz="2800" dirty="0">
                <a:ea typeface="Courier" charset="0"/>
                <a:cs typeface="Times New Roman" panose="02020603050405020304" pitchFamily="18" charset="0"/>
              </a:rPr>
              <a:t>Pekerjaan berisiko </a:t>
            </a:r>
            <a:r>
              <a:rPr lang="sv-SE" sz="2800" dirty="0">
                <a:ea typeface="Courier" charset="0"/>
                <a:cs typeface="Times New Roman" panose="02020603050405020304" pitchFamily="18" charset="0"/>
              </a:rPr>
              <a:t>PAK akibat bahan kimia berbahaya </a:t>
            </a:r>
            <a:r>
              <a:rPr lang="sv-SE" sz="2400" dirty="0">
                <a:ea typeface="Courier" charset="0"/>
                <a:cs typeface="Times New Roman" panose="02020603050405020304" pitchFamily="18" charset="0"/>
              </a:rPr>
              <a:t>:</a:t>
            </a:r>
            <a:endParaRPr lang="sv-SE" sz="4400" dirty="0">
              <a:ea typeface="Courier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oup 251">
            <a:extLst>
              <a:ext uri="{FF2B5EF4-FFF2-40B4-BE49-F238E27FC236}">
                <a16:creationId xmlns:a16="http://schemas.microsoft.com/office/drawing/2014/main" id="{B005E59D-9047-440F-AB84-186CEA1B6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630480"/>
              </p:ext>
            </p:extLst>
          </p:nvPr>
        </p:nvGraphicFramePr>
        <p:xfrm>
          <a:off x="36576" y="1458624"/>
          <a:ext cx="8928100" cy="5333586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v-S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Penyebab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Industri/pekerjaan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Penyakit</a:t>
                      </a: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v-SE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yang ditimbulkan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Gas CO, HCN, SO2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id-ID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Pembakaran tidak sempurna, emisi dll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Intoksikasi</a:t>
                      </a: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, Asfiksia</a:t>
                      </a:r>
                      <a:endParaRPr kumimoji="0" lang="sv-SE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Asbes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Industri dan pengunaan asbes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Asbestosis, mesothelioma, cancer saluran nafas</a:t>
                      </a:r>
                      <a:endParaRPr kumimoji="0" lang="es-E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Benzene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Chemical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Leukemia, hepatitis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Pb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Soldering, Industri Baterey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Anemia, infertil, gangguan ginjal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Silica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Pabrik kaca, keramik dan batubara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silikosis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Vinyl chloride monomer, arsenic 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Polimerisasi vinyl chloriede,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pestisida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Hemangiosarkoma liver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Chlorphenols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Furniture, sawmill, lumberjack, electrical, fitter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Cancer nasopharing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Radium, chromate, nickel, Chlorphenols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Furniture, saw mill, penambangan &amp; peleburan nickel, pabrik sepatu</a:t>
                      </a:r>
                      <a:endParaRPr kumimoji="0" lang="sv-SE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" charset="0"/>
                          <a:cs typeface="Times New Roman" panose="02020603050405020304" pitchFamily="18" charset="0"/>
                        </a:rPr>
                        <a:t>cancer rongga hidung, </a:t>
                      </a:r>
                      <a:endParaRPr kumimoji="0" lang="sv-SE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15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46434">
            <a:extLst>
              <a:ext uri="{FF2B5EF4-FFF2-40B4-BE49-F238E27FC236}">
                <a16:creationId xmlns:a16="http://schemas.microsoft.com/office/drawing/2014/main" id="{FBFAA8F5-64F7-4AEB-BB21-4D2D58BF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620000" cy="990600"/>
          </a:xfrm>
          <a:ln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r>
              <a:rPr sz="3200" err="1"/>
              <a:t>Faktor-faktor Yang Mempengaruhi</a:t>
            </a:r>
            <a:br>
              <a:rPr sz="3200" err="1"/>
            </a:br>
            <a:r>
              <a:rPr sz="3200" err="1"/>
              <a:t>Kondisi Bahaya</a:t>
            </a:r>
            <a:endParaRPr sz="3200"/>
          </a:p>
        </p:txBody>
      </p:sp>
      <p:sp>
        <p:nvSpPr>
          <p:cNvPr id="8" name="Text Placeholder 146433">
            <a:extLst>
              <a:ext uri="{FF2B5EF4-FFF2-40B4-BE49-F238E27FC236}">
                <a16:creationId xmlns:a16="http://schemas.microsoft.com/office/drawing/2014/main" id="{A73DC2E8-FE4C-42DD-B236-CE2E2A18D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2" y="1905000"/>
            <a:ext cx="7620000" cy="43434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sz="2800" dirty="0" err="1">
                <a:latin typeface="CG Omega" pitchFamily="34" charset="0"/>
              </a:rPr>
              <a:t>Derajat</a:t>
            </a:r>
            <a:r>
              <a:rPr sz="2800" dirty="0">
                <a:latin typeface="CG Omega" pitchFamily="34" charset="0"/>
              </a:rPr>
              <a:t> </a:t>
            </a:r>
            <a:r>
              <a:rPr sz="2800" dirty="0" err="1">
                <a:latin typeface="CG Omega" pitchFamily="34" charset="0"/>
              </a:rPr>
              <a:t>racun</a:t>
            </a:r>
            <a:r>
              <a:rPr sz="2800" dirty="0">
                <a:latin typeface="CG Omeg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sz="2800" dirty="0" err="1">
                <a:latin typeface="CG Omega" pitchFamily="34" charset="0"/>
              </a:rPr>
              <a:t>Sifat</a:t>
            </a:r>
            <a:r>
              <a:rPr sz="2800" dirty="0">
                <a:latin typeface="CG Omega" pitchFamily="34" charset="0"/>
              </a:rPr>
              <a:t> </a:t>
            </a:r>
            <a:r>
              <a:rPr sz="2800" dirty="0" err="1">
                <a:latin typeface="CG Omega" pitchFamily="34" charset="0"/>
              </a:rPr>
              <a:t>fisik</a:t>
            </a:r>
            <a:r>
              <a:rPr sz="2800" dirty="0">
                <a:latin typeface="CG Omega" pitchFamily="34" charset="0"/>
              </a:rPr>
              <a:t> </a:t>
            </a:r>
            <a:r>
              <a:rPr sz="2800" dirty="0" err="1">
                <a:latin typeface="CG Omega" pitchFamily="34" charset="0"/>
              </a:rPr>
              <a:t>dari</a:t>
            </a:r>
            <a:r>
              <a:rPr sz="2800" dirty="0">
                <a:latin typeface="CG Omega" pitchFamily="34" charset="0"/>
              </a:rPr>
              <a:t> </a:t>
            </a:r>
            <a:r>
              <a:rPr sz="2800" dirty="0" err="1">
                <a:latin typeface="CG Omega" pitchFamily="34" charset="0"/>
              </a:rPr>
              <a:t>bahan</a:t>
            </a:r>
            <a:r>
              <a:rPr sz="2800" dirty="0">
                <a:latin typeface="CG Omega" pitchFamily="34" charset="0"/>
              </a:rPr>
              <a:t>; gas, </a:t>
            </a:r>
            <a:r>
              <a:rPr sz="2800" dirty="0" err="1">
                <a:latin typeface="CG Omega" pitchFamily="34" charset="0"/>
              </a:rPr>
              <a:t>uap</a:t>
            </a:r>
            <a:r>
              <a:rPr sz="2800" dirty="0">
                <a:latin typeface="CG Omega" pitchFamily="34" charset="0"/>
              </a:rPr>
              <a:t>, </a:t>
            </a:r>
            <a:r>
              <a:rPr sz="2800" dirty="0" err="1">
                <a:latin typeface="CG Omega" pitchFamily="34" charset="0"/>
              </a:rPr>
              <a:t>debu</a:t>
            </a:r>
            <a:r>
              <a:rPr sz="2800" dirty="0">
                <a:latin typeface="CG Omega" pitchFamily="34" charset="0"/>
              </a:rPr>
              <a:t>, fume, </a:t>
            </a:r>
            <a:r>
              <a:rPr sz="2800" dirty="0" err="1">
                <a:latin typeface="CG Omega" pitchFamily="34" charset="0"/>
              </a:rPr>
              <a:t>padat</a:t>
            </a:r>
            <a:endParaRPr sz="2800" dirty="0">
              <a:latin typeface="CG Omega" pitchFamily="34" charset="0"/>
            </a:endParaRPr>
          </a:p>
          <a:p>
            <a:pPr>
              <a:lnSpc>
                <a:spcPct val="90000"/>
              </a:lnSpc>
            </a:pPr>
            <a:r>
              <a:rPr sz="2800" dirty="0" err="1">
                <a:latin typeface="CG Omega" pitchFamily="34" charset="0"/>
              </a:rPr>
              <a:t>Sifat</a:t>
            </a:r>
            <a:r>
              <a:rPr sz="2800" dirty="0">
                <a:latin typeface="CG Omega" pitchFamily="34" charset="0"/>
              </a:rPr>
              <a:t> </a:t>
            </a:r>
            <a:r>
              <a:rPr sz="2800" dirty="0" err="1">
                <a:latin typeface="CG Omega" pitchFamily="34" charset="0"/>
              </a:rPr>
              <a:t>kimiawi</a:t>
            </a:r>
            <a:r>
              <a:rPr sz="2800" dirty="0">
                <a:latin typeface="CG Omega" pitchFamily="34" charset="0"/>
              </a:rPr>
              <a:t>; </a:t>
            </a:r>
            <a:r>
              <a:rPr sz="2800" dirty="0" err="1">
                <a:latin typeface="CG Omega" pitchFamily="34" charset="0"/>
              </a:rPr>
              <a:t>daya</a:t>
            </a:r>
            <a:r>
              <a:rPr sz="2800" dirty="0">
                <a:latin typeface="CG Omega" pitchFamily="34" charset="0"/>
              </a:rPr>
              <a:t>  </a:t>
            </a:r>
            <a:r>
              <a:rPr sz="2800" dirty="0" err="1">
                <a:latin typeface="CG Omega" pitchFamily="34" charset="0"/>
              </a:rPr>
              <a:t>larut</a:t>
            </a:r>
            <a:r>
              <a:rPr sz="2800" dirty="0">
                <a:latin typeface="CG Omega" pitchFamily="34" charset="0"/>
              </a:rPr>
              <a:t>, </a:t>
            </a:r>
            <a:r>
              <a:rPr sz="2800" dirty="0" err="1">
                <a:latin typeface="CG Omega" pitchFamily="34" charset="0"/>
              </a:rPr>
              <a:t>jenis</a:t>
            </a:r>
            <a:r>
              <a:rPr sz="2800" dirty="0">
                <a:latin typeface="CG Omega" pitchFamily="34" charset="0"/>
              </a:rPr>
              <a:t>, </a:t>
            </a:r>
            <a:r>
              <a:rPr sz="2800" dirty="0" err="1">
                <a:latin typeface="CG Omega" pitchFamily="34" charset="0"/>
              </a:rPr>
              <a:t>konsentrasi</a:t>
            </a:r>
            <a:endParaRPr sz="2800" dirty="0">
              <a:latin typeface="CG Omega" pitchFamily="34" charset="0"/>
            </a:endParaRPr>
          </a:p>
          <a:p>
            <a:pPr>
              <a:lnSpc>
                <a:spcPct val="90000"/>
              </a:lnSpc>
            </a:pPr>
            <a:r>
              <a:rPr sz="2800" dirty="0" err="1">
                <a:latin typeface="CG Omega" pitchFamily="34" charset="0"/>
              </a:rPr>
              <a:t>Tempat</a:t>
            </a:r>
            <a:r>
              <a:rPr sz="2800" dirty="0">
                <a:latin typeface="CG Omega" pitchFamily="34" charset="0"/>
              </a:rPr>
              <a:t>/</a:t>
            </a:r>
            <a:r>
              <a:rPr sz="2800" dirty="0" err="1">
                <a:latin typeface="CG Omega" pitchFamily="34" charset="0"/>
              </a:rPr>
              <a:t>jalan</a:t>
            </a:r>
            <a:r>
              <a:rPr sz="2800" dirty="0">
                <a:latin typeface="CG Omega" pitchFamily="34" charset="0"/>
              </a:rPr>
              <a:t> </a:t>
            </a:r>
            <a:r>
              <a:rPr sz="2800" dirty="0" err="1">
                <a:latin typeface="CG Omega" pitchFamily="34" charset="0"/>
              </a:rPr>
              <a:t>masuk</a:t>
            </a:r>
            <a:endParaRPr sz="2800" dirty="0">
              <a:latin typeface="CG Omega" pitchFamily="34" charset="0"/>
            </a:endParaRPr>
          </a:p>
          <a:p>
            <a:pPr>
              <a:lnSpc>
                <a:spcPct val="90000"/>
              </a:lnSpc>
            </a:pPr>
            <a:r>
              <a:rPr sz="2800" dirty="0" err="1">
                <a:latin typeface="CG Omega" pitchFamily="34" charset="0"/>
              </a:rPr>
              <a:t>Kerentana</a:t>
            </a:r>
            <a:r>
              <a:rPr sz="2800" dirty="0">
                <a:latin typeface="CG Omega" pitchFamily="34" charset="0"/>
              </a:rPr>
              <a:t> </a:t>
            </a:r>
            <a:r>
              <a:rPr sz="2800" dirty="0" err="1">
                <a:latin typeface="CG Omega" pitchFamily="34" charset="0"/>
              </a:rPr>
              <a:t>individu</a:t>
            </a:r>
            <a:endParaRPr sz="2800" dirty="0">
              <a:latin typeface="CG Omega" pitchFamily="34" charset="0"/>
            </a:endParaRPr>
          </a:p>
          <a:p>
            <a:pPr>
              <a:lnSpc>
                <a:spcPct val="90000"/>
              </a:lnSpc>
            </a:pPr>
            <a:r>
              <a:rPr sz="2800" dirty="0">
                <a:latin typeface="CG Omega" pitchFamily="34" charset="0"/>
              </a:rPr>
              <a:t>Lama </a:t>
            </a:r>
            <a:r>
              <a:rPr sz="2800" dirty="0" err="1">
                <a:latin typeface="CG Omega" pitchFamily="34" charset="0"/>
              </a:rPr>
              <a:t>pajanan</a:t>
            </a:r>
            <a:endParaRPr sz="2800" dirty="0">
              <a:latin typeface="CG Omega" pitchFamily="34" charset="0"/>
            </a:endParaRPr>
          </a:p>
          <a:p>
            <a:pPr>
              <a:lnSpc>
                <a:spcPct val="90000"/>
              </a:lnSpc>
            </a:pPr>
            <a:r>
              <a:rPr sz="2800" dirty="0" err="1">
                <a:solidFill>
                  <a:srgbClr val="F4084B"/>
                </a:solidFill>
                <a:latin typeface="CG Omega" pitchFamily="34" charset="0"/>
              </a:rPr>
              <a:t>Kombinasi</a:t>
            </a:r>
            <a:r>
              <a:rPr sz="2800" dirty="0">
                <a:solidFill>
                  <a:srgbClr val="F4084B"/>
                </a:solidFill>
                <a:latin typeface="CG Omega" pitchFamily="34" charset="0"/>
              </a:rPr>
              <a:t> </a:t>
            </a:r>
            <a:r>
              <a:rPr sz="2800" dirty="0" err="1">
                <a:solidFill>
                  <a:srgbClr val="F4084B"/>
                </a:solidFill>
                <a:latin typeface="CG Omega" pitchFamily="34" charset="0"/>
              </a:rPr>
              <a:t>diatas</a:t>
            </a:r>
            <a:endParaRPr sz="2800" dirty="0">
              <a:solidFill>
                <a:srgbClr val="F4084B"/>
              </a:solidFill>
              <a:latin typeface="CG Ome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BDB629-273B-4F55-99A8-80D687F87AA4}"/>
              </a:ext>
            </a:extLst>
          </p:cNvPr>
          <p:cNvSpPr/>
          <p:nvPr/>
        </p:nvSpPr>
        <p:spPr>
          <a:xfrm>
            <a:off x="671512" y="632132"/>
            <a:ext cx="7772400" cy="96996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sz="3200">
                <a:latin typeface="Arial Narrow" panose="020B0606020202030204" pitchFamily="34" charset="0"/>
              </a:rPr>
              <a:t>FAKTOR PENYEBAB PENYAKIT AKIBAT KERJA</a:t>
            </a:r>
          </a:p>
        </p:txBody>
      </p:sp>
      <p:sp>
        <p:nvSpPr>
          <p:cNvPr id="8" name="Text Placeholder 143361">
            <a:extLst>
              <a:ext uri="{FF2B5EF4-FFF2-40B4-BE49-F238E27FC236}">
                <a16:creationId xmlns:a16="http://schemas.microsoft.com/office/drawing/2014/main" id="{19EFAFA9-94CC-4D20-B939-517DA42FC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2" y="1752600"/>
            <a:ext cx="7620000" cy="4259262"/>
          </a:xfrm>
          <a:solidFill>
            <a:schemeClr val="bg1"/>
          </a:solidFill>
          <a:ln>
            <a:solidFill>
              <a:schemeClr val="tx1"/>
            </a:solidFill>
            <a:miter/>
          </a:ln>
        </p:spPr>
        <p:txBody>
          <a:bodyPr/>
          <a:lstStyle/>
          <a:p>
            <a:pPr marL="609600" indent="-609600">
              <a:buClr>
                <a:schemeClr val="tx1"/>
              </a:buClr>
              <a:buNone/>
            </a:pPr>
            <a:r>
              <a:rPr sz="2400" b="1" dirty="0" err="1"/>
              <a:t>Golongan</a:t>
            </a:r>
            <a:r>
              <a:rPr sz="2400" b="1" dirty="0"/>
              <a:t> </a:t>
            </a:r>
            <a:r>
              <a:rPr sz="2400" b="1" dirty="0" err="1"/>
              <a:t>Biologi</a:t>
            </a:r>
            <a:r>
              <a:rPr sz="2400" b="1" dirty="0"/>
              <a:t>:</a:t>
            </a:r>
          </a:p>
          <a:p>
            <a:pPr marL="990600" lvl="1" indent="-533400">
              <a:buClr>
                <a:schemeClr val="tx1"/>
              </a:buClr>
            </a:pPr>
            <a:r>
              <a:rPr sz="2400" dirty="0"/>
              <a:t>Viral 		</a:t>
            </a:r>
            <a:r>
              <a:rPr lang="en-US" sz="2400" dirty="0"/>
              <a:t>	</a:t>
            </a:r>
            <a:r>
              <a:rPr sz="2400" dirty="0"/>
              <a:t>: Rabies, Hepatitis</a:t>
            </a:r>
          </a:p>
          <a:p>
            <a:pPr marL="990600" lvl="1" indent="-533400">
              <a:buClr>
                <a:schemeClr val="tx1"/>
              </a:buClr>
            </a:pPr>
            <a:r>
              <a:rPr sz="2400" dirty="0" err="1"/>
              <a:t>Bakterial</a:t>
            </a:r>
            <a:r>
              <a:rPr sz="2400" dirty="0"/>
              <a:t> 	: Anthrax, Leptospirosis, </a:t>
            </a:r>
          </a:p>
          <a:p>
            <a:pPr marL="990600" lvl="1" indent="-533400">
              <a:buClr>
                <a:schemeClr val="tx1"/>
              </a:buClr>
              <a:buNone/>
            </a:pPr>
            <a:r>
              <a:rPr sz="2400" dirty="0"/>
              <a:t>			  </a:t>
            </a:r>
            <a:r>
              <a:rPr lang="en-US" sz="2400" dirty="0"/>
              <a:t>	</a:t>
            </a:r>
            <a:r>
              <a:rPr sz="2400" dirty="0"/>
              <a:t>Brucellosis, TBC, Tetanus</a:t>
            </a:r>
          </a:p>
          <a:p>
            <a:pPr marL="990600" lvl="1" indent="-533400">
              <a:buClr>
                <a:schemeClr val="tx1"/>
              </a:buClr>
            </a:pPr>
            <a:r>
              <a:rPr sz="2400" dirty="0"/>
              <a:t>Fungal 	</a:t>
            </a:r>
            <a:r>
              <a:rPr lang="en-US" sz="2400" dirty="0"/>
              <a:t>	</a:t>
            </a:r>
            <a:r>
              <a:rPr sz="2400" dirty="0"/>
              <a:t>: </a:t>
            </a:r>
            <a:r>
              <a:rPr sz="2400" dirty="0" err="1"/>
              <a:t>Dermatophytoses</a:t>
            </a:r>
            <a:r>
              <a:rPr sz="2400" dirty="0"/>
              <a:t>, </a:t>
            </a:r>
          </a:p>
          <a:p>
            <a:pPr marL="990600" lvl="1" indent="-533400">
              <a:buClr>
                <a:schemeClr val="tx1"/>
              </a:buClr>
              <a:buNone/>
            </a:pPr>
            <a:r>
              <a:rPr sz="2400" dirty="0"/>
              <a:t>			 </a:t>
            </a:r>
            <a:r>
              <a:rPr lang="en-US" sz="2400" dirty="0"/>
              <a:t>		</a:t>
            </a:r>
            <a:r>
              <a:rPr sz="2400" dirty="0"/>
              <a:t> Histoplasmosis</a:t>
            </a:r>
          </a:p>
          <a:p>
            <a:pPr marL="990600" lvl="1" indent="-533400">
              <a:buClr>
                <a:schemeClr val="tx1"/>
              </a:buClr>
            </a:pPr>
            <a:r>
              <a:rPr sz="2400" dirty="0"/>
              <a:t>Parasitic 	: Ancylostomiasis, </a:t>
            </a:r>
          </a:p>
          <a:p>
            <a:pPr marL="990600" lvl="1" indent="-533400">
              <a:buClr>
                <a:schemeClr val="tx1"/>
              </a:buClr>
              <a:buNone/>
            </a:pPr>
            <a:r>
              <a:rPr sz="2400" dirty="0"/>
              <a:t>			 </a:t>
            </a:r>
            <a:r>
              <a:rPr lang="en-US" sz="2400" dirty="0"/>
              <a:t>		</a:t>
            </a:r>
            <a:r>
              <a:rPr sz="2400" dirty="0"/>
              <a:t> Schistosomiasis.  </a:t>
            </a:r>
          </a:p>
        </p:txBody>
      </p:sp>
    </p:spTree>
    <p:extLst>
      <p:ext uri="{BB962C8B-B14F-4D97-AF65-F5344CB8AC3E}">
        <p14:creationId xmlns:p14="http://schemas.microsoft.com/office/powerpoint/2010/main" val="413755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4785</TotalTime>
  <Words>1009</Words>
  <Application>Microsoft Office PowerPoint</Application>
  <PresentationFormat>On-screen Show (4:3)</PresentationFormat>
  <Paragraphs>266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Narrow</vt:lpstr>
      <vt:lpstr>Calibri</vt:lpstr>
      <vt:lpstr>CG Omega</vt:lpstr>
      <vt:lpstr>Courier</vt:lpstr>
      <vt:lpstr>Script MT Bold</vt:lpstr>
      <vt:lpstr>Sylfaen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Contoh PAK akibat pekerjaan dengan faktor bahaya fisik:</vt:lpstr>
      <vt:lpstr>FAKTOR BAHAYA KIMIA  PENYEBAB PENYAKIT AKIBAT KERJA:</vt:lpstr>
      <vt:lpstr>PowerPoint Presentation</vt:lpstr>
      <vt:lpstr>PAK AKIBAT BAHAN KIMIA  DAPAT MENGENAI SEMUA ORGAN/SISTEM TUBUH</vt:lpstr>
      <vt:lpstr>PowerPoint Presentation</vt:lpstr>
      <vt:lpstr>Faktor-faktor Yang Mempengaruhi Kondisi Bahaya</vt:lpstr>
      <vt:lpstr>PowerPoint Presentation</vt:lpstr>
      <vt:lpstr>PowerPoint Presentation</vt:lpstr>
      <vt:lpstr>Contoh Penyakit Akibat Kerja Faktor Ergonomi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338</cp:revision>
  <dcterms:created xsi:type="dcterms:W3CDTF">2010-08-24T06:47:44Z</dcterms:created>
  <dcterms:modified xsi:type="dcterms:W3CDTF">2018-11-01T10:12:21Z</dcterms:modified>
</cp:coreProperties>
</file>