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6" r:id="rId2"/>
    <p:sldId id="335" r:id="rId3"/>
    <p:sldId id="395" r:id="rId4"/>
    <p:sldId id="427" r:id="rId5"/>
    <p:sldId id="431" r:id="rId6"/>
    <p:sldId id="437" r:id="rId7"/>
    <p:sldId id="433" r:id="rId8"/>
    <p:sldId id="438" r:id="rId9"/>
    <p:sldId id="442" r:id="rId10"/>
    <p:sldId id="432" r:id="rId11"/>
    <p:sldId id="439" r:id="rId12"/>
    <p:sldId id="440" r:id="rId13"/>
    <p:sldId id="44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2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05/10/2018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71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 PAK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15B45A-19F7-4BC7-9173-29E1E388F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4611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b="1" i="1" dirty="0">
                <a:solidFill>
                  <a:schemeClr val="tx1"/>
                </a:solidFill>
              </a:rPr>
              <a:t>MANFAAT PENCEGAHAN PAK 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CCBF9-36F8-414B-95E1-40B57AB08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8278813" cy="43957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MENEKAN KEJADIAN PENYAKIT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TERCIPTA TK. SEHAT DAN PROD. 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MENGURANGI RISIKO CACAT/KEMATIAN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MENGURANGI BIAYA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MENINGKATKAN IMAGE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KINERJA,MOTIVASI	         PRODUKTVITAS. PERSH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KEMAJUAN PERSH 	    LAPANGAN KERJA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ANTISIPASI GLOBAL	    NILAI TAMBAH, 					                DAYA SAING</a:t>
            </a:r>
          </a:p>
          <a:p>
            <a:pPr eaLnBrk="1" hangingPunct="1">
              <a:lnSpc>
                <a:spcPct val="90000"/>
              </a:lnSpc>
              <a:buClr>
                <a:srgbClr val="623DEB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BD3130A-4FD7-4CA5-8FF3-9066D515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91000"/>
            <a:ext cx="609600" cy="12858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623DE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4B230575-3841-491B-B2A5-F441E71EF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99792"/>
            <a:ext cx="609600" cy="12858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623DE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AAD426B-C602-425C-84C7-B03BBC0C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32213"/>
            <a:ext cx="609600" cy="12858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623DE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10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438" y="762000"/>
            <a:ext cx="8209121" cy="954087"/>
          </a:xfrm>
        </p:spPr>
        <p:txBody>
          <a:bodyPr/>
          <a:lstStyle/>
          <a:p>
            <a:pPr marL="838200" indent="-838200"/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PAK yang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22455-7485-4769-9C75-FB4B85C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23" y="1956910"/>
            <a:ext cx="8560150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sv-SE" sz="2800" dirty="0"/>
              <a:t>Substitusi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Mengganti bahan berbahaya dengan yang tidak berbahaya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sv-SE" sz="2800" dirty="0"/>
              <a:t>Ventilasi umum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Mengalirkan udara menurut perhitungan dalam ruang kerja bahan berbahaya &lt;NAB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sv-SE" sz="2800" dirty="0"/>
              <a:t>Local exhauster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Menghisap bahan-bahan tertentu keluar ruangan dengan kipas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6510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B22455-7485-4769-9C75-FB4B85C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4" y="1752663"/>
            <a:ext cx="8337868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Isolasi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Mengisolasikan pekerjaan/proses yang membahayakan dalam perusahaan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sv-SE" sz="2800" dirty="0"/>
              <a:t>Contoh: Isolasi campuran bensin dengan tetra etil Lead (TEL) atau sumber api lain.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Pelindung Diri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Pemeriksaan kesehatan sebelum kerja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Pemeriksaan kesehatan berkala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Peraturan sebelum bekerja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Pendidikan tentang Kesehatan kerja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D26A99-8AA0-4766-A83C-C91EE868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38" y="762000"/>
            <a:ext cx="820912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38200" indent="-838200"/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PAK yang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726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BAGAIMANA PENCEGAHAN PAK??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171C70F-0CF5-48F7-828A-B9398108E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893312"/>
              </p:ext>
            </p:extLst>
          </p:nvPr>
        </p:nvGraphicFramePr>
        <p:xfrm>
          <a:off x="3733800" y="4228306"/>
          <a:ext cx="21336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5" imgW="17973675" imgH="25422225" progId="">
                  <p:embed/>
                </p:oleObj>
              </mc:Choice>
              <mc:Fallback>
                <p:oleObj name="Clip" r:id="rId5" imgW="17973675" imgH="25422225" progId="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1D9791BB-EC1A-4165-8A15-0DBD4FC5F9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4228306"/>
                        <a:ext cx="2133600" cy="2058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chemeClr val="tx1"/>
                </a:solidFill>
              </a:rPr>
              <a:t>Pencegahan</a:t>
            </a:r>
            <a:r>
              <a:rPr lang="en-US" altLang="en-US" sz="4000" dirty="0">
                <a:solidFill>
                  <a:schemeClr val="tx1"/>
                </a:solidFill>
              </a:rPr>
              <a:t> 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296228CE-2A93-4B1D-AC46-6E61B231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800" dirty="0" err="1"/>
              <a:t>Penyebab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terbesar</a:t>
            </a:r>
            <a:r>
              <a:rPr lang="en-US" altLang="en-US" sz="2800" dirty="0"/>
              <a:t> PAK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     </a:t>
            </a:r>
            <a:r>
              <a:rPr lang="en-US" altLang="en-US" sz="2800" dirty="0" err="1"/>
              <a:t>paparan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bahan-bahan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toksik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Kesulitan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Pencegahan</a:t>
            </a:r>
            <a:r>
              <a:rPr lang="en-US" altLang="en-US" sz="2800" dirty="0"/>
              <a:t> PAK </a:t>
            </a:r>
            <a:r>
              <a:rPr lang="en-US" altLang="en-US" sz="2800" dirty="0" err="1"/>
              <a:t>terjadi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karena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  </a:t>
            </a:r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kimia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baru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belum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teruji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toksisitasnya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  </a:t>
            </a:r>
            <a:r>
              <a:rPr lang="en-US" altLang="en-US" sz="2800" dirty="0" err="1"/>
              <a:t>Kurangnya</a:t>
            </a:r>
            <a:r>
              <a:rPr lang="en-US" altLang="en-US" sz="2800" dirty="0"/>
              <a:t> data </a:t>
            </a:r>
            <a:r>
              <a:rPr lang="en-US" altLang="en-US" sz="2800" dirty="0" err="1"/>
              <a:t>toksikologi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efeknya</a:t>
            </a:r>
            <a:r>
              <a:rPr lang="en-US" altLang="en-US" sz="2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      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lingkungan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  </a:t>
            </a:r>
            <a:r>
              <a:rPr lang="en-US" altLang="en-US" sz="2800" dirty="0" err="1"/>
              <a:t>Lamanya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waktu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paparan</a:t>
            </a:r>
            <a:r>
              <a:rPr lang="en-US" altLang="en-US" sz="2800" dirty="0"/>
              <a:t>           </a:t>
            </a:r>
            <a:r>
              <a:rPr lang="en-US" altLang="en-US" sz="2800" dirty="0" err="1"/>
              <a:t>gejala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  </a:t>
            </a:r>
            <a:r>
              <a:rPr lang="en-US" altLang="en-US" sz="2800" dirty="0" err="1"/>
              <a:t>Pembuangan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limbah</a:t>
            </a:r>
            <a:r>
              <a:rPr lang="en-US" altLang="en-US" sz="2800" dirty="0"/>
              <a:t> B3          mahal</a:t>
            </a:r>
            <a:endParaRPr lang="en-GB" altLang="en-US" sz="2800" dirty="0"/>
          </a:p>
        </p:txBody>
      </p:sp>
      <p:sp>
        <p:nvSpPr>
          <p:cNvPr id="7" name="AutoShape 1028">
            <a:extLst>
              <a:ext uri="{FF2B5EF4-FFF2-40B4-BE49-F238E27FC236}">
                <a16:creationId xmlns:a16="http://schemas.microsoft.com/office/drawing/2014/main" id="{7AB5014A-225B-41CB-9D4B-AC9B9AD4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292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AutoShape 1029">
            <a:extLst>
              <a:ext uri="{FF2B5EF4-FFF2-40B4-BE49-F238E27FC236}">
                <a16:creationId xmlns:a16="http://schemas.microsoft.com/office/drawing/2014/main" id="{BC71AEA6-008B-401D-9858-454D3FFD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5245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id-ID" sz="2800" b="1" dirty="0"/>
              <a:t>PRINSIP2 </a:t>
            </a:r>
            <a:r>
              <a:rPr lang="sv-SE" sz="2800" b="1" dirty="0"/>
              <a:t>PENCEGAHAN </a:t>
            </a:r>
            <a:r>
              <a:rPr lang="id-ID" sz="2800" b="1" dirty="0"/>
              <a:t>PE</a:t>
            </a:r>
            <a:r>
              <a:rPr lang="sv-SE" sz="2800" b="1" dirty="0"/>
              <a:t>NYAKIT AKIBAT KERJA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1BB067-B76C-4348-B4C5-483E7FC68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" y="1524000"/>
            <a:ext cx="8337868" cy="324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Pencegahan Primer/Awal, dilakukan sedini mungkin sebelum kasus terjadi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Pencegahan Sekunder, dilakukan apabila sudah terdapat tanda-tanda atau gejala adanya PAK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Pencegahan Tersier, melalui tindakan penanganan terhadap kasus PAK yang sudah terjadi agar masih dapat dioptimalkan fungsi</a:t>
            </a:r>
            <a:endParaRPr lang="en-US" sz="2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A0057D-A4E0-4F65-BFFD-38157BFEB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3" y="5147330"/>
            <a:ext cx="8135938" cy="1295400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sz="2400" dirty="0">
                <a:solidFill>
                  <a:srgbClr val="C00000"/>
                </a:solidFill>
              </a:rPr>
              <a:t>PENTING :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sz="2400" dirty="0">
                <a:solidFill>
                  <a:srgbClr val="C00000"/>
                </a:solidFill>
              </a:rPr>
              <a:t>PAK sering tidak dapat disembuhkan, sehingga upaya pencegahan (preventif dan promotif) harus diutamakan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FD4534-7E99-4B69-800C-BD8D433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</a:rPr>
              <a:t>UPAYA PENGENDALIAN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</a:rPr>
              <a:t>PENYAKIT AKIBAT KERJA (PAK)</a:t>
            </a:r>
          </a:p>
        </p:txBody>
      </p:sp>
      <p:graphicFrame>
        <p:nvGraphicFramePr>
          <p:cNvPr id="5" name="Group 20">
            <a:extLst>
              <a:ext uri="{FF2B5EF4-FFF2-40B4-BE49-F238E27FC236}">
                <a16:creationId xmlns:a16="http://schemas.microsoft.com/office/drawing/2014/main" id="{E4A69ED0-8B40-4E95-9421-B7BAEE73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2094"/>
              </p:ext>
            </p:extLst>
          </p:nvPr>
        </p:nvGraphicFramePr>
        <p:xfrm>
          <a:off x="228600" y="1844675"/>
          <a:ext cx="8915400" cy="4574756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PROMOTIF</a:t>
                      </a:r>
                    </a:p>
                  </a:txBody>
                  <a:tcPr marL="91434" marR="9143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PREVENTIF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KURATIF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REHABILITATIF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Pemeliharaan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kesehatan kerja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Pembinaan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Gerakan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Tdk merokok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Gizi seimbang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Ergonomi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Pengendalian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 Lingk. Kerja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Hygiene sanitasi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4" marR="9143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Pemeriksaan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Kesehatan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Imunisasi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Penggunaan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APD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Pengurangan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waktu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kerja</a:t>
                      </a:r>
                      <a:r>
                        <a:rPr kumimoji="0" lang="id-ID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terpajan F Bahaya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Pengobatan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P3K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Rawat jalan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Rawat Inap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Alat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bantu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dengar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Protese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Mutasi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Kompensasi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AC9A5F7-1ECB-4C58-BF25-2ACE52C11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12112" cy="719138"/>
          </a:xfrm>
        </p:spPr>
        <p:txBody>
          <a:bodyPr/>
          <a:lstStyle/>
          <a:p>
            <a:pPr eaLnBrk="1" hangingPunct="1"/>
            <a:r>
              <a:rPr lang="en-US" sz="3200" dirty="0" err="1"/>
              <a:t>Pencegahan</a:t>
            </a:r>
            <a:r>
              <a:rPr lang="en-US" sz="3200" dirty="0"/>
              <a:t>/</a:t>
            </a:r>
            <a:r>
              <a:rPr lang="en-US" sz="3200" dirty="0" err="1"/>
              <a:t>Preventif</a:t>
            </a:r>
            <a:r>
              <a:rPr lang="en-US" sz="3200" dirty="0"/>
              <a:t> PAK (</a:t>
            </a:r>
            <a:r>
              <a:rPr lang="en-US" sz="3200" dirty="0" err="1"/>
              <a:t>menurut</a:t>
            </a:r>
            <a:r>
              <a:rPr lang="en-US" sz="3200" dirty="0"/>
              <a:t> ILO) 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27FC6-EFD9-4546-9EF2-06D007AC3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10" y="1500174"/>
            <a:ext cx="3500430" cy="4857784"/>
          </a:xfrm>
          <a:noFill/>
        </p:spPr>
        <p:txBody>
          <a:bodyPr>
            <a:noAutofit/>
          </a:bodyPr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/>
              <a:t>Peraturan-perundang2an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 err="1"/>
              <a:t>Standarisasi</a:t>
            </a:r>
            <a:endParaRPr lang="en-US" sz="2800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 err="1"/>
              <a:t>Pengawasan</a:t>
            </a:r>
            <a:endParaRPr lang="en-US" sz="2800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teknis</a:t>
            </a:r>
            <a:endParaRPr lang="en-US" sz="2800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 err="1"/>
              <a:t>Riset</a:t>
            </a:r>
            <a:r>
              <a:rPr lang="en-US" sz="2800" b="1" dirty="0"/>
              <a:t> </a:t>
            </a:r>
            <a:r>
              <a:rPr lang="en-US" sz="2800" b="1" dirty="0" err="1"/>
              <a:t>Medik</a:t>
            </a:r>
            <a:r>
              <a:rPr lang="en-US" sz="2800" b="1" dirty="0"/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sz="2800" b="1" dirty="0" err="1"/>
              <a:t>Penilitian</a:t>
            </a:r>
            <a:r>
              <a:rPr lang="en-US" sz="2800" b="1" dirty="0"/>
              <a:t> </a:t>
            </a:r>
            <a:r>
              <a:rPr lang="en-US" sz="2800" b="1" dirty="0" err="1"/>
              <a:t>Psikologik</a:t>
            </a:r>
            <a:endParaRPr lang="en-US" sz="2800" b="1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C4D0E-27FA-4150-B076-88D5A8586A86}"/>
              </a:ext>
            </a:extLst>
          </p:cNvPr>
          <p:cNvSpPr/>
          <p:nvPr/>
        </p:nvSpPr>
        <p:spPr>
          <a:xfrm>
            <a:off x="5000662" y="1500174"/>
            <a:ext cx="3428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statistik</a:t>
            </a:r>
            <a:endParaRPr lang="en-US" sz="2800" b="1" dirty="0"/>
          </a:p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Pendidikan</a:t>
            </a:r>
            <a:endParaRPr lang="en-US" sz="2800" b="1" dirty="0"/>
          </a:p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Pelatihan</a:t>
            </a:r>
            <a:endParaRPr lang="en-US" sz="2800" b="1" dirty="0"/>
          </a:p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Penggerakkan</a:t>
            </a:r>
            <a:endParaRPr lang="en-US" sz="2800" b="1" dirty="0"/>
          </a:p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Asuransi</a:t>
            </a:r>
            <a:endParaRPr lang="en-US" sz="2800" b="1" dirty="0"/>
          </a:p>
          <a:p>
            <a:pPr marL="609600" indent="-609600" eaLnBrk="1" hangingPunct="1">
              <a:buFont typeface="+mj-lt"/>
              <a:buAutoNum type="arabicPeriod" startAt="7"/>
            </a:pPr>
            <a:r>
              <a:rPr lang="en-US" sz="2800" b="1" dirty="0" err="1"/>
              <a:t>Upaya</a:t>
            </a:r>
            <a:r>
              <a:rPr lang="en-US" sz="2800" b="1" dirty="0"/>
              <a:t> K3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88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KONSEP LIMA TINGKATAN PENCEGAHAN PENYAKIT (</a:t>
            </a:r>
            <a:r>
              <a:rPr lang="en-US" sz="2800" b="1" i="1" dirty="0"/>
              <a:t>FIVE LEVEL OF PREVENTION DISEASE</a:t>
            </a:r>
            <a:r>
              <a:rPr lang="en-US" sz="2800" b="1" dirty="0"/>
              <a:t>) Pada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22455-7485-4769-9C75-FB4B85C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5251"/>
            <a:ext cx="8337868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Peningkatan Kesehatan (</a:t>
            </a:r>
            <a:r>
              <a:rPr lang="sv-SE" sz="2800" i="1" dirty="0"/>
              <a:t>Health promotion</a:t>
            </a:r>
            <a:r>
              <a:rPr lang="sv-SE" sz="2800" dirty="0"/>
              <a:t>). Misal: Penyuluhan K3, pendidikan kesehatan peningkatan gizi,dll.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Perlindungan khusus (</a:t>
            </a:r>
            <a:r>
              <a:rPr lang="sv-SE" sz="2800" i="1" dirty="0"/>
              <a:t>Spesific protection</a:t>
            </a:r>
            <a:r>
              <a:rPr lang="sv-SE" sz="2800" dirty="0"/>
              <a:t>). Misal: imunisasi, hygiene perorangan, sanitasi lingkungan, penggunaan APD, dll.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sv-SE" sz="2800" dirty="0"/>
              <a:t>Diagnosis (deteksi) dini dan pengobatan segera serta pembatasan titik titik lemah untuk mencegah terjadinya komplikasi.</a:t>
            </a:r>
          </a:p>
        </p:txBody>
      </p:sp>
    </p:spTree>
    <p:extLst>
      <p:ext uri="{BB962C8B-B14F-4D97-AF65-F5344CB8AC3E}">
        <p14:creationId xmlns:p14="http://schemas.microsoft.com/office/powerpoint/2010/main" val="759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438" y="762000"/>
            <a:ext cx="8209121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KONSEP LIMA TINGKATAN PENCEGAHAN PENYAKIT (</a:t>
            </a:r>
            <a:r>
              <a:rPr lang="en-US" sz="2800" b="1" i="1" dirty="0"/>
              <a:t>FIVE LEVEL OF PREVENTION DISEASE</a:t>
            </a:r>
            <a:r>
              <a:rPr lang="en-US" sz="2800" b="1" dirty="0"/>
              <a:t>) Pada PAK: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22455-7485-4769-9C75-FB4B85C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5" y="2211301"/>
            <a:ext cx="8337868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2562" tIns="46038" rIns="182562" bIns="46038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Membatasi kemungkinan cacat (</a:t>
            </a:r>
            <a:r>
              <a:rPr lang="sv-SE" sz="2800" i="1" dirty="0"/>
              <a:t>disability limitation</a:t>
            </a:r>
            <a:r>
              <a:rPr lang="sv-SE" sz="2800" dirty="0"/>
              <a:t>). Misal: memeriksa dan mengobati tenaga kerja secara komprehensif, mengobati secara sempurna dan pendidikan kesehatan.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 startAt="4"/>
            </a:pPr>
            <a:r>
              <a:rPr lang="sv-SE" sz="2800" dirty="0"/>
              <a:t>Pemulihan kesehatan (</a:t>
            </a:r>
            <a:r>
              <a:rPr lang="sv-SE" sz="2800" i="1" dirty="0"/>
              <a:t>rehabilitation</a:t>
            </a:r>
            <a:r>
              <a:rPr lang="sv-SE" sz="2800" dirty="0"/>
              <a:t>). Misal: rehabilitasi dan mempekerjakan kembali para pekerja yang menderita cacat.</a:t>
            </a:r>
          </a:p>
        </p:txBody>
      </p:sp>
    </p:spTree>
    <p:extLst>
      <p:ext uri="{BB962C8B-B14F-4D97-AF65-F5344CB8AC3E}">
        <p14:creationId xmlns:p14="http://schemas.microsoft.com/office/powerpoint/2010/main" val="16897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03" y="-609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2F4A6-A146-4CDB-A008-4E3EA2C47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996" y="2141204"/>
            <a:ext cx="8153400" cy="41910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r>
              <a:rPr lang="id-ID" sz="2800" b="1" dirty="0">
                <a:latin typeface="Arial" pitchFamily="34" charset="0"/>
              </a:rPr>
              <a:t>1. Environment: Risk assesment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r>
              <a:rPr lang="id-ID" sz="2800" b="1" dirty="0">
                <a:latin typeface="Arial" pitchFamily="34" charset="0"/>
              </a:rPr>
              <a:t>	- Identifikasi, evaluasi dan pengendalian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endParaRPr lang="id-ID" sz="2800" b="1" dirty="0">
              <a:latin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r>
              <a:rPr lang="id-ID" sz="2800" b="1" dirty="0">
                <a:latin typeface="Arial" pitchFamily="34" charset="0"/>
              </a:rPr>
              <a:t>2. Kesehatan kerja ( p</a:t>
            </a:r>
            <a:r>
              <a:rPr lang="en-US" sz="2800" b="1" dirty="0" err="1">
                <a:latin typeface="Arial" pitchFamily="34" charset="0"/>
              </a:rPr>
              <a:t>emeriksaan</a:t>
            </a:r>
            <a:r>
              <a:rPr lang="id-ID" sz="2800" b="1" dirty="0">
                <a:latin typeface="Arial" pitchFamily="34" charset="0"/>
              </a:rPr>
              <a:t> awal, berkala, khusus)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r>
              <a:rPr lang="id-ID" sz="2800" b="1" dirty="0">
                <a:latin typeface="Arial" pitchFamily="34" charset="0"/>
              </a:rPr>
              <a:t>	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2"/>
              </a:buClr>
              <a:buSzPct val="95000"/>
              <a:buFontTx/>
              <a:buNone/>
              <a:defRPr/>
            </a:pPr>
            <a:r>
              <a:rPr lang="id-ID" sz="2800" b="1" dirty="0">
                <a:latin typeface="Arial" pitchFamily="34" charset="0"/>
              </a:rPr>
              <a:t>3. Perlunya komitmen managemen (promotif, preventif, law enforcement,sanksi, reward)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8BAC45E-3B12-417C-84DB-414B0251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56" y="47850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KONSEP </a:t>
            </a:r>
            <a:r>
              <a:rPr lang="id-ID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PENCEGAHAN  PAK</a:t>
            </a:r>
            <a:r>
              <a:rPr lang="id-ID" alt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32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486</Words>
  <Application>Microsoft Office PowerPoint</Application>
  <PresentationFormat>On-screen Show (4:3)</PresentationFormat>
  <Paragraphs>107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Script MT Bold</vt:lpstr>
      <vt:lpstr>Times New Roman</vt:lpstr>
      <vt:lpstr>Wingdings</vt:lpstr>
      <vt:lpstr>Office Theme</vt:lpstr>
      <vt:lpstr>Clip</vt:lpstr>
      <vt:lpstr>PowerPoint Presentation</vt:lpstr>
      <vt:lpstr>BAGAIMANA PENCEGAHAN PAK??</vt:lpstr>
      <vt:lpstr>Pencegahan :</vt:lpstr>
      <vt:lpstr>PRINSIP2 PENCEGAHAN PENYAKIT AKIBAT KERJA</vt:lpstr>
      <vt:lpstr>PowerPoint Presentation</vt:lpstr>
      <vt:lpstr>Pencegahan/Preventif PAK (menurut ILO) :</vt:lpstr>
      <vt:lpstr>KONSEP LIMA TINGKATAN PENCEGAHAN PENYAKIT (FIVE LEVEL OF PREVENTION DISEASE) Pada PAK:</vt:lpstr>
      <vt:lpstr>KONSEP LIMA TINGKATAN PENCEGAHAN PENYAKIT (FIVE LEVEL OF PREVENTION DISEASE) Pada PAK:</vt:lpstr>
      <vt:lpstr>PowerPoint Presentation</vt:lpstr>
      <vt:lpstr>MANFAAT PENCEGAHAN PAK :</vt:lpstr>
      <vt:lpstr>Contoh Kegiatan Pencegahan PAK yang bisa dilakukan: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329</cp:revision>
  <dcterms:created xsi:type="dcterms:W3CDTF">2010-08-24T06:47:44Z</dcterms:created>
  <dcterms:modified xsi:type="dcterms:W3CDTF">2018-10-05T12:48:36Z</dcterms:modified>
</cp:coreProperties>
</file>