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335" r:id="rId3"/>
    <p:sldId id="445" r:id="rId4"/>
    <p:sldId id="446" r:id="rId5"/>
    <p:sldId id="455" r:id="rId6"/>
    <p:sldId id="456" r:id="rId7"/>
    <p:sldId id="457" r:id="rId8"/>
    <p:sldId id="450" r:id="rId9"/>
    <p:sldId id="458" r:id="rId10"/>
    <p:sldId id="459" r:id="rId11"/>
    <p:sldId id="453" r:id="rId12"/>
    <p:sldId id="460" r:id="rId13"/>
    <p:sldId id="461" r:id="rId14"/>
    <p:sldId id="44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30/11/2018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71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DIAGNOSA PAK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2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(Lampiran II PP no. 14 </a:t>
            </a:r>
            <a:r>
              <a:rPr lang="en-US" dirty="0" err="1"/>
              <a:t>tahun</a:t>
            </a:r>
            <a:r>
              <a:rPr lang="en-US" dirty="0"/>
              <a:t> 1993: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8D3F4-4252-4A0C-980B-B750F29C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26" y="16764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4029E-24A0-4CB9-8157-D27433332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9" y="18288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Keholangan kedua belah daun telinga (cacat anatomis)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Cacat hilangnya cuping hidung (cacat anatomis)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Perforasi sekat rongga hidung (cacat anatomis)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Kehilangan daya penciuman (cacat fungsi)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Hilangnya kemampuan kerja fisik (cacat fungsi)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Hilangnya kemampuan kerja mental tetap (cacat fungsi)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7"/>
            </a:pPr>
            <a:r>
              <a:rPr lang="sv-SE" sz="2500" dirty="0"/>
              <a:t>Kehilangan sebagian fungsi penglihatan, kehilangan efisiensi ketajaman penglihatan dll, (cacat fungsi).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 startAt="7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2657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046B7-69FB-42FA-AD0B-685E6C403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9" y="18288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500" dirty="0"/>
              <a:t>Contoh 1: Keracunan kerja oleh Pb mungkin menyebabkan cacat dalam arti berkurang/tidak mampu bekerja karena pekerja anemia, tetapi mungkin pula menyebabkan cacat karena kelumpuhan otot lengan dan tangan.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5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500" dirty="0"/>
              <a:t>Contoh 2: Keracunan Cd: Kelainan paru/ginjal, maka cacat yang terjadi mungkin cacat paru/cacat ginjal.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6315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PAK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046B7-69FB-42FA-AD0B-685E6C403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9" y="18288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500" dirty="0"/>
              <a:t>Berdasarkan ketentuan sebagaiman diatur dalam Lampiran II PP No 14 tahun 1993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5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500" dirty="0"/>
              <a:t>Dalam pelaksanaanya, hilang/ berkurangnya kemampuan kerja fisik yang disebabkan oleh hilang/berkurangnya fungsi organ/bagian tubuh demikian dinilai dari kemampuan kerja fisik yang bersangkutan.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5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2872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PAK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046B7-69FB-42FA-AD0B-685E6C403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74" y="2087562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500" dirty="0"/>
              <a:t>Persentase hilangnya kemampuan kerja fisik dibagi menjadi 3 (tiga) golongan yaitu 10%-25%, 25% - 50%, 50% - 75%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5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500" dirty="0"/>
              <a:t>Persentase santunan/tunjangan untuk masing-masing golongan adalah 5%, 20% da 40% x upah.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5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5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50919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BAGAIMANA DIAGNOSA PAK??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171C70F-0CF5-48F7-828A-B9398108E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893312"/>
              </p:ext>
            </p:extLst>
          </p:nvPr>
        </p:nvGraphicFramePr>
        <p:xfrm>
          <a:off x="3733800" y="4228306"/>
          <a:ext cx="21336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5" imgW="17973675" imgH="25422225" progId="">
                  <p:embed/>
                </p:oleObj>
              </mc:Choice>
              <mc:Fallback>
                <p:oleObj name="Clip" r:id="rId5" imgW="17973675" imgH="25422225" progId="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1D9791BB-EC1A-4165-8A15-0DBD4FC5F9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4228306"/>
                        <a:ext cx="2133600" cy="2058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65889"/>
          <p:cNvSpPr/>
          <p:nvPr/>
        </p:nvSpPr>
        <p:spPr>
          <a:xfrm>
            <a:off x="1143000" y="463550"/>
            <a:ext cx="7543800" cy="12890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sz="3600" dirty="0">
                <a:solidFill>
                  <a:srgbClr val="AF1F07"/>
                </a:solidFill>
                <a:latin typeface="CG Omega" pitchFamily="34" charset="0"/>
              </a:rPr>
              <a:t>CARA DETEKSI</a:t>
            </a:r>
            <a:br>
              <a:rPr sz="3600" dirty="0">
                <a:solidFill>
                  <a:srgbClr val="AF1F07"/>
                </a:solidFill>
                <a:latin typeface="CG Omega" pitchFamily="34" charset="0"/>
              </a:rPr>
            </a:br>
            <a:r>
              <a:rPr sz="3600" dirty="0">
                <a:solidFill>
                  <a:srgbClr val="AF1F07"/>
                </a:solidFill>
                <a:latin typeface="CG Omega" pitchFamily="34" charset="0"/>
              </a:rPr>
              <a:t>PENYAKIT AKIBAT KERJA</a:t>
            </a:r>
          </a:p>
        </p:txBody>
      </p:sp>
      <p:sp>
        <p:nvSpPr>
          <p:cNvPr id="165891" name="Text Box 165890"/>
          <p:cNvSpPr txBox="1"/>
          <p:nvPr/>
        </p:nvSpPr>
        <p:spPr>
          <a:xfrm>
            <a:off x="395288" y="2537744"/>
            <a:ext cx="4321175" cy="64633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dirty="0">
                <a:solidFill>
                  <a:schemeClr val="bg1"/>
                </a:solidFill>
                <a:latin typeface="CG Omega" pitchFamily="34" charset="0"/>
              </a:rPr>
              <a:t>Monitoring </a:t>
            </a:r>
            <a:r>
              <a:rPr dirty="0" err="1">
                <a:solidFill>
                  <a:schemeClr val="bg1"/>
                </a:solidFill>
                <a:latin typeface="CG Omega" pitchFamily="34" charset="0"/>
              </a:rPr>
              <a:t>Kesehatan</a:t>
            </a:r>
            <a:r>
              <a:rPr dirty="0">
                <a:solidFill>
                  <a:schemeClr val="bg1"/>
                </a:solidFill>
                <a:latin typeface="CG Omega" pitchFamily="34" charset="0"/>
              </a:rPr>
              <a:t> TK (</a:t>
            </a:r>
            <a:r>
              <a:rPr dirty="0" err="1">
                <a:solidFill>
                  <a:schemeClr val="bg1"/>
                </a:solidFill>
                <a:latin typeface="CG Omega" pitchFamily="34" charset="0"/>
              </a:rPr>
              <a:t>Rikes</a:t>
            </a:r>
            <a:r>
              <a:rPr dirty="0">
                <a:solidFill>
                  <a:schemeClr val="bg1"/>
                </a:solidFill>
                <a:latin typeface="CG Omega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CG Omega" pitchFamily="34" charset="0"/>
              </a:rPr>
              <a:t>awal</a:t>
            </a:r>
            <a:r>
              <a:rPr dirty="0">
                <a:solidFill>
                  <a:schemeClr val="bg1"/>
                </a:solidFill>
                <a:latin typeface="CG Omega" pitchFamily="34" charset="0"/>
              </a:rPr>
              <a:t>, </a:t>
            </a:r>
            <a:r>
              <a:rPr dirty="0" err="1">
                <a:solidFill>
                  <a:schemeClr val="bg1"/>
                </a:solidFill>
                <a:latin typeface="CG Omega" pitchFamily="34" charset="0"/>
              </a:rPr>
              <a:t>berkala</a:t>
            </a:r>
            <a:r>
              <a:rPr dirty="0">
                <a:solidFill>
                  <a:schemeClr val="bg1"/>
                </a:solidFill>
                <a:latin typeface="CG Omega" pitchFamily="34" charset="0"/>
              </a:rPr>
              <a:t>, </a:t>
            </a:r>
            <a:r>
              <a:rPr dirty="0" err="1">
                <a:solidFill>
                  <a:schemeClr val="bg1"/>
                </a:solidFill>
                <a:latin typeface="CG Omega" pitchFamily="34" charset="0"/>
              </a:rPr>
              <a:t>khusus</a:t>
            </a:r>
            <a:r>
              <a:rPr lang="en-GB" altLang="x-none" dirty="0">
                <a:solidFill>
                  <a:schemeClr val="bg1"/>
                </a:solidFill>
                <a:latin typeface="CG Omega" pitchFamily="34" charset="0"/>
              </a:rPr>
              <a:t>)</a:t>
            </a:r>
          </a:p>
        </p:txBody>
      </p:sp>
      <p:sp>
        <p:nvSpPr>
          <p:cNvPr id="165892" name="Text Box 165891"/>
          <p:cNvSpPr txBox="1"/>
          <p:nvPr/>
        </p:nvSpPr>
        <p:spPr>
          <a:xfrm>
            <a:off x="4932363" y="2565400"/>
            <a:ext cx="4103687" cy="466725"/>
          </a:xfrm>
          <a:prstGeom prst="rect">
            <a:avLst/>
          </a:prstGeom>
          <a:solidFill>
            <a:srgbClr val="F868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err="1">
                <a:latin typeface="CG Omega" pitchFamily="34" charset="0"/>
              </a:rPr>
              <a:t>Monitoring Lingkungan Kerja</a:t>
            </a:r>
            <a:endParaRPr lang="en-GB" altLang="x-none">
              <a:latin typeface="CG Omega" pitchFamily="34" charset="0"/>
            </a:endParaRPr>
          </a:p>
        </p:txBody>
      </p:sp>
      <p:sp>
        <p:nvSpPr>
          <p:cNvPr id="165893" name="Straight Connector 165892"/>
          <p:cNvSpPr/>
          <p:nvPr/>
        </p:nvSpPr>
        <p:spPr>
          <a:xfrm>
            <a:off x="2438400" y="2133600"/>
            <a:ext cx="45720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5894" name="Straight Connector 165893"/>
          <p:cNvSpPr/>
          <p:nvPr/>
        </p:nvSpPr>
        <p:spPr>
          <a:xfrm>
            <a:off x="2438400" y="2133600"/>
            <a:ext cx="0" cy="304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5895" name="Straight Connector 165894"/>
          <p:cNvSpPr/>
          <p:nvPr/>
        </p:nvSpPr>
        <p:spPr>
          <a:xfrm>
            <a:off x="7010400" y="2133600"/>
            <a:ext cx="0" cy="304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5896" name="Straight Connector 165895"/>
          <p:cNvSpPr/>
          <p:nvPr/>
        </p:nvSpPr>
        <p:spPr>
          <a:xfrm flipH="1">
            <a:off x="4648200" y="1752600"/>
            <a:ext cx="0" cy="381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5897" name="Text Box 165896"/>
          <p:cNvSpPr txBox="1"/>
          <p:nvPr/>
        </p:nvSpPr>
        <p:spPr>
          <a:xfrm>
            <a:off x="395288" y="3357563"/>
            <a:ext cx="4321175" cy="225292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81000" lvl="2" inden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dirty="0" err="1">
                <a:latin typeface="CG Omega" pitchFamily="34" charset="0"/>
              </a:rPr>
              <a:t>Riwayat</a:t>
            </a:r>
            <a:r>
              <a:rPr dirty="0">
                <a:latin typeface="CG Omega" pitchFamily="34" charset="0"/>
              </a:rPr>
              <a:t> </a:t>
            </a:r>
            <a:r>
              <a:rPr dirty="0" err="1">
                <a:latin typeface="CG Omega" pitchFamily="34" charset="0"/>
              </a:rPr>
              <a:t>penyakit</a:t>
            </a:r>
            <a:endParaRPr dirty="0">
              <a:latin typeface="CG Omega" pitchFamily="34" charset="0"/>
            </a:endParaRPr>
          </a:p>
          <a:p>
            <a:pPr marL="381000" lvl="2" inden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dirty="0" err="1">
                <a:latin typeface="CG Omega" pitchFamily="34" charset="0"/>
              </a:rPr>
              <a:t>Riwayat</a:t>
            </a:r>
            <a:r>
              <a:rPr dirty="0">
                <a:latin typeface="CG Omega" pitchFamily="34" charset="0"/>
              </a:rPr>
              <a:t> </a:t>
            </a:r>
            <a:r>
              <a:rPr dirty="0" err="1">
                <a:latin typeface="CG Omega" pitchFamily="34" charset="0"/>
              </a:rPr>
              <a:t>pekerjaan</a:t>
            </a:r>
            <a:endParaRPr dirty="0">
              <a:latin typeface="CG Omega" pitchFamily="34" charset="0"/>
            </a:endParaRPr>
          </a:p>
          <a:p>
            <a:pPr marL="381000" lvl="2" inden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dirty="0" err="1">
                <a:latin typeface="CG Omega" pitchFamily="34" charset="0"/>
              </a:rPr>
              <a:t>Pemeriksaan</a:t>
            </a:r>
            <a:r>
              <a:rPr dirty="0">
                <a:latin typeface="CG Omega" pitchFamily="34" charset="0"/>
              </a:rPr>
              <a:t> </a:t>
            </a:r>
            <a:r>
              <a:rPr dirty="0" err="1">
                <a:latin typeface="CG Omega" pitchFamily="34" charset="0"/>
              </a:rPr>
              <a:t>klinik</a:t>
            </a:r>
            <a:endParaRPr dirty="0">
              <a:latin typeface="CG Omega" pitchFamily="34" charset="0"/>
            </a:endParaRPr>
          </a:p>
          <a:p>
            <a:pPr marL="381000" lvl="2" inden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dirty="0" err="1">
                <a:latin typeface="CG Omega" pitchFamily="34" charset="0"/>
              </a:rPr>
              <a:t>Pemeriksaan</a:t>
            </a:r>
            <a:r>
              <a:rPr dirty="0">
                <a:latin typeface="CG Omega" pitchFamily="34" charset="0"/>
              </a:rPr>
              <a:t> lab</a:t>
            </a:r>
          </a:p>
          <a:p>
            <a:pPr marL="381000" lvl="2" inden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dirty="0" err="1">
                <a:latin typeface="CG Omega" pitchFamily="34" charset="0"/>
              </a:rPr>
              <a:t>Pemeriksaan</a:t>
            </a:r>
            <a:r>
              <a:rPr dirty="0">
                <a:latin typeface="CG Omega" pitchFamily="34" charset="0"/>
              </a:rPr>
              <a:t> </a:t>
            </a:r>
            <a:r>
              <a:rPr dirty="0" err="1">
                <a:latin typeface="CG Omega" pitchFamily="34" charset="0"/>
              </a:rPr>
              <a:t>Khusus</a:t>
            </a:r>
            <a:endParaRPr dirty="0">
              <a:latin typeface="CG Omega" pitchFamily="34" charset="0"/>
            </a:endParaRPr>
          </a:p>
          <a:p>
            <a:pPr marL="381000" lvl="2" inden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dirty="0" err="1">
                <a:latin typeface="CG Omega" pitchFamily="34" charset="0"/>
              </a:rPr>
              <a:t>Hubungan</a:t>
            </a:r>
            <a:r>
              <a:rPr dirty="0">
                <a:latin typeface="CG Omega" pitchFamily="34" charset="0"/>
              </a:rPr>
              <a:t> </a:t>
            </a:r>
            <a:r>
              <a:rPr dirty="0" err="1">
                <a:latin typeface="CG Omega" pitchFamily="34" charset="0"/>
              </a:rPr>
              <a:t>penyakit</a:t>
            </a:r>
            <a:r>
              <a:rPr dirty="0">
                <a:latin typeface="CG Omega" pitchFamily="34" charset="0"/>
              </a:rPr>
              <a:t>  </a:t>
            </a:r>
            <a:r>
              <a:rPr dirty="0" err="1">
                <a:latin typeface="CG Omega" pitchFamily="34" charset="0"/>
              </a:rPr>
              <a:t>dengan</a:t>
            </a:r>
            <a:r>
              <a:rPr dirty="0">
                <a:latin typeface="CG Omega" pitchFamily="34" charset="0"/>
              </a:rPr>
              <a:t> </a:t>
            </a:r>
            <a:r>
              <a:rPr dirty="0" err="1">
                <a:latin typeface="CG Omega" pitchFamily="34" charset="0"/>
              </a:rPr>
              <a:t>pekerjaan</a:t>
            </a:r>
            <a:endParaRPr lang="en-GB" altLang="x-none" sz="2800" dirty="0">
              <a:latin typeface="CG Omega" pitchFamily="34" charset="0"/>
            </a:endParaRPr>
          </a:p>
        </p:txBody>
      </p:sp>
      <p:sp>
        <p:nvSpPr>
          <p:cNvPr id="165898" name="Text Box 165897"/>
          <p:cNvSpPr txBox="1"/>
          <p:nvPr/>
        </p:nvSpPr>
        <p:spPr>
          <a:xfrm>
            <a:off x="4932363" y="3068638"/>
            <a:ext cx="4105275" cy="831850"/>
          </a:xfrm>
          <a:prstGeom prst="rect">
            <a:avLst/>
          </a:prstGeom>
          <a:solidFill>
            <a:srgbClr val="D2C56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81000" lvl="2" indent="0">
              <a:lnSpc>
                <a:spcPct val="90000"/>
              </a:lnSpc>
              <a:spcBef>
                <a:spcPct val="20000"/>
              </a:spcBef>
            </a:pPr>
            <a:r>
              <a:rPr>
                <a:latin typeface="CG Omega" pitchFamily="34" charset="0"/>
              </a:rPr>
              <a:t>Environmental Monitoring</a:t>
            </a:r>
          </a:p>
          <a:p>
            <a:pPr marL="381000" lvl="2" indent="0">
              <a:lnSpc>
                <a:spcPct val="90000"/>
              </a:lnSpc>
              <a:spcBef>
                <a:spcPct val="20000"/>
              </a:spcBef>
            </a:pPr>
            <a:r>
              <a:rPr lang="en-GB" altLang="x-none">
                <a:latin typeface="CG Omega" pitchFamily="34" charset="0"/>
              </a:rPr>
              <a:t>Biological Monitoring</a:t>
            </a:r>
          </a:p>
        </p:txBody>
      </p:sp>
    </p:spTree>
    <p:extLst>
      <p:ext uri="{BB962C8B-B14F-4D97-AF65-F5344CB8AC3E}">
        <p14:creationId xmlns:p14="http://schemas.microsoft.com/office/powerpoint/2010/main" val="17921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Langkah</a:t>
            </a:r>
            <a:r>
              <a:rPr lang="en-US" dirty="0"/>
              <a:t> Diagnosis PAK: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0CB23-2063-4CA0-B08D-E6FECBC1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" y="15240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Menentukan diagnosis klinik, tahapannya:</a:t>
            </a:r>
          </a:p>
          <a:p>
            <a:pPr marL="1524000" lvl="2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Anamnesis; keluhan utama, riwayat perjalanan penyakit saat ini, riwayat penyakit keluarga, dll ditanyakan secara lengkap dan mendetail.</a:t>
            </a:r>
          </a:p>
          <a:p>
            <a:pPr marL="1524000" lvl="2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Pemeriksaan fisik, untuk menentukan kelainan suatu sistem atau organ tubuh (4 cara; inspeksi, palpasi, perkusi, auskultasi).</a:t>
            </a:r>
          </a:p>
          <a:p>
            <a:pPr marL="1524000" lvl="2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Pemeriksaan penunjang; pemeriksaan laboratorium, spirometri, audiometri, rontgen, USG, EKG, dll.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8628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Langkah</a:t>
            </a:r>
            <a:r>
              <a:rPr lang="en-US" dirty="0"/>
              <a:t> Diagnosis PAK: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0CB23-2063-4CA0-B08D-E6FECBC1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1" y="1692201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2"/>
            </a:pPr>
            <a:r>
              <a:rPr lang="sv-SE" sz="2800" dirty="0"/>
              <a:t>Menentukan pajanan: Merupakan faktor risiko atau bahaya yang ada di tempat kerja (bahaya fisik, kimia, biologi, ergonomi dll).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2"/>
            </a:pPr>
            <a:r>
              <a:rPr lang="sv-SE" sz="2800" dirty="0"/>
              <a:t>Menentukan hubungan antara pajanan dengan penyakit: Menentukan hubungan antara pajanan dengan penyakit dapat dilakukan berdasarkan evidence based dan ditunjang dengan bukti yang ada.</a:t>
            </a:r>
          </a:p>
        </p:txBody>
      </p:sp>
    </p:spTree>
    <p:extLst>
      <p:ext uri="{BB962C8B-B14F-4D97-AF65-F5344CB8AC3E}">
        <p14:creationId xmlns:p14="http://schemas.microsoft.com/office/powerpoint/2010/main" val="7239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Langkah</a:t>
            </a:r>
            <a:r>
              <a:rPr lang="en-US" dirty="0"/>
              <a:t> Diagnosis PAK: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0CB23-2063-4CA0-B08D-E6FECBC1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73" y="1733765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Menentukan besarnya pajanan: Penentuan besarnya pajanan dapat dilakukan secara kuantitatif dengan melihat data pengukuran lingkungan kerja, masa kerja atau secara kualitatif dengan mengamati cara kerja pekerja.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Menentukan faktor peranan individu: Peranan individu yang dimaksud adalah faktor yang mempercepat terjadinya penyakit akibat kerja atau juga menurunkan kemungkinan penyakit akibat lingkungan kerja.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 startAt="4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77961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Langkah</a:t>
            </a:r>
            <a:r>
              <a:rPr lang="en-US" dirty="0"/>
              <a:t> Diagnosis PAK: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0CB23-2063-4CA0-B08D-E6FECBC1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73" y="1733765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6"/>
            </a:pPr>
            <a:r>
              <a:rPr lang="sv-SE" sz="2800" dirty="0"/>
              <a:t>Menentukan faktor lain di luar pekerjaan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Faktor lain yang dimaksud adalah pajanan selain di tempat kerja, contoh: faktor gaya hidup dll.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6"/>
            </a:pPr>
            <a:r>
              <a:rPr lang="sv-SE" sz="2800" dirty="0"/>
              <a:t>Menentukan diagnosis Penyakit Akibat Kerja (PAK):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Melalui beberapa tahapan di atas dapat dibuktikan bahwa minimal ada satu faktor pekerjaan yang berperan sebagai penyebab penakit yang termasuk kategori PAK.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 startAt="6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64799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2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PAK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8D3F4-4252-4A0C-980B-B750F29C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26" y="16764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4029E-24A0-4CB9-8157-D27433332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9" y="18288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Cacat Penyakit Akibat Kerja wajib disertai adanya diagnosa PAK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Dua Jenis kecacatan adalah cacat anatomis (keadaan hilang anggota badan) dan cacat fungsi (keadaan berkurangnya fungsi anggota tubuh) yang meliputi bagian/organ tubuh seperti tangan, kaki, hidung, telinga, mata, alat kelamin, paru, jantung, usus, otak, dsb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32699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2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A6FA3-68D6-4745-8729-2D3F5EBD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(Lampiran II PP no. 14 </a:t>
            </a:r>
            <a:r>
              <a:rPr lang="en-US" dirty="0" err="1"/>
              <a:t>tahun</a:t>
            </a:r>
            <a:r>
              <a:rPr lang="en-US" dirty="0"/>
              <a:t> 1993: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8D3F4-4252-4A0C-980B-B750F29C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26" y="16764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sv-SE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4029E-24A0-4CB9-8157-D27433332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9" y="1828800"/>
            <a:ext cx="8642668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Terkelupasnya kulit kepala (cacat anatomis)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Impotensi (cacat anatomis atau cacat fungsi)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Kaki memendek sebelah; kurang dari 5 cm; 5-7,5 cm; 7,5 cm atau lebih (cacat anatomis)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Penurunan daya dengar kedua belah telinga setiap 10 desibel (cacat fungsi).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Penurunan daya dengar sebelah telinga setiap 10 desibel (cacat fungsi)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Kehilangan daun telinga sebelah (cacat anatomis)</a:t>
            </a:r>
          </a:p>
        </p:txBody>
      </p:sp>
    </p:spTree>
    <p:extLst>
      <p:ext uri="{BB962C8B-B14F-4D97-AF65-F5344CB8AC3E}">
        <p14:creationId xmlns:p14="http://schemas.microsoft.com/office/powerpoint/2010/main" val="201565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674</Words>
  <Application>Microsoft Office PowerPoint</Application>
  <PresentationFormat>On-screen Show (4:3)</PresentationFormat>
  <Paragraphs>67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CG Omega</vt:lpstr>
      <vt:lpstr>Script MT Bold</vt:lpstr>
      <vt:lpstr>Wingdings</vt:lpstr>
      <vt:lpstr>Office Theme</vt:lpstr>
      <vt:lpstr>Clip</vt:lpstr>
      <vt:lpstr>PowerPoint Presentation</vt:lpstr>
      <vt:lpstr>BAGAIMANA DIAGNOSA PAK??</vt:lpstr>
      <vt:lpstr>PowerPoint Presentation</vt:lpstr>
      <vt:lpstr>7 Langkah Diagnosis PAK:</vt:lpstr>
      <vt:lpstr>7 Langkah Diagnosis PAK:</vt:lpstr>
      <vt:lpstr>7 Langkah Diagnosis PAK:</vt:lpstr>
      <vt:lpstr>7 Langkah Diagnosis PAK:</vt:lpstr>
      <vt:lpstr>Kecacatan karena PAK</vt:lpstr>
      <vt:lpstr>Macam cacat (Lampiran II PP no. 14 tahun 1993:</vt:lpstr>
      <vt:lpstr>Macam cacat (Lampiran II PP no. 14 tahun 1993:</vt:lpstr>
      <vt:lpstr>Contoh:</vt:lpstr>
      <vt:lpstr>Penilaian kecacatan karena PAK</vt:lpstr>
      <vt:lpstr>Penilaian kecacatan karena PAK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339</cp:revision>
  <dcterms:created xsi:type="dcterms:W3CDTF">2010-08-24T06:47:44Z</dcterms:created>
  <dcterms:modified xsi:type="dcterms:W3CDTF">2018-11-30T10:13:17Z</dcterms:modified>
</cp:coreProperties>
</file>