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6" r:id="rId2"/>
    <p:sldId id="427" r:id="rId3"/>
    <p:sldId id="453" r:id="rId4"/>
    <p:sldId id="443" r:id="rId5"/>
    <p:sldId id="444" r:id="rId6"/>
    <p:sldId id="445" r:id="rId7"/>
    <p:sldId id="446" r:id="rId8"/>
    <p:sldId id="431" r:id="rId9"/>
    <p:sldId id="447" r:id="rId10"/>
    <p:sldId id="448" r:id="rId11"/>
    <p:sldId id="449" r:id="rId12"/>
    <p:sldId id="450" r:id="rId13"/>
    <p:sldId id="451" r:id="rId14"/>
    <p:sldId id="456" r:id="rId15"/>
    <p:sldId id="454" r:id="rId16"/>
    <p:sldId id="455" r:id="rId17"/>
    <p:sldId id="457" r:id="rId18"/>
    <p:sldId id="458" r:id="rId19"/>
    <p:sldId id="441"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3190" autoAdjust="0"/>
  </p:normalViewPr>
  <p:slideViewPr>
    <p:cSldViewPr>
      <p:cViewPr varScale="1">
        <p:scale>
          <a:sx n="85" d="100"/>
          <a:sy n="85" d="100"/>
        </p:scale>
        <p:origin x="9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988DF4-AA17-4895-A7D4-A330E94C0E29}" type="datetimeFigureOut">
              <a:rPr lang="id-ID"/>
              <a:pPr>
                <a:defRPr/>
              </a:pPr>
              <a:t>30/11/2018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EF2FC91-52F9-41A2-A13E-D2D6D54545B5}" type="slidenum">
              <a:rPr lang="id-ID"/>
              <a:pPr>
                <a:defRPr/>
              </a:pPr>
              <a:t>‹#›</a:t>
            </a:fld>
            <a:endParaRPr lang="id-ID"/>
          </a:p>
        </p:txBody>
      </p:sp>
    </p:spTree>
    <p:extLst>
      <p:ext uri="{BB962C8B-B14F-4D97-AF65-F5344CB8AC3E}">
        <p14:creationId xmlns:p14="http://schemas.microsoft.com/office/powerpoint/2010/main" val="3927894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9A63F-5730-4A31-9AA4-A3E285FE15DB}" type="slidenum">
              <a:rPr lang="id-ID" smtClean="0"/>
              <a:pPr>
                <a:spcBef>
                  <a:spcPct val="0"/>
                </a:spcBef>
              </a:pPr>
              <a:t>19</a:t>
            </a:fld>
            <a:endParaRPr lang="id-ID"/>
          </a:p>
        </p:txBody>
      </p:sp>
    </p:spTree>
    <p:extLst>
      <p:ext uri="{BB962C8B-B14F-4D97-AF65-F5344CB8AC3E}">
        <p14:creationId xmlns:p14="http://schemas.microsoft.com/office/powerpoint/2010/main" val="9026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5DA16CB-B507-44E7-9FDD-86ED57E99152}"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E20C4-B90F-4140-9273-6DE0A339449A}" type="slidenum">
              <a:rPr lang="en-US"/>
              <a:pPr>
                <a:defRPr/>
              </a:pPr>
              <a:t>‹#›</a:t>
            </a:fld>
            <a:endParaRPr lang="en-US"/>
          </a:p>
        </p:txBody>
      </p:sp>
    </p:spTree>
    <p:extLst>
      <p:ext uri="{BB962C8B-B14F-4D97-AF65-F5344CB8AC3E}">
        <p14:creationId xmlns:p14="http://schemas.microsoft.com/office/powerpoint/2010/main" val="382608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F56C99-7C7F-43DF-8773-E206650DCED3}"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89839-F3BA-40DC-B27E-E5900C5B3E73}" type="slidenum">
              <a:rPr lang="en-US"/>
              <a:pPr>
                <a:defRPr/>
              </a:pPr>
              <a:t>‹#›</a:t>
            </a:fld>
            <a:endParaRPr lang="en-US"/>
          </a:p>
        </p:txBody>
      </p:sp>
    </p:spTree>
    <p:extLst>
      <p:ext uri="{BB962C8B-B14F-4D97-AF65-F5344CB8AC3E}">
        <p14:creationId xmlns:p14="http://schemas.microsoft.com/office/powerpoint/2010/main" val="90273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BB5B40-DC4E-4A4B-80F1-FFB730A3FCAE}"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30ADA-41AD-4951-A56A-0265E6EE68A4}" type="slidenum">
              <a:rPr lang="en-US"/>
              <a:pPr>
                <a:defRPr/>
              </a:pPr>
              <a:t>‹#›</a:t>
            </a:fld>
            <a:endParaRPr lang="en-US"/>
          </a:p>
        </p:txBody>
      </p:sp>
    </p:spTree>
    <p:extLst>
      <p:ext uri="{BB962C8B-B14F-4D97-AF65-F5344CB8AC3E}">
        <p14:creationId xmlns:p14="http://schemas.microsoft.com/office/powerpoint/2010/main" val="13895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C428C1-9914-4EE3-8ADC-D091915DFF22}"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37914-B422-4AEB-B120-13749AF848B1}" type="slidenum">
              <a:rPr lang="en-US"/>
              <a:pPr>
                <a:defRPr/>
              </a:pPr>
              <a:t>‹#›</a:t>
            </a:fld>
            <a:endParaRPr lang="en-US"/>
          </a:p>
        </p:txBody>
      </p:sp>
    </p:spTree>
    <p:extLst>
      <p:ext uri="{BB962C8B-B14F-4D97-AF65-F5344CB8AC3E}">
        <p14:creationId xmlns:p14="http://schemas.microsoft.com/office/powerpoint/2010/main" val="3476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55DA01-10EE-4145-AC48-7CA3EBF4906C}"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71C21-E31F-441E-BCAF-F856E51594E2}" type="slidenum">
              <a:rPr lang="en-US"/>
              <a:pPr>
                <a:defRPr/>
              </a:pPr>
              <a:t>‹#›</a:t>
            </a:fld>
            <a:endParaRPr lang="en-US"/>
          </a:p>
        </p:txBody>
      </p:sp>
    </p:spTree>
    <p:extLst>
      <p:ext uri="{BB962C8B-B14F-4D97-AF65-F5344CB8AC3E}">
        <p14:creationId xmlns:p14="http://schemas.microsoft.com/office/powerpoint/2010/main" val="219381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94CC29-EE99-46C3-8384-3D5C6F28CAFC}"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6B7E2-2759-4634-8B16-2F12520912EC}" type="slidenum">
              <a:rPr lang="en-US"/>
              <a:pPr>
                <a:defRPr/>
              </a:pPr>
              <a:t>‹#›</a:t>
            </a:fld>
            <a:endParaRPr lang="en-US"/>
          </a:p>
        </p:txBody>
      </p:sp>
    </p:spTree>
    <p:extLst>
      <p:ext uri="{BB962C8B-B14F-4D97-AF65-F5344CB8AC3E}">
        <p14:creationId xmlns:p14="http://schemas.microsoft.com/office/powerpoint/2010/main" val="122884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576CC22-C3EF-4AE0-B043-9AAD45417590}" type="datetime1">
              <a:rPr lang="en-US"/>
              <a:pPr>
                <a:defRPr/>
              </a:pPr>
              <a:t>30-Nov-18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CC491B-EC8A-4AA9-A6D1-77B4C38FEB28}" type="slidenum">
              <a:rPr lang="en-US"/>
              <a:pPr>
                <a:defRPr/>
              </a:pPr>
              <a:t>‹#›</a:t>
            </a:fld>
            <a:endParaRPr lang="en-US"/>
          </a:p>
        </p:txBody>
      </p:sp>
    </p:spTree>
    <p:extLst>
      <p:ext uri="{BB962C8B-B14F-4D97-AF65-F5344CB8AC3E}">
        <p14:creationId xmlns:p14="http://schemas.microsoft.com/office/powerpoint/2010/main" val="414663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7B1683-3C46-40C3-B460-B93100727F5F}" type="datetime1">
              <a:rPr lang="en-US"/>
              <a:pPr>
                <a:defRPr/>
              </a:pPr>
              <a:t>30-Nov-18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4E0585-9A03-49BA-8A8B-405E43D35897}" type="slidenum">
              <a:rPr lang="en-US"/>
              <a:pPr>
                <a:defRPr/>
              </a:pPr>
              <a:t>‹#›</a:t>
            </a:fld>
            <a:endParaRPr lang="en-US"/>
          </a:p>
        </p:txBody>
      </p:sp>
    </p:spTree>
    <p:extLst>
      <p:ext uri="{BB962C8B-B14F-4D97-AF65-F5344CB8AC3E}">
        <p14:creationId xmlns:p14="http://schemas.microsoft.com/office/powerpoint/2010/main" val="262269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9AED2D-2118-4B6E-AAFE-2E06B1104126}" type="datetime1">
              <a:rPr lang="en-US"/>
              <a:pPr>
                <a:defRPr/>
              </a:pPr>
              <a:t>30-Nov-18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AFAD4D-48A9-48FE-9AB1-0C5659D95600}" type="slidenum">
              <a:rPr lang="en-US"/>
              <a:pPr>
                <a:defRPr/>
              </a:pPr>
              <a:t>‹#›</a:t>
            </a:fld>
            <a:endParaRPr lang="en-US"/>
          </a:p>
        </p:txBody>
      </p:sp>
    </p:spTree>
    <p:extLst>
      <p:ext uri="{BB962C8B-B14F-4D97-AF65-F5344CB8AC3E}">
        <p14:creationId xmlns:p14="http://schemas.microsoft.com/office/powerpoint/2010/main" val="41362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BECF8-CFAF-479A-B708-AC08857CA5A8}"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92941C-2CC7-428D-BF60-8B2A66741D0F}" type="slidenum">
              <a:rPr lang="en-US"/>
              <a:pPr>
                <a:defRPr/>
              </a:pPr>
              <a:t>‹#›</a:t>
            </a:fld>
            <a:endParaRPr lang="en-US"/>
          </a:p>
        </p:txBody>
      </p:sp>
    </p:spTree>
    <p:extLst>
      <p:ext uri="{BB962C8B-B14F-4D97-AF65-F5344CB8AC3E}">
        <p14:creationId xmlns:p14="http://schemas.microsoft.com/office/powerpoint/2010/main" val="9496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C7D305-3BA6-4635-BEE1-BAD1201B7082}"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B1DA6-349C-4B6E-A9B8-9FFF4476B5E4}" type="slidenum">
              <a:rPr lang="en-US"/>
              <a:pPr>
                <a:defRPr/>
              </a:pPr>
              <a:t>‹#›</a:t>
            </a:fld>
            <a:endParaRPr lang="en-US"/>
          </a:p>
        </p:txBody>
      </p:sp>
    </p:spTree>
    <p:extLst>
      <p:ext uri="{BB962C8B-B14F-4D97-AF65-F5344CB8AC3E}">
        <p14:creationId xmlns:p14="http://schemas.microsoft.com/office/powerpoint/2010/main" val="312815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2AC48B4-2418-4522-8139-7DB8B8EB989C}" type="datetime1">
              <a:rPr lang="en-US"/>
              <a:pPr>
                <a:defRPr/>
              </a:pPr>
              <a:t>30-Nov-18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61453D4-9D10-4791-A7DD-FDBEC763EC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71800" y="3657600"/>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1" dirty="0">
                <a:solidFill>
                  <a:schemeClr val="bg1"/>
                </a:solidFill>
                <a:latin typeface="Arial" panose="020B0604020202020204" pitchFamily="34" charset="0"/>
                <a:cs typeface="Arial" panose="020B0604020202020204" pitchFamily="34" charset="0"/>
              </a:rPr>
              <a:t>PEMERIKSAAN KESEHATAN</a:t>
            </a:r>
          </a:p>
          <a:p>
            <a:pPr algn="ctr" eaLnBrk="1" hangingPunct="1">
              <a:spcBef>
                <a:spcPct val="0"/>
              </a:spcBef>
              <a:buFontTx/>
              <a:buNone/>
            </a:pPr>
            <a:endParaRPr lang="en-US" sz="16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PERTEMUAN 8</a:t>
            </a:r>
          </a:p>
          <a:p>
            <a:pPr algn="ctr" eaLnBrk="1" hangingPunct="1">
              <a:spcBef>
                <a:spcPct val="0"/>
              </a:spcBef>
              <a:buFontTx/>
              <a:buNone/>
            </a:pPr>
            <a:r>
              <a:rPr lang="en-US" sz="1600" b="1" dirty="0" err="1">
                <a:solidFill>
                  <a:schemeClr val="bg1"/>
                </a:solidFill>
                <a:latin typeface="Arial" panose="020B0604020202020204" pitchFamily="34" charset="0"/>
                <a:cs typeface="Arial" panose="020B0604020202020204" pitchFamily="34" charset="0"/>
              </a:rPr>
              <a:t>Izzatu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Millah</a:t>
            </a:r>
            <a:r>
              <a:rPr lang="en-US" sz="1600" b="1" dirty="0">
                <a:solidFill>
                  <a:schemeClr val="bg1"/>
                </a:solidFill>
                <a:latin typeface="Arial" panose="020B0604020202020204" pitchFamily="34" charset="0"/>
                <a:cs typeface="Arial" panose="020B0604020202020204" pitchFamily="34" charset="0"/>
              </a:rPr>
              <a:t>, SKM, MKKK</a:t>
            </a: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PRODI KESMAS / FIKES</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8534400" cy="1323433"/>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Pentingnya</a:t>
            </a:r>
            <a:r>
              <a:rPr lang="en-US" sz="4000" dirty="0">
                <a:latin typeface="Times New Roman" panose="02020603050405020304" pitchFamily="18" charset="0"/>
              </a:rPr>
              <a:t> </a:t>
            </a: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8" name="Rectangle 3">
            <a:extLst>
              <a:ext uri="{FF2B5EF4-FFF2-40B4-BE49-F238E27FC236}">
                <a16:creationId xmlns:a16="http://schemas.microsoft.com/office/drawing/2014/main" id="{BBB64FFC-0400-47D3-8FE3-5C9976D0A79A}"/>
              </a:ext>
            </a:extLst>
          </p:cNvPr>
          <p:cNvSpPr>
            <a:spLocks noGrp="1" noChangeArrowheads="1"/>
          </p:cNvSpPr>
          <p:nvPr>
            <p:ph sz="quarter" idx="1"/>
          </p:nvPr>
        </p:nvSpPr>
        <p:spPr>
          <a:xfrm>
            <a:off x="609600" y="2085433"/>
            <a:ext cx="8229600" cy="3886200"/>
          </a:xfrm>
        </p:spPr>
        <p:txBody>
          <a:bodyPr/>
          <a:lstStyle/>
          <a:p>
            <a:pPr marL="609600" indent="-609600">
              <a:buFontTx/>
              <a:buAutoNum type="arabicPeriod"/>
            </a:pPr>
            <a:r>
              <a:rPr lang="en-US" dirty="0" err="1"/>
              <a:t>Bagi</a:t>
            </a:r>
            <a:r>
              <a:rPr lang="en-US" dirty="0"/>
              <a:t> </a:t>
            </a:r>
            <a:r>
              <a:rPr lang="en-US" dirty="0" err="1"/>
              <a:t>perusahaan</a:t>
            </a:r>
            <a:endParaRPr lang="en-US" dirty="0"/>
          </a:p>
          <a:p>
            <a:pPr marL="990600" lvl="1" indent="-533400">
              <a:buFontTx/>
              <a:buChar char="•"/>
            </a:pPr>
            <a:r>
              <a:rPr lang="en-US" dirty="0" err="1"/>
              <a:t>Mempunyai</a:t>
            </a:r>
            <a:r>
              <a:rPr lang="en-US" dirty="0"/>
              <a:t> data </a:t>
            </a:r>
            <a:r>
              <a:rPr lang="en-US" dirty="0" err="1"/>
              <a:t>dasar</a:t>
            </a:r>
            <a:r>
              <a:rPr lang="en-US" dirty="0"/>
              <a:t> </a:t>
            </a:r>
            <a:r>
              <a:rPr lang="en-US" dirty="0" err="1"/>
              <a:t>kesehatan</a:t>
            </a:r>
            <a:r>
              <a:rPr lang="en-US" dirty="0"/>
              <a:t> </a:t>
            </a:r>
            <a:r>
              <a:rPr lang="en-US" dirty="0" err="1"/>
              <a:t>pekerja</a:t>
            </a:r>
            <a:endParaRPr lang="en-US" dirty="0"/>
          </a:p>
          <a:p>
            <a:pPr marL="990600" lvl="1" indent="-533400">
              <a:buFontTx/>
              <a:buChar char="•"/>
            </a:pPr>
            <a:r>
              <a:rPr lang="en-US" dirty="0" err="1"/>
              <a:t>Mencocokkan</a:t>
            </a:r>
            <a:r>
              <a:rPr lang="en-US" dirty="0"/>
              <a:t> / </a:t>
            </a:r>
            <a:r>
              <a:rPr lang="en-US" dirty="0" err="1"/>
              <a:t>serasikan</a:t>
            </a:r>
            <a:r>
              <a:rPr lang="en-US" dirty="0"/>
              <a:t> </a:t>
            </a:r>
            <a:r>
              <a:rPr lang="en-US" dirty="0" err="1"/>
              <a:t>kondisi</a:t>
            </a:r>
            <a:r>
              <a:rPr lang="en-US" dirty="0"/>
              <a:t> </a:t>
            </a:r>
            <a:r>
              <a:rPr lang="en-US" dirty="0" err="1"/>
              <a:t>kesehatan</a:t>
            </a:r>
            <a:r>
              <a:rPr lang="en-US" dirty="0"/>
              <a:t> </a:t>
            </a:r>
            <a:r>
              <a:rPr lang="en-US" dirty="0" err="1"/>
              <a:t>pekerja</a:t>
            </a:r>
            <a:r>
              <a:rPr lang="en-US" dirty="0"/>
              <a:t> </a:t>
            </a:r>
            <a:r>
              <a:rPr lang="en-US" dirty="0" err="1"/>
              <a:t>dengan</a:t>
            </a:r>
            <a:r>
              <a:rPr lang="en-US" dirty="0"/>
              <a:t> </a:t>
            </a:r>
            <a:r>
              <a:rPr lang="en-US" dirty="0" err="1"/>
              <a:t>pekerjaannya</a:t>
            </a:r>
            <a:r>
              <a:rPr lang="en-US" dirty="0"/>
              <a:t> (fit the man to the job)</a:t>
            </a:r>
          </a:p>
          <a:p>
            <a:pPr marL="990600" lvl="1" indent="-533400">
              <a:buFontTx/>
              <a:buChar char="•"/>
            </a:pPr>
            <a:r>
              <a:rPr lang="en-US" dirty="0" err="1"/>
              <a:t>Diharapkan</a:t>
            </a:r>
            <a:r>
              <a:rPr lang="en-US" dirty="0"/>
              <a:t> </a:t>
            </a:r>
            <a:r>
              <a:rPr lang="en-US" dirty="0" err="1"/>
              <a:t>pekerja</a:t>
            </a:r>
            <a:r>
              <a:rPr lang="en-US" dirty="0"/>
              <a:t> </a:t>
            </a:r>
            <a:r>
              <a:rPr lang="en-US" dirty="0" err="1"/>
              <a:t>tetap</a:t>
            </a:r>
            <a:r>
              <a:rPr lang="en-US" dirty="0"/>
              <a:t> </a:t>
            </a:r>
            <a:r>
              <a:rPr lang="en-US" dirty="0" err="1"/>
              <a:t>menjaga</a:t>
            </a:r>
            <a:r>
              <a:rPr lang="en-US" dirty="0"/>
              <a:t> dan </a:t>
            </a:r>
            <a:r>
              <a:rPr lang="en-US" dirty="0" err="1"/>
              <a:t>meningkatkan</a:t>
            </a:r>
            <a:r>
              <a:rPr lang="en-US" dirty="0"/>
              <a:t> </a:t>
            </a:r>
            <a:r>
              <a:rPr lang="en-US" dirty="0" err="1"/>
              <a:t>kondisi</a:t>
            </a:r>
            <a:r>
              <a:rPr lang="en-US" dirty="0"/>
              <a:t> </a:t>
            </a:r>
            <a:r>
              <a:rPr lang="en-US" dirty="0" err="1"/>
              <a:t>kesehatannya</a:t>
            </a:r>
            <a:endParaRPr lang="en-US" dirty="0"/>
          </a:p>
        </p:txBody>
      </p:sp>
    </p:spTree>
    <p:extLst>
      <p:ext uri="{BB962C8B-B14F-4D97-AF65-F5344CB8AC3E}">
        <p14:creationId xmlns:p14="http://schemas.microsoft.com/office/powerpoint/2010/main" val="14351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stCondLst>
                                            <p:cond delay="0"/>
                                          </p:stCondLst>
                                        </p:cTn>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stCondLst>
                                            <p:cond delay="0"/>
                                          </p:stCondLst>
                                        </p:cTn>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stCondLst>
                                            <p:cond delay="0"/>
                                          </p:stCondLst>
                                        </p:cTn>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stCondLst>
                                            <p:cond delay="0"/>
                                          </p:stCondLst>
                                        </p:cTn>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8534400" cy="1323433"/>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Pentingnya</a:t>
            </a:r>
            <a:r>
              <a:rPr lang="en-US" sz="4000" dirty="0">
                <a:latin typeface="Times New Roman" panose="02020603050405020304" pitchFamily="18" charset="0"/>
              </a:rPr>
              <a:t> </a:t>
            </a: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7" name="Rectangle 3">
            <a:extLst>
              <a:ext uri="{FF2B5EF4-FFF2-40B4-BE49-F238E27FC236}">
                <a16:creationId xmlns:a16="http://schemas.microsoft.com/office/drawing/2014/main" id="{BDD7C6A1-0FCA-4FA5-8352-30EC87A9799E}"/>
              </a:ext>
            </a:extLst>
          </p:cNvPr>
          <p:cNvSpPr>
            <a:spLocks noGrp="1" noChangeArrowheads="1"/>
          </p:cNvSpPr>
          <p:nvPr>
            <p:ph sz="quarter" idx="1"/>
          </p:nvPr>
        </p:nvSpPr>
        <p:spPr>
          <a:xfrm>
            <a:off x="592667" y="2528616"/>
            <a:ext cx="8229600" cy="3886200"/>
          </a:xfrm>
        </p:spPr>
        <p:txBody>
          <a:bodyPr/>
          <a:lstStyle/>
          <a:p>
            <a:pPr marL="609600" indent="-609600">
              <a:buClr>
                <a:schemeClr val="tx1"/>
              </a:buClr>
              <a:buFontTx/>
              <a:buAutoNum type="arabicPeriod" startAt="2"/>
            </a:pPr>
            <a:r>
              <a:rPr lang="en-US" dirty="0" err="1"/>
              <a:t>Bagi</a:t>
            </a:r>
            <a:r>
              <a:rPr lang="en-US" dirty="0"/>
              <a:t> </a:t>
            </a:r>
            <a:r>
              <a:rPr lang="en-US" dirty="0" err="1"/>
              <a:t>pekerja</a:t>
            </a:r>
            <a:endParaRPr lang="en-US" dirty="0"/>
          </a:p>
          <a:p>
            <a:pPr marL="990600" lvl="1" indent="-533400">
              <a:buClr>
                <a:schemeClr val="tx1"/>
              </a:buClr>
              <a:buFontTx/>
              <a:buChar char="•"/>
            </a:pPr>
            <a:r>
              <a:rPr lang="en-US" dirty="0" err="1"/>
              <a:t>Mengetahui</a:t>
            </a:r>
            <a:r>
              <a:rPr lang="en-US" dirty="0"/>
              <a:t> </a:t>
            </a:r>
            <a:r>
              <a:rPr lang="en-US" dirty="0" err="1"/>
              <a:t>kondisi</a:t>
            </a:r>
            <a:r>
              <a:rPr lang="en-US" dirty="0"/>
              <a:t> </a:t>
            </a:r>
            <a:r>
              <a:rPr lang="en-US" dirty="0" err="1"/>
              <a:t>kesehatannya</a:t>
            </a:r>
            <a:endParaRPr lang="en-US" dirty="0"/>
          </a:p>
          <a:p>
            <a:pPr marL="990600" lvl="1" indent="-533400">
              <a:buClr>
                <a:schemeClr val="tx1"/>
              </a:buClr>
              <a:buFontTx/>
              <a:buChar char="•"/>
            </a:pPr>
            <a:r>
              <a:rPr lang="en-US" dirty="0" err="1"/>
              <a:t>Kesesuaian</a:t>
            </a:r>
            <a:r>
              <a:rPr lang="en-US" dirty="0"/>
              <a:t> </a:t>
            </a:r>
            <a:r>
              <a:rPr lang="en-US" dirty="0" err="1"/>
              <a:t>antara</a:t>
            </a:r>
            <a:r>
              <a:rPr lang="en-US" dirty="0"/>
              <a:t> </a:t>
            </a:r>
            <a:r>
              <a:rPr lang="en-US" dirty="0" err="1"/>
              <a:t>kesehatan</a:t>
            </a:r>
            <a:r>
              <a:rPr lang="en-US" dirty="0"/>
              <a:t> dan </a:t>
            </a:r>
            <a:r>
              <a:rPr lang="en-US" dirty="0" err="1"/>
              <a:t>pekerjaannya</a:t>
            </a:r>
            <a:endParaRPr lang="en-US" dirty="0"/>
          </a:p>
          <a:p>
            <a:pPr marL="990600" lvl="1" indent="-533400">
              <a:buClr>
                <a:schemeClr val="tx1"/>
              </a:buClr>
              <a:buFontTx/>
              <a:buChar char="•"/>
            </a:pPr>
            <a:r>
              <a:rPr lang="en-US" dirty="0" err="1"/>
              <a:t>Mempunyai</a:t>
            </a:r>
            <a:r>
              <a:rPr lang="en-US" dirty="0"/>
              <a:t> data </a:t>
            </a:r>
            <a:r>
              <a:rPr lang="en-US" dirty="0" err="1"/>
              <a:t>kesehatan</a:t>
            </a:r>
            <a:r>
              <a:rPr lang="en-US" dirty="0"/>
              <a:t> </a:t>
            </a:r>
            <a:r>
              <a:rPr lang="en-US" dirty="0" err="1"/>
              <a:t>untuk</a:t>
            </a:r>
            <a:r>
              <a:rPr lang="en-US" dirty="0"/>
              <a:t> </a:t>
            </a:r>
            <a:r>
              <a:rPr lang="en-US" dirty="0" err="1"/>
              <a:t>dipertahankan</a:t>
            </a:r>
            <a:r>
              <a:rPr lang="en-US" dirty="0"/>
              <a:t> dan </a:t>
            </a:r>
            <a:r>
              <a:rPr lang="en-US" dirty="0" err="1"/>
              <a:t>ditingkatkan</a:t>
            </a:r>
            <a:r>
              <a:rPr lang="en-US" dirty="0"/>
              <a:t> </a:t>
            </a:r>
            <a:r>
              <a:rPr lang="en-US" dirty="0" err="1"/>
              <a:t>dengan</a:t>
            </a:r>
            <a:r>
              <a:rPr lang="en-US" dirty="0"/>
              <a:t> </a:t>
            </a:r>
            <a:r>
              <a:rPr lang="en-US" dirty="0" err="1"/>
              <a:t>melaksanakan</a:t>
            </a:r>
            <a:r>
              <a:rPr lang="en-US" dirty="0"/>
              <a:t> </a:t>
            </a:r>
            <a:r>
              <a:rPr lang="en-US" dirty="0" err="1"/>
              <a:t>perilaku</a:t>
            </a:r>
            <a:r>
              <a:rPr lang="en-US" dirty="0"/>
              <a:t> </a:t>
            </a:r>
            <a:r>
              <a:rPr lang="en-US" dirty="0" err="1"/>
              <a:t>hidup</a:t>
            </a:r>
            <a:r>
              <a:rPr lang="en-US" dirty="0"/>
              <a:t> </a:t>
            </a:r>
            <a:r>
              <a:rPr lang="en-US" dirty="0" err="1"/>
              <a:t>sehat</a:t>
            </a:r>
            <a:endParaRPr lang="en-US" dirty="0"/>
          </a:p>
          <a:p>
            <a:pPr marL="990600" lvl="1" indent="-533400">
              <a:buClr>
                <a:schemeClr val="tx1"/>
              </a:buClr>
              <a:buFontTx/>
              <a:buNone/>
            </a:pPr>
            <a:endParaRPr lang="en-US" dirty="0"/>
          </a:p>
        </p:txBody>
      </p:sp>
    </p:spTree>
    <p:extLst>
      <p:ext uri="{BB962C8B-B14F-4D97-AF65-F5344CB8AC3E}">
        <p14:creationId xmlns:p14="http://schemas.microsoft.com/office/powerpoint/2010/main" val="37738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stCondLst>
                                            <p:cond delay="0"/>
                                          </p:stCondLst>
                                        </p:cTn>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stCondLst>
                                            <p:cond delay="0"/>
                                          </p:stCondLst>
                                        </p:cTn>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stCondLst>
                                            <p:cond delay="0"/>
                                          </p:stCondLst>
                                        </p:cTn>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stCondLst>
                                            <p:cond delay="0"/>
                                          </p:stCondLst>
                                        </p:cTn>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6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123825" y="642150"/>
            <a:ext cx="8715375" cy="1200323"/>
          </a:xfrm>
          <a:prstGeom prst="rect">
            <a:avLst/>
          </a:prstGeom>
          <a:noFill/>
          <a:ln w="9525">
            <a:noFill/>
            <a:miter lim="800000"/>
          </a:ln>
        </p:spPr>
        <p:txBody>
          <a:bodyPr wrap="square" lIns="91434" tIns="45717" rIns="91434" bIns="45717">
            <a:spAutoFit/>
          </a:bodyPr>
          <a:lstStyle/>
          <a:p>
            <a:pPr algn="ctr"/>
            <a:r>
              <a:rPr lang="en-US" sz="3600" dirty="0" err="1">
                <a:latin typeface="Times New Roman" panose="02020603050405020304" pitchFamily="18" charset="0"/>
              </a:rPr>
              <a:t>Cakupan</a:t>
            </a:r>
            <a:r>
              <a:rPr lang="en-US" sz="3600" dirty="0">
                <a:latin typeface="Times New Roman" panose="02020603050405020304" pitchFamily="18" charset="0"/>
              </a:rPr>
              <a:t> </a:t>
            </a:r>
            <a:r>
              <a:rPr lang="en-US" sz="3600" dirty="0" err="1">
                <a:latin typeface="Times New Roman" panose="02020603050405020304" pitchFamily="18" charset="0"/>
              </a:rPr>
              <a:t>Pemeriksaan</a:t>
            </a:r>
            <a:r>
              <a:rPr lang="en-US" sz="3600" dirty="0">
                <a:latin typeface="Times New Roman" panose="02020603050405020304" pitchFamily="18" charset="0"/>
              </a:rPr>
              <a:t> </a:t>
            </a:r>
            <a:r>
              <a:rPr lang="en-US" sz="3600" dirty="0" err="1">
                <a:latin typeface="Times New Roman" panose="02020603050405020304" pitchFamily="18" charset="0"/>
              </a:rPr>
              <a:t>Kesehatan</a:t>
            </a:r>
            <a:r>
              <a:rPr lang="en-US" sz="3600" dirty="0">
                <a:latin typeface="Times New Roman" panose="02020603050405020304" pitchFamily="18" charset="0"/>
              </a:rPr>
              <a:t> </a:t>
            </a:r>
            <a:r>
              <a:rPr lang="en-US" sz="3600" dirty="0" err="1">
                <a:latin typeface="Times New Roman" panose="02020603050405020304" pitchFamily="18" charset="0"/>
              </a:rPr>
              <a:t>Sebelum</a:t>
            </a:r>
            <a:r>
              <a:rPr lang="en-US" sz="3600" dirty="0">
                <a:latin typeface="Times New Roman" panose="02020603050405020304" pitchFamily="18" charset="0"/>
              </a:rPr>
              <a:t> </a:t>
            </a:r>
            <a:r>
              <a:rPr lang="en-US" sz="3600" dirty="0" err="1">
                <a:latin typeface="Times New Roman" panose="02020603050405020304" pitchFamily="18" charset="0"/>
              </a:rPr>
              <a:t>bekerja</a:t>
            </a:r>
            <a:endParaRPr lang="en-US" sz="3600" b="1" dirty="0">
              <a:latin typeface="Times New Roman" panose="02020603050405020304" pitchFamily="18" charset="0"/>
            </a:endParaRPr>
          </a:p>
        </p:txBody>
      </p:sp>
      <p:sp>
        <p:nvSpPr>
          <p:cNvPr id="9" name="Rectangle 2">
            <a:extLst>
              <a:ext uri="{FF2B5EF4-FFF2-40B4-BE49-F238E27FC236}">
                <a16:creationId xmlns:a16="http://schemas.microsoft.com/office/drawing/2014/main" id="{FA2EA766-20C4-4842-82EE-6E8CE1C88C55}"/>
              </a:ext>
            </a:extLst>
          </p:cNvPr>
          <p:cNvSpPr txBox="1">
            <a:spLocks noChangeArrowheads="1"/>
          </p:cNvSpPr>
          <p:nvPr/>
        </p:nvSpPr>
        <p:spPr bwMode="auto">
          <a:xfrm>
            <a:off x="914400" y="1828800"/>
            <a:ext cx="76771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b="1" dirty="0" err="1">
                <a:latin typeface="Arial Narrow" panose="020B0606020202030204" pitchFamily="34" charset="0"/>
              </a:rPr>
              <a:t>Pemeriksaan</a:t>
            </a:r>
            <a:r>
              <a:rPr lang="en-US" altLang="en-US" sz="2800" b="1" dirty="0">
                <a:latin typeface="Arial Narrow" panose="020B0606020202030204" pitchFamily="34" charset="0"/>
              </a:rPr>
              <a:t> </a:t>
            </a:r>
            <a:r>
              <a:rPr lang="en-US" altLang="en-US" sz="2800" b="1" dirty="0" err="1">
                <a:latin typeface="Arial Narrow" panose="020B0606020202030204" pitchFamily="34" charset="0"/>
              </a:rPr>
              <a:t>Klinis</a:t>
            </a:r>
            <a:r>
              <a:rPr lang="en-US" altLang="en-US" sz="2800" b="1" dirty="0">
                <a:latin typeface="Arial Narrow" panose="020B0606020202030204" pitchFamily="34" charset="0"/>
              </a:rPr>
              <a:t> :</a:t>
            </a:r>
          </a:p>
          <a:p>
            <a:pPr lvl="1"/>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mental (</a:t>
            </a:r>
            <a:r>
              <a:rPr lang="en-US" altLang="en-US" sz="2400" dirty="0" err="1">
                <a:latin typeface="Arial Narrow" panose="020B0606020202030204" pitchFamily="34" charset="0"/>
              </a:rPr>
              <a:t>Kesadaran</a:t>
            </a:r>
            <a:r>
              <a:rPr lang="en-US" altLang="en-US" sz="2400" dirty="0">
                <a:latin typeface="Arial Narrow" panose="020B0606020202030204" pitchFamily="34" charset="0"/>
              </a:rPr>
              <a:t>, </a:t>
            </a:r>
            <a:r>
              <a:rPr lang="en-US" altLang="en-US" sz="2400" dirty="0" err="1">
                <a:latin typeface="Arial Narrow" panose="020B0606020202030204" pitchFamily="34" charset="0"/>
              </a:rPr>
              <a:t>tingkah</a:t>
            </a:r>
            <a:r>
              <a:rPr lang="en-US" altLang="en-US" sz="2400" dirty="0">
                <a:latin typeface="Arial Narrow" panose="020B0606020202030204" pitchFamily="34" charset="0"/>
              </a:rPr>
              <a:t> </a:t>
            </a:r>
            <a:r>
              <a:rPr lang="en-US" altLang="en-US" sz="2400" dirty="0" err="1">
                <a:latin typeface="Arial Narrow" panose="020B0606020202030204" pitchFamily="34" charset="0"/>
              </a:rPr>
              <a:t>laku</a:t>
            </a:r>
            <a:r>
              <a:rPr lang="en-US" altLang="en-US" sz="2400" dirty="0">
                <a:latin typeface="Arial Narrow" panose="020B0606020202030204" pitchFamily="34" charset="0"/>
              </a:rPr>
              <a:t>, </a:t>
            </a:r>
            <a:r>
              <a:rPr lang="en-US" altLang="en-US" sz="2400" dirty="0" err="1">
                <a:latin typeface="Arial Narrow" panose="020B0606020202030204" pitchFamily="34" charset="0"/>
              </a:rPr>
              <a:t>kontak</a:t>
            </a:r>
            <a:r>
              <a:rPr lang="en-US" altLang="en-US" sz="2400" dirty="0">
                <a:latin typeface="Arial Narrow" panose="020B0606020202030204" pitchFamily="34" charset="0"/>
              </a:rPr>
              <a:t> mental dan </a:t>
            </a:r>
            <a:r>
              <a:rPr lang="en-US" altLang="en-US" sz="2400" dirty="0" err="1">
                <a:latin typeface="Arial Narrow" panose="020B0606020202030204" pitchFamily="34" charset="0"/>
              </a:rPr>
              <a:t>perhatian</a:t>
            </a:r>
            <a:r>
              <a:rPr lang="en-US" altLang="en-US" sz="2400" dirty="0">
                <a:latin typeface="Arial Narrow" panose="020B0606020202030204" pitchFamily="34" charset="0"/>
              </a:rPr>
              <a:t>, </a:t>
            </a:r>
            <a:r>
              <a:rPr lang="en-US" altLang="en-US" sz="2400" dirty="0" err="1">
                <a:latin typeface="Arial Narrow" panose="020B0606020202030204" pitchFamily="34" charset="0"/>
              </a:rPr>
              <a:t>inisiatif</a:t>
            </a:r>
            <a:r>
              <a:rPr lang="en-US" altLang="en-US" sz="2400" dirty="0">
                <a:latin typeface="Arial Narrow" panose="020B0606020202030204" pitchFamily="34" charset="0"/>
              </a:rPr>
              <a:t>, </a:t>
            </a:r>
            <a:r>
              <a:rPr lang="en-US" altLang="en-US" sz="2400" dirty="0" err="1">
                <a:latin typeface="Arial Narrow" panose="020B0606020202030204" pitchFamily="34" charset="0"/>
              </a:rPr>
              <a:t>intelegensia</a:t>
            </a:r>
            <a:r>
              <a:rPr lang="en-US" altLang="en-US" sz="2400" dirty="0">
                <a:latin typeface="Arial Narrow" panose="020B0606020202030204" pitchFamily="34" charset="0"/>
              </a:rPr>
              <a:t>, proses </a:t>
            </a:r>
            <a:r>
              <a:rPr lang="en-US" altLang="en-US" sz="2400" dirty="0" err="1">
                <a:latin typeface="Arial Narrow" panose="020B0606020202030204" pitchFamily="34" charset="0"/>
              </a:rPr>
              <a:t>berfikir</a:t>
            </a:r>
            <a:r>
              <a:rPr lang="en-US" altLang="en-US" sz="2400" dirty="0">
                <a:latin typeface="Arial Narrow" panose="020B0606020202030204" pitchFamily="34" charset="0"/>
              </a:rPr>
              <a:t>)</a:t>
            </a:r>
          </a:p>
          <a:p>
            <a:pPr lvl="1"/>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fisik</a:t>
            </a:r>
            <a:r>
              <a:rPr lang="en-US" altLang="en-US" sz="2400" dirty="0">
                <a:latin typeface="Arial Narrow" panose="020B0606020202030204" pitchFamily="34" charset="0"/>
              </a:rPr>
              <a:t> </a:t>
            </a:r>
          </a:p>
          <a:p>
            <a:pPr lvl="2"/>
            <a:r>
              <a:rPr lang="en-US" altLang="en-US" sz="2000" dirty="0" err="1">
                <a:latin typeface="Arial Narrow" panose="020B0606020202030204" pitchFamily="34" charset="0"/>
              </a:rPr>
              <a:t>Fisik</a:t>
            </a:r>
            <a:r>
              <a:rPr lang="en-US" altLang="en-US" sz="2000" dirty="0">
                <a:latin typeface="Arial Narrow" panose="020B0606020202030204" pitchFamily="34" charset="0"/>
              </a:rPr>
              <a:t> </a:t>
            </a:r>
            <a:r>
              <a:rPr lang="en-US" altLang="en-US" sz="2000" dirty="0" err="1">
                <a:latin typeface="Arial Narrow" panose="020B0606020202030204" pitchFamily="34" charset="0"/>
              </a:rPr>
              <a:t>diagnostik</a:t>
            </a:r>
            <a:r>
              <a:rPr lang="en-US" altLang="en-US" sz="2000" dirty="0">
                <a:latin typeface="Arial Narrow" panose="020B0606020202030204" pitchFamily="34" charset="0"/>
              </a:rPr>
              <a:t> (</a:t>
            </a:r>
            <a:r>
              <a:rPr lang="en-US" altLang="en-US" sz="2000" dirty="0" err="1">
                <a:latin typeface="Arial Narrow" panose="020B0606020202030204" pitchFamily="34" charset="0"/>
              </a:rPr>
              <a:t>inspeksi</a:t>
            </a:r>
            <a:r>
              <a:rPr lang="en-US" altLang="en-US" sz="2000" dirty="0">
                <a:latin typeface="Arial Narrow" panose="020B0606020202030204" pitchFamily="34" charset="0"/>
              </a:rPr>
              <a:t>, </a:t>
            </a:r>
            <a:r>
              <a:rPr lang="en-US" altLang="en-US" sz="2000" dirty="0" err="1">
                <a:latin typeface="Arial Narrow" panose="020B0606020202030204" pitchFamily="34" charset="0"/>
              </a:rPr>
              <a:t>palpasi</a:t>
            </a:r>
            <a:r>
              <a:rPr lang="en-US" altLang="en-US" sz="2000" dirty="0">
                <a:latin typeface="Arial Narrow" panose="020B0606020202030204" pitchFamily="34" charset="0"/>
              </a:rPr>
              <a:t>, </a:t>
            </a:r>
            <a:r>
              <a:rPr lang="en-US" altLang="en-US" sz="2000" dirty="0" err="1">
                <a:latin typeface="Arial Narrow" panose="020B0606020202030204" pitchFamily="34" charset="0"/>
              </a:rPr>
              <a:t>perkusi</a:t>
            </a:r>
            <a:r>
              <a:rPr lang="en-US" altLang="en-US" sz="2000" dirty="0">
                <a:latin typeface="Arial Narrow" panose="020B0606020202030204" pitchFamily="34" charset="0"/>
              </a:rPr>
              <a:t>, </a:t>
            </a:r>
            <a:r>
              <a:rPr lang="en-US" altLang="en-US" sz="2000" dirty="0" err="1">
                <a:latin typeface="Arial Narrow" panose="020B0606020202030204" pitchFamily="34" charset="0"/>
              </a:rPr>
              <a:t>auskultasi</a:t>
            </a:r>
            <a:r>
              <a:rPr lang="en-US" altLang="en-US" sz="2000" dirty="0">
                <a:latin typeface="Arial Narrow" panose="020B0606020202030204" pitchFamily="34" charset="0"/>
              </a:rPr>
              <a:t>)</a:t>
            </a:r>
          </a:p>
          <a:p>
            <a:pPr lvl="2"/>
            <a:r>
              <a:rPr lang="en-US" altLang="en-US" sz="2000" dirty="0" err="1">
                <a:latin typeface="Arial Narrow" panose="020B0606020202030204" pitchFamily="34" charset="0"/>
              </a:rPr>
              <a:t>Pengukuran</a:t>
            </a:r>
            <a:r>
              <a:rPr lang="en-US" altLang="en-US" sz="2000" dirty="0">
                <a:latin typeface="Arial Narrow" panose="020B0606020202030204" pitchFamily="34" charset="0"/>
              </a:rPr>
              <a:t> (TD, </a:t>
            </a:r>
            <a:r>
              <a:rPr lang="en-US" altLang="en-US" sz="2000" dirty="0" err="1">
                <a:latin typeface="Arial Narrow" panose="020B0606020202030204" pitchFamily="34" charset="0"/>
              </a:rPr>
              <a:t>Nadi</a:t>
            </a:r>
            <a:r>
              <a:rPr lang="en-US" altLang="en-US" sz="2000" dirty="0">
                <a:latin typeface="Arial Narrow" panose="020B0606020202030204" pitchFamily="34" charset="0"/>
              </a:rPr>
              <a:t>, </a:t>
            </a:r>
            <a:r>
              <a:rPr lang="en-US" altLang="en-US" sz="2000" dirty="0" err="1">
                <a:latin typeface="Arial Narrow" panose="020B0606020202030204" pitchFamily="34" charset="0"/>
              </a:rPr>
              <a:t>Pernafasan</a:t>
            </a:r>
            <a:r>
              <a:rPr lang="en-US" altLang="en-US" sz="2000" dirty="0">
                <a:latin typeface="Arial Narrow" panose="020B0606020202030204" pitchFamily="34" charset="0"/>
              </a:rPr>
              <a:t>, TB, BB).</a:t>
            </a:r>
          </a:p>
          <a:p>
            <a:pPr lvl="2"/>
            <a:r>
              <a:rPr lang="en-US" altLang="en-US" sz="2000" dirty="0" err="1">
                <a:latin typeface="Arial Narrow" panose="020B0606020202030204" pitchFamily="34" charset="0"/>
              </a:rPr>
              <a:t>Pemeriksaan</a:t>
            </a:r>
            <a:r>
              <a:rPr lang="en-US" altLang="en-US" sz="2000" dirty="0">
                <a:latin typeface="Arial Narrow" panose="020B0606020202030204" pitchFamily="34" charset="0"/>
              </a:rPr>
              <a:t> </a:t>
            </a:r>
            <a:r>
              <a:rPr lang="en-US" altLang="en-US" sz="2000" dirty="0" err="1">
                <a:latin typeface="Arial Narrow" panose="020B0606020202030204" pitchFamily="34" charset="0"/>
              </a:rPr>
              <a:t>penglihatan</a:t>
            </a:r>
            <a:r>
              <a:rPr lang="en-US" altLang="en-US" sz="2000" dirty="0">
                <a:latin typeface="Arial Narrow" panose="020B0606020202030204" pitchFamily="34" charset="0"/>
              </a:rPr>
              <a:t>, </a:t>
            </a:r>
            <a:r>
              <a:rPr lang="en-US" altLang="en-US" sz="2000" dirty="0" err="1">
                <a:latin typeface="Arial Narrow" panose="020B0606020202030204" pitchFamily="34" charset="0"/>
              </a:rPr>
              <a:t>pendengaran</a:t>
            </a:r>
            <a:r>
              <a:rPr lang="en-US" altLang="en-US" sz="2000" dirty="0">
                <a:latin typeface="Arial Narrow" panose="020B0606020202030204" pitchFamily="34" charset="0"/>
              </a:rPr>
              <a:t>, </a:t>
            </a:r>
            <a:r>
              <a:rPr lang="en-US" altLang="en-US" sz="2000" dirty="0" err="1">
                <a:latin typeface="Arial Narrow" panose="020B0606020202030204" pitchFamily="34" charset="0"/>
              </a:rPr>
              <a:t>perabaan</a:t>
            </a:r>
            <a:r>
              <a:rPr lang="en-US" altLang="en-US" sz="2000" dirty="0">
                <a:latin typeface="Arial Narrow" panose="020B0606020202030204" pitchFamily="34" charset="0"/>
              </a:rPr>
              <a:t>, </a:t>
            </a:r>
            <a:r>
              <a:rPr lang="en-US" altLang="en-US" sz="2000" dirty="0" err="1">
                <a:latin typeface="Arial Narrow" panose="020B0606020202030204" pitchFamily="34" charset="0"/>
              </a:rPr>
              <a:t>reflek</a:t>
            </a:r>
            <a:r>
              <a:rPr lang="en-US" altLang="en-US" sz="2000" dirty="0">
                <a:latin typeface="Arial Narrow" panose="020B0606020202030204" pitchFamily="34" charset="0"/>
              </a:rPr>
              <a:t>, </a:t>
            </a:r>
            <a:r>
              <a:rPr lang="en-US" altLang="en-US" sz="2000" dirty="0" err="1">
                <a:latin typeface="Arial Narrow" panose="020B0606020202030204" pitchFamily="34" charset="0"/>
              </a:rPr>
              <a:t>kesegaran</a:t>
            </a:r>
            <a:r>
              <a:rPr lang="en-US" altLang="en-US" sz="2000" dirty="0">
                <a:latin typeface="Arial Narrow" panose="020B0606020202030204" pitchFamily="34" charset="0"/>
              </a:rPr>
              <a:t> </a:t>
            </a:r>
            <a:r>
              <a:rPr lang="en-US" altLang="en-US" sz="2000" dirty="0" err="1">
                <a:latin typeface="Arial Narrow" panose="020B0606020202030204" pitchFamily="34" charset="0"/>
              </a:rPr>
              <a:t>jasmani</a:t>
            </a:r>
            <a:endParaRPr lang="en-US" altLang="en-US" sz="2000" dirty="0">
              <a:latin typeface="Arial Narrow" panose="020B0606020202030204" pitchFamily="34" charset="0"/>
            </a:endParaRPr>
          </a:p>
          <a:p>
            <a:pPr lvl="1"/>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Laboratorium</a:t>
            </a:r>
            <a:r>
              <a:rPr lang="en-US" altLang="en-US" sz="2400" dirty="0">
                <a:latin typeface="Arial Narrow" panose="020B0606020202030204" pitchFamily="34" charset="0"/>
              </a:rPr>
              <a:t> (</a:t>
            </a:r>
            <a:r>
              <a:rPr lang="en-US" altLang="en-US" sz="2400" dirty="0" err="1">
                <a:latin typeface="Arial Narrow" panose="020B0606020202030204" pitchFamily="34" charset="0"/>
              </a:rPr>
              <a:t>darah</a:t>
            </a:r>
            <a:r>
              <a:rPr lang="en-US" altLang="en-US" sz="2400" dirty="0">
                <a:latin typeface="Arial Narrow" panose="020B0606020202030204" pitchFamily="34" charset="0"/>
              </a:rPr>
              <a:t>, </a:t>
            </a:r>
            <a:r>
              <a:rPr lang="en-US" altLang="en-US" sz="2400" dirty="0" err="1">
                <a:latin typeface="Arial Narrow" panose="020B0606020202030204" pitchFamily="34" charset="0"/>
              </a:rPr>
              <a:t>urin</a:t>
            </a:r>
            <a:r>
              <a:rPr lang="en-US" altLang="en-US" sz="2400" dirty="0">
                <a:latin typeface="Arial Narrow" panose="020B0606020202030204" pitchFamily="34" charset="0"/>
              </a:rPr>
              <a:t>, feces)</a:t>
            </a:r>
          </a:p>
          <a:p>
            <a:pPr lvl="1"/>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Khusus</a:t>
            </a:r>
            <a:r>
              <a:rPr lang="en-US" altLang="en-US" sz="2400" dirty="0">
                <a:latin typeface="Arial Narrow" panose="020B0606020202030204" pitchFamily="34" charset="0"/>
              </a:rPr>
              <a:t> (</a:t>
            </a:r>
            <a:r>
              <a:rPr lang="en-US" altLang="en-US" sz="2400" dirty="0" err="1">
                <a:latin typeface="Arial Narrow" panose="020B0606020202030204" pitchFamily="34" charset="0"/>
              </a:rPr>
              <a:t>Rongent</a:t>
            </a:r>
            <a:r>
              <a:rPr lang="en-US" altLang="en-US" sz="2400" dirty="0">
                <a:latin typeface="Arial Narrow" panose="020B0606020202030204" pitchFamily="34" charset="0"/>
              </a:rPr>
              <a:t>, </a:t>
            </a:r>
            <a:r>
              <a:rPr lang="en-US" altLang="en-US" sz="2400" dirty="0" err="1">
                <a:latin typeface="Arial Narrow" panose="020B0606020202030204" pitchFamily="34" charset="0"/>
              </a:rPr>
              <a:t>Spirometri</a:t>
            </a:r>
            <a:r>
              <a:rPr lang="en-US" altLang="en-US" sz="2400" dirty="0">
                <a:latin typeface="Arial Narrow" panose="020B0606020202030204" pitchFamily="34" charset="0"/>
              </a:rPr>
              <a:t>, ECG, </a:t>
            </a:r>
            <a:r>
              <a:rPr lang="en-US" altLang="en-US" sz="2400" dirty="0" err="1">
                <a:latin typeface="Arial Narrow" panose="020B0606020202030204" pitchFamily="34" charset="0"/>
              </a:rPr>
              <a:t>Buta</a:t>
            </a:r>
            <a:r>
              <a:rPr lang="en-US" altLang="en-US" sz="2400" dirty="0">
                <a:latin typeface="Arial Narrow" panose="020B0606020202030204" pitchFamily="34" charset="0"/>
              </a:rPr>
              <a:t> </a:t>
            </a:r>
            <a:r>
              <a:rPr lang="en-US" altLang="en-US" sz="2400" dirty="0" err="1">
                <a:latin typeface="Arial Narrow" panose="020B0606020202030204" pitchFamily="34" charset="0"/>
              </a:rPr>
              <a:t>warna</a:t>
            </a:r>
            <a:r>
              <a:rPr lang="en-US" altLang="en-US" sz="2400" dirty="0">
                <a:latin typeface="Arial Narrow" panose="020B0606020202030204" pitchFamily="34" charset="0"/>
              </a:rPr>
              <a:t>, </a:t>
            </a:r>
            <a:r>
              <a:rPr lang="en-US" altLang="en-US" sz="2400" dirty="0" err="1">
                <a:latin typeface="Arial Narrow" panose="020B0606020202030204" pitchFamily="34" charset="0"/>
              </a:rPr>
              <a:t>alergi</a:t>
            </a:r>
            <a:r>
              <a:rPr lang="en-US" altLang="en-US" sz="2400" dirty="0">
                <a:latin typeface="Arial Narrow" panose="020B0606020202030204" pitchFamily="34" charset="0"/>
              </a:rPr>
              <a:t> test, </a:t>
            </a:r>
            <a:r>
              <a:rPr lang="en-US" altLang="en-US" sz="2400" dirty="0" err="1">
                <a:latin typeface="Arial Narrow" panose="020B0606020202030204" pitchFamily="34" charset="0"/>
              </a:rPr>
              <a:t>dll</a:t>
            </a:r>
            <a:r>
              <a:rPr lang="en-US" altLang="en-US" sz="2400" dirty="0">
                <a:latin typeface="Arial Narrow" panose="020B0606020202030204" pitchFamily="34" charset="0"/>
              </a:rPr>
              <a:t>)</a:t>
            </a:r>
          </a:p>
        </p:txBody>
      </p:sp>
    </p:spTree>
    <p:extLst>
      <p:ext uri="{BB962C8B-B14F-4D97-AF65-F5344CB8AC3E}">
        <p14:creationId xmlns:p14="http://schemas.microsoft.com/office/powerpoint/2010/main" val="267003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6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4FEDE4A-EF66-49DB-9028-AD8FD3250674}"/>
              </a:ext>
            </a:extLst>
          </p:cNvPr>
          <p:cNvSpPr>
            <a:spLocks noGrp="1"/>
          </p:cNvSpPr>
          <p:nvPr>
            <p:ph idx="1"/>
          </p:nvPr>
        </p:nvSpPr>
        <p:spPr>
          <a:xfrm>
            <a:off x="457200" y="992124"/>
            <a:ext cx="7467600" cy="4873752"/>
          </a:xfrm>
        </p:spPr>
        <p:txBody>
          <a:bodyPr/>
          <a:lstStyle/>
          <a:p>
            <a:r>
              <a:rPr lang="en-US" dirty="0" err="1"/>
              <a:t>Rekomendasi</a:t>
            </a:r>
            <a:endParaRPr lang="en-US" dirty="0"/>
          </a:p>
          <a:p>
            <a:pPr lvl="1"/>
            <a:r>
              <a:rPr lang="en-US" dirty="0" err="1"/>
              <a:t>Pekerja</a:t>
            </a:r>
            <a:r>
              <a:rPr lang="en-US" dirty="0"/>
              <a:t> </a:t>
            </a:r>
            <a:r>
              <a:rPr lang="en-US" dirty="0" err="1"/>
              <a:t>masih</a:t>
            </a:r>
            <a:r>
              <a:rPr lang="en-US" dirty="0"/>
              <a:t> </a:t>
            </a:r>
            <a:r>
              <a:rPr lang="en-US" dirty="0" err="1"/>
              <a:t>bisa</a:t>
            </a:r>
            <a:r>
              <a:rPr lang="en-US" dirty="0"/>
              <a:t> </a:t>
            </a:r>
            <a:r>
              <a:rPr lang="en-US" dirty="0" err="1"/>
              <a:t>bekerja</a:t>
            </a:r>
            <a:r>
              <a:rPr lang="en-US" dirty="0"/>
              <a:t> </a:t>
            </a:r>
            <a:r>
              <a:rPr lang="en-US" dirty="0" err="1"/>
              <a:t>di</a:t>
            </a:r>
            <a:r>
              <a:rPr lang="en-US" dirty="0"/>
              <a:t> </a:t>
            </a:r>
            <a:r>
              <a:rPr lang="en-US" dirty="0" err="1"/>
              <a:t>posisi</a:t>
            </a:r>
            <a:r>
              <a:rPr lang="en-US" dirty="0"/>
              <a:t> </a:t>
            </a:r>
            <a:r>
              <a:rPr lang="en-US" dirty="0" err="1"/>
              <a:t>sekarang</a:t>
            </a:r>
            <a:r>
              <a:rPr lang="en-US" dirty="0"/>
              <a:t>, </a:t>
            </a:r>
            <a:r>
              <a:rPr lang="en-US" dirty="0" err="1"/>
              <a:t>atau</a:t>
            </a:r>
            <a:r>
              <a:rPr lang="en-US" dirty="0"/>
              <a:t> </a:t>
            </a:r>
            <a:r>
              <a:rPr lang="en-US" dirty="0" err="1"/>
              <a:t>perlu</a:t>
            </a:r>
            <a:r>
              <a:rPr lang="en-US" dirty="0"/>
              <a:t> </a:t>
            </a:r>
            <a:r>
              <a:rPr lang="en-US" dirty="0" err="1"/>
              <a:t>dipindah</a:t>
            </a:r>
            <a:r>
              <a:rPr lang="en-US" dirty="0"/>
              <a:t>, </a:t>
            </a:r>
            <a:r>
              <a:rPr lang="en-US" dirty="0" err="1"/>
              <a:t>atau</a:t>
            </a:r>
            <a:r>
              <a:rPr lang="en-US" dirty="0"/>
              <a:t> </a:t>
            </a:r>
            <a:r>
              <a:rPr lang="en-US" dirty="0" err="1"/>
              <a:t>perlu</a:t>
            </a:r>
            <a:r>
              <a:rPr lang="en-US" dirty="0"/>
              <a:t> </a:t>
            </a:r>
            <a:r>
              <a:rPr lang="en-US" dirty="0" err="1"/>
              <a:t>modifikasi</a:t>
            </a:r>
            <a:r>
              <a:rPr lang="en-US" dirty="0"/>
              <a:t> </a:t>
            </a:r>
            <a:r>
              <a:rPr lang="en-US" dirty="0" err="1"/>
              <a:t>pekerjaan</a:t>
            </a:r>
            <a:r>
              <a:rPr lang="en-US" dirty="0"/>
              <a:t> </a:t>
            </a:r>
            <a:r>
              <a:rPr lang="en-US" dirty="0" err="1"/>
              <a:t>atau</a:t>
            </a:r>
            <a:r>
              <a:rPr lang="en-US" dirty="0"/>
              <a:t> </a:t>
            </a:r>
            <a:r>
              <a:rPr lang="en-US" dirty="0" err="1"/>
              <a:t>kondisi</a:t>
            </a:r>
            <a:r>
              <a:rPr lang="en-US" dirty="0"/>
              <a:t> </a:t>
            </a:r>
            <a:r>
              <a:rPr lang="en-US" dirty="0" err="1"/>
              <a:t>lingkungan</a:t>
            </a:r>
            <a:endParaRPr lang="en-US" dirty="0"/>
          </a:p>
          <a:p>
            <a:pPr lvl="1"/>
            <a:r>
              <a:rPr lang="en-US" dirty="0" err="1"/>
              <a:t>Pemeriksaan</a:t>
            </a:r>
            <a:r>
              <a:rPr lang="en-US" dirty="0"/>
              <a:t> </a:t>
            </a:r>
            <a:r>
              <a:rPr lang="en-US" dirty="0" err="1"/>
              <a:t>lebih</a:t>
            </a:r>
            <a:r>
              <a:rPr lang="en-US" dirty="0"/>
              <a:t> </a:t>
            </a:r>
            <a:r>
              <a:rPr lang="en-US" dirty="0" err="1"/>
              <a:t>lanjut</a:t>
            </a:r>
            <a:r>
              <a:rPr lang="en-US" dirty="0"/>
              <a:t> </a:t>
            </a:r>
            <a:r>
              <a:rPr lang="en-US" dirty="0" err="1"/>
              <a:t>bila</a:t>
            </a:r>
            <a:r>
              <a:rPr lang="en-US" dirty="0"/>
              <a:t> </a:t>
            </a:r>
            <a:r>
              <a:rPr lang="en-US" dirty="0" err="1"/>
              <a:t>ada</a:t>
            </a:r>
            <a:r>
              <a:rPr lang="en-US" dirty="0"/>
              <a:t> </a:t>
            </a:r>
            <a:r>
              <a:rPr lang="en-US" dirty="0" err="1"/>
              <a:t>kecurigaan</a:t>
            </a:r>
            <a:r>
              <a:rPr lang="en-US" dirty="0"/>
              <a:t> PAK	</a:t>
            </a:r>
          </a:p>
          <a:p>
            <a:pPr lvl="1">
              <a:buFont typeface="Wingdings 2" pitchFamily="18" charset="2"/>
              <a:buNone/>
            </a:pPr>
            <a:endParaRPr lang="en-US" dirty="0"/>
          </a:p>
          <a:p>
            <a:r>
              <a:rPr lang="en-US" dirty="0" err="1"/>
              <a:t>Pelaporan</a:t>
            </a:r>
            <a:endParaRPr lang="en-US" dirty="0"/>
          </a:p>
          <a:p>
            <a:pPr lvl="1"/>
            <a:r>
              <a:rPr lang="en-US" dirty="0"/>
              <a:t>Individual </a:t>
            </a:r>
            <a:r>
              <a:rPr lang="en-US" dirty="0">
                <a:sym typeface="Wingdings" pitchFamily="2" charset="2"/>
              </a:rPr>
              <a:t> </a:t>
            </a:r>
            <a:r>
              <a:rPr lang="en-US" dirty="0" err="1">
                <a:sym typeface="Wingdings" pitchFamily="2" charset="2"/>
              </a:rPr>
              <a:t>laporan</a:t>
            </a:r>
            <a:r>
              <a:rPr lang="en-US" dirty="0">
                <a:sym typeface="Wingdings" pitchFamily="2" charset="2"/>
              </a:rPr>
              <a:t> </a:t>
            </a:r>
            <a:r>
              <a:rPr lang="en-US" dirty="0" err="1">
                <a:sym typeface="Wingdings" pitchFamily="2" charset="2"/>
              </a:rPr>
              <a:t>kasus</a:t>
            </a:r>
            <a:endParaRPr lang="en-US" dirty="0">
              <a:sym typeface="Wingdings" pitchFamily="2" charset="2"/>
            </a:endParaRPr>
          </a:p>
          <a:p>
            <a:pPr lvl="1"/>
            <a:r>
              <a:rPr lang="en-US" dirty="0" err="1">
                <a:sym typeface="Wingdings" pitchFamily="2" charset="2"/>
              </a:rPr>
              <a:t>Epidemiologis</a:t>
            </a:r>
            <a:r>
              <a:rPr lang="en-US" dirty="0">
                <a:sym typeface="Wingdings" pitchFamily="2" charset="2"/>
              </a:rPr>
              <a:t>  </a:t>
            </a:r>
            <a:r>
              <a:rPr lang="en-US" dirty="0" err="1">
                <a:sym typeface="Wingdings" pitchFamily="2" charset="2"/>
              </a:rPr>
              <a:t>statistik</a:t>
            </a:r>
            <a:endParaRPr lang="en-US" dirty="0"/>
          </a:p>
          <a:p>
            <a:endParaRPr lang="en-US" dirty="0"/>
          </a:p>
        </p:txBody>
      </p:sp>
    </p:spTree>
    <p:extLst>
      <p:ext uri="{BB962C8B-B14F-4D97-AF65-F5344CB8AC3E}">
        <p14:creationId xmlns:p14="http://schemas.microsoft.com/office/powerpoint/2010/main" val="104120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8534400" cy="707880"/>
          </a:xfrm>
          <a:prstGeom prst="rect">
            <a:avLst/>
          </a:prstGeom>
          <a:noFill/>
          <a:ln w="9525">
            <a:noFill/>
            <a:miter lim="800000"/>
          </a:ln>
        </p:spPr>
        <p:txBody>
          <a:bodyPr wrap="square" lIns="91434" tIns="45717" rIns="91434" bIns="45717">
            <a:spAutoFit/>
          </a:bodyPr>
          <a:lstStyle/>
          <a:p>
            <a:pPr algn="ctr"/>
            <a:r>
              <a:rPr lang="en-US" sz="4000" dirty="0">
                <a:latin typeface="Times New Roman" panose="02020603050405020304" pitchFamily="18" charset="0"/>
              </a:rPr>
              <a:t>Hasil </a:t>
            </a: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8" name="Rectangle 3">
            <a:extLst>
              <a:ext uri="{FF2B5EF4-FFF2-40B4-BE49-F238E27FC236}">
                <a16:creationId xmlns:a16="http://schemas.microsoft.com/office/drawing/2014/main" id="{879BE11C-B3CA-4224-99E3-687E0F7A7C14}"/>
              </a:ext>
            </a:extLst>
          </p:cNvPr>
          <p:cNvSpPr txBox="1">
            <a:spLocks noChangeArrowheads="1"/>
          </p:cNvSpPr>
          <p:nvPr/>
        </p:nvSpPr>
        <p:spPr bwMode="auto">
          <a:xfrm>
            <a:off x="838199" y="1676400"/>
            <a:ext cx="7467600" cy="457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GB" altLang="en-US" sz="2800" b="1">
                <a:latin typeface="Arial Narrow" panose="020B0606020202030204" pitchFamily="34" charset="0"/>
                <a:cs typeface="Arial" panose="020B0604020202020204" pitchFamily="34" charset="0"/>
              </a:rPr>
              <a:t>Sehat</a:t>
            </a:r>
            <a:r>
              <a:rPr lang="en-GB" altLang="en-US" sz="2800">
                <a:latin typeface="Arial Narrow" panose="020B0606020202030204" pitchFamily="34" charset="0"/>
                <a:cs typeface="Arial" panose="020B0604020202020204" pitchFamily="34" charset="0"/>
              </a:rPr>
              <a:t> (tidak didapat kelainan) boleh bekerja tanpa sarat :</a:t>
            </a:r>
            <a:endParaRPr lang="en-US" altLang="en-US" sz="2800">
              <a:latin typeface="Arial Narrow" panose="020B0606020202030204" pitchFamily="34" charset="0"/>
              <a:cs typeface="Times New Roman" panose="02020603050405020304" pitchFamily="18" charset="0"/>
            </a:endParaRPr>
          </a:p>
          <a:p>
            <a:pPr lvl="1" algn="just">
              <a:lnSpc>
                <a:spcPct val="90000"/>
              </a:lnSpc>
            </a:pPr>
            <a:r>
              <a:rPr lang="en-GB" altLang="en-US">
                <a:latin typeface="Arial Narrow" panose="020B0606020202030204" pitchFamily="34" charset="0"/>
                <a:cs typeface="Arial" panose="020B0604020202020204" pitchFamily="34" charset="0"/>
              </a:rPr>
              <a:t>boleh bekerja berat</a:t>
            </a:r>
            <a:endParaRPr lang="en-US" altLang="en-US">
              <a:latin typeface="Arial Narrow" panose="020B0606020202030204" pitchFamily="34" charset="0"/>
              <a:cs typeface="Times New Roman" panose="02020603050405020304" pitchFamily="18" charset="0"/>
            </a:endParaRPr>
          </a:p>
          <a:p>
            <a:pPr lvl="1" algn="just">
              <a:lnSpc>
                <a:spcPct val="90000"/>
              </a:lnSpc>
            </a:pPr>
            <a:r>
              <a:rPr lang="en-GB" altLang="en-US">
                <a:latin typeface="Arial Narrow" panose="020B0606020202030204" pitchFamily="34" charset="0"/>
                <a:cs typeface="Arial" panose="020B0604020202020204" pitchFamily="34" charset="0"/>
              </a:rPr>
              <a:t>boleh bekerja ringan</a:t>
            </a:r>
            <a:endParaRPr lang="en-US" altLang="en-US">
              <a:latin typeface="Arial Narrow" panose="020B0606020202030204" pitchFamily="34" charset="0"/>
              <a:cs typeface="Times New Roman" panose="02020603050405020304" pitchFamily="18" charset="0"/>
            </a:endParaRPr>
          </a:p>
          <a:p>
            <a:pPr lvl="1" algn="just">
              <a:lnSpc>
                <a:spcPct val="90000"/>
              </a:lnSpc>
            </a:pPr>
            <a:r>
              <a:rPr lang="en-GB" altLang="en-US">
                <a:latin typeface="Arial Narrow" panose="020B0606020202030204" pitchFamily="34" charset="0"/>
                <a:cs typeface="Arial" panose="020B0604020202020204" pitchFamily="34" charset="0"/>
              </a:rPr>
              <a:t>boleh bekerja diperbagai bagian.</a:t>
            </a:r>
          </a:p>
          <a:p>
            <a:pPr algn="just">
              <a:lnSpc>
                <a:spcPct val="90000"/>
              </a:lnSpc>
            </a:pPr>
            <a:r>
              <a:rPr lang="en-GB" altLang="en-US" sz="2800" b="1">
                <a:latin typeface="Arial Narrow" panose="020B0606020202030204" pitchFamily="34" charset="0"/>
                <a:cs typeface="Arial" panose="020B0604020202020204" pitchFamily="34" charset="0"/>
              </a:rPr>
              <a:t>Menderita sakit/ada</a:t>
            </a:r>
            <a:r>
              <a:rPr lang="en-GB" altLang="en-US" sz="2800">
                <a:latin typeface="Arial Narrow" panose="020B0606020202030204" pitchFamily="34" charset="0"/>
                <a:cs typeface="Arial" panose="020B0604020202020204" pitchFamily="34" charset="0"/>
              </a:rPr>
              <a:t> kelainan :</a:t>
            </a:r>
            <a:endParaRPr lang="en-US" altLang="en-US" sz="2800">
              <a:latin typeface="Arial Narrow" panose="020B0606020202030204" pitchFamily="34" charset="0"/>
              <a:cs typeface="Times New Roman" panose="02020603050405020304" pitchFamily="18" charset="0"/>
            </a:endParaRPr>
          </a:p>
          <a:p>
            <a:pPr lvl="1" algn="just">
              <a:lnSpc>
                <a:spcPct val="90000"/>
              </a:lnSpc>
            </a:pPr>
            <a:r>
              <a:rPr lang="en-GB" altLang="en-US">
                <a:latin typeface="Arial Narrow" panose="020B0606020202030204" pitchFamily="34" charset="0"/>
                <a:cs typeface="Arial" panose="020B0604020202020204" pitchFamily="34" charset="0"/>
              </a:rPr>
              <a:t>boleh bekerja pada kondisi kerja tertentu</a:t>
            </a:r>
          </a:p>
          <a:p>
            <a:pPr lvl="1" algn="just">
              <a:lnSpc>
                <a:spcPct val="90000"/>
              </a:lnSpc>
            </a:pPr>
            <a:r>
              <a:rPr lang="en-GB" altLang="en-US">
                <a:latin typeface="Arial Narrow" panose="020B0606020202030204" pitchFamily="34" charset="0"/>
                <a:cs typeface="Arial" panose="020B0604020202020204" pitchFamily="34" charset="0"/>
              </a:rPr>
              <a:t>ditolak untuk bekerja :</a:t>
            </a:r>
            <a:endParaRPr lang="en-US" altLang="en-US">
              <a:latin typeface="Arial Narrow" panose="020B0606020202030204" pitchFamily="34" charset="0"/>
              <a:cs typeface="Times New Roman" panose="02020603050405020304" pitchFamily="18" charset="0"/>
            </a:endParaRPr>
          </a:p>
          <a:p>
            <a:pPr lvl="2">
              <a:lnSpc>
                <a:spcPct val="90000"/>
              </a:lnSpc>
            </a:pPr>
            <a:r>
              <a:rPr lang="en-GB" altLang="en-US">
                <a:latin typeface="Arial Narrow" panose="020B0606020202030204" pitchFamily="34" charset="0"/>
                <a:cs typeface="Arial" panose="020B0604020202020204" pitchFamily="34" charset="0"/>
              </a:rPr>
              <a:t>ditolak permanen (tetap) atau ditolak sementara menunggu proses pengobatan.</a:t>
            </a:r>
            <a:r>
              <a:rPr lang="en-US" altLang="en-US">
                <a:latin typeface="Arial Narrow" panose="020B0606020202030204" pitchFamily="34" charset="0"/>
              </a:rPr>
              <a:t> </a:t>
            </a:r>
            <a:endParaRPr lang="en-US" altLang="en-US" dirty="0">
              <a:latin typeface="Arial Narrow" panose="020B0606020202030204" pitchFamily="34" charset="0"/>
            </a:endParaRPr>
          </a:p>
        </p:txBody>
      </p:sp>
    </p:spTree>
    <p:extLst>
      <p:ext uri="{BB962C8B-B14F-4D97-AF65-F5344CB8AC3E}">
        <p14:creationId xmlns:p14="http://schemas.microsoft.com/office/powerpoint/2010/main" val="22530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290512" y="838200"/>
            <a:ext cx="85344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Teknis</a:t>
            </a:r>
            <a:r>
              <a:rPr lang="en-US" sz="4000" dirty="0">
                <a:latin typeface="Times New Roman" panose="02020603050405020304" pitchFamily="18" charset="0"/>
              </a:rPr>
              <a:t> </a:t>
            </a: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Berkala</a:t>
            </a:r>
            <a:endParaRPr lang="en-US" sz="4000" b="1" dirty="0">
              <a:latin typeface="Times New Roman" panose="02020603050405020304" pitchFamily="18" charset="0"/>
            </a:endParaRPr>
          </a:p>
        </p:txBody>
      </p:sp>
      <p:sp>
        <p:nvSpPr>
          <p:cNvPr id="7" name="Rectangle 2">
            <a:extLst>
              <a:ext uri="{FF2B5EF4-FFF2-40B4-BE49-F238E27FC236}">
                <a16:creationId xmlns:a16="http://schemas.microsoft.com/office/drawing/2014/main" id="{9449B72B-F24A-4FD5-BD42-C1B19AB1BBD5}"/>
              </a:ext>
            </a:extLst>
          </p:cNvPr>
          <p:cNvSpPr txBox="1">
            <a:spLocks noChangeArrowheads="1"/>
          </p:cNvSpPr>
          <p:nvPr/>
        </p:nvSpPr>
        <p:spPr bwMode="auto">
          <a:xfrm>
            <a:off x="457200" y="1934384"/>
            <a:ext cx="77501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altLang="en-US" sz="2800" b="1" dirty="0" err="1">
                <a:latin typeface="Arial Narrow" panose="020B0606020202030204" pitchFamily="34" charset="0"/>
              </a:rPr>
              <a:t>Pemeriksaan</a:t>
            </a:r>
            <a:r>
              <a:rPr lang="en-US" altLang="en-US" sz="2800" b="1" dirty="0">
                <a:latin typeface="Arial Narrow" panose="020B0606020202030204" pitchFamily="34" charset="0"/>
              </a:rPr>
              <a:t> </a:t>
            </a:r>
            <a:r>
              <a:rPr lang="en-US" altLang="en-US" sz="2800" b="1" dirty="0" err="1">
                <a:latin typeface="Arial Narrow" panose="020B0606020202030204" pitchFamily="34" charset="0"/>
              </a:rPr>
              <a:t>Klinis</a:t>
            </a:r>
            <a:r>
              <a:rPr lang="en-US" altLang="en-US" sz="2800" b="1" dirty="0">
                <a:latin typeface="Arial Narrow" panose="020B0606020202030204" pitchFamily="34" charset="0"/>
              </a:rPr>
              <a:t> :</a:t>
            </a: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mental (</a:t>
            </a:r>
            <a:r>
              <a:rPr lang="en-US" altLang="en-US" sz="2400" dirty="0" err="1">
                <a:latin typeface="Arial Narrow" panose="020B0606020202030204" pitchFamily="34" charset="0"/>
              </a:rPr>
              <a:t>Kesadaran</a:t>
            </a:r>
            <a:r>
              <a:rPr lang="en-US" altLang="en-US" sz="2400" dirty="0">
                <a:latin typeface="Arial Narrow" panose="020B0606020202030204" pitchFamily="34" charset="0"/>
              </a:rPr>
              <a:t>, </a:t>
            </a:r>
            <a:r>
              <a:rPr lang="en-US" altLang="en-US" sz="2400" dirty="0" err="1">
                <a:latin typeface="Arial Narrow" panose="020B0606020202030204" pitchFamily="34" charset="0"/>
              </a:rPr>
              <a:t>tingkah</a:t>
            </a:r>
            <a:r>
              <a:rPr lang="en-US" altLang="en-US" sz="2400" dirty="0">
                <a:latin typeface="Arial Narrow" panose="020B0606020202030204" pitchFamily="34" charset="0"/>
              </a:rPr>
              <a:t> </a:t>
            </a:r>
            <a:r>
              <a:rPr lang="en-US" altLang="en-US" sz="2400" dirty="0" err="1">
                <a:latin typeface="Arial Narrow" panose="020B0606020202030204" pitchFamily="34" charset="0"/>
              </a:rPr>
              <a:t>laku</a:t>
            </a:r>
            <a:r>
              <a:rPr lang="en-US" altLang="en-US" sz="2400" dirty="0">
                <a:latin typeface="Arial Narrow" panose="020B0606020202030204" pitchFamily="34" charset="0"/>
              </a:rPr>
              <a:t>, </a:t>
            </a:r>
            <a:r>
              <a:rPr lang="en-US" altLang="en-US" sz="2400" dirty="0" err="1">
                <a:latin typeface="Arial Narrow" panose="020B0606020202030204" pitchFamily="34" charset="0"/>
              </a:rPr>
              <a:t>kontak</a:t>
            </a:r>
            <a:r>
              <a:rPr lang="en-US" altLang="en-US" sz="2400" dirty="0">
                <a:latin typeface="Arial Narrow" panose="020B0606020202030204" pitchFamily="34" charset="0"/>
              </a:rPr>
              <a:t> mental dan </a:t>
            </a:r>
            <a:r>
              <a:rPr lang="en-US" altLang="en-US" sz="2400" dirty="0" err="1">
                <a:latin typeface="Arial Narrow" panose="020B0606020202030204" pitchFamily="34" charset="0"/>
              </a:rPr>
              <a:t>perhatian</a:t>
            </a:r>
            <a:r>
              <a:rPr lang="en-US" altLang="en-US" sz="2400" dirty="0">
                <a:latin typeface="Arial Narrow" panose="020B0606020202030204" pitchFamily="34" charset="0"/>
              </a:rPr>
              <a:t>, </a:t>
            </a:r>
            <a:r>
              <a:rPr lang="en-US" altLang="en-US" sz="2400" dirty="0" err="1">
                <a:latin typeface="Arial Narrow" panose="020B0606020202030204" pitchFamily="34" charset="0"/>
              </a:rPr>
              <a:t>inisiatif</a:t>
            </a:r>
            <a:r>
              <a:rPr lang="en-US" altLang="en-US" sz="2400" dirty="0">
                <a:latin typeface="Arial Narrow" panose="020B0606020202030204" pitchFamily="34" charset="0"/>
              </a:rPr>
              <a:t>, </a:t>
            </a:r>
            <a:r>
              <a:rPr lang="en-US" altLang="en-US" sz="2400" dirty="0" err="1">
                <a:latin typeface="Arial Narrow" panose="020B0606020202030204" pitchFamily="34" charset="0"/>
              </a:rPr>
              <a:t>intelegensia</a:t>
            </a:r>
            <a:r>
              <a:rPr lang="en-US" altLang="en-US" sz="2400" dirty="0">
                <a:latin typeface="Arial Narrow" panose="020B0606020202030204" pitchFamily="34" charset="0"/>
              </a:rPr>
              <a:t>, proses </a:t>
            </a:r>
            <a:r>
              <a:rPr lang="en-US" altLang="en-US" sz="2400" dirty="0" err="1">
                <a:latin typeface="Arial Narrow" panose="020B0606020202030204" pitchFamily="34" charset="0"/>
              </a:rPr>
              <a:t>berfikir</a:t>
            </a:r>
            <a:r>
              <a:rPr lang="en-US" altLang="en-US" sz="2400" dirty="0">
                <a:latin typeface="Arial Narrow" panose="020B0606020202030204" pitchFamily="34" charset="0"/>
              </a:rPr>
              <a:t>)</a:t>
            </a: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fisik</a:t>
            </a:r>
            <a:r>
              <a:rPr lang="en-US" altLang="en-US" sz="2400" dirty="0">
                <a:latin typeface="Arial Narrow" panose="020B0606020202030204" pitchFamily="34" charset="0"/>
              </a:rPr>
              <a:t> </a:t>
            </a:r>
          </a:p>
          <a:p>
            <a:pPr lvl="2">
              <a:lnSpc>
                <a:spcPct val="80000"/>
              </a:lnSpc>
            </a:pPr>
            <a:r>
              <a:rPr lang="en-US" altLang="en-US" sz="2000" dirty="0" err="1">
                <a:latin typeface="Arial Narrow" panose="020B0606020202030204" pitchFamily="34" charset="0"/>
              </a:rPr>
              <a:t>Fisik</a:t>
            </a:r>
            <a:r>
              <a:rPr lang="en-US" altLang="en-US" sz="2000" dirty="0">
                <a:latin typeface="Arial Narrow" panose="020B0606020202030204" pitchFamily="34" charset="0"/>
              </a:rPr>
              <a:t> </a:t>
            </a:r>
            <a:r>
              <a:rPr lang="en-US" altLang="en-US" sz="2000" dirty="0" err="1">
                <a:latin typeface="Arial Narrow" panose="020B0606020202030204" pitchFamily="34" charset="0"/>
              </a:rPr>
              <a:t>diagnostik</a:t>
            </a:r>
            <a:r>
              <a:rPr lang="en-US" altLang="en-US" sz="2000" dirty="0">
                <a:latin typeface="Arial Narrow" panose="020B0606020202030204" pitchFamily="34" charset="0"/>
              </a:rPr>
              <a:t> (</a:t>
            </a:r>
            <a:r>
              <a:rPr lang="en-US" altLang="en-US" sz="2000" dirty="0" err="1">
                <a:latin typeface="Arial Narrow" panose="020B0606020202030204" pitchFamily="34" charset="0"/>
              </a:rPr>
              <a:t>inspeksi</a:t>
            </a:r>
            <a:r>
              <a:rPr lang="en-US" altLang="en-US" sz="2000" dirty="0">
                <a:latin typeface="Arial Narrow" panose="020B0606020202030204" pitchFamily="34" charset="0"/>
              </a:rPr>
              <a:t>, </a:t>
            </a:r>
            <a:r>
              <a:rPr lang="en-US" altLang="en-US" sz="2000" dirty="0" err="1">
                <a:latin typeface="Arial Narrow" panose="020B0606020202030204" pitchFamily="34" charset="0"/>
              </a:rPr>
              <a:t>palpasi</a:t>
            </a:r>
            <a:r>
              <a:rPr lang="en-US" altLang="en-US" sz="2000" dirty="0">
                <a:latin typeface="Arial Narrow" panose="020B0606020202030204" pitchFamily="34" charset="0"/>
              </a:rPr>
              <a:t>, </a:t>
            </a:r>
            <a:r>
              <a:rPr lang="en-US" altLang="en-US" sz="2000" dirty="0" err="1">
                <a:latin typeface="Arial Narrow" panose="020B0606020202030204" pitchFamily="34" charset="0"/>
              </a:rPr>
              <a:t>perkusi</a:t>
            </a:r>
            <a:r>
              <a:rPr lang="en-US" altLang="en-US" sz="2000" dirty="0">
                <a:latin typeface="Arial Narrow" panose="020B0606020202030204" pitchFamily="34" charset="0"/>
              </a:rPr>
              <a:t>, </a:t>
            </a:r>
            <a:r>
              <a:rPr lang="en-US" altLang="en-US" sz="2000" dirty="0" err="1">
                <a:latin typeface="Arial Narrow" panose="020B0606020202030204" pitchFamily="34" charset="0"/>
              </a:rPr>
              <a:t>auskultasi</a:t>
            </a:r>
            <a:r>
              <a:rPr lang="en-US" altLang="en-US" sz="2000" dirty="0">
                <a:latin typeface="Arial Narrow" panose="020B0606020202030204" pitchFamily="34" charset="0"/>
              </a:rPr>
              <a:t>)</a:t>
            </a:r>
          </a:p>
          <a:p>
            <a:pPr lvl="2">
              <a:lnSpc>
                <a:spcPct val="80000"/>
              </a:lnSpc>
            </a:pPr>
            <a:r>
              <a:rPr lang="en-US" altLang="en-US" sz="2000" dirty="0" err="1">
                <a:latin typeface="Arial Narrow" panose="020B0606020202030204" pitchFamily="34" charset="0"/>
              </a:rPr>
              <a:t>Pengukuran</a:t>
            </a:r>
            <a:r>
              <a:rPr lang="en-US" altLang="en-US" sz="2000" dirty="0">
                <a:latin typeface="Arial Narrow" panose="020B0606020202030204" pitchFamily="34" charset="0"/>
              </a:rPr>
              <a:t> (TD, </a:t>
            </a:r>
            <a:r>
              <a:rPr lang="en-US" altLang="en-US" sz="2000" dirty="0" err="1">
                <a:latin typeface="Arial Narrow" panose="020B0606020202030204" pitchFamily="34" charset="0"/>
              </a:rPr>
              <a:t>Nadi</a:t>
            </a:r>
            <a:r>
              <a:rPr lang="en-US" altLang="en-US" sz="2000" dirty="0">
                <a:latin typeface="Arial Narrow" panose="020B0606020202030204" pitchFamily="34" charset="0"/>
              </a:rPr>
              <a:t>, </a:t>
            </a:r>
            <a:r>
              <a:rPr lang="en-US" altLang="en-US" sz="2000" dirty="0" err="1">
                <a:latin typeface="Arial Narrow" panose="020B0606020202030204" pitchFamily="34" charset="0"/>
              </a:rPr>
              <a:t>Pernafasan</a:t>
            </a:r>
            <a:r>
              <a:rPr lang="en-US" altLang="en-US" sz="2000" dirty="0">
                <a:latin typeface="Arial Narrow" panose="020B0606020202030204" pitchFamily="34" charset="0"/>
              </a:rPr>
              <a:t>, TB, BB).</a:t>
            </a:r>
          </a:p>
          <a:p>
            <a:pPr lvl="2">
              <a:lnSpc>
                <a:spcPct val="80000"/>
              </a:lnSpc>
            </a:pPr>
            <a:r>
              <a:rPr lang="en-US" altLang="en-US" sz="2000" dirty="0" err="1">
                <a:latin typeface="Arial Narrow" panose="020B0606020202030204" pitchFamily="34" charset="0"/>
              </a:rPr>
              <a:t>Pemeriksaan</a:t>
            </a:r>
            <a:r>
              <a:rPr lang="en-US" altLang="en-US" sz="2000" dirty="0">
                <a:latin typeface="Arial Narrow" panose="020B0606020202030204" pitchFamily="34" charset="0"/>
              </a:rPr>
              <a:t> </a:t>
            </a:r>
            <a:r>
              <a:rPr lang="en-US" altLang="en-US" sz="2000" dirty="0" err="1">
                <a:latin typeface="Arial Narrow" panose="020B0606020202030204" pitchFamily="34" charset="0"/>
              </a:rPr>
              <a:t>penglihatan</a:t>
            </a:r>
            <a:r>
              <a:rPr lang="en-US" altLang="en-US" sz="2000" dirty="0">
                <a:latin typeface="Arial Narrow" panose="020B0606020202030204" pitchFamily="34" charset="0"/>
              </a:rPr>
              <a:t>, </a:t>
            </a:r>
            <a:r>
              <a:rPr lang="en-US" altLang="en-US" sz="2000" dirty="0" err="1">
                <a:latin typeface="Arial Narrow" panose="020B0606020202030204" pitchFamily="34" charset="0"/>
              </a:rPr>
              <a:t>pendengaran</a:t>
            </a:r>
            <a:r>
              <a:rPr lang="en-US" altLang="en-US" sz="2000" dirty="0">
                <a:latin typeface="Arial Narrow" panose="020B0606020202030204" pitchFamily="34" charset="0"/>
              </a:rPr>
              <a:t>, </a:t>
            </a:r>
            <a:r>
              <a:rPr lang="en-US" altLang="en-US" sz="2000" dirty="0" err="1">
                <a:latin typeface="Arial Narrow" panose="020B0606020202030204" pitchFamily="34" charset="0"/>
              </a:rPr>
              <a:t>perabaan</a:t>
            </a:r>
            <a:r>
              <a:rPr lang="en-US" altLang="en-US" sz="2000" dirty="0">
                <a:latin typeface="Arial Narrow" panose="020B0606020202030204" pitchFamily="34" charset="0"/>
              </a:rPr>
              <a:t>, </a:t>
            </a:r>
            <a:r>
              <a:rPr lang="en-US" altLang="en-US" sz="2000" dirty="0" err="1">
                <a:latin typeface="Arial Narrow" panose="020B0606020202030204" pitchFamily="34" charset="0"/>
              </a:rPr>
              <a:t>reflek</a:t>
            </a:r>
            <a:r>
              <a:rPr lang="en-US" altLang="en-US" sz="2000" dirty="0">
                <a:latin typeface="Arial Narrow" panose="020B0606020202030204" pitchFamily="34" charset="0"/>
              </a:rPr>
              <a:t>, </a:t>
            </a:r>
            <a:r>
              <a:rPr lang="en-US" altLang="en-US" sz="2000" dirty="0" err="1">
                <a:latin typeface="Arial Narrow" panose="020B0606020202030204" pitchFamily="34" charset="0"/>
              </a:rPr>
              <a:t>kesegaran</a:t>
            </a:r>
            <a:r>
              <a:rPr lang="en-US" altLang="en-US" sz="2000" dirty="0">
                <a:latin typeface="Arial Narrow" panose="020B0606020202030204" pitchFamily="34" charset="0"/>
              </a:rPr>
              <a:t> </a:t>
            </a:r>
            <a:r>
              <a:rPr lang="en-US" altLang="en-US" sz="2000" dirty="0" err="1">
                <a:latin typeface="Arial Narrow" panose="020B0606020202030204" pitchFamily="34" charset="0"/>
              </a:rPr>
              <a:t>jasmani</a:t>
            </a:r>
            <a:endParaRPr lang="en-US" altLang="en-US" sz="2000" dirty="0">
              <a:latin typeface="Arial Narrow" panose="020B0606020202030204" pitchFamily="34" charset="0"/>
            </a:endParaRPr>
          </a:p>
          <a:p>
            <a:pPr lvl="1">
              <a:lnSpc>
                <a:spcPct val="80000"/>
              </a:lnSpc>
            </a:pPr>
            <a:r>
              <a:rPr lang="en-US" altLang="en-US" sz="2400" dirty="0" err="1">
                <a:latin typeface="Arial Narrow" panose="020B0606020202030204" pitchFamily="34" charset="0"/>
              </a:rPr>
              <a:t>Pemeriksaan</a:t>
            </a:r>
            <a:r>
              <a:rPr lang="en-US" altLang="en-US" sz="2400" dirty="0">
                <a:latin typeface="Arial Narrow" panose="020B0606020202030204" pitchFamily="34" charset="0"/>
              </a:rPr>
              <a:t> </a:t>
            </a:r>
            <a:r>
              <a:rPr lang="en-US" altLang="en-US" sz="2400" dirty="0" err="1">
                <a:latin typeface="Arial Narrow" panose="020B0606020202030204" pitchFamily="34" charset="0"/>
              </a:rPr>
              <a:t>Laboratorium</a:t>
            </a:r>
            <a:r>
              <a:rPr lang="en-US" altLang="en-US" sz="2400" dirty="0">
                <a:latin typeface="Arial Narrow" panose="020B0606020202030204" pitchFamily="34" charset="0"/>
              </a:rPr>
              <a:t> (</a:t>
            </a:r>
            <a:r>
              <a:rPr lang="en-US" altLang="en-US" sz="2400" dirty="0" err="1">
                <a:latin typeface="Arial Narrow" panose="020B0606020202030204" pitchFamily="34" charset="0"/>
              </a:rPr>
              <a:t>darah</a:t>
            </a:r>
            <a:r>
              <a:rPr lang="en-US" altLang="en-US" sz="2400" dirty="0">
                <a:latin typeface="Arial Narrow" panose="020B0606020202030204" pitchFamily="34" charset="0"/>
              </a:rPr>
              <a:t>, </a:t>
            </a:r>
            <a:r>
              <a:rPr lang="en-US" altLang="en-US" sz="2400" dirty="0" err="1">
                <a:latin typeface="Arial Narrow" panose="020B0606020202030204" pitchFamily="34" charset="0"/>
              </a:rPr>
              <a:t>urin</a:t>
            </a:r>
            <a:r>
              <a:rPr lang="en-US" altLang="en-US" sz="2400" dirty="0">
                <a:latin typeface="Arial Narrow" panose="020B0606020202030204" pitchFamily="34" charset="0"/>
              </a:rPr>
              <a:t>, feces)</a:t>
            </a:r>
          </a:p>
          <a:p>
            <a:pPr lvl="1">
              <a:lnSpc>
                <a:spcPct val="80000"/>
              </a:lnSpc>
            </a:pPr>
            <a:r>
              <a:rPr lang="en-GB" altLang="en-US" sz="2400" b="1" dirty="0" err="1">
                <a:latin typeface="Arial Narrow" panose="020B0606020202030204" pitchFamily="34" charset="0"/>
                <a:cs typeface="Arial" panose="020B0604020202020204" pitchFamily="34" charset="0"/>
              </a:rPr>
              <a:t>Pemeriksaan</a:t>
            </a:r>
            <a:r>
              <a:rPr lang="en-GB" altLang="en-US" sz="2400" b="1" dirty="0">
                <a:latin typeface="Arial Narrow" panose="020B0606020202030204" pitchFamily="34" charset="0"/>
                <a:cs typeface="Arial" panose="020B0604020202020204" pitchFamily="34" charset="0"/>
              </a:rPr>
              <a:t> </a:t>
            </a:r>
            <a:r>
              <a:rPr lang="en-GB" altLang="en-US" sz="2400" b="1"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yang </a:t>
            </a:r>
            <a:r>
              <a:rPr lang="en-GB" altLang="en-US" sz="2400" dirty="0" err="1">
                <a:latin typeface="Arial Narrow" panose="020B0606020202030204" pitchFamily="34" charset="0"/>
                <a:cs typeface="Arial" panose="020B0604020202020204" pitchFamily="34" charset="0"/>
              </a:rPr>
              <a:t>berkaitan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dengan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keluhan</a:t>
            </a:r>
            <a:r>
              <a:rPr lang="en-GB" altLang="en-US" sz="2400" dirty="0">
                <a:latin typeface="Arial Narrow" panose="020B0606020202030204" pitchFamily="34" charset="0"/>
                <a:cs typeface="Arial" panose="020B0604020202020204" pitchFamily="34" charset="0"/>
              </a:rPr>
              <a:t> / </a:t>
            </a:r>
            <a:r>
              <a:rPr lang="en-GB" altLang="en-US" sz="2400" dirty="0" err="1">
                <a:latin typeface="Arial Narrow" panose="020B0606020202030204" pitchFamily="34" charset="0"/>
                <a:cs typeface="Arial" panose="020B0604020202020204" pitchFamily="34" charset="0"/>
              </a:rPr>
              <a:t>gangguan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kesehatan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spirometri</a:t>
            </a:r>
            <a:r>
              <a:rPr lang="en-GB" altLang="en-US" sz="2400" dirty="0">
                <a:latin typeface="Arial Narrow" panose="020B0606020202030204" pitchFamily="34" charset="0"/>
                <a:cs typeface="Arial" panose="020B0604020202020204" pitchFamily="34" charset="0"/>
              </a:rPr>
              <a:t> test, audiogram, </a:t>
            </a:r>
            <a:r>
              <a:rPr lang="en-GB" altLang="en-US" sz="2400" dirty="0" err="1">
                <a:latin typeface="Arial Narrow" panose="020B0606020202030204" pitchFamily="34" charset="0"/>
                <a:cs typeface="Arial" panose="020B0604020202020204" pitchFamily="34" charset="0"/>
              </a:rPr>
              <a:t>pemeriksaan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fungsi</a:t>
            </a:r>
            <a:r>
              <a:rPr lang="en-GB" altLang="en-US" sz="2400" dirty="0">
                <a:latin typeface="Arial Narrow" panose="020B0606020202030204" pitchFamily="34" charset="0"/>
                <a:cs typeface="Arial" panose="020B0604020202020204" pitchFamily="34" charset="0"/>
              </a:rPr>
              <a:t> organ </a:t>
            </a:r>
            <a:r>
              <a:rPr lang="en-GB" altLang="en-US" sz="2400"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pemeriksaan</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laboratorium</a:t>
            </a:r>
            <a:r>
              <a:rPr lang="en-GB" altLang="en-US" sz="2400" dirty="0">
                <a:latin typeface="Arial Narrow" panose="020B0606020202030204" pitchFamily="34" charset="0"/>
                <a:cs typeface="Arial" panose="020B0604020202020204" pitchFamily="34" charset="0"/>
              </a:rPr>
              <a:t> </a:t>
            </a:r>
            <a:r>
              <a:rPr lang="en-GB" altLang="en-US" sz="2400" dirty="0" err="1">
                <a:latin typeface="Arial Narrow" panose="020B0606020202030204" pitchFamily="34" charset="0"/>
                <a:cs typeface="Arial" panose="020B0604020202020204" pitchFamily="34" charset="0"/>
              </a:rPr>
              <a:t>khusus</a:t>
            </a:r>
            <a:r>
              <a:rPr lang="en-GB" altLang="en-US" sz="2400" dirty="0">
                <a:latin typeface="Arial Narrow" panose="020B0606020202030204" pitchFamily="34" charset="0"/>
                <a:cs typeface="Arial" panose="020B0604020202020204" pitchFamily="34" charset="0"/>
              </a:rPr>
              <a:t> / biological monitoring).</a:t>
            </a:r>
            <a:endParaRPr lang="en-US" altLang="en-US" sz="24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50447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Khusus</a:t>
            </a:r>
            <a:endParaRPr lang="en-US" sz="4000" b="1" dirty="0">
              <a:latin typeface="Times New Roman" panose="02020603050405020304" pitchFamily="18" charset="0"/>
            </a:endParaRPr>
          </a:p>
        </p:txBody>
      </p:sp>
      <p:sp>
        <p:nvSpPr>
          <p:cNvPr id="7" name="TextBox 6">
            <a:extLst>
              <a:ext uri="{FF2B5EF4-FFF2-40B4-BE49-F238E27FC236}">
                <a16:creationId xmlns:a16="http://schemas.microsoft.com/office/drawing/2014/main" id="{07E5322D-49E9-4A0E-8D3C-7D13A70FF109}"/>
              </a:ext>
            </a:extLst>
          </p:cNvPr>
          <p:cNvSpPr txBox="1"/>
          <p:nvPr/>
        </p:nvSpPr>
        <p:spPr>
          <a:xfrm>
            <a:off x="342900" y="1828800"/>
            <a:ext cx="8458200" cy="2677656"/>
          </a:xfrm>
          <a:prstGeom prst="rect">
            <a:avLst/>
          </a:prstGeom>
          <a:noFill/>
        </p:spPr>
        <p:txBody>
          <a:bodyPr wrap="square" rtlCol="0">
            <a:spAutoFit/>
          </a:bodyPr>
          <a:lstStyle/>
          <a:p>
            <a:r>
              <a:rPr lang="id-ID" sz="2800" dirty="0"/>
              <a:t>Pemeriksaan kesehatan yang dilakukan kepada tenaga kerja setelah sembuh dari kecelakaan dan penyakit yang agak lama dengan maksud untuk mengetahui dan menguji kemampuan bekerja dari tenaga kerja tersebut supaya ia bekerja sesuai dengan kondisi badannya.</a:t>
            </a:r>
          </a:p>
        </p:txBody>
      </p:sp>
    </p:spTree>
    <p:extLst>
      <p:ext uri="{BB962C8B-B14F-4D97-AF65-F5344CB8AC3E}">
        <p14:creationId xmlns:p14="http://schemas.microsoft.com/office/powerpoint/2010/main" val="135069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84582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Khusus</a:t>
            </a:r>
            <a:endParaRPr lang="en-US" sz="4000" b="1" dirty="0">
              <a:latin typeface="Times New Roman" panose="02020603050405020304" pitchFamily="18" charset="0"/>
            </a:endParaRPr>
          </a:p>
        </p:txBody>
      </p:sp>
      <p:sp>
        <p:nvSpPr>
          <p:cNvPr id="5" name="Content Placeholder 2">
            <a:extLst>
              <a:ext uri="{FF2B5EF4-FFF2-40B4-BE49-F238E27FC236}">
                <a16:creationId xmlns:a16="http://schemas.microsoft.com/office/drawing/2014/main" id="{B2EDAF56-534E-4508-9CE9-2E99B2F2AE82}"/>
              </a:ext>
            </a:extLst>
          </p:cNvPr>
          <p:cNvSpPr>
            <a:spLocks noGrp="1"/>
          </p:cNvSpPr>
          <p:nvPr>
            <p:ph idx="1"/>
          </p:nvPr>
        </p:nvSpPr>
        <p:spPr>
          <a:xfrm>
            <a:off x="800100" y="2209800"/>
            <a:ext cx="7467600" cy="4873752"/>
          </a:xfrm>
        </p:spPr>
        <p:txBody>
          <a:bodyPr/>
          <a:lstStyle/>
          <a:p>
            <a:r>
              <a:rPr lang="en-US" sz="2000" dirty="0" err="1"/>
              <a:t>Cakupan</a:t>
            </a:r>
            <a:r>
              <a:rPr lang="en-US" sz="2000" dirty="0"/>
              <a:t>  </a:t>
            </a:r>
            <a:r>
              <a:rPr lang="en-US" sz="2000" dirty="0" err="1"/>
              <a:t>pemeriksaan</a:t>
            </a:r>
            <a:r>
              <a:rPr lang="en-US" sz="2000" dirty="0"/>
              <a:t>  </a:t>
            </a:r>
            <a:r>
              <a:rPr lang="en-US" sz="2000" dirty="0" err="1"/>
              <a:t>difokuskan</a:t>
            </a:r>
            <a:r>
              <a:rPr lang="en-US" sz="2000" dirty="0"/>
              <a:t>  </a:t>
            </a:r>
            <a:r>
              <a:rPr lang="en-US" sz="2000" dirty="0" err="1"/>
              <a:t>kepada</a:t>
            </a:r>
            <a:r>
              <a:rPr lang="en-US" sz="2000" dirty="0"/>
              <a:t>  </a:t>
            </a:r>
            <a:r>
              <a:rPr lang="en-US" sz="2000" dirty="0" err="1"/>
              <a:t>hal-hal</a:t>
            </a:r>
            <a:r>
              <a:rPr lang="en-US" sz="2000" dirty="0"/>
              <a:t>  yang  </a:t>
            </a:r>
            <a:r>
              <a:rPr lang="en-US" sz="2000" dirty="0" err="1"/>
              <a:t>menjadi</a:t>
            </a:r>
            <a:r>
              <a:rPr lang="en-US" sz="2000" dirty="0"/>
              <a:t>  </a:t>
            </a:r>
            <a:r>
              <a:rPr lang="en-US" sz="2000" dirty="0" err="1"/>
              <a:t>alasan</a:t>
            </a:r>
            <a:r>
              <a:rPr lang="en-US" sz="2000" dirty="0"/>
              <a:t>  </a:t>
            </a:r>
            <a:r>
              <a:rPr lang="en-US" sz="2000" dirty="0" err="1"/>
              <a:t>diselenggarakannya</a:t>
            </a:r>
            <a:r>
              <a:rPr lang="en-US" sz="2000" dirty="0"/>
              <a:t>  </a:t>
            </a:r>
            <a:r>
              <a:rPr lang="en-US" sz="2000" dirty="0" err="1"/>
              <a:t>pemeriksaan</a:t>
            </a:r>
            <a:r>
              <a:rPr lang="en-US" sz="2000" dirty="0"/>
              <a:t>  </a:t>
            </a:r>
            <a:r>
              <a:rPr lang="en-US" sz="2000" dirty="0" err="1"/>
              <a:t>kesehatan</a:t>
            </a:r>
            <a:r>
              <a:rPr lang="en-US" sz="2000" dirty="0"/>
              <a:t> </a:t>
            </a:r>
            <a:r>
              <a:rPr lang="en-US" sz="2000" dirty="0" err="1"/>
              <a:t>khusus</a:t>
            </a:r>
            <a:r>
              <a:rPr lang="en-US" sz="2000" dirty="0"/>
              <a:t>.  </a:t>
            </a:r>
          </a:p>
          <a:p>
            <a:pPr lvl="1"/>
            <a:r>
              <a:rPr lang="en-US" sz="2000" dirty="0" err="1"/>
              <a:t>suspek</a:t>
            </a:r>
            <a:r>
              <a:rPr lang="en-US" sz="2000" dirty="0"/>
              <a:t>  </a:t>
            </a:r>
            <a:r>
              <a:rPr lang="en-US" sz="2000" dirty="0" err="1"/>
              <a:t>adanya</a:t>
            </a:r>
            <a:r>
              <a:rPr lang="en-US" sz="2000" dirty="0"/>
              <a:t>  </a:t>
            </a:r>
            <a:r>
              <a:rPr lang="en-US" sz="2000" dirty="0" err="1"/>
              <a:t>pengaruh</a:t>
            </a:r>
            <a:r>
              <a:rPr lang="en-US" sz="2000" dirty="0"/>
              <a:t>  </a:t>
            </a:r>
            <a:r>
              <a:rPr lang="en-US" sz="2000" dirty="0" err="1"/>
              <a:t>pekerjaan</a:t>
            </a:r>
            <a:r>
              <a:rPr lang="en-US" sz="2000" dirty="0"/>
              <a:t>  </a:t>
            </a:r>
            <a:r>
              <a:rPr lang="en-US" sz="2000" dirty="0" err="1"/>
              <a:t>atau</a:t>
            </a:r>
            <a:r>
              <a:rPr lang="en-US" sz="2000" dirty="0"/>
              <a:t>  </a:t>
            </a:r>
            <a:r>
              <a:rPr lang="en-US" sz="2000" dirty="0" err="1"/>
              <a:t>lingkungan</a:t>
            </a:r>
            <a:r>
              <a:rPr lang="en-US" sz="2000" dirty="0"/>
              <a:t>  </a:t>
            </a:r>
            <a:r>
              <a:rPr lang="en-US" sz="2000" dirty="0" err="1"/>
              <a:t>kerja</a:t>
            </a:r>
            <a:r>
              <a:rPr lang="en-US" sz="2000" dirty="0"/>
              <a:t>  </a:t>
            </a:r>
            <a:r>
              <a:rPr lang="en-US" sz="2000" dirty="0" err="1"/>
              <a:t>kepada</a:t>
            </a:r>
            <a:r>
              <a:rPr lang="en-US" sz="2000" dirty="0"/>
              <a:t>  </a:t>
            </a:r>
            <a:r>
              <a:rPr lang="en-US" sz="2000" dirty="0" err="1"/>
              <a:t>kesehatan</a:t>
            </a:r>
            <a:r>
              <a:rPr lang="en-US" sz="2000" dirty="0"/>
              <a:t>  </a:t>
            </a:r>
            <a:r>
              <a:rPr lang="en-US" sz="2000" dirty="0" err="1"/>
              <a:t>tenaga</a:t>
            </a:r>
            <a:r>
              <a:rPr lang="en-US" sz="2000" dirty="0"/>
              <a:t>  </a:t>
            </a:r>
            <a:r>
              <a:rPr lang="en-US" sz="2000" dirty="0" err="1"/>
              <a:t>kerja</a:t>
            </a:r>
            <a:r>
              <a:rPr lang="en-US" sz="2000" dirty="0"/>
              <a:t>,  </a:t>
            </a:r>
          </a:p>
          <a:p>
            <a:pPr lvl="1"/>
            <a:r>
              <a:rPr lang="en-US" sz="2000" dirty="0" err="1"/>
              <a:t>kecelakaan</a:t>
            </a:r>
            <a:r>
              <a:rPr lang="en-US" sz="2000" dirty="0"/>
              <a:t>  </a:t>
            </a:r>
            <a:r>
              <a:rPr lang="en-US" sz="2000" dirty="0" err="1"/>
              <a:t>kerja</a:t>
            </a:r>
            <a:r>
              <a:rPr lang="en-US" sz="2000" dirty="0"/>
              <a:t>  yang  </a:t>
            </a:r>
            <a:r>
              <a:rPr lang="en-US" sz="2000" dirty="0" err="1"/>
              <a:t>memerlukan</a:t>
            </a:r>
            <a:r>
              <a:rPr lang="en-US" sz="2000" dirty="0"/>
              <a:t>  </a:t>
            </a:r>
            <a:r>
              <a:rPr lang="en-US" sz="2000" dirty="0" err="1"/>
              <a:t>perawatan</a:t>
            </a:r>
            <a:r>
              <a:rPr lang="en-US" sz="2000" dirty="0"/>
              <a:t>  </a:t>
            </a:r>
            <a:r>
              <a:rPr lang="en-US" sz="2000" dirty="0" err="1"/>
              <a:t>lebih</a:t>
            </a:r>
            <a:r>
              <a:rPr lang="en-US" sz="2000" dirty="0"/>
              <a:t>  </a:t>
            </a:r>
            <a:r>
              <a:rPr lang="en-US" sz="2000" dirty="0" err="1"/>
              <a:t>dari</a:t>
            </a:r>
            <a:r>
              <a:rPr lang="en-US" sz="2000" dirty="0"/>
              <a:t>  </a:t>
            </a:r>
            <a:r>
              <a:rPr lang="en-US" sz="2000" dirty="0" err="1"/>
              <a:t>dua</a:t>
            </a:r>
            <a:r>
              <a:rPr lang="en-US" sz="2000" dirty="0"/>
              <a:t>  </a:t>
            </a:r>
            <a:r>
              <a:rPr lang="en-US" sz="2000" dirty="0" err="1"/>
              <a:t>minggu</a:t>
            </a:r>
            <a:r>
              <a:rPr lang="en-US" sz="2000" dirty="0"/>
              <a:t>,  </a:t>
            </a:r>
          </a:p>
          <a:p>
            <a:pPr lvl="1"/>
            <a:r>
              <a:rPr lang="en-US" sz="2000" dirty="0" err="1"/>
              <a:t>usia</a:t>
            </a:r>
            <a:r>
              <a:rPr lang="en-US" sz="2000" dirty="0"/>
              <a:t>  </a:t>
            </a:r>
            <a:r>
              <a:rPr lang="en-US" sz="2000" dirty="0" err="1"/>
              <a:t>lebih</a:t>
            </a:r>
            <a:r>
              <a:rPr lang="en-US" sz="2000" dirty="0"/>
              <a:t>  </a:t>
            </a:r>
            <a:r>
              <a:rPr lang="en-US" sz="2000" dirty="0" err="1"/>
              <a:t>dari</a:t>
            </a:r>
            <a:r>
              <a:rPr lang="en-US" sz="2000" dirty="0"/>
              <a:t>  40  </a:t>
            </a:r>
            <a:r>
              <a:rPr lang="en-US" sz="2000" dirty="0" err="1"/>
              <a:t>tahun</a:t>
            </a:r>
            <a:r>
              <a:rPr lang="en-US" sz="2000" dirty="0"/>
              <a:t>,  </a:t>
            </a:r>
          </a:p>
          <a:p>
            <a:pPr lvl="1"/>
            <a:r>
              <a:rPr lang="en-US" sz="2000" dirty="0" err="1"/>
              <a:t>kembali</a:t>
            </a:r>
            <a:r>
              <a:rPr lang="en-US" sz="2000" dirty="0"/>
              <a:t>  </a:t>
            </a:r>
            <a:r>
              <a:rPr lang="en-US" sz="2000" dirty="0" err="1"/>
              <a:t>bekerja</a:t>
            </a:r>
            <a:r>
              <a:rPr lang="en-US" sz="2000" dirty="0"/>
              <a:t>  </a:t>
            </a:r>
            <a:r>
              <a:rPr lang="en-US" sz="2000" dirty="0" err="1"/>
              <a:t>sesudah</a:t>
            </a:r>
            <a:r>
              <a:rPr lang="en-US" sz="2000" dirty="0"/>
              <a:t>  </a:t>
            </a:r>
            <a:r>
              <a:rPr lang="en-US" sz="2000" dirty="0" err="1"/>
              <a:t>sakit</a:t>
            </a:r>
            <a:r>
              <a:rPr lang="en-US" sz="2000" dirty="0"/>
              <a:t>  yang  lama,  </a:t>
            </a:r>
            <a:r>
              <a:rPr lang="en-US" sz="2000" dirty="0" err="1"/>
              <a:t>dsbnya</a:t>
            </a:r>
            <a:r>
              <a:rPr lang="en-US" sz="2000" dirty="0"/>
              <a:t>.  </a:t>
            </a:r>
          </a:p>
          <a:p>
            <a:endParaRPr lang="en-US" dirty="0"/>
          </a:p>
        </p:txBody>
      </p:sp>
    </p:spTree>
    <p:extLst>
      <p:ext uri="{BB962C8B-B14F-4D97-AF65-F5344CB8AC3E}">
        <p14:creationId xmlns:p14="http://schemas.microsoft.com/office/powerpoint/2010/main" val="251553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84582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Kesehatan</a:t>
            </a:r>
            <a:r>
              <a:rPr lang="en-US" sz="4000" dirty="0">
                <a:latin typeface="Times New Roman" panose="02020603050405020304" pitchFamily="18" charset="0"/>
              </a:rPr>
              <a:t> </a:t>
            </a:r>
            <a:r>
              <a:rPr lang="en-US" sz="4000" dirty="0" err="1">
                <a:latin typeface="Times New Roman" panose="02020603050405020304" pitchFamily="18" charset="0"/>
              </a:rPr>
              <a:t>Khusus</a:t>
            </a:r>
            <a:endParaRPr lang="en-US" sz="4000" b="1" dirty="0">
              <a:latin typeface="Times New Roman" panose="02020603050405020304" pitchFamily="18" charset="0"/>
            </a:endParaRPr>
          </a:p>
        </p:txBody>
      </p:sp>
      <p:sp>
        <p:nvSpPr>
          <p:cNvPr id="7" name="Content Placeholder 2">
            <a:extLst>
              <a:ext uri="{FF2B5EF4-FFF2-40B4-BE49-F238E27FC236}">
                <a16:creationId xmlns:a16="http://schemas.microsoft.com/office/drawing/2014/main" id="{3AF0DD43-3E94-4AC1-9DFD-D9326743A01E}"/>
              </a:ext>
            </a:extLst>
          </p:cNvPr>
          <p:cNvSpPr>
            <a:spLocks noGrp="1"/>
          </p:cNvSpPr>
          <p:nvPr>
            <p:ph idx="1"/>
          </p:nvPr>
        </p:nvSpPr>
        <p:spPr>
          <a:xfrm>
            <a:off x="823912" y="2085433"/>
            <a:ext cx="7467600" cy="4873752"/>
          </a:xfrm>
        </p:spPr>
        <p:txBody>
          <a:bodyPr/>
          <a:lstStyle/>
          <a:p>
            <a:pPr lvl="1">
              <a:buFont typeface="Wingdings 2" pitchFamily="18" charset="2"/>
              <a:buNone/>
            </a:pPr>
            <a:endParaRPr lang="en-US" dirty="0"/>
          </a:p>
          <a:p>
            <a:r>
              <a:rPr lang="en-US" sz="2400" dirty="0" err="1"/>
              <a:t>Dalam</a:t>
            </a:r>
            <a:r>
              <a:rPr lang="en-US" sz="2400" dirty="0"/>
              <a:t>  </a:t>
            </a:r>
            <a:r>
              <a:rPr lang="en-US" sz="2400" dirty="0" err="1"/>
              <a:t>hal</a:t>
            </a:r>
            <a:r>
              <a:rPr lang="en-US" sz="2400" dirty="0"/>
              <a:t>  </a:t>
            </a:r>
            <a:r>
              <a:rPr lang="en-US" sz="2400" dirty="0" err="1"/>
              <a:t>terdapat</a:t>
            </a:r>
            <a:r>
              <a:rPr lang="en-US" sz="2400" dirty="0"/>
              <a:t>  </a:t>
            </a:r>
            <a:r>
              <a:rPr lang="en-US" sz="2400" dirty="0" err="1"/>
              <a:t>dugaan</a:t>
            </a:r>
            <a:r>
              <a:rPr lang="en-US" sz="2400" dirty="0"/>
              <a:t>  </a:t>
            </a:r>
            <a:r>
              <a:rPr lang="en-US" sz="2400" dirty="0" err="1"/>
              <a:t>kuat</a:t>
            </a:r>
            <a:r>
              <a:rPr lang="en-US" sz="2400" dirty="0"/>
              <a:t>  </a:t>
            </a:r>
            <a:r>
              <a:rPr lang="en-US" sz="2400" dirty="0" err="1"/>
              <a:t>adanya</a:t>
            </a:r>
            <a:r>
              <a:rPr lang="en-US" sz="2400" dirty="0"/>
              <a:t>  </a:t>
            </a:r>
            <a:r>
              <a:rPr lang="en-US" sz="2400" dirty="0" err="1"/>
              <a:t>pengaruh</a:t>
            </a:r>
            <a:r>
              <a:rPr lang="en-US" sz="2400" dirty="0"/>
              <a:t>  </a:t>
            </a:r>
            <a:r>
              <a:rPr lang="en-US" sz="2400" dirty="0" err="1"/>
              <a:t>pekerjaan</a:t>
            </a:r>
            <a:r>
              <a:rPr lang="en-US" sz="2400" dirty="0"/>
              <a:t>  </a:t>
            </a:r>
            <a:r>
              <a:rPr lang="en-US" sz="2400" dirty="0" err="1"/>
              <a:t>terhadap</a:t>
            </a:r>
            <a:r>
              <a:rPr lang="en-US" sz="2400" dirty="0"/>
              <a:t>  </a:t>
            </a:r>
            <a:r>
              <a:rPr lang="en-US" sz="2400" dirty="0" err="1"/>
              <a:t>kesehatan</a:t>
            </a:r>
            <a:r>
              <a:rPr lang="en-US" sz="2400" dirty="0"/>
              <a:t>,  </a:t>
            </a:r>
            <a:r>
              <a:rPr lang="en-US" sz="2400" dirty="0" err="1"/>
              <a:t>pemeriksaan</a:t>
            </a:r>
            <a:r>
              <a:rPr lang="en-US" sz="2400" dirty="0"/>
              <a:t>  </a:t>
            </a:r>
            <a:r>
              <a:rPr lang="en-US" sz="2400" dirty="0" err="1"/>
              <a:t>khusus</a:t>
            </a:r>
            <a:r>
              <a:rPr lang="en-US" sz="2400" dirty="0"/>
              <a:t>  </a:t>
            </a:r>
            <a:r>
              <a:rPr lang="en-US" sz="2400" dirty="0" err="1"/>
              <a:t>perlu</a:t>
            </a:r>
            <a:r>
              <a:rPr lang="en-US" sz="2400" dirty="0"/>
              <a:t>  </a:t>
            </a:r>
            <a:r>
              <a:rPr lang="en-US" sz="2400" dirty="0" err="1"/>
              <a:t>diadakan</a:t>
            </a:r>
            <a:r>
              <a:rPr lang="en-US" sz="2400" dirty="0"/>
              <a:t>  </a:t>
            </a:r>
            <a:r>
              <a:rPr lang="en-US" sz="2400" dirty="0" err="1"/>
              <a:t>tidak</a:t>
            </a:r>
            <a:r>
              <a:rPr lang="en-US" sz="2400" dirty="0"/>
              <a:t>  </a:t>
            </a:r>
            <a:r>
              <a:rPr lang="en-US" sz="2400" dirty="0" err="1"/>
              <a:t>saja</a:t>
            </a:r>
            <a:r>
              <a:rPr lang="en-US" sz="2400" dirty="0"/>
              <a:t>  </a:t>
            </a:r>
            <a:r>
              <a:rPr lang="en-US" sz="2400" dirty="0" err="1"/>
              <a:t>terhadap</a:t>
            </a:r>
            <a:r>
              <a:rPr lang="en-US" sz="2400" dirty="0"/>
              <a:t>  </a:t>
            </a:r>
            <a:r>
              <a:rPr lang="en-US" sz="2400" dirty="0" err="1"/>
              <a:t>keadaan</a:t>
            </a:r>
            <a:r>
              <a:rPr lang="en-US" sz="2400" dirty="0"/>
              <a:t>  </a:t>
            </a:r>
            <a:r>
              <a:rPr lang="en-US" sz="2400" dirty="0" err="1"/>
              <a:t>kesehatan</a:t>
            </a:r>
            <a:r>
              <a:rPr lang="en-US" sz="2400" dirty="0"/>
              <a:t>  </a:t>
            </a:r>
            <a:r>
              <a:rPr lang="en-US" sz="2400" dirty="0" err="1"/>
              <a:t>melainkan</a:t>
            </a:r>
            <a:r>
              <a:rPr lang="en-US" sz="2400" dirty="0"/>
              <a:t>  juga  </a:t>
            </a:r>
            <a:r>
              <a:rPr lang="en-US" sz="2400" dirty="0" err="1"/>
              <a:t>kepada</a:t>
            </a:r>
            <a:r>
              <a:rPr lang="en-US" sz="2400" dirty="0"/>
              <a:t>  </a:t>
            </a:r>
            <a:r>
              <a:rPr lang="en-US" sz="2400" dirty="0" err="1"/>
              <a:t>faktor-faktor</a:t>
            </a:r>
            <a:r>
              <a:rPr lang="en-US" sz="2400" dirty="0"/>
              <a:t>  </a:t>
            </a:r>
            <a:r>
              <a:rPr lang="en-US" sz="2400" dirty="0" err="1"/>
              <a:t>dalam</a:t>
            </a:r>
            <a:r>
              <a:rPr lang="en-US" sz="2400" dirty="0"/>
              <a:t>  </a:t>
            </a:r>
            <a:r>
              <a:rPr lang="en-US" sz="2400" dirty="0" err="1"/>
              <a:t>pekerjaan</a:t>
            </a:r>
            <a:r>
              <a:rPr lang="en-US" sz="2400" dirty="0"/>
              <a:t>  </a:t>
            </a:r>
            <a:r>
              <a:rPr lang="en-US" sz="2400" dirty="0" err="1"/>
              <a:t>atau</a:t>
            </a:r>
            <a:r>
              <a:rPr lang="en-US" sz="2400" dirty="0"/>
              <a:t>  </a:t>
            </a:r>
            <a:r>
              <a:rPr lang="en-US" sz="2400" dirty="0" err="1"/>
              <a:t>lingkungan</a:t>
            </a:r>
            <a:r>
              <a:rPr lang="en-US" sz="2400" dirty="0"/>
              <a:t>  </a:t>
            </a:r>
            <a:r>
              <a:rPr lang="en-US" sz="2400" dirty="0" err="1"/>
              <a:t>kerja</a:t>
            </a:r>
            <a:r>
              <a:rPr lang="en-US" sz="2400" dirty="0"/>
              <a:t>.</a:t>
            </a:r>
          </a:p>
          <a:p>
            <a:endParaRPr lang="en-US" dirty="0"/>
          </a:p>
        </p:txBody>
      </p:sp>
    </p:spTree>
    <p:extLst>
      <p:ext uri="{BB962C8B-B14F-4D97-AF65-F5344CB8AC3E}">
        <p14:creationId xmlns:p14="http://schemas.microsoft.com/office/powerpoint/2010/main" val="66889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descr="Paper bag">
            <a:extLst>
              <a:ext uri="{FF2B5EF4-FFF2-40B4-BE49-F238E27FC236}">
                <a16:creationId xmlns:a16="http://schemas.microsoft.com/office/drawing/2014/main" id="{D739DA79-C608-482B-9EC2-A114D619D72E}"/>
              </a:ext>
            </a:extLst>
          </p:cNvPr>
          <p:cNvSpPr>
            <a:spLocks noChangeArrowheads="1" noChangeShapeType="1" noTextEdit="1"/>
          </p:cNvSpPr>
          <p:nvPr/>
        </p:nvSpPr>
        <p:spPr bwMode="auto">
          <a:xfrm rot="20550853">
            <a:off x="971550" y="1646238"/>
            <a:ext cx="6264275" cy="2447925"/>
          </a:xfrm>
          <a:prstGeom prst="rect">
            <a:avLst/>
          </a:prstGeom>
        </p:spPr>
        <p:txBody>
          <a:bodyPr wrap="none" fromWordArt="1">
            <a:prstTxWarp prst="textPlain">
              <a:avLst>
                <a:gd name="adj" fmla="val 50000"/>
              </a:avLst>
            </a:prstTxWarp>
          </a:bodyPr>
          <a:lstStyle/>
          <a:p>
            <a:pPr algn="ctr"/>
            <a:r>
              <a:rPr lang="en-US" sz="3600" kern="10" dirty="0" err="1">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Terima</a:t>
            </a:r>
            <a:r>
              <a:rPr lang="en-US" sz="3600" kern="1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 Kasih</a:t>
            </a:r>
          </a:p>
        </p:txBody>
      </p:sp>
      <p:pic>
        <p:nvPicPr>
          <p:cNvPr id="7" name="Picture 21" descr="man_house_construction_hg_clr">
            <a:extLst>
              <a:ext uri="{FF2B5EF4-FFF2-40B4-BE49-F238E27FC236}">
                <a16:creationId xmlns:a16="http://schemas.microsoft.com/office/drawing/2014/main" id="{6E56C538-A9B4-48D6-B086-E8B4526A353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29000"/>
            <a:ext cx="3467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7327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TUJUAN</a:t>
            </a:r>
          </a:p>
        </p:txBody>
      </p:sp>
      <p:sp>
        <p:nvSpPr>
          <p:cNvPr id="20" name="Rectangle 3">
            <a:extLst>
              <a:ext uri="{FF2B5EF4-FFF2-40B4-BE49-F238E27FC236}">
                <a16:creationId xmlns:a16="http://schemas.microsoft.com/office/drawing/2014/main" id="{4988CDF5-50F0-4D76-A6D5-E74CFB1FB4FC}"/>
              </a:ext>
            </a:extLst>
          </p:cNvPr>
          <p:cNvSpPr txBox="1">
            <a:spLocks noChangeArrowheads="1"/>
          </p:cNvSpPr>
          <p:nvPr/>
        </p:nvSpPr>
        <p:spPr bwMode="auto">
          <a:xfrm>
            <a:off x="923748" y="1524000"/>
            <a:ext cx="76771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GB" altLang="en-US" sz="2800">
                <a:latin typeface="Arial Narrow" panose="020B0606020202030204" pitchFamily="34" charset="0"/>
                <a:cs typeface="Arial" panose="020B0604020202020204" pitchFamily="34" charset="0"/>
              </a:rPr>
              <a:t>Menilai kemampuan TK melaksanakan pekerjaan tertentu, ditinjau dari segi kesehatan :</a:t>
            </a:r>
          </a:p>
          <a:p>
            <a:pPr lvl="1" algn="just">
              <a:lnSpc>
                <a:spcPct val="80000"/>
              </a:lnSpc>
            </a:pPr>
            <a:r>
              <a:rPr lang="en-US" altLang="en-US" sz="2400">
                <a:latin typeface="Arial Narrow" panose="020B0606020202030204" pitchFamily="34" charset="0"/>
                <a:cs typeface="Arial" panose="020B0604020202020204" pitchFamily="34" charset="0"/>
              </a:rPr>
              <a:t>TK yang diterima sehat (menilai kebugaran untuk melakukan pekerjaan dan penyakit)</a:t>
            </a:r>
          </a:p>
          <a:p>
            <a:pPr lvl="1" algn="just">
              <a:lnSpc>
                <a:spcPct val="80000"/>
              </a:lnSpc>
            </a:pPr>
            <a:r>
              <a:rPr lang="en-US" altLang="en-US" sz="2400">
                <a:latin typeface="Arial Narrow" panose="020B0606020202030204" pitchFamily="34" charset="0"/>
                <a:cs typeface="Arial" panose="020B0604020202020204" pitchFamily="34" charset="0"/>
              </a:rPr>
              <a:t>Tidak mempunyai penyakit menular</a:t>
            </a:r>
          </a:p>
          <a:p>
            <a:pPr lvl="1" algn="just">
              <a:lnSpc>
                <a:spcPct val="80000"/>
              </a:lnSpc>
            </a:pPr>
            <a:r>
              <a:rPr lang="en-US" altLang="en-US" sz="2400">
                <a:latin typeface="Arial Narrow" panose="020B0606020202030204" pitchFamily="34" charset="0"/>
                <a:cs typeface="Arial" panose="020B0604020202020204" pitchFamily="34" charset="0"/>
              </a:rPr>
              <a:t>Cocok untuk pekerjaan yang akan dilakukan.</a:t>
            </a:r>
            <a:endParaRPr lang="en-GB" altLang="en-US" sz="2400">
              <a:latin typeface="Arial Narrow" panose="020B0606020202030204" pitchFamily="34" charset="0"/>
              <a:cs typeface="Arial" panose="020B0604020202020204" pitchFamily="34" charset="0"/>
            </a:endParaRPr>
          </a:p>
          <a:p>
            <a:pPr>
              <a:lnSpc>
                <a:spcPct val="80000"/>
              </a:lnSpc>
            </a:pPr>
            <a:r>
              <a:rPr lang="en-GB" altLang="en-US" sz="2800">
                <a:latin typeface="Arial Narrow" panose="020B0606020202030204" pitchFamily="34" charset="0"/>
                <a:cs typeface="Arial" panose="020B0604020202020204" pitchFamily="34" charset="0"/>
              </a:rPr>
              <a:t>Mendeteksi gangguan kesehatan yang mungkin berkait dengan pekerjaan dan lingkungan kerja:</a:t>
            </a:r>
          </a:p>
          <a:p>
            <a:pPr lvl="1" algn="just">
              <a:lnSpc>
                <a:spcPct val="80000"/>
              </a:lnSpc>
            </a:pPr>
            <a:r>
              <a:rPr lang="en-US" altLang="en-US" sz="2400">
                <a:latin typeface="Arial Narrow" panose="020B0606020202030204" pitchFamily="34" charset="0"/>
                <a:cs typeface="Arial" panose="020B0604020202020204" pitchFamily="34" charset="0"/>
              </a:rPr>
              <a:t>Mempertahankan derajat kesehatan TK</a:t>
            </a:r>
          </a:p>
          <a:p>
            <a:pPr lvl="1" algn="just">
              <a:lnSpc>
                <a:spcPct val="80000"/>
              </a:lnSpc>
            </a:pPr>
            <a:r>
              <a:rPr lang="en-US" altLang="en-US" sz="2400">
                <a:latin typeface="Arial Narrow" panose="020B0606020202030204" pitchFamily="34" charset="0"/>
                <a:cs typeface="Arial" panose="020B0604020202020204" pitchFamily="34" charset="0"/>
              </a:rPr>
              <a:t>Menilai kemungkinan pengaruh dari pekerjaan</a:t>
            </a:r>
          </a:p>
          <a:p>
            <a:pPr lvl="1" algn="just">
              <a:lnSpc>
                <a:spcPct val="80000"/>
              </a:lnSpc>
            </a:pPr>
            <a:r>
              <a:rPr lang="en-US" altLang="en-US" sz="2400">
                <a:latin typeface="Arial Narrow" panose="020B0606020202030204" pitchFamily="34" charset="0"/>
                <a:cs typeface="Arial" panose="020B0604020202020204" pitchFamily="34" charset="0"/>
              </a:rPr>
              <a:t>Untuk pengendalian Lingkungan kerja.</a:t>
            </a:r>
            <a:endParaRPr lang="en-GB" altLang="en-US" sz="2400">
              <a:latin typeface="Arial Narrow" panose="020B0606020202030204" pitchFamily="34" charset="0"/>
              <a:cs typeface="Arial" panose="020B0604020202020204" pitchFamily="34" charset="0"/>
            </a:endParaRPr>
          </a:p>
          <a:p>
            <a:pPr>
              <a:lnSpc>
                <a:spcPct val="80000"/>
              </a:lnSpc>
            </a:pPr>
            <a:r>
              <a:rPr lang="en-GB" altLang="en-US" sz="2800">
                <a:latin typeface="Arial Narrow" panose="020B0606020202030204" pitchFamily="34" charset="0"/>
                <a:cs typeface="Arial" panose="020B0604020202020204" pitchFamily="34" charset="0"/>
              </a:rPr>
              <a:t>Identifikasi penyakit akibat kerja.</a:t>
            </a:r>
            <a:endParaRPr lang="en-US" altLang="en-US" sz="28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2850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DASAR HUKUM</a:t>
            </a:r>
          </a:p>
        </p:txBody>
      </p:sp>
      <p:sp>
        <p:nvSpPr>
          <p:cNvPr id="17" name="Rectangle 3">
            <a:extLst>
              <a:ext uri="{FF2B5EF4-FFF2-40B4-BE49-F238E27FC236}">
                <a16:creationId xmlns:a16="http://schemas.microsoft.com/office/drawing/2014/main" id="{F18B8F3A-7ADD-4E73-9B8A-F638888F4757}"/>
              </a:ext>
            </a:extLst>
          </p:cNvPr>
          <p:cNvSpPr>
            <a:spLocks noGrp="1" noChangeArrowheads="1"/>
          </p:cNvSpPr>
          <p:nvPr>
            <p:ph sz="quarter" idx="1"/>
          </p:nvPr>
        </p:nvSpPr>
        <p:spPr>
          <a:xfrm>
            <a:off x="457200" y="1600200"/>
            <a:ext cx="4648200" cy="3886200"/>
          </a:xfrm>
        </p:spPr>
        <p:txBody>
          <a:bodyPr/>
          <a:lstStyle/>
          <a:p>
            <a:pPr marL="282575" indent="-282575">
              <a:lnSpc>
                <a:spcPct val="80000"/>
              </a:lnSpc>
              <a:buFontTx/>
              <a:buAutoNum type="arabicPeriod"/>
            </a:pPr>
            <a:r>
              <a:rPr lang="en-US" sz="2400" dirty="0"/>
              <a:t>UU No.1 </a:t>
            </a:r>
            <a:r>
              <a:rPr lang="en-US" sz="2400" dirty="0" err="1"/>
              <a:t>thn</a:t>
            </a:r>
            <a:r>
              <a:rPr lang="en-US" sz="2400" dirty="0"/>
              <a:t> 1970—</a:t>
            </a:r>
            <a:r>
              <a:rPr lang="en-US" sz="2400" dirty="0" err="1"/>
              <a:t>tentang</a:t>
            </a:r>
            <a:r>
              <a:rPr lang="en-US" sz="2400" dirty="0"/>
              <a:t> </a:t>
            </a:r>
            <a:r>
              <a:rPr lang="en-US" sz="2400" dirty="0" err="1"/>
              <a:t>keselamatan</a:t>
            </a:r>
            <a:r>
              <a:rPr lang="en-US" sz="2400" dirty="0"/>
              <a:t> </a:t>
            </a:r>
            <a:r>
              <a:rPr lang="en-US" sz="2400" dirty="0" err="1"/>
              <a:t>kerja</a:t>
            </a:r>
            <a:r>
              <a:rPr lang="en-US" sz="2400" dirty="0"/>
              <a:t>.</a:t>
            </a:r>
          </a:p>
          <a:p>
            <a:pPr marL="930275" lvl="1" indent="-533400">
              <a:lnSpc>
                <a:spcPct val="80000"/>
              </a:lnSpc>
              <a:buFontTx/>
              <a:buNone/>
            </a:pPr>
            <a:r>
              <a:rPr lang="en-US" sz="2100" dirty="0"/>
              <a:t>BAB VI</a:t>
            </a:r>
          </a:p>
          <a:p>
            <a:pPr marL="930275" lvl="1" indent="-533400">
              <a:lnSpc>
                <a:spcPct val="80000"/>
              </a:lnSpc>
              <a:buFontTx/>
              <a:buNone/>
            </a:pPr>
            <a:r>
              <a:rPr lang="en-US" sz="2100" dirty="0" err="1"/>
              <a:t>Pasal</a:t>
            </a:r>
            <a:r>
              <a:rPr lang="en-US" sz="2100" dirty="0"/>
              <a:t> 8</a:t>
            </a:r>
          </a:p>
          <a:p>
            <a:pPr marL="930275" lvl="1" indent="-533400">
              <a:lnSpc>
                <a:spcPct val="80000"/>
              </a:lnSpc>
              <a:buFontTx/>
              <a:buChar char="•"/>
            </a:pPr>
            <a:r>
              <a:rPr lang="en-US" sz="2100" dirty="0" err="1"/>
              <a:t>Pengurus</a:t>
            </a:r>
            <a:r>
              <a:rPr lang="en-US" sz="2100" dirty="0"/>
              <a:t> </a:t>
            </a:r>
            <a:r>
              <a:rPr lang="en-US" sz="2100" dirty="0" err="1"/>
              <a:t>diwajibkan</a:t>
            </a:r>
            <a:r>
              <a:rPr lang="en-US" sz="2100" dirty="0"/>
              <a:t> </a:t>
            </a:r>
            <a:r>
              <a:rPr lang="en-US" sz="2100" dirty="0" err="1"/>
              <a:t>memeriksa</a:t>
            </a:r>
            <a:r>
              <a:rPr lang="en-US" sz="2100" dirty="0"/>
              <a:t> </a:t>
            </a:r>
            <a:r>
              <a:rPr lang="en-US" sz="2100" dirty="0" err="1"/>
              <a:t>kesehatan</a:t>
            </a:r>
            <a:r>
              <a:rPr lang="en-US" sz="2100" dirty="0"/>
              <a:t> badan, </a:t>
            </a:r>
            <a:r>
              <a:rPr lang="en-US" sz="2100" dirty="0" err="1"/>
              <a:t>kondisi</a:t>
            </a:r>
            <a:r>
              <a:rPr lang="en-US" sz="2100" dirty="0"/>
              <a:t> mental, dan </a:t>
            </a:r>
            <a:r>
              <a:rPr lang="en-US" sz="2100" dirty="0" err="1"/>
              <a:t>kemampuan</a:t>
            </a:r>
            <a:r>
              <a:rPr lang="en-US" sz="2100" dirty="0"/>
              <a:t> </a:t>
            </a:r>
            <a:r>
              <a:rPr lang="en-US" sz="2100" dirty="0" err="1"/>
              <a:t>fisik</a:t>
            </a:r>
            <a:r>
              <a:rPr lang="en-US" sz="2100" dirty="0"/>
              <a:t> </a:t>
            </a:r>
            <a:r>
              <a:rPr lang="en-US" sz="2100" dirty="0" err="1"/>
              <a:t>dari</a:t>
            </a:r>
            <a:r>
              <a:rPr lang="en-US" sz="2100" dirty="0"/>
              <a:t> </a:t>
            </a:r>
            <a:r>
              <a:rPr lang="en-US" sz="2100" dirty="0" err="1"/>
              <a:t>tenaga</a:t>
            </a:r>
            <a:r>
              <a:rPr lang="en-US" sz="2100" dirty="0"/>
              <a:t> </a:t>
            </a:r>
            <a:r>
              <a:rPr lang="en-US" sz="2100" dirty="0" err="1"/>
              <a:t>kerja</a:t>
            </a:r>
            <a:r>
              <a:rPr lang="en-US" sz="2100" dirty="0"/>
              <a:t> yang </a:t>
            </a:r>
            <a:r>
              <a:rPr lang="en-US" sz="2100" dirty="0" err="1"/>
              <a:t>akan</a:t>
            </a:r>
            <a:r>
              <a:rPr lang="en-US" sz="2100" dirty="0"/>
              <a:t> </a:t>
            </a:r>
            <a:r>
              <a:rPr lang="en-US" sz="2100" dirty="0" err="1"/>
              <a:t>diterimanya</a:t>
            </a:r>
            <a:r>
              <a:rPr lang="en-US" sz="2100" dirty="0"/>
              <a:t> </a:t>
            </a:r>
            <a:r>
              <a:rPr lang="en-US" sz="2100" dirty="0" err="1"/>
              <a:t>maupun</a:t>
            </a:r>
            <a:r>
              <a:rPr lang="en-US" sz="2100" dirty="0"/>
              <a:t> </a:t>
            </a:r>
            <a:r>
              <a:rPr lang="en-US" sz="2100" dirty="0" err="1"/>
              <a:t>akan</a:t>
            </a:r>
            <a:r>
              <a:rPr lang="en-US" sz="2100" dirty="0"/>
              <a:t> </a:t>
            </a:r>
            <a:r>
              <a:rPr lang="en-US" sz="2100" dirty="0" err="1"/>
              <a:t>dipindahkan</a:t>
            </a:r>
            <a:r>
              <a:rPr lang="en-US" sz="2100" dirty="0"/>
              <a:t> </a:t>
            </a:r>
            <a:r>
              <a:rPr lang="en-US" sz="2100" dirty="0" err="1"/>
              <a:t>sesuai</a:t>
            </a:r>
            <a:r>
              <a:rPr lang="en-US" sz="2100" dirty="0"/>
              <a:t> </a:t>
            </a:r>
            <a:r>
              <a:rPr lang="en-US" sz="2100" dirty="0" err="1"/>
              <a:t>dengan</a:t>
            </a:r>
            <a:r>
              <a:rPr lang="en-US" sz="2100" dirty="0"/>
              <a:t> </a:t>
            </a:r>
            <a:r>
              <a:rPr lang="en-US" sz="2100" dirty="0" err="1"/>
              <a:t>sifat-sifat</a:t>
            </a:r>
            <a:r>
              <a:rPr lang="en-US" sz="2100" dirty="0"/>
              <a:t> </a:t>
            </a:r>
            <a:r>
              <a:rPr lang="en-US" sz="2100" dirty="0" err="1"/>
              <a:t>pekerjaan</a:t>
            </a:r>
            <a:r>
              <a:rPr lang="en-US" sz="2100" dirty="0"/>
              <a:t> yang </a:t>
            </a:r>
            <a:r>
              <a:rPr lang="en-US" sz="2100" dirty="0" err="1"/>
              <a:t>diberikan</a:t>
            </a:r>
            <a:r>
              <a:rPr lang="en-US" sz="2100" dirty="0"/>
              <a:t> </a:t>
            </a:r>
            <a:r>
              <a:rPr lang="en-US" sz="2100" dirty="0" err="1"/>
              <a:t>kepadanya</a:t>
            </a:r>
            <a:r>
              <a:rPr lang="en-US" sz="2100" dirty="0"/>
              <a:t>.</a:t>
            </a:r>
          </a:p>
        </p:txBody>
      </p:sp>
      <p:pic>
        <p:nvPicPr>
          <p:cNvPr id="18" name="Picture 4" descr="BXP64689">
            <a:extLst>
              <a:ext uri="{FF2B5EF4-FFF2-40B4-BE49-F238E27FC236}">
                <a16:creationId xmlns:a16="http://schemas.microsoft.com/office/drawing/2014/main" id="{99493799-6D28-4471-A880-4516C6400FF0}"/>
              </a:ext>
            </a:extLst>
          </p:cNvPr>
          <p:cNvPicPr>
            <a:picLocks noChangeAspect="1" noChangeArrowheads="1"/>
          </p:cNvPicPr>
          <p:nvPr/>
        </p:nvPicPr>
        <p:blipFill>
          <a:blip r:embed="rId3"/>
          <a:srcRect/>
          <a:stretch>
            <a:fillRect/>
          </a:stretch>
        </p:blipFill>
        <p:spPr bwMode="auto">
          <a:xfrm>
            <a:off x="5381978" y="1642533"/>
            <a:ext cx="3276600" cy="3276600"/>
          </a:xfrm>
          <a:prstGeom prst="rect">
            <a:avLst/>
          </a:prstGeom>
          <a:noFill/>
        </p:spPr>
      </p:pic>
    </p:spTree>
    <p:extLst>
      <p:ext uri="{BB962C8B-B14F-4D97-AF65-F5344CB8AC3E}">
        <p14:creationId xmlns:p14="http://schemas.microsoft.com/office/powerpoint/2010/main" val="12427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stCondLst>
                                            <p:cond delay="0"/>
                                          </p:stCondLst>
                                        </p:cTn>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1000">
                                          <p:stCondLst>
                                            <p:cond delay="0"/>
                                          </p:stCondLst>
                                        </p:cTn>
                                        <p:tgtEl>
                                          <p:spTgt spid="1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1000">
                                          <p:stCondLst>
                                            <p:cond delay="0"/>
                                          </p:stCondLst>
                                        </p:cTn>
                                        <p:tgtEl>
                                          <p:spTgt spid="1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1000">
                                          <p:stCondLst>
                                            <p:cond delay="0"/>
                                          </p:stCondLst>
                                        </p:cTn>
                                        <p:tgtEl>
                                          <p:spTgt spid="17">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DASAR HUKUM</a:t>
            </a:r>
          </a:p>
        </p:txBody>
      </p:sp>
      <p:sp>
        <p:nvSpPr>
          <p:cNvPr id="8" name="Rectangle 3">
            <a:extLst>
              <a:ext uri="{FF2B5EF4-FFF2-40B4-BE49-F238E27FC236}">
                <a16:creationId xmlns:a16="http://schemas.microsoft.com/office/drawing/2014/main" id="{F1D7BACA-69B3-4385-8027-F63E21C61563}"/>
              </a:ext>
            </a:extLst>
          </p:cNvPr>
          <p:cNvSpPr>
            <a:spLocks noGrp="1" noChangeArrowheads="1"/>
          </p:cNvSpPr>
          <p:nvPr>
            <p:ph sz="quarter" idx="1"/>
          </p:nvPr>
        </p:nvSpPr>
        <p:spPr>
          <a:xfrm>
            <a:off x="417512" y="1752600"/>
            <a:ext cx="8229600" cy="3886200"/>
          </a:xfrm>
        </p:spPr>
        <p:txBody>
          <a:bodyPr/>
          <a:lstStyle/>
          <a:p>
            <a:pPr marL="990600" lvl="1" indent="-533400">
              <a:buClr>
                <a:schemeClr val="tx1"/>
              </a:buClr>
              <a:buFontTx/>
              <a:buAutoNum type="arabicPeriod" startAt="2"/>
            </a:pPr>
            <a:r>
              <a:rPr lang="en-US" sz="2600" dirty="0" err="1"/>
              <a:t>Pengurus</a:t>
            </a:r>
            <a:r>
              <a:rPr lang="en-US" sz="2600" dirty="0"/>
              <a:t> </a:t>
            </a:r>
            <a:r>
              <a:rPr lang="en-US" sz="2600" dirty="0" err="1"/>
              <a:t>diwajibkan</a:t>
            </a:r>
            <a:r>
              <a:rPr lang="en-US" sz="2600" dirty="0"/>
              <a:t> </a:t>
            </a:r>
            <a:r>
              <a:rPr lang="en-US" sz="2600" dirty="0" err="1"/>
              <a:t>memeriksa</a:t>
            </a:r>
            <a:r>
              <a:rPr lang="en-US" sz="2600" dirty="0"/>
              <a:t> </a:t>
            </a:r>
            <a:r>
              <a:rPr lang="en-US" sz="2600" dirty="0" err="1"/>
              <a:t>semua</a:t>
            </a:r>
            <a:r>
              <a:rPr lang="en-US" sz="2600" dirty="0"/>
              <a:t> </a:t>
            </a:r>
            <a:r>
              <a:rPr lang="en-US" sz="2600" dirty="0" err="1"/>
              <a:t>tenaga</a:t>
            </a:r>
            <a:r>
              <a:rPr lang="en-US" sz="2600" dirty="0"/>
              <a:t> </a:t>
            </a:r>
            <a:r>
              <a:rPr lang="en-US" sz="2600" dirty="0" err="1"/>
              <a:t>kerja</a:t>
            </a:r>
            <a:r>
              <a:rPr lang="en-US" sz="2600" dirty="0"/>
              <a:t> yang </a:t>
            </a:r>
            <a:r>
              <a:rPr lang="en-US" sz="2600" dirty="0" err="1"/>
              <a:t>berada</a:t>
            </a:r>
            <a:r>
              <a:rPr lang="en-US" sz="2600" dirty="0"/>
              <a:t> di </a:t>
            </a:r>
            <a:r>
              <a:rPr lang="en-US" sz="2600" dirty="0" err="1"/>
              <a:t>bawah</a:t>
            </a:r>
            <a:r>
              <a:rPr lang="en-US" sz="2600" dirty="0"/>
              <a:t> </a:t>
            </a:r>
            <a:r>
              <a:rPr lang="en-US" sz="2600" dirty="0" err="1"/>
              <a:t>pimpinannya</a:t>
            </a:r>
            <a:r>
              <a:rPr lang="en-US" sz="2600" dirty="0"/>
              <a:t> </a:t>
            </a:r>
            <a:r>
              <a:rPr lang="en-US" sz="2600" dirty="0" err="1"/>
              <a:t>secara</a:t>
            </a:r>
            <a:r>
              <a:rPr lang="en-US" sz="2600" dirty="0"/>
              <a:t> </a:t>
            </a:r>
            <a:r>
              <a:rPr lang="en-US" sz="2600" dirty="0" err="1"/>
              <a:t>berkala</a:t>
            </a:r>
            <a:r>
              <a:rPr lang="en-US" sz="2600" dirty="0"/>
              <a:t> pada </a:t>
            </a:r>
            <a:r>
              <a:rPr lang="en-US" sz="2600" dirty="0" err="1"/>
              <a:t>dokter</a:t>
            </a:r>
            <a:r>
              <a:rPr lang="en-US" sz="2600" dirty="0"/>
              <a:t> yang </a:t>
            </a:r>
            <a:r>
              <a:rPr lang="en-US" sz="2600" dirty="0" err="1"/>
              <a:t>ditunjuk</a:t>
            </a:r>
            <a:r>
              <a:rPr lang="en-US" sz="2600" dirty="0"/>
              <a:t> oleh </a:t>
            </a:r>
            <a:r>
              <a:rPr lang="en-US" sz="2600" dirty="0" err="1"/>
              <a:t>pengusaha</a:t>
            </a:r>
            <a:r>
              <a:rPr lang="en-US" sz="2600" dirty="0"/>
              <a:t> yang </a:t>
            </a:r>
            <a:r>
              <a:rPr lang="en-US" sz="2600" dirty="0" err="1"/>
              <a:t>dibenarkan</a:t>
            </a:r>
            <a:r>
              <a:rPr lang="en-US" sz="2600" dirty="0"/>
              <a:t> oleh </a:t>
            </a:r>
            <a:r>
              <a:rPr lang="en-US" sz="2600" dirty="0" err="1"/>
              <a:t>direktur</a:t>
            </a:r>
            <a:endParaRPr lang="en-US" sz="2600" dirty="0"/>
          </a:p>
          <a:p>
            <a:pPr marL="990600" lvl="1" indent="-533400">
              <a:buClr>
                <a:schemeClr val="tx1"/>
              </a:buClr>
              <a:buFontTx/>
              <a:buAutoNum type="arabicPeriod" startAt="2"/>
            </a:pPr>
            <a:r>
              <a:rPr lang="en-US" sz="2600" dirty="0"/>
              <a:t>Norma-</a:t>
            </a:r>
            <a:r>
              <a:rPr lang="en-US" sz="2600" dirty="0" err="1"/>
              <a:t>norma</a:t>
            </a:r>
            <a:r>
              <a:rPr lang="en-US" sz="2600" dirty="0"/>
              <a:t> </a:t>
            </a:r>
            <a:r>
              <a:rPr lang="en-US" sz="2600" dirty="0" err="1"/>
              <a:t>mengenai</a:t>
            </a:r>
            <a:r>
              <a:rPr lang="en-US" sz="2600" dirty="0"/>
              <a:t> </a:t>
            </a:r>
            <a:r>
              <a:rPr lang="en-US" sz="2600" dirty="0" err="1"/>
              <a:t>pengujian</a:t>
            </a:r>
            <a:r>
              <a:rPr lang="en-US" sz="2600" dirty="0"/>
              <a:t> </a:t>
            </a:r>
            <a:r>
              <a:rPr lang="en-US" sz="2600" dirty="0" err="1"/>
              <a:t>kesehatan</a:t>
            </a:r>
            <a:r>
              <a:rPr lang="en-US" sz="2600" dirty="0"/>
              <a:t> </a:t>
            </a:r>
            <a:r>
              <a:rPr lang="en-US" sz="2600" dirty="0" err="1"/>
              <a:t>ditetapkan</a:t>
            </a:r>
            <a:r>
              <a:rPr lang="en-US" sz="2600" dirty="0"/>
              <a:t> </a:t>
            </a:r>
            <a:r>
              <a:rPr lang="en-US" sz="2600" dirty="0" err="1"/>
              <a:t>dengan</a:t>
            </a:r>
            <a:r>
              <a:rPr lang="en-US" sz="2600" dirty="0"/>
              <a:t> </a:t>
            </a:r>
            <a:r>
              <a:rPr lang="en-US" sz="2600" dirty="0" err="1"/>
              <a:t>peraturan</a:t>
            </a:r>
            <a:r>
              <a:rPr lang="en-US" sz="2600" dirty="0"/>
              <a:t> </a:t>
            </a:r>
            <a:r>
              <a:rPr lang="en-US" sz="2600" dirty="0" err="1"/>
              <a:t>perundangan</a:t>
            </a:r>
            <a:endParaRPr lang="en-US" sz="2600" dirty="0"/>
          </a:p>
        </p:txBody>
      </p:sp>
    </p:spTree>
    <p:extLst>
      <p:ext uri="{BB962C8B-B14F-4D97-AF65-F5344CB8AC3E}">
        <p14:creationId xmlns:p14="http://schemas.microsoft.com/office/powerpoint/2010/main" val="35722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stCondLst>
                                            <p:cond delay="0"/>
                                          </p:stCondLst>
                                        </p:cTn>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stCondLst>
                                            <p:cond delay="0"/>
                                          </p:stCondLst>
                                        </p:cTn>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DASAR HUKUM</a:t>
            </a:r>
          </a:p>
        </p:txBody>
      </p:sp>
      <p:sp>
        <p:nvSpPr>
          <p:cNvPr id="8" name="Rectangle 3">
            <a:extLst>
              <a:ext uri="{FF2B5EF4-FFF2-40B4-BE49-F238E27FC236}">
                <a16:creationId xmlns:a16="http://schemas.microsoft.com/office/drawing/2014/main" id="{6692BDAB-3682-4053-93DB-F7AE31B070CB}"/>
              </a:ext>
            </a:extLst>
          </p:cNvPr>
          <p:cNvSpPr>
            <a:spLocks noGrp="1" noChangeArrowheads="1"/>
          </p:cNvSpPr>
          <p:nvPr>
            <p:ph sz="quarter" idx="1"/>
          </p:nvPr>
        </p:nvSpPr>
        <p:spPr>
          <a:xfrm>
            <a:off x="442912" y="1507067"/>
            <a:ext cx="8229600" cy="5592763"/>
          </a:xfrm>
        </p:spPr>
        <p:txBody>
          <a:bodyPr/>
          <a:lstStyle/>
          <a:p>
            <a:pPr marL="609600" indent="-609600">
              <a:buClr>
                <a:schemeClr val="tx1"/>
              </a:buClr>
              <a:buFontTx/>
              <a:buAutoNum type="arabicPeriod" startAt="2"/>
            </a:pPr>
            <a:r>
              <a:rPr lang="en-US" sz="2800" dirty="0" err="1"/>
              <a:t>Peraturan</a:t>
            </a:r>
            <a:r>
              <a:rPr lang="en-US" sz="2800" dirty="0"/>
              <a:t> Menteri Tenaga </a:t>
            </a:r>
            <a:r>
              <a:rPr lang="en-US" sz="2800" dirty="0" err="1"/>
              <a:t>Kerja</a:t>
            </a:r>
            <a:r>
              <a:rPr lang="en-US" sz="2800" dirty="0"/>
              <a:t> Dan </a:t>
            </a:r>
            <a:r>
              <a:rPr lang="en-US" sz="2800" dirty="0" err="1"/>
              <a:t>Transmigrasi</a:t>
            </a:r>
            <a:r>
              <a:rPr lang="en-US" sz="2800" dirty="0"/>
              <a:t> No: PER.02/MEN/1980—</a:t>
            </a:r>
            <a:r>
              <a:rPr lang="en-US" sz="2800" dirty="0" err="1"/>
              <a:t>tentang</a:t>
            </a:r>
            <a:r>
              <a:rPr lang="en-US" sz="2800" dirty="0"/>
              <a:t> </a:t>
            </a:r>
            <a:r>
              <a:rPr lang="en-US" sz="2800" dirty="0" err="1"/>
              <a:t>pemeriksaan</a:t>
            </a:r>
            <a:r>
              <a:rPr lang="en-US" sz="2800" dirty="0"/>
              <a:t> </a:t>
            </a:r>
            <a:r>
              <a:rPr lang="en-US" sz="2800" dirty="0" err="1"/>
              <a:t>kesehatan</a:t>
            </a:r>
            <a:r>
              <a:rPr lang="en-US" sz="2800" dirty="0"/>
              <a:t> </a:t>
            </a:r>
            <a:r>
              <a:rPr lang="en-US" sz="2800" dirty="0" err="1"/>
              <a:t>tenaga</a:t>
            </a:r>
            <a:r>
              <a:rPr lang="en-US" sz="2800" dirty="0"/>
              <a:t> </a:t>
            </a:r>
            <a:r>
              <a:rPr lang="en-US" sz="2800" dirty="0" err="1"/>
              <a:t>kerja</a:t>
            </a:r>
            <a:r>
              <a:rPr lang="en-US" sz="2800" dirty="0"/>
              <a:t> </a:t>
            </a:r>
            <a:r>
              <a:rPr lang="en-US" sz="2800" dirty="0" err="1"/>
              <a:t>dalam</a:t>
            </a:r>
            <a:r>
              <a:rPr lang="en-US" sz="2800" dirty="0"/>
              <a:t> </a:t>
            </a:r>
            <a:r>
              <a:rPr lang="en-US" sz="2800" dirty="0" err="1"/>
              <a:t>penyelenggaraan</a:t>
            </a:r>
            <a:r>
              <a:rPr lang="en-US" sz="2800" dirty="0"/>
              <a:t> </a:t>
            </a:r>
            <a:r>
              <a:rPr lang="en-US" sz="2800" dirty="0" err="1"/>
              <a:t>keselamatan</a:t>
            </a:r>
            <a:r>
              <a:rPr lang="en-US" sz="2800" dirty="0"/>
              <a:t> </a:t>
            </a:r>
            <a:r>
              <a:rPr lang="en-US" sz="2800" dirty="0" err="1"/>
              <a:t>kerja</a:t>
            </a:r>
            <a:endParaRPr lang="en-US" sz="2800" dirty="0"/>
          </a:p>
          <a:p>
            <a:pPr marL="990600" lvl="1" indent="-533400">
              <a:buClr>
                <a:schemeClr val="tx1"/>
              </a:buClr>
              <a:buFontTx/>
              <a:buNone/>
            </a:pPr>
            <a:r>
              <a:rPr lang="en-US" sz="2600" dirty="0" err="1"/>
              <a:t>Pasal</a:t>
            </a:r>
            <a:r>
              <a:rPr lang="en-US" sz="2600" dirty="0"/>
              <a:t> 1</a:t>
            </a:r>
          </a:p>
          <a:p>
            <a:pPr marL="990600" lvl="1" indent="-533400">
              <a:buClr>
                <a:schemeClr val="tx1"/>
              </a:buClr>
              <a:buFontTx/>
              <a:buNone/>
            </a:pPr>
            <a:r>
              <a:rPr lang="en-US" sz="2600" dirty="0"/>
              <a:t>Yang </a:t>
            </a:r>
            <a:r>
              <a:rPr lang="en-US" sz="2600" dirty="0" err="1"/>
              <a:t>dimaksud</a:t>
            </a:r>
            <a:r>
              <a:rPr lang="en-US" sz="2600" dirty="0"/>
              <a:t> </a:t>
            </a:r>
            <a:r>
              <a:rPr lang="en-US" sz="2600" dirty="0" err="1"/>
              <a:t>adalah</a:t>
            </a:r>
            <a:endParaRPr lang="en-US" sz="2600" dirty="0"/>
          </a:p>
          <a:p>
            <a:pPr marL="990600" lvl="1" indent="-533400">
              <a:buClr>
                <a:schemeClr val="tx1"/>
              </a:buClr>
              <a:buFontTx/>
              <a:buAutoNum type="alphaLcPeriod"/>
            </a:pPr>
            <a:r>
              <a:rPr lang="en-US" sz="2600" dirty="0" err="1"/>
              <a:t>Pemeriksaan</a:t>
            </a:r>
            <a:r>
              <a:rPr lang="en-US" sz="2600" dirty="0"/>
              <a:t> </a:t>
            </a:r>
            <a:r>
              <a:rPr lang="en-US" sz="2600" dirty="0" err="1"/>
              <a:t>kesehatan</a:t>
            </a:r>
            <a:r>
              <a:rPr lang="en-US" sz="2600" dirty="0"/>
              <a:t> </a:t>
            </a:r>
            <a:r>
              <a:rPr lang="en-US" sz="2600" dirty="0" err="1"/>
              <a:t>sebelum</a:t>
            </a:r>
            <a:r>
              <a:rPr lang="en-US" sz="2600" dirty="0"/>
              <a:t> </a:t>
            </a:r>
            <a:r>
              <a:rPr lang="en-US" sz="2600" dirty="0" err="1"/>
              <a:t>kerja</a:t>
            </a:r>
            <a:r>
              <a:rPr lang="en-US" sz="2600" dirty="0"/>
              <a:t> </a:t>
            </a:r>
            <a:r>
              <a:rPr lang="en-US" sz="2600" dirty="0" err="1"/>
              <a:t>adalah</a:t>
            </a:r>
            <a:r>
              <a:rPr lang="en-US" sz="2600" dirty="0"/>
              <a:t> </a:t>
            </a:r>
            <a:r>
              <a:rPr lang="en-US" sz="2600" dirty="0" err="1"/>
              <a:t>pemeriksaan</a:t>
            </a:r>
            <a:r>
              <a:rPr lang="en-US" sz="2600" dirty="0"/>
              <a:t> </a:t>
            </a:r>
            <a:r>
              <a:rPr lang="en-US" sz="2600" dirty="0" err="1"/>
              <a:t>kesehatan</a:t>
            </a:r>
            <a:r>
              <a:rPr lang="en-US" sz="2600" dirty="0"/>
              <a:t> yang </a:t>
            </a:r>
            <a:r>
              <a:rPr lang="en-US" sz="2600" dirty="0" err="1"/>
              <a:t>dilakukan</a:t>
            </a:r>
            <a:r>
              <a:rPr lang="en-US" sz="2600" dirty="0"/>
              <a:t> oleh </a:t>
            </a:r>
            <a:r>
              <a:rPr lang="en-US" sz="2600" dirty="0" err="1"/>
              <a:t>dokter</a:t>
            </a:r>
            <a:r>
              <a:rPr lang="en-US" sz="2600" dirty="0"/>
              <a:t> </a:t>
            </a:r>
            <a:r>
              <a:rPr lang="en-US" sz="2600" dirty="0" err="1"/>
              <a:t>sebelum</a:t>
            </a:r>
            <a:r>
              <a:rPr lang="en-US" sz="2600" dirty="0"/>
              <a:t> </a:t>
            </a:r>
            <a:r>
              <a:rPr lang="en-US" sz="2600" dirty="0" err="1"/>
              <a:t>seorang</a:t>
            </a:r>
            <a:r>
              <a:rPr lang="en-US" sz="2600" dirty="0"/>
              <a:t> </a:t>
            </a:r>
            <a:r>
              <a:rPr lang="en-US" sz="2600" dirty="0" err="1"/>
              <a:t>tenaga</a:t>
            </a:r>
            <a:r>
              <a:rPr lang="en-US" sz="2600" dirty="0"/>
              <a:t> </a:t>
            </a:r>
            <a:r>
              <a:rPr lang="en-US" sz="2600" dirty="0" err="1"/>
              <a:t>kerja</a:t>
            </a:r>
            <a:r>
              <a:rPr lang="en-US" sz="2600" dirty="0"/>
              <a:t> </a:t>
            </a:r>
            <a:r>
              <a:rPr lang="en-US" sz="2600" dirty="0" err="1"/>
              <a:t>diterima</a:t>
            </a:r>
            <a:r>
              <a:rPr lang="en-US" sz="2600" dirty="0"/>
              <a:t> </a:t>
            </a:r>
            <a:r>
              <a:rPr lang="en-US" sz="2600" dirty="0" err="1"/>
              <a:t>untuk</a:t>
            </a:r>
            <a:r>
              <a:rPr lang="en-US" sz="2600" dirty="0"/>
              <a:t> </a:t>
            </a:r>
            <a:r>
              <a:rPr lang="en-US" sz="2600" dirty="0" err="1"/>
              <a:t>melakukan</a:t>
            </a:r>
            <a:r>
              <a:rPr lang="en-US" sz="2600" dirty="0"/>
              <a:t> </a:t>
            </a:r>
            <a:r>
              <a:rPr lang="en-US" sz="2600" dirty="0" err="1"/>
              <a:t>pekerjaan</a:t>
            </a:r>
            <a:r>
              <a:rPr lang="en-US" sz="2600" dirty="0"/>
              <a:t>.</a:t>
            </a:r>
          </a:p>
        </p:txBody>
      </p:sp>
    </p:spTree>
    <p:extLst>
      <p:ext uri="{BB962C8B-B14F-4D97-AF65-F5344CB8AC3E}">
        <p14:creationId xmlns:p14="http://schemas.microsoft.com/office/powerpoint/2010/main" val="24418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stCondLst>
                                            <p:cond delay="0"/>
                                          </p:stCondLst>
                                        </p:cTn>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stCondLst>
                                            <p:cond delay="0"/>
                                          </p:stCondLst>
                                        </p:cTn>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stCondLst>
                                            <p:cond delay="0"/>
                                          </p:stCondLst>
                                        </p:cTn>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stCondLst>
                                            <p:cond delay="0"/>
                                          </p:stCondLst>
                                        </p:cTn>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DASAR HUKUM</a:t>
            </a:r>
          </a:p>
        </p:txBody>
      </p:sp>
      <p:sp>
        <p:nvSpPr>
          <p:cNvPr id="7" name="Rectangle 3">
            <a:extLst>
              <a:ext uri="{FF2B5EF4-FFF2-40B4-BE49-F238E27FC236}">
                <a16:creationId xmlns:a16="http://schemas.microsoft.com/office/drawing/2014/main" id="{1C2637B8-48EA-4AB2-9FC3-84E638A5AF10}"/>
              </a:ext>
            </a:extLst>
          </p:cNvPr>
          <p:cNvSpPr txBox="1">
            <a:spLocks noChangeArrowheads="1"/>
          </p:cNvSpPr>
          <p:nvPr/>
        </p:nvSpPr>
        <p:spPr bwMode="auto">
          <a:xfrm>
            <a:off x="404812" y="16002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00" lvl="1" indent="-533400">
              <a:buClr>
                <a:schemeClr val="tx1"/>
              </a:buClr>
              <a:buFontTx/>
              <a:buAutoNum type="alphaLcPeriod" startAt="2"/>
            </a:pPr>
            <a:r>
              <a:rPr lang="en-US" sz="2600"/>
              <a:t>Dokter adalah dokter yang ditunjuk oleh pengusaha dan telah memenuhi syarat sesuai dengan peraturan Menteri Tenaga Kerja Transmigrasi dan Koperasi No.1/MEN/1976—(tentang kewajiban latihan hiperkes bagi dokter perusahaan) dan syarat lain yang dibenarkan oleh direktur Jenderal Binawasker.</a:t>
            </a:r>
            <a:endParaRPr lang="en-US" sz="2600" dirty="0"/>
          </a:p>
        </p:txBody>
      </p:sp>
    </p:spTree>
    <p:extLst>
      <p:ext uri="{BB962C8B-B14F-4D97-AF65-F5344CB8AC3E}">
        <p14:creationId xmlns:p14="http://schemas.microsoft.com/office/powerpoint/2010/main" val="5279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81CCF12-3BB9-43D8-AEC0-F972AA1AD5B9}"/>
              </a:ext>
            </a:extLst>
          </p:cNvPr>
          <p:cNvSpPr>
            <a:spLocks noGrp="1" noChangeArrowheads="1"/>
          </p:cNvSpPr>
          <p:nvPr>
            <p:ph type="title"/>
          </p:nvPr>
        </p:nvSpPr>
        <p:spPr>
          <a:xfrm>
            <a:off x="531812" y="569913"/>
            <a:ext cx="8080375" cy="954087"/>
          </a:xfrm>
        </p:spPr>
        <p:txBody>
          <a:bodyPr/>
          <a:lstStyle/>
          <a:p>
            <a:pPr marL="838200" indent="-838200"/>
            <a:r>
              <a:rPr lang="en-US" sz="2800" b="1" dirty="0"/>
              <a:t>DASAR HUKUM</a:t>
            </a:r>
          </a:p>
        </p:txBody>
      </p:sp>
      <p:sp>
        <p:nvSpPr>
          <p:cNvPr id="6" name="Rectangle 3">
            <a:extLst>
              <a:ext uri="{FF2B5EF4-FFF2-40B4-BE49-F238E27FC236}">
                <a16:creationId xmlns:a16="http://schemas.microsoft.com/office/drawing/2014/main" id="{0451D333-0A05-482D-BF01-E936A1B5C88B}"/>
              </a:ext>
            </a:extLst>
          </p:cNvPr>
          <p:cNvSpPr>
            <a:spLocks noGrp="1" noChangeArrowheads="1"/>
          </p:cNvSpPr>
          <p:nvPr>
            <p:ph sz="quarter" idx="1"/>
          </p:nvPr>
        </p:nvSpPr>
        <p:spPr>
          <a:xfrm>
            <a:off x="838199" y="1676400"/>
            <a:ext cx="7467600" cy="3886200"/>
          </a:xfrm>
        </p:spPr>
        <p:txBody>
          <a:bodyPr>
            <a:normAutofit/>
          </a:bodyPr>
          <a:lstStyle/>
          <a:p>
            <a:pPr marL="533400" indent="-533400">
              <a:lnSpc>
                <a:spcPct val="90000"/>
              </a:lnSpc>
              <a:buFont typeface="Wingdings" pitchFamily="2" charset="2"/>
              <a:buNone/>
            </a:pPr>
            <a:r>
              <a:rPr lang="en-US" sz="2600" dirty="0" err="1"/>
              <a:t>Pasal</a:t>
            </a:r>
            <a:r>
              <a:rPr lang="en-US" sz="2600" dirty="0"/>
              <a:t> 2 </a:t>
            </a:r>
          </a:p>
          <a:p>
            <a:pPr marL="533400" indent="-533400">
              <a:lnSpc>
                <a:spcPct val="90000"/>
              </a:lnSpc>
              <a:buFont typeface="Wingdings" pitchFamily="2" charset="2"/>
              <a:buAutoNum type="arabicPeriod"/>
            </a:pPr>
            <a:r>
              <a:rPr lang="en-US" sz="2600" dirty="0" err="1"/>
              <a:t>Pemeriksaan</a:t>
            </a:r>
            <a:r>
              <a:rPr lang="en-US" sz="2600" dirty="0"/>
              <a:t> </a:t>
            </a:r>
            <a:r>
              <a:rPr lang="en-US" sz="2600" dirty="0" err="1"/>
              <a:t>kesehatan</a:t>
            </a:r>
            <a:r>
              <a:rPr lang="en-US" sz="2600" dirty="0"/>
              <a:t> </a:t>
            </a:r>
            <a:r>
              <a:rPr lang="en-US" sz="2600" dirty="0" err="1"/>
              <a:t>sebelum</a:t>
            </a:r>
            <a:r>
              <a:rPr lang="en-US" sz="2600" dirty="0"/>
              <a:t> </a:t>
            </a:r>
            <a:r>
              <a:rPr lang="en-US" sz="2600" dirty="0" err="1"/>
              <a:t>bekerja</a:t>
            </a:r>
            <a:r>
              <a:rPr lang="en-US" sz="2600" dirty="0"/>
              <a:t> </a:t>
            </a:r>
            <a:r>
              <a:rPr lang="en-US" sz="2600" dirty="0" err="1"/>
              <a:t>ditujukan</a:t>
            </a:r>
            <a:r>
              <a:rPr lang="en-US" sz="2600" dirty="0"/>
              <a:t> agar </a:t>
            </a:r>
            <a:r>
              <a:rPr lang="en-US" sz="2600" dirty="0" err="1"/>
              <a:t>tenaga</a:t>
            </a:r>
            <a:r>
              <a:rPr lang="en-US" sz="2600" dirty="0"/>
              <a:t> </a:t>
            </a:r>
            <a:r>
              <a:rPr lang="en-US" sz="2600" dirty="0" err="1"/>
              <a:t>kerja</a:t>
            </a:r>
            <a:r>
              <a:rPr lang="en-US" sz="2600" dirty="0"/>
              <a:t> yang </a:t>
            </a:r>
            <a:r>
              <a:rPr lang="en-US" sz="2600" dirty="0" err="1"/>
              <a:t>diterima</a:t>
            </a:r>
            <a:r>
              <a:rPr lang="en-US" sz="2600" dirty="0"/>
              <a:t> </a:t>
            </a:r>
            <a:r>
              <a:rPr lang="en-US" sz="2600" dirty="0" err="1"/>
              <a:t>berada</a:t>
            </a:r>
            <a:r>
              <a:rPr lang="en-US" sz="2600" dirty="0"/>
              <a:t> </a:t>
            </a:r>
            <a:r>
              <a:rPr lang="en-US" sz="2600" dirty="0" err="1"/>
              <a:t>dalam</a:t>
            </a:r>
            <a:r>
              <a:rPr lang="en-US" sz="2600" dirty="0"/>
              <a:t> </a:t>
            </a:r>
            <a:r>
              <a:rPr lang="en-US" sz="2600" dirty="0" err="1"/>
              <a:t>kondisi</a:t>
            </a:r>
            <a:r>
              <a:rPr lang="en-US" sz="2600" dirty="0"/>
              <a:t> </a:t>
            </a:r>
            <a:r>
              <a:rPr lang="en-US" sz="2600" dirty="0" err="1"/>
              <a:t>kesehatan</a:t>
            </a:r>
            <a:r>
              <a:rPr lang="en-US" sz="2600" dirty="0"/>
              <a:t> yang </a:t>
            </a:r>
            <a:r>
              <a:rPr lang="en-US" sz="2600" dirty="0" err="1"/>
              <a:t>setinggi-tingginya</a:t>
            </a:r>
            <a:r>
              <a:rPr lang="en-US" sz="2600" dirty="0"/>
              <a:t>, </a:t>
            </a:r>
            <a:r>
              <a:rPr lang="en-US" sz="2600" dirty="0" err="1"/>
              <a:t>tidak</a:t>
            </a:r>
            <a:r>
              <a:rPr lang="en-US" sz="2600" dirty="0"/>
              <a:t> </a:t>
            </a:r>
            <a:r>
              <a:rPr lang="en-US" sz="2600" dirty="0" err="1"/>
              <a:t>mempunyai</a:t>
            </a:r>
            <a:r>
              <a:rPr lang="en-US" sz="2600" dirty="0"/>
              <a:t> </a:t>
            </a:r>
            <a:r>
              <a:rPr lang="en-US" sz="2600" dirty="0" err="1"/>
              <a:t>penyakit</a:t>
            </a:r>
            <a:r>
              <a:rPr lang="en-US" sz="2600" dirty="0"/>
              <a:t> </a:t>
            </a:r>
            <a:r>
              <a:rPr lang="en-US" sz="2600" dirty="0" err="1"/>
              <a:t>menular</a:t>
            </a:r>
            <a:r>
              <a:rPr lang="en-US" sz="2600" dirty="0"/>
              <a:t> yang </a:t>
            </a:r>
            <a:r>
              <a:rPr lang="en-US" sz="2600" dirty="0" err="1"/>
              <a:t>akan</a:t>
            </a:r>
            <a:r>
              <a:rPr lang="en-US" sz="2600" dirty="0"/>
              <a:t> </a:t>
            </a:r>
            <a:r>
              <a:rPr lang="en-US" sz="2600" dirty="0" err="1"/>
              <a:t>mengenai</a:t>
            </a:r>
            <a:r>
              <a:rPr lang="en-US" sz="2600" dirty="0"/>
              <a:t> </a:t>
            </a:r>
            <a:r>
              <a:rPr lang="en-US" sz="2600" dirty="0" err="1"/>
              <a:t>tenaga</a:t>
            </a:r>
            <a:r>
              <a:rPr lang="en-US" sz="2600" dirty="0"/>
              <a:t> </a:t>
            </a:r>
            <a:r>
              <a:rPr lang="en-US" sz="2600" dirty="0" err="1"/>
              <a:t>kerja</a:t>
            </a:r>
            <a:r>
              <a:rPr lang="en-US" sz="2600" dirty="0"/>
              <a:t> </a:t>
            </a:r>
            <a:r>
              <a:rPr lang="en-US" sz="2600" dirty="0" err="1"/>
              <a:t>lainnya</a:t>
            </a:r>
            <a:r>
              <a:rPr lang="en-US" sz="2600" dirty="0"/>
              <a:t> dan </a:t>
            </a:r>
            <a:r>
              <a:rPr lang="en-US" sz="2600" dirty="0" err="1"/>
              <a:t>cocok</a:t>
            </a:r>
            <a:r>
              <a:rPr lang="en-US" sz="2600" dirty="0"/>
              <a:t> </a:t>
            </a:r>
            <a:r>
              <a:rPr lang="en-US" sz="2600" dirty="0" err="1"/>
              <a:t>untuk</a:t>
            </a:r>
            <a:r>
              <a:rPr lang="en-US" sz="2600" dirty="0"/>
              <a:t> </a:t>
            </a:r>
            <a:r>
              <a:rPr lang="en-US" sz="2600" dirty="0" err="1"/>
              <a:t>pekerjaan</a:t>
            </a:r>
            <a:r>
              <a:rPr lang="en-US" sz="2600" dirty="0"/>
              <a:t> yang </a:t>
            </a:r>
            <a:r>
              <a:rPr lang="en-US" sz="2600" dirty="0" err="1"/>
              <a:t>dilakukan</a:t>
            </a:r>
            <a:r>
              <a:rPr lang="en-US" sz="2600" dirty="0"/>
              <a:t> </a:t>
            </a:r>
            <a:r>
              <a:rPr lang="en-US" sz="2600" dirty="0" err="1"/>
              <a:t>sehingga</a:t>
            </a:r>
            <a:r>
              <a:rPr lang="en-US" sz="2600" dirty="0"/>
              <a:t> </a:t>
            </a:r>
            <a:r>
              <a:rPr lang="en-US" sz="2600" dirty="0" err="1"/>
              <a:t>keselamatan</a:t>
            </a:r>
            <a:r>
              <a:rPr lang="en-US" sz="2600" dirty="0"/>
              <a:t> dan </a:t>
            </a:r>
            <a:r>
              <a:rPr lang="en-US" sz="2600" dirty="0" err="1"/>
              <a:t>kesehatan</a:t>
            </a:r>
            <a:r>
              <a:rPr lang="en-US" sz="2600" dirty="0"/>
              <a:t> </a:t>
            </a:r>
            <a:r>
              <a:rPr lang="en-US" sz="2600" dirty="0" err="1"/>
              <a:t>tenaga</a:t>
            </a:r>
            <a:r>
              <a:rPr lang="en-US" sz="2600" dirty="0"/>
              <a:t> </a:t>
            </a:r>
            <a:r>
              <a:rPr lang="en-US" sz="2600" dirty="0" err="1"/>
              <a:t>kerja</a:t>
            </a:r>
            <a:r>
              <a:rPr lang="en-US" sz="2600" dirty="0"/>
              <a:t> yang </a:t>
            </a:r>
            <a:r>
              <a:rPr lang="en-US" sz="2600" dirty="0" err="1"/>
              <a:t>bersangkutan</a:t>
            </a:r>
            <a:r>
              <a:rPr lang="en-US" sz="2600" dirty="0"/>
              <a:t> dan </a:t>
            </a:r>
            <a:r>
              <a:rPr lang="en-US" sz="2600" dirty="0" err="1"/>
              <a:t>tenaga</a:t>
            </a:r>
            <a:r>
              <a:rPr lang="en-US" sz="2600" dirty="0"/>
              <a:t> </a:t>
            </a:r>
            <a:r>
              <a:rPr lang="en-US" sz="2600" dirty="0" err="1"/>
              <a:t>kerja</a:t>
            </a:r>
            <a:r>
              <a:rPr lang="en-US" sz="2600" dirty="0"/>
              <a:t> </a:t>
            </a:r>
            <a:r>
              <a:rPr lang="en-US" sz="2600" dirty="0" err="1"/>
              <a:t>lainnya</a:t>
            </a:r>
            <a:r>
              <a:rPr lang="en-US" sz="2600" dirty="0"/>
              <a:t> </a:t>
            </a:r>
            <a:r>
              <a:rPr lang="en-US" sz="2600" dirty="0" err="1"/>
              <a:t>dapat</a:t>
            </a:r>
            <a:r>
              <a:rPr lang="en-US" sz="2600" dirty="0"/>
              <a:t> </a:t>
            </a:r>
            <a:r>
              <a:rPr lang="en-US" sz="2600" dirty="0" err="1"/>
              <a:t>dijamin</a:t>
            </a:r>
            <a:endParaRPr lang="en-US" sz="2600" dirty="0"/>
          </a:p>
        </p:txBody>
      </p:sp>
    </p:spTree>
    <p:extLst>
      <p:ext uri="{BB962C8B-B14F-4D97-AF65-F5344CB8AC3E}">
        <p14:creationId xmlns:p14="http://schemas.microsoft.com/office/powerpoint/2010/main" val="5181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5" name="Rectangle 3">
            <a:extLst>
              <a:ext uri="{FF2B5EF4-FFF2-40B4-BE49-F238E27FC236}">
                <a16:creationId xmlns:a16="http://schemas.microsoft.com/office/drawing/2014/main" id="{D59B971F-3286-44E5-8ACC-A84FF146AF2D}"/>
              </a:ext>
            </a:extLst>
          </p:cNvPr>
          <p:cNvSpPr>
            <a:spLocks noGrp="1" noChangeArrowheads="1"/>
          </p:cNvSpPr>
          <p:nvPr>
            <p:ph sz="quarter" idx="1"/>
          </p:nvPr>
        </p:nvSpPr>
        <p:spPr>
          <a:xfrm>
            <a:off x="762000" y="1715775"/>
            <a:ext cx="7467600" cy="4873752"/>
          </a:xfrm>
        </p:spPr>
        <p:txBody>
          <a:bodyPr/>
          <a:lstStyle/>
          <a:p>
            <a:pPr marL="609600" indent="-609600">
              <a:lnSpc>
                <a:spcPct val="90000"/>
              </a:lnSpc>
              <a:buFontTx/>
              <a:buAutoNum type="arabicPeriod"/>
            </a:pPr>
            <a:r>
              <a:rPr lang="en-US" sz="2400" dirty="0" err="1"/>
              <a:t>Kegunaan</a:t>
            </a:r>
            <a:endParaRPr lang="en-US" sz="2400" dirty="0"/>
          </a:p>
          <a:p>
            <a:pPr marL="990600" lvl="1" indent="-533400">
              <a:lnSpc>
                <a:spcPct val="90000"/>
              </a:lnSpc>
              <a:buFontTx/>
              <a:buChar char="•"/>
            </a:pPr>
            <a:r>
              <a:rPr lang="en-US" sz="2400" dirty="0"/>
              <a:t>Dasar </a:t>
            </a:r>
            <a:r>
              <a:rPr lang="en-US" sz="2400" dirty="0" err="1"/>
              <a:t>kondisi</a:t>
            </a:r>
            <a:r>
              <a:rPr lang="en-US" sz="2400" dirty="0"/>
              <a:t> </a:t>
            </a:r>
            <a:r>
              <a:rPr lang="en-US" sz="2400" dirty="0" err="1"/>
              <a:t>kesehatan</a:t>
            </a:r>
            <a:r>
              <a:rPr lang="en-US" sz="2400" dirty="0"/>
              <a:t> </a:t>
            </a:r>
            <a:r>
              <a:rPr lang="en-US" sz="2400" dirty="0" err="1"/>
              <a:t>awal</a:t>
            </a:r>
            <a:endParaRPr lang="en-US" sz="2400" dirty="0"/>
          </a:p>
          <a:p>
            <a:pPr marL="990600" lvl="1" indent="-533400">
              <a:lnSpc>
                <a:spcPct val="90000"/>
              </a:lnSpc>
              <a:buFontTx/>
              <a:buChar char="•"/>
            </a:pPr>
            <a:r>
              <a:rPr lang="en-US" sz="2400" dirty="0"/>
              <a:t>Fit to the job</a:t>
            </a:r>
          </a:p>
          <a:p>
            <a:pPr marL="609600" indent="-609600">
              <a:lnSpc>
                <a:spcPct val="90000"/>
              </a:lnSpc>
              <a:buFontTx/>
              <a:buAutoNum type="arabicPeriod"/>
            </a:pPr>
            <a:r>
              <a:rPr lang="en-US" sz="2400" dirty="0"/>
              <a:t>Cara </a:t>
            </a:r>
            <a:r>
              <a:rPr lang="en-US" sz="2400" dirty="0" err="1"/>
              <a:t>permintaan</a:t>
            </a:r>
            <a:r>
              <a:rPr lang="en-US" sz="2400" dirty="0"/>
              <a:t>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FontTx/>
              <a:buChar char="•"/>
            </a:pPr>
            <a:r>
              <a:rPr lang="en-US" sz="2400" dirty="0"/>
              <a:t>Oleh </a:t>
            </a:r>
            <a:r>
              <a:rPr lang="en-US" sz="2400" dirty="0" err="1"/>
              <a:t>bagian</a:t>
            </a:r>
            <a:r>
              <a:rPr lang="en-US" sz="2400" dirty="0"/>
              <a:t> HRD/SDM</a:t>
            </a:r>
          </a:p>
          <a:p>
            <a:pPr marL="990600" lvl="1" indent="-533400">
              <a:lnSpc>
                <a:spcPct val="90000"/>
              </a:lnSpc>
              <a:buFontTx/>
              <a:buChar char="•"/>
            </a:pPr>
            <a:r>
              <a:rPr lang="en-US" sz="2400" dirty="0" err="1"/>
              <a:t>Permintaan</a:t>
            </a:r>
            <a:r>
              <a:rPr lang="en-US" sz="2400" dirty="0"/>
              <a:t> </a:t>
            </a:r>
            <a:r>
              <a:rPr lang="en-US" sz="2400" dirty="0" err="1"/>
              <a:t>harus</a:t>
            </a:r>
            <a:r>
              <a:rPr lang="en-US" sz="2400" dirty="0"/>
              <a:t> </a:t>
            </a:r>
            <a:r>
              <a:rPr lang="en-US" sz="2400" dirty="0" err="1"/>
              <a:t>mencantumkan</a:t>
            </a:r>
            <a:r>
              <a:rPr lang="en-US" sz="2400" dirty="0"/>
              <a:t> </a:t>
            </a:r>
            <a:r>
              <a:rPr lang="en-US" sz="2400" dirty="0" err="1"/>
              <a:t>pekerjaan</a:t>
            </a:r>
            <a:r>
              <a:rPr lang="en-US" sz="2400" dirty="0"/>
              <a:t> yang </a:t>
            </a:r>
            <a:r>
              <a:rPr lang="en-US" sz="2400" dirty="0" err="1"/>
              <a:t>akan</a:t>
            </a:r>
            <a:r>
              <a:rPr lang="en-US" sz="2400" dirty="0"/>
              <a:t> </a:t>
            </a:r>
            <a:r>
              <a:rPr lang="en-US" sz="2400" dirty="0" err="1"/>
              <a:t>dikerjakan</a:t>
            </a:r>
            <a:r>
              <a:rPr lang="en-US" sz="2400" dirty="0"/>
              <a:t> </a:t>
            </a:r>
            <a:r>
              <a:rPr lang="en-US" sz="2400" dirty="0" err="1"/>
              <a:t>tenaga</a:t>
            </a:r>
            <a:r>
              <a:rPr lang="en-US" sz="2400" dirty="0"/>
              <a:t> </a:t>
            </a:r>
            <a:r>
              <a:rPr lang="en-US" sz="2400" dirty="0" err="1"/>
              <a:t>kerja</a:t>
            </a:r>
            <a:r>
              <a:rPr lang="en-US" sz="2400" dirty="0"/>
              <a:t> </a:t>
            </a:r>
            <a:r>
              <a:rPr lang="en-US" sz="2400" dirty="0" err="1"/>
              <a:t>nantinya</a:t>
            </a:r>
            <a:endParaRPr lang="en-US" sz="2400" dirty="0"/>
          </a:p>
          <a:p>
            <a:pPr marL="609600" indent="-609600">
              <a:lnSpc>
                <a:spcPct val="90000"/>
              </a:lnSpc>
              <a:buFontTx/>
              <a:buAutoNum type="arabicPeriod"/>
            </a:pPr>
            <a:endParaRPr lang="en-US" dirty="0"/>
          </a:p>
        </p:txBody>
      </p:sp>
    </p:spTree>
    <p:extLst>
      <p:ext uri="{BB962C8B-B14F-4D97-AF65-F5344CB8AC3E}">
        <p14:creationId xmlns:p14="http://schemas.microsoft.com/office/powerpoint/2010/main" val="30855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stCondLst>
                                            <p:cond delay="0"/>
                                          </p:stCondLst>
                                        </p:cTn>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stCondLst>
                                            <p:cond delay="0"/>
                                          </p:stCondLst>
                                        </p:cTn>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stCondLst>
                                            <p:cond delay="0"/>
                                          </p:stCondLst>
                                        </p:cTn>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stCondLst>
                                            <p:cond delay="0"/>
                                          </p:stCondLst>
                                        </p:cTn>
                                        <p:tgtEl>
                                          <p:spTgt spid="5">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stCondLst>
                                            <p:cond delay="0"/>
                                          </p:stCondLst>
                                        </p:cTn>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D9FD4534-7E99-4B69-800C-BD8D433B9ED7}"/>
              </a:ext>
            </a:extLst>
          </p:cNvPr>
          <p:cNvSpPr txBox="1">
            <a:spLocks noChangeArrowheads="1"/>
          </p:cNvSpPr>
          <p:nvPr/>
        </p:nvSpPr>
        <p:spPr bwMode="auto">
          <a:xfrm>
            <a:off x="304800" y="762000"/>
            <a:ext cx="7924800" cy="707880"/>
          </a:xfrm>
          <a:prstGeom prst="rect">
            <a:avLst/>
          </a:prstGeom>
          <a:noFill/>
          <a:ln w="9525">
            <a:noFill/>
            <a:miter lim="800000"/>
          </a:ln>
        </p:spPr>
        <p:txBody>
          <a:bodyPr wrap="square" lIns="91434" tIns="45717" rIns="91434" bIns="45717">
            <a:spAutoFit/>
          </a:bodyPr>
          <a:lstStyle/>
          <a:p>
            <a:pPr algn="ctr"/>
            <a:r>
              <a:rPr lang="en-US" sz="4000" dirty="0" err="1">
                <a:latin typeface="Times New Roman" panose="02020603050405020304" pitchFamily="18" charset="0"/>
              </a:rPr>
              <a:t>Pemeriksaan</a:t>
            </a:r>
            <a:r>
              <a:rPr lang="en-US" sz="4000" dirty="0">
                <a:latin typeface="Times New Roman" panose="02020603050405020304" pitchFamily="18" charset="0"/>
              </a:rPr>
              <a:t> </a:t>
            </a:r>
            <a:r>
              <a:rPr lang="en-US" sz="4000" dirty="0" err="1">
                <a:latin typeface="Times New Roman" panose="02020603050405020304" pitchFamily="18" charset="0"/>
              </a:rPr>
              <a:t>Sebelum</a:t>
            </a:r>
            <a:r>
              <a:rPr lang="en-US" sz="4000" dirty="0">
                <a:latin typeface="Times New Roman" panose="02020603050405020304" pitchFamily="18" charset="0"/>
              </a:rPr>
              <a:t> </a:t>
            </a:r>
            <a:r>
              <a:rPr lang="en-US" sz="4000" dirty="0" err="1">
                <a:latin typeface="Times New Roman" panose="02020603050405020304" pitchFamily="18" charset="0"/>
              </a:rPr>
              <a:t>Bekerja</a:t>
            </a:r>
            <a:endParaRPr lang="en-US" sz="4000" b="1" dirty="0">
              <a:latin typeface="Times New Roman" panose="02020603050405020304" pitchFamily="18" charset="0"/>
            </a:endParaRPr>
          </a:p>
        </p:txBody>
      </p:sp>
      <p:sp>
        <p:nvSpPr>
          <p:cNvPr id="7" name="Rectangle 3">
            <a:extLst>
              <a:ext uri="{FF2B5EF4-FFF2-40B4-BE49-F238E27FC236}">
                <a16:creationId xmlns:a16="http://schemas.microsoft.com/office/drawing/2014/main" id="{9E2F7208-CA69-47BF-8A77-446082C181AC}"/>
              </a:ext>
            </a:extLst>
          </p:cNvPr>
          <p:cNvSpPr>
            <a:spLocks noGrp="1" noChangeArrowheads="1"/>
          </p:cNvSpPr>
          <p:nvPr>
            <p:ph sz="quarter" idx="1"/>
          </p:nvPr>
        </p:nvSpPr>
        <p:spPr>
          <a:xfrm>
            <a:off x="457199" y="1752600"/>
            <a:ext cx="8229600" cy="5516563"/>
          </a:xfrm>
        </p:spPr>
        <p:txBody>
          <a:bodyPr/>
          <a:lstStyle/>
          <a:p>
            <a:pPr marL="609600" indent="-609600">
              <a:lnSpc>
                <a:spcPct val="90000"/>
              </a:lnSpc>
              <a:buClr>
                <a:schemeClr val="tx1"/>
              </a:buClr>
              <a:buFontTx/>
              <a:buAutoNum type="arabicPeriod" startAt="3"/>
            </a:pPr>
            <a:r>
              <a:rPr lang="en-US" sz="2400" dirty="0" err="1"/>
              <a:t>Pemeriksa</a:t>
            </a:r>
            <a:r>
              <a:rPr lang="en-US" sz="2400" dirty="0"/>
              <a:t> </a:t>
            </a:r>
            <a:r>
              <a:rPr lang="en-US" sz="2400" dirty="0" err="1"/>
              <a:t>Kesehatan</a:t>
            </a:r>
            <a:r>
              <a:rPr lang="en-US" sz="2400" dirty="0"/>
              <a:t> </a:t>
            </a:r>
            <a:r>
              <a:rPr lang="en-US" sz="2400" dirty="0" err="1"/>
              <a:t>Pekerja</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err="1"/>
              <a:t>Dokter</a:t>
            </a:r>
            <a:r>
              <a:rPr lang="en-US" sz="2400" dirty="0"/>
              <a:t> </a:t>
            </a:r>
            <a:r>
              <a:rPr lang="en-US" sz="2400" dirty="0" err="1"/>
              <a:t>Pemeriksa</a:t>
            </a:r>
            <a:r>
              <a:rPr lang="en-US" sz="2400" dirty="0"/>
              <a:t> </a:t>
            </a:r>
            <a:r>
              <a:rPr lang="en-US" sz="2400" dirty="0" err="1"/>
              <a:t>kesehatan</a:t>
            </a:r>
            <a:r>
              <a:rPr lang="en-US" sz="2400" dirty="0"/>
              <a:t> </a:t>
            </a:r>
            <a:r>
              <a:rPr lang="en-US" sz="2400" dirty="0" err="1"/>
              <a:t>tenaga</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a:t>Punya </a:t>
            </a:r>
            <a:r>
              <a:rPr lang="en-US" sz="2400" dirty="0" err="1"/>
              <a:t>surat</a:t>
            </a:r>
            <a:r>
              <a:rPr lang="en-US" sz="2400" dirty="0"/>
              <a:t> </a:t>
            </a:r>
            <a:r>
              <a:rPr lang="en-US" sz="2400" dirty="0" err="1"/>
              <a:t>penunjukan</a:t>
            </a:r>
            <a:r>
              <a:rPr lang="en-US" sz="2400" dirty="0"/>
              <a:t> </a:t>
            </a:r>
            <a:r>
              <a:rPr lang="en-US" sz="2400" dirty="0" err="1"/>
              <a:t>sebagai</a:t>
            </a:r>
            <a:r>
              <a:rPr lang="en-US" sz="2400" dirty="0"/>
              <a:t> </a:t>
            </a:r>
            <a:r>
              <a:rPr lang="en-US" sz="2400" dirty="0" err="1"/>
              <a:t>dokter</a:t>
            </a:r>
            <a:r>
              <a:rPr lang="en-US" sz="2400" dirty="0"/>
              <a:t> </a:t>
            </a:r>
            <a:r>
              <a:rPr lang="en-US" sz="2400" dirty="0" err="1"/>
              <a:t>pemeriksa</a:t>
            </a:r>
            <a:r>
              <a:rPr lang="en-US" sz="2400" dirty="0"/>
              <a:t> </a:t>
            </a:r>
            <a:r>
              <a:rPr lang="en-US" sz="2400" dirty="0" err="1"/>
              <a:t>kesehatan</a:t>
            </a:r>
            <a:r>
              <a:rPr lang="en-US" sz="2400" dirty="0"/>
              <a:t> </a:t>
            </a:r>
            <a:r>
              <a:rPr lang="en-US" sz="2400" dirty="0" err="1"/>
              <a:t>tenaga</a:t>
            </a:r>
            <a:r>
              <a:rPr lang="en-US" sz="2400" dirty="0"/>
              <a:t> </a:t>
            </a:r>
            <a:r>
              <a:rPr lang="en-US" sz="2400" dirty="0" err="1"/>
              <a:t>kerja</a:t>
            </a:r>
            <a:r>
              <a:rPr lang="en-US" sz="2400" dirty="0"/>
              <a:t> </a:t>
            </a:r>
            <a:r>
              <a:rPr lang="en-US" sz="2400" dirty="0" err="1"/>
              <a:t>dari</a:t>
            </a:r>
            <a:r>
              <a:rPr lang="en-US" sz="2400" dirty="0"/>
              <a:t> </a:t>
            </a:r>
            <a:r>
              <a:rPr lang="en-US" sz="2400" dirty="0" err="1"/>
              <a:t>Dirjen</a:t>
            </a:r>
            <a:endParaRPr lang="en-US" sz="2400" dirty="0"/>
          </a:p>
          <a:p>
            <a:pPr marL="609600" indent="-609600">
              <a:lnSpc>
                <a:spcPct val="90000"/>
              </a:lnSpc>
              <a:buClr>
                <a:schemeClr val="tx1"/>
              </a:buClr>
              <a:buFontTx/>
              <a:buAutoNum type="arabicPeriod" startAt="3"/>
            </a:pPr>
            <a:r>
              <a:rPr lang="en-US" sz="2400" dirty="0"/>
              <a:t>Hasil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a:p>
            <a:pPr marL="990600" lvl="1" indent="-533400">
              <a:lnSpc>
                <a:spcPct val="90000"/>
              </a:lnSpc>
              <a:buClr>
                <a:schemeClr val="tx1"/>
              </a:buClr>
              <a:buFontTx/>
              <a:buChar char="•"/>
            </a:pPr>
            <a:r>
              <a:rPr lang="en-US" sz="2400" dirty="0" err="1"/>
              <a:t>Dokter</a:t>
            </a:r>
            <a:r>
              <a:rPr lang="en-US" sz="2400" dirty="0"/>
              <a:t> </a:t>
            </a:r>
            <a:r>
              <a:rPr lang="en-US" sz="2400" dirty="0" err="1"/>
              <a:t>menyatakan</a:t>
            </a:r>
            <a:endParaRPr lang="en-US" sz="2400" dirty="0"/>
          </a:p>
          <a:p>
            <a:pPr marL="990600" lvl="1" indent="-533400">
              <a:lnSpc>
                <a:spcPct val="90000"/>
              </a:lnSpc>
              <a:buClr>
                <a:schemeClr val="tx1"/>
              </a:buClr>
              <a:buFontTx/>
              <a:buNone/>
            </a:pPr>
            <a:r>
              <a:rPr lang="en-US" sz="2400" dirty="0"/>
              <a:t>	Fit / Unfit – </a:t>
            </a:r>
            <a:r>
              <a:rPr lang="en-US" sz="2400" dirty="0" err="1"/>
              <a:t>untuk</a:t>
            </a:r>
            <a:r>
              <a:rPr lang="en-US" sz="2400" dirty="0"/>
              <a:t> </a:t>
            </a:r>
            <a:r>
              <a:rPr lang="en-US" sz="2400" dirty="0" err="1"/>
              <a:t>pekerjaan</a:t>
            </a:r>
            <a:r>
              <a:rPr lang="en-US" sz="2400" dirty="0"/>
              <a:t> yang </a:t>
            </a:r>
            <a:r>
              <a:rPr lang="en-US" sz="2400" dirty="0" err="1"/>
              <a:t>diminta</a:t>
            </a:r>
            <a:r>
              <a:rPr lang="en-US" sz="2400" dirty="0"/>
              <a:t> / </a:t>
            </a:r>
            <a:r>
              <a:rPr lang="en-US" sz="2400" dirty="0" err="1"/>
              <a:t>tercantum</a:t>
            </a:r>
            <a:r>
              <a:rPr lang="en-US" sz="2400" dirty="0"/>
              <a:t> </a:t>
            </a:r>
            <a:r>
              <a:rPr lang="en-US" sz="2400" dirty="0" err="1"/>
              <a:t>dalam</a:t>
            </a:r>
            <a:r>
              <a:rPr lang="en-US" sz="2400" dirty="0"/>
              <a:t> </a:t>
            </a:r>
            <a:r>
              <a:rPr lang="en-US" sz="2400" dirty="0" err="1"/>
              <a:t>surat</a:t>
            </a:r>
            <a:r>
              <a:rPr lang="en-US" sz="2400" dirty="0"/>
              <a:t> </a:t>
            </a:r>
            <a:r>
              <a:rPr lang="en-US" sz="2400" dirty="0" err="1"/>
              <a:t>permintaan</a:t>
            </a:r>
            <a:r>
              <a:rPr lang="en-US" sz="2400" dirty="0"/>
              <a:t> </a:t>
            </a:r>
            <a:r>
              <a:rPr lang="en-US" sz="2400" dirty="0" err="1"/>
              <a:t>pemeriksaan</a:t>
            </a:r>
            <a:r>
              <a:rPr lang="en-US" sz="2400" dirty="0"/>
              <a:t> </a:t>
            </a:r>
            <a:r>
              <a:rPr lang="en-US" sz="2400" dirty="0" err="1"/>
              <a:t>kesehatan</a:t>
            </a:r>
            <a:r>
              <a:rPr lang="en-US" sz="2400" dirty="0"/>
              <a:t> </a:t>
            </a:r>
            <a:r>
              <a:rPr lang="en-US" sz="2400" dirty="0" err="1"/>
              <a:t>sebelum</a:t>
            </a:r>
            <a:r>
              <a:rPr lang="en-US" sz="2400" dirty="0"/>
              <a:t> </a:t>
            </a:r>
            <a:r>
              <a:rPr lang="en-US" sz="2400" dirty="0" err="1"/>
              <a:t>kerja</a:t>
            </a:r>
            <a:endParaRPr lang="en-US" sz="2400" dirty="0"/>
          </a:p>
        </p:txBody>
      </p:sp>
    </p:spTree>
    <p:extLst>
      <p:ext uri="{BB962C8B-B14F-4D97-AF65-F5344CB8AC3E}">
        <p14:creationId xmlns:p14="http://schemas.microsoft.com/office/powerpoint/2010/main" val="25729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stCondLst>
                                            <p:cond delay="0"/>
                                          </p:stCondLst>
                                        </p:cTn>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stCondLst>
                                            <p:cond delay="0"/>
                                          </p:stCondLst>
                                        </p:cTn>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stCondLst>
                                            <p:cond delay="0"/>
                                          </p:stCondLst>
                                        </p:cTn>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stCondLst>
                                            <p:cond delay="0"/>
                                          </p:stCondLst>
                                        </p:cTn>
                                        <p:tgtEl>
                                          <p:spTgt spid="7">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stCondLst>
                                            <p:cond delay="0"/>
                                          </p:stCondLst>
                                        </p:cTn>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stCondLst>
                                            <p:cond delay="0"/>
                                          </p:stCondLst>
                                        </p:cTn>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4808</TotalTime>
  <Words>835</Words>
  <Application>Microsoft Office PowerPoint</Application>
  <PresentationFormat>On-screen Show (4:3)</PresentationFormat>
  <Paragraphs>104</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Script MT Bold</vt:lpstr>
      <vt:lpstr>Times New Roman</vt:lpstr>
      <vt:lpstr>Wingdings</vt:lpstr>
      <vt:lpstr>Wingdings 2</vt:lpstr>
      <vt:lpstr>Office Theme</vt:lpstr>
      <vt:lpstr>PowerPoint Presentation</vt:lpstr>
      <vt:lpstr>TUJUAN</vt:lpstr>
      <vt:lpstr>DASAR HUKUM</vt:lpstr>
      <vt:lpstr>DASAR HUKUM</vt:lpstr>
      <vt:lpstr>DASAR HUKUM</vt:lpstr>
      <vt:lpstr>DASAR HUKUM</vt:lpstr>
      <vt:lpstr>DASAR HUKUM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342</cp:revision>
  <dcterms:created xsi:type="dcterms:W3CDTF">2010-08-24T06:47:44Z</dcterms:created>
  <dcterms:modified xsi:type="dcterms:W3CDTF">2018-11-30T09:45:03Z</dcterms:modified>
</cp:coreProperties>
</file>