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437" r:id="rId3"/>
    <p:sldId id="427" r:id="rId4"/>
    <p:sldId id="442" r:id="rId5"/>
    <p:sldId id="443" r:id="rId6"/>
    <p:sldId id="444" r:id="rId7"/>
    <p:sldId id="445" r:id="rId8"/>
    <p:sldId id="448" r:id="rId9"/>
    <p:sldId id="447" r:id="rId10"/>
    <p:sldId id="44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3190" autoAdjust="0"/>
  </p:normalViewPr>
  <p:slideViewPr>
    <p:cSldViewPr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8DF4-AA17-4895-A7D4-A330E94C0E29}" type="datetimeFigureOut">
              <a:rPr lang="id-ID"/>
              <a:pPr>
                <a:defRPr/>
              </a:pPr>
              <a:t>30/11/2018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F2FC91-52F9-41A2-A13E-D2D6D54545B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7894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9A63F-5730-4A31-9AA4-A3E285FE15DB}" type="slidenum">
              <a:rPr lang="id-ID" smtClean="0"/>
              <a:pPr>
                <a:spcBef>
                  <a:spcPct val="0"/>
                </a:spcBef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6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6CB-B507-44E7-9FDD-86ED57E99152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20C4-B90F-4140-9273-6DE0A339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6C99-7C7F-43DF-8773-E206650DCED3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9839-F3BA-40DC-B27E-E5900C5B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5B40-DC4E-4A4B-80F1-FFB730A3FCAE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0ADA-41AD-4951-A56A-0265E6EE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28C1-9914-4EE3-8ADC-D091915DFF22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7914-B422-4AEB-B120-13749AF84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DA01-10EE-4145-AC48-7CA3EBF4906C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1C21-E31F-441E-BCAF-F856E5159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29-EE99-46C3-8384-3D5C6F28CAFC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B7E2-2759-4634-8B16-2F125209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4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CC22-C3EF-4AE0-B043-9AAD45417590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491B-EC8A-4AA9-A6D1-77B4C38F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1683-3C46-40C3-B460-B93100727F5F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0585-9A03-49BA-8A8B-405E43D35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ED2D-2118-4B6E-AAFE-2E06B1104126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AD4D-48A9-48FE-9AB1-0C5659D9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ECF8-CFAF-479A-B708-AC08857CA5A8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41C-2CC7-428D-BF60-8B2A66741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D305-3BA6-4635-BEE1-BAD1201B7082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1DA6-349C-4B6E-A9B8-9FFF4476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AC48B4-2418-4522-8139-7DB8B8EB989C}" type="datetime1">
              <a:rPr lang="en-US"/>
              <a:pPr>
                <a:defRPr/>
              </a:pPr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1453D4-9D10-4791-A7DD-FDBEC763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971800" y="3657600"/>
            <a:ext cx="6172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 KESEHATAN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PERTEMUAN 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Izzatu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Millah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SKM, MKKK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 KESMAS / FIKES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 descr="Paper bag">
            <a:extLst>
              <a:ext uri="{FF2B5EF4-FFF2-40B4-BE49-F238E27FC236}">
                <a16:creationId xmlns:a16="http://schemas.microsoft.com/office/drawing/2014/main" id="{D739DA79-C608-482B-9EC2-A114D619D7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50853">
            <a:off x="971550" y="1646238"/>
            <a:ext cx="62642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Terima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Script MT Bold" panose="03040602040607080904" pitchFamily="66" charset="0"/>
              </a:rPr>
              <a:t> Kasih</a:t>
            </a:r>
          </a:p>
        </p:txBody>
      </p:sp>
      <p:pic>
        <p:nvPicPr>
          <p:cNvPr id="7" name="Picture 21" descr="man_house_construction_hg_clr">
            <a:extLst>
              <a:ext uri="{FF2B5EF4-FFF2-40B4-BE49-F238E27FC236}">
                <a16:creationId xmlns:a16="http://schemas.microsoft.com/office/drawing/2014/main" id="{6E56C538-A9B4-48D6-B086-E8B4526A3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3467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73271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C19CF9-339C-4D28-B997-A9A55FA3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3279"/>
            <a:ext cx="7848600" cy="56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569913"/>
            <a:ext cx="8080375" cy="954087"/>
          </a:xfrm>
        </p:spPr>
        <p:txBody>
          <a:bodyPr/>
          <a:lstStyle/>
          <a:p>
            <a:pPr marL="838200" indent="-838200"/>
            <a:r>
              <a:rPr lang="en-US" sz="2800" b="1" dirty="0" err="1"/>
              <a:t>Pelayanan</a:t>
            </a:r>
            <a:r>
              <a:rPr lang="en-US" sz="2800" b="1" dirty="0"/>
              <a:t> </a:t>
            </a:r>
            <a:r>
              <a:rPr lang="en-US" sz="2800" b="1" dirty="0" err="1"/>
              <a:t>Kesehatan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endParaRPr lang="en-US" sz="2800" b="1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305435AC-B5E4-4EF1-ADAF-94013DF2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" y="1817279"/>
            <a:ext cx="7010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5000"/>
              </a:spcBef>
              <a:defRPr/>
            </a:pPr>
            <a:r>
              <a:rPr lang="it-IT" sz="2000" b="1"/>
              <a:t>Pelayanan Kesehatan yang dilakukan untuk pencegahan, diagnosa, menangani kecelakaan kerja atau penyakit yang berhubungan dengan pekerjaan serta pemberian rehabilitasi terhadap pekerja yang mengalami kecelakaan atau penyakit di tempat kerja. 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defRPr/>
            </a:pPr>
            <a:r>
              <a:rPr lang="it-IT" sz="2000" b="1"/>
              <a:t>Salah satu lembaga K3 di perusahaan, sebagai sarana perlindungan tenaga kerja terhadap setiap gangguan kesehatan yang timbul dari pekerjaan atau lingkungan kerja</a:t>
            </a:r>
            <a:r>
              <a:rPr lang="en-US" sz="2000" b="1"/>
              <a:t> </a:t>
            </a:r>
            <a:endParaRPr lang="it-IT" sz="2000" b="1"/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defRPr/>
            </a:pPr>
            <a:r>
              <a:rPr lang="it-IT" sz="2000" b="1">
                <a:solidFill>
                  <a:srgbClr val="FFCC00"/>
                </a:solidFill>
              </a:rPr>
              <a:t>Sarana penyelenggaraan upaya kesehatan kerja yang bersifat komprehensif (promotif, preventif, kuratif dan rehabilitatif)</a:t>
            </a:r>
          </a:p>
          <a:p>
            <a:pPr eaLnBrk="1" hangingPunct="1">
              <a:lnSpc>
                <a:spcPct val="95000"/>
              </a:lnSpc>
              <a:spcBef>
                <a:spcPct val="35000"/>
              </a:spcBef>
              <a:defRPr/>
            </a:pPr>
            <a:r>
              <a:rPr lang="en-US" sz="2000" b="1"/>
              <a:t>Diatur dalam Permennakertrans NO. 03 Tahun 1982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850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457200"/>
            <a:ext cx="8080375" cy="954087"/>
          </a:xfrm>
        </p:spPr>
        <p:txBody>
          <a:bodyPr/>
          <a:lstStyle/>
          <a:p>
            <a:pPr marL="838200" indent="-838200"/>
            <a:r>
              <a:rPr lang="en-US" sz="2800" b="1" dirty="0" err="1"/>
              <a:t>Tugas</a:t>
            </a:r>
            <a:r>
              <a:rPr lang="en-US" sz="2800" b="1" dirty="0"/>
              <a:t> </a:t>
            </a:r>
            <a:r>
              <a:rPr lang="en-US" sz="2800" b="1" dirty="0" err="1"/>
              <a:t>Pelayanan</a:t>
            </a:r>
            <a:r>
              <a:rPr lang="en-US" sz="2800" b="1" dirty="0"/>
              <a:t> </a:t>
            </a:r>
            <a:r>
              <a:rPr lang="en-US" sz="2800" b="1" dirty="0" err="1"/>
              <a:t>Kesehatan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endParaRPr lang="en-US" sz="2800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0D64043-074D-43C0-ADD9-E7E153040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1295400"/>
            <a:ext cx="8080376" cy="4992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Pemeriksaan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kesehatan</a:t>
            </a:r>
            <a:r>
              <a:rPr lang="en-GB" sz="2000" dirty="0">
                <a:cs typeface="Arial" charset="0"/>
              </a:rPr>
              <a:t> TK (</a:t>
            </a:r>
            <a:r>
              <a:rPr lang="en-GB" sz="2000" dirty="0" err="1">
                <a:cs typeface="Arial" charset="0"/>
              </a:rPr>
              <a:t>awal</a:t>
            </a:r>
            <a:r>
              <a:rPr lang="en-GB" sz="2000" dirty="0">
                <a:cs typeface="Arial" charset="0"/>
              </a:rPr>
              <a:t>, </a:t>
            </a:r>
            <a:r>
              <a:rPr lang="en-GB" sz="2000" dirty="0" err="1">
                <a:cs typeface="Arial" charset="0"/>
              </a:rPr>
              <a:t>berkala</a:t>
            </a:r>
            <a:r>
              <a:rPr lang="en-GB" sz="2000" dirty="0">
                <a:cs typeface="Arial" charset="0"/>
              </a:rPr>
              <a:t>, </a:t>
            </a:r>
            <a:r>
              <a:rPr lang="en-GB" sz="2000" dirty="0" err="1">
                <a:cs typeface="Arial" charset="0"/>
              </a:rPr>
              <a:t>khusus</a:t>
            </a:r>
            <a:r>
              <a:rPr lang="en-GB" sz="2000" dirty="0">
                <a:cs typeface="Arial" charset="0"/>
              </a:rPr>
              <a:t>)</a:t>
            </a: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Pembinaan</a:t>
            </a:r>
            <a:r>
              <a:rPr lang="en-GB" sz="2000" dirty="0">
                <a:cs typeface="Arial" charset="0"/>
              </a:rPr>
              <a:t> &amp; </a:t>
            </a:r>
            <a:r>
              <a:rPr lang="en-GB" sz="2000" dirty="0" err="1">
                <a:cs typeface="Arial" charset="0"/>
              </a:rPr>
              <a:t>pengawasan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atas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penyesuaian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pekerjaan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thd</a:t>
            </a:r>
            <a:r>
              <a:rPr lang="en-GB" sz="2000" dirty="0">
                <a:cs typeface="Arial" charset="0"/>
              </a:rPr>
              <a:t> TK</a:t>
            </a: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Pembinaan</a:t>
            </a:r>
            <a:r>
              <a:rPr lang="en-GB" sz="2000" dirty="0">
                <a:cs typeface="Arial" charset="0"/>
              </a:rPr>
              <a:t> &amp; </a:t>
            </a:r>
            <a:r>
              <a:rPr lang="en-GB" sz="2000" dirty="0" err="1">
                <a:cs typeface="Arial" charset="0"/>
              </a:rPr>
              <a:t>pengawasan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terhadap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lingkungan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kerja</a:t>
            </a:r>
            <a:endParaRPr lang="en-GB" sz="2000" dirty="0">
              <a:cs typeface="Arial" charset="0"/>
            </a:endParaRP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Pembinaan</a:t>
            </a:r>
            <a:r>
              <a:rPr lang="en-GB" sz="2000" dirty="0">
                <a:cs typeface="Arial" charset="0"/>
              </a:rPr>
              <a:t> &amp; </a:t>
            </a:r>
            <a:r>
              <a:rPr lang="en-GB" sz="2000" dirty="0" err="1">
                <a:cs typeface="Arial" charset="0"/>
              </a:rPr>
              <a:t>pengawasan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perlengkapan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sanitair</a:t>
            </a:r>
            <a:endParaRPr lang="en-GB" sz="2000" dirty="0">
              <a:cs typeface="Arial" charset="0"/>
            </a:endParaRP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Pembinaan</a:t>
            </a:r>
            <a:r>
              <a:rPr lang="en-GB" sz="2000" dirty="0">
                <a:cs typeface="Arial" charset="0"/>
              </a:rPr>
              <a:t> &amp; </a:t>
            </a:r>
            <a:r>
              <a:rPr lang="en-GB" sz="2000" dirty="0" err="1">
                <a:cs typeface="Arial" charset="0"/>
              </a:rPr>
              <a:t>pengawasan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perlengkapan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kesehatan</a:t>
            </a:r>
            <a:r>
              <a:rPr lang="en-GB" sz="2000" dirty="0">
                <a:cs typeface="Arial" charset="0"/>
              </a:rPr>
              <a:t> TK</a:t>
            </a: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Pencegahan</a:t>
            </a:r>
            <a:r>
              <a:rPr lang="en-GB" sz="2000" dirty="0">
                <a:cs typeface="Arial" charset="0"/>
              </a:rPr>
              <a:t> dan </a:t>
            </a:r>
            <a:r>
              <a:rPr lang="en-GB" sz="2000" dirty="0" err="1">
                <a:cs typeface="Arial" charset="0"/>
              </a:rPr>
              <a:t>pengobatan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thd</a:t>
            </a:r>
            <a:r>
              <a:rPr lang="en-GB" sz="2000" dirty="0">
                <a:cs typeface="Arial" charset="0"/>
              </a:rPr>
              <a:t>. </a:t>
            </a:r>
            <a:r>
              <a:rPr lang="en-GB" sz="2000" dirty="0" err="1">
                <a:cs typeface="Arial" charset="0"/>
              </a:rPr>
              <a:t>penyakit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umum</a:t>
            </a:r>
            <a:r>
              <a:rPr lang="en-GB" sz="2000" dirty="0">
                <a:cs typeface="Arial" charset="0"/>
              </a:rPr>
              <a:t> &amp; PAK</a:t>
            </a: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Pertolongan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Pertama</a:t>
            </a:r>
            <a:r>
              <a:rPr lang="en-GB" sz="2000" dirty="0">
                <a:cs typeface="Arial" charset="0"/>
              </a:rPr>
              <a:t> Pada </a:t>
            </a:r>
            <a:r>
              <a:rPr lang="en-GB" sz="2000" dirty="0" err="1">
                <a:cs typeface="Arial" charset="0"/>
              </a:rPr>
              <a:t>Kecelakaan</a:t>
            </a:r>
            <a:r>
              <a:rPr lang="en-GB" sz="2000" dirty="0">
                <a:cs typeface="Arial" charset="0"/>
              </a:rPr>
              <a:t> (P3K)</a:t>
            </a: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>
                <a:cs typeface="Arial" charset="0"/>
              </a:rPr>
              <a:t>Pendidikan </a:t>
            </a:r>
            <a:r>
              <a:rPr lang="en-GB" sz="2000" dirty="0" err="1">
                <a:cs typeface="Arial" charset="0"/>
              </a:rPr>
              <a:t>kesehatan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untuk</a:t>
            </a:r>
            <a:r>
              <a:rPr lang="en-GB" sz="2000" dirty="0">
                <a:cs typeface="Arial" charset="0"/>
              </a:rPr>
              <a:t> TK dan </a:t>
            </a:r>
            <a:r>
              <a:rPr lang="en-GB" sz="2000" dirty="0" err="1">
                <a:cs typeface="Arial" charset="0"/>
              </a:rPr>
              <a:t>latihan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untuk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petugas</a:t>
            </a:r>
            <a:r>
              <a:rPr lang="en-GB" sz="2000" dirty="0">
                <a:cs typeface="Arial" charset="0"/>
              </a:rPr>
              <a:t> P3K</a:t>
            </a: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Memberikan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nasehat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mengenai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perencanaan</a:t>
            </a:r>
            <a:r>
              <a:rPr lang="en-GB" sz="2000" dirty="0">
                <a:cs typeface="Arial" charset="0"/>
              </a:rPr>
              <a:t> dan </a:t>
            </a:r>
            <a:r>
              <a:rPr lang="en-GB" sz="2000" dirty="0" err="1">
                <a:cs typeface="Arial" charset="0"/>
              </a:rPr>
              <a:t>pembuatan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tempat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kerja</a:t>
            </a:r>
            <a:r>
              <a:rPr lang="en-GB" sz="2000" dirty="0">
                <a:cs typeface="Arial" charset="0"/>
              </a:rPr>
              <a:t>, </a:t>
            </a:r>
            <a:r>
              <a:rPr lang="en-GB" sz="2000" dirty="0" err="1">
                <a:cs typeface="Arial" charset="0"/>
              </a:rPr>
              <a:t>pemilikan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alat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pelindung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diri</a:t>
            </a:r>
            <a:r>
              <a:rPr lang="en-GB" sz="2000" dirty="0">
                <a:cs typeface="Arial" charset="0"/>
              </a:rPr>
              <a:t> yang </a:t>
            </a:r>
            <a:r>
              <a:rPr lang="en-GB" sz="2000" dirty="0" err="1">
                <a:cs typeface="Arial" charset="0"/>
              </a:rPr>
              <a:t>diperlukan</a:t>
            </a:r>
            <a:r>
              <a:rPr lang="en-GB" sz="2000" dirty="0">
                <a:cs typeface="Arial" charset="0"/>
              </a:rPr>
              <a:t> dan </a:t>
            </a:r>
            <a:r>
              <a:rPr lang="en-GB" sz="2000" dirty="0" err="1">
                <a:cs typeface="Arial" charset="0"/>
              </a:rPr>
              <a:t>gizi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serta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penyelenggaraan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makan</a:t>
            </a:r>
            <a:r>
              <a:rPr lang="en-GB" sz="2000" dirty="0">
                <a:cs typeface="Arial" charset="0"/>
              </a:rPr>
              <a:t> di </a:t>
            </a:r>
            <a:r>
              <a:rPr lang="en-GB" sz="2000" dirty="0" err="1">
                <a:cs typeface="Arial" charset="0"/>
              </a:rPr>
              <a:t>tempat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kerja</a:t>
            </a:r>
            <a:endParaRPr lang="en-GB" sz="2000" dirty="0">
              <a:cs typeface="Arial" charset="0"/>
            </a:endParaRP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Membantu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usaha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rehabilitasi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akibat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kecelakaan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atau</a:t>
            </a:r>
            <a:r>
              <a:rPr lang="en-GB" sz="2000" dirty="0">
                <a:cs typeface="Arial" charset="0"/>
              </a:rPr>
              <a:t> PAK</a:t>
            </a: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Pembinaan</a:t>
            </a:r>
            <a:r>
              <a:rPr lang="en-GB" sz="2000" dirty="0">
                <a:cs typeface="Arial" charset="0"/>
              </a:rPr>
              <a:t> dan </a:t>
            </a:r>
            <a:r>
              <a:rPr lang="en-GB" sz="2000" dirty="0" err="1">
                <a:cs typeface="Arial" charset="0"/>
              </a:rPr>
              <a:t>pengawasan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thd</a:t>
            </a:r>
            <a:r>
              <a:rPr lang="en-GB" sz="2000" dirty="0">
                <a:cs typeface="Arial" charset="0"/>
              </a:rPr>
              <a:t> TK </a:t>
            </a:r>
            <a:r>
              <a:rPr lang="en-GB" sz="2000" dirty="0" err="1">
                <a:cs typeface="Arial" charset="0"/>
              </a:rPr>
              <a:t>dgn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kelainan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tertentu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dalam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kesehatannya</a:t>
            </a:r>
            <a:endParaRPr lang="en-GB" sz="2000" dirty="0">
              <a:cs typeface="Arial" charset="0"/>
            </a:endParaRPr>
          </a:p>
          <a:p>
            <a:pPr marL="457200" indent="-381000" algn="just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GB" sz="2000" dirty="0" err="1">
                <a:cs typeface="Arial" charset="0"/>
              </a:rPr>
              <a:t>Memberikan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laporan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berkala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tentang</a:t>
            </a:r>
            <a:r>
              <a:rPr lang="en-GB" sz="2000" dirty="0">
                <a:cs typeface="Arial" charset="0"/>
              </a:rPr>
              <a:t> PKK </a:t>
            </a:r>
            <a:r>
              <a:rPr lang="en-GB" sz="2000" dirty="0" err="1">
                <a:cs typeface="Arial" charset="0"/>
              </a:rPr>
              <a:t>kepada</a:t>
            </a:r>
            <a:r>
              <a:rPr lang="en-GB" sz="2000" dirty="0">
                <a:cs typeface="Arial" charset="0"/>
              </a:rPr>
              <a:t> </a:t>
            </a:r>
            <a:r>
              <a:rPr lang="en-GB" sz="2000" dirty="0" err="1">
                <a:cs typeface="Arial" charset="0"/>
              </a:rPr>
              <a:t>pengurus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569913"/>
            <a:ext cx="8080375" cy="954087"/>
          </a:xfrm>
        </p:spPr>
        <p:txBody>
          <a:bodyPr/>
          <a:lstStyle/>
          <a:p>
            <a:pPr marL="838200" indent="-838200"/>
            <a:r>
              <a:rPr lang="en-US" sz="2800" b="1" dirty="0" err="1"/>
              <a:t>Hak</a:t>
            </a:r>
            <a:r>
              <a:rPr lang="en-US" sz="2800" b="1" dirty="0"/>
              <a:t> dan </a:t>
            </a:r>
            <a:r>
              <a:rPr lang="en-US" sz="2800" b="1" dirty="0" err="1"/>
              <a:t>Kewajiban</a:t>
            </a:r>
            <a:endParaRPr lang="en-US" sz="2800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B0BE00-FCB5-4ED3-952E-BE55C8DFC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/>
              <a:t>1.Setiap tenaga kerja berhak mendapatkan   Pelayanan Kesehatan Kerja.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2.Pengurus wajib memberikan Pelayanan Kesehatan Kerja sesuai dengan kemajuan ilmu pengetahuan dan teknologi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569913"/>
            <a:ext cx="8080375" cy="954087"/>
          </a:xfrm>
        </p:spPr>
        <p:txBody>
          <a:bodyPr/>
          <a:lstStyle/>
          <a:p>
            <a:pPr marL="838200" indent="-838200"/>
            <a:r>
              <a:rPr lang="en-US" sz="2800" b="1" dirty="0"/>
              <a:t>Cara </a:t>
            </a:r>
            <a:r>
              <a:rPr lang="en-US" sz="2800" b="1" dirty="0" err="1"/>
              <a:t>Penyelenggaraan</a:t>
            </a:r>
            <a:r>
              <a:rPr lang="en-US" sz="2800" b="1" dirty="0"/>
              <a:t> </a:t>
            </a:r>
            <a:r>
              <a:rPr lang="en-US" sz="2800" b="1" dirty="0" err="1"/>
              <a:t>Pelayanan</a:t>
            </a:r>
            <a:r>
              <a:rPr lang="en-US" sz="2800" b="1" dirty="0"/>
              <a:t> </a:t>
            </a:r>
            <a:r>
              <a:rPr lang="en-US" sz="2800" b="1" dirty="0" err="1"/>
              <a:t>Kesehatan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endParaRPr lang="en-US" sz="2800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FCEF5-3C41-4972-A3FC-A77CB042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34" y="1371600"/>
            <a:ext cx="8080375" cy="4687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tx2"/>
                </a:solidFill>
              </a:rPr>
              <a:t>Diselenggarakan sendiri oleh pengurus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Poliklinik perusahaan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Rumah sakit perusahaan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tx2"/>
                </a:solidFill>
              </a:rPr>
              <a:t>Diselenggarakan melalui pengadaan ikatan/kerja sama dengan dokter atau pelayanan kesehatan lain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JPK (Jaminan Pelayanan Kesehatan Kerja) Jamsostek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Dokter praktek swasta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Puskesmas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Poliklinik swasta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Rumah sakit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Dan lain-lain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tx2"/>
                </a:solidFill>
              </a:rPr>
              <a:t>Diselenggarakan secara bersama antar beberapa perusahaan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Rumah sakit pekerja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Poliklinik kawasan industri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/>
              <a:t>Dan lain-lain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69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569913"/>
            <a:ext cx="8080375" cy="954087"/>
          </a:xfrm>
        </p:spPr>
        <p:txBody>
          <a:bodyPr/>
          <a:lstStyle/>
          <a:p>
            <a:pPr marL="838200" indent="-838200"/>
            <a:r>
              <a:rPr lang="en-US" sz="3200" b="1" dirty="0" err="1"/>
              <a:t>Pelayanan</a:t>
            </a:r>
            <a:r>
              <a:rPr lang="en-US" sz="3200" b="1" dirty="0"/>
              <a:t> </a:t>
            </a:r>
            <a:r>
              <a:rPr lang="en-US" sz="3200" b="1" dirty="0" err="1"/>
              <a:t>Kesehatan</a:t>
            </a:r>
            <a:r>
              <a:rPr lang="en-US" sz="3200" b="1" dirty="0"/>
              <a:t> </a:t>
            </a:r>
            <a:r>
              <a:rPr lang="en-US" sz="3200" b="1" dirty="0" err="1"/>
              <a:t>Kerja</a:t>
            </a:r>
            <a:endParaRPr lang="en-US" sz="3200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DB16F1-9F4A-4D03-8CA2-7F023F8E7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3810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b="1" dirty="0">
              <a:latin typeface="Sylfaen" pitchFamily="18" charset="0"/>
            </a:endParaRPr>
          </a:p>
          <a:p>
            <a:pPr marL="114300" indent="-3810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Sylfaen" pitchFamily="18" charset="0"/>
              </a:rPr>
              <a:t>Program / </a:t>
            </a:r>
            <a:r>
              <a:rPr lang="en-US" sz="2400" b="1" dirty="0" err="1">
                <a:latin typeface="Sylfaen" pitchFamily="18" charset="0"/>
              </a:rPr>
              <a:t>Kegiatan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harus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bersifat</a:t>
            </a:r>
            <a:r>
              <a:rPr lang="en-US" sz="2400" b="1" dirty="0">
                <a:latin typeface="Sylfaen" pitchFamily="18" charset="0"/>
              </a:rPr>
              <a:t> </a:t>
            </a:r>
            <a:r>
              <a:rPr lang="en-US" sz="2400" b="1" dirty="0" err="1">
                <a:latin typeface="Sylfaen" pitchFamily="18" charset="0"/>
              </a:rPr>
              <a:t>komprehensif</a:t>
            </a:r>
            <a:r>
              <a:rPr lang="en-US" sz="2400" b="1" dirty="0">
                <a:latin typeface="Sylfaen" pitchFamily="18" charset="0"/>
              </a:rPr>
              <a:t>, </a:t>
            </a:r>
            <a:r>
              <a:rPr lang="en-US" sz="2400" b="1" dirty="0" err="1">
                <a:latin typeface="Sylfaen" pitchFamily="18" charset="0"/>
              </a:rPr>
              <a:t>meliputi</a:t>
            </a:r>
            <a:r>
              <a:rPr lang="en-US" sz="2400" b="1" dirty="0">
                <a:latin typeface="Sylfaen" pitchFamily="18" charset="0"/>
              </a:rPr>
              <a:t> :</a:t>
            </a:r>
          </a:p>
          <a:p>
            <a:pPr marL="1016000" lvl="1" indent="-26670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 err="1">
                <a:latin typeface="Sylfaen" pitchFamily="18" charset="0"/>
              </a:rPr>
              <a:t>Pencegahan</a:t>
            </a:r>
            <a:r>
              <a:rPr lang="en-US" sz="2400" b="1" dirty="0">
                <a:latin typeface="Sylfaen" pitchFamily="18" charset="0"/>
              </a:rPr>
              <a:t> (</a:t>
            </a:r>
            <a:r>
              <a:rPr lang="en-US" sz="2400" b="1" dirty="0" err="1">
                <a:latin typeface="Sylfaen" pitchFamily="18" charset="0"/>
              </a:rPr>
              <a:t>Preventif</a:t>
            </a:r>
            <a:r>
              <a:rPr lang="en-US" sz="2400" b="1" dirty="0">
                <a:latin typeface="Sylfaen" pitchFamily="18" charset="0"/>
              </a:rPr>
              <a:t>)</a:t>
            </a:r>
          </a:p>
          <a:p>
            <a:pPr marL="1016000" lvl="1" indent="-26670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 err="1">
                <a:latin typeface="Sylfaen" pitchFamily="18" charset="0"/>
              </a:rPr>
              <a:t>Pembinaan</a:t>
            </a:r>
            <a:r>
              <a:rPr lang="en-US" sz="2400" b="1" dirty="0">
                <a:latin typeface="Sylfaen" pitchFamily="18" charset="0"/>
              </a:rPr>
              <a:t> (</a:t>
            </a:r>
            <a:r>
              <a:rPr lang="en-US" sz="2400" b="1" dirty="0" err="1">
                <a:latin typeface="Sylfaen" pitchFamily="18" charset="0"/>
              </a:rPr>
              <a:t>Promotif</a:t>
            </a:r>
            <a:r>
              <a:rPr lang="en-US" sz="2400" b="1" dirty="0">
                <a:latin typeface="Sylfaen" pitchFamily="18" charset="0"/>
              </a:rPr>
              <a:t>)</a:t>
            </a:r>
          </a:p>
          <a:p>
            <a:pPr marL="1016000" lvl="1" indent="-26670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 err="1">
                <a:latin typeface="Sylfaen" pitchFamily="18" charset="0"/>
              </a:rPr>
              <a:t>Pengobatan</a:t>
            </a:r>
            <a:r>
              <a:rPr lang="en-US" sz="2400" b="1" dirty="0">
                <a:latin typeface="Sylfaen" pitchFamily="18" charset="0"/>
              </a:rPr>
              <a:t> (</a:t>
            </a:r>
            <a:r>
              <a:rPr lang="en-US" sz="2400" b="1" dirty="0" err="1">
                <a:latin typeface="Sylfaen" pitchFamily="18" charset="0"/>
              </a:rPr>
              <a:t>Kuratif</a:t>
            </a:r>
            <a:r>
              <a:rPr lang="en-US" sz="2400" b="1" dirty="0">
                <a:latin typeface="Sylfaen" pitchFamily="18" charset="0"/>
              </a:rPr>
              <a:t>)</a:t>
            </a:r>
          </a:p>
          <a:p>
            <a:pPr marL="1016000" lvl="1" indent="-266700"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 err="1">
                <a:latin typeface="Sylfaen" pitchFamily="18" charset="0"/>
              </a:rPr>
              <a:t>Pemulihan</a:t>
            </a:r>
            <a:r>
              <a:rPr lang="en-US" sz="2400" b="1" dirty="0">
                <a:latin typeface="Sylfaen" pitchFamily="18" charset="0"/>
              </a:rPr>
              <a:t> (</a:t>
            </a:r>
            <a:r>
              <a:rPr lang="en-US" sz="2400" b="1" dirty="0" err="1">
                <a:latin typeface="Sylfaen" pitchFamily="18" charset="0"/>
              </a:rPr>
              <a:t>Rehabilitatif</a:t>
            </a:r>
            <a:r>
              <a:rPr lang="en-US" sz="2400" b="1" dirty="0">
                <a:latin typeface="Sylfae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383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569913"/>
            <a:ext cx="8080375" cy="954087"/>
          </a:xfrm>
        </p:spPr>
        <p:txBody>
          <a:bodyPr/>
          <a:lstStyle/>
          <a:p>
            <a:pPr marL="838200" indent="-838200"/>
            <a:r>
              <a:rPr lang="en-US" sz="3200" b="1" dirty="0" err="1"/>
              <a:t>Upaya</a:t>
            </a:r>
            <a:r>
              <a:rPr lang="en-US" sz="3200" b="1" dirty="0"/>
              <a:t> </a:t>
            </a:r>
            <a:r>
              <a:rPr lang="en-US" sz="3200" b="1" dirty="0" err="1"/>
              <a:t>Kesehatan</a:t>
            </a:r>
            <a:r>
              <a:rPr lang="en-US" sz="3200" b="1" dirty="0"/>
              <a:t> </a:t>
            </a:r>
            <a:r>
              <a:rPr lang="en-US" sz="3200" b="1" dirty="0" err="1"/>
              <a:t>Komprehensif</a:t>
            </a:r>
            <a:endParaRPr lang="en-US" sz="3200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635F7E-35A7-4A14-BAFE-6948B509A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" y="1524000"/>
            <a:ext cx="7772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chemeClr val="hlink"/>
                </a:solidFill>
              </a:rPr>
              <a:t>UPAYA PREVENTIF</a:t>
            </a:r>
          </a:p>
          <a:p>
            <a:pPr lvl="1" eaLnBrk="1" hangingPunct="1">
              <a:defRPr/>
            </a:pPr>
            <a:r>
              <a:rPr lang="en-US" sz="2000" b="1"/>
              <a:t>Px. Kes Awal, Berkala, Khusus </a:t>
            </a:r>
          </a:p>
          <a:p>
            <a:pPr lvl="1" eaLnBrk="1" hangingPunct="1">
              <a:defRPr/>
            </a:pPr>
            <a:r>
              <a:rPr lang="en-US" sz="2000" b="1"/>
              <a:t>Penempatan/pemindahan TK sesesuai kondisi kesehatan Tenaga Kerja</a:t>
            </a:r>
          </a:p>
          <a:p>
            <a:pPr lvl="1" eaLnBrk="1" hangingPunct="1">
              <a:defRPr/>
            </a:pPr>
            <a:r>
              <a:rPr lang="en-US" sz="2000" b="1"/>
              <a:t>Penerapan higiene dan sanitasi</a:t>
            </a:r>
          </a:p>
          <a:p>
            <a:pPr lvl="1" eaLnBrk="1" hangingPunct="1">
              <a:defRPr/>
            </a:pPr>
            <a:r>
              <a:rPr lang="en-US" sz="2000" b="1"/>
              <a:t>Penerapan prinsip ergonomi kerja</a:t>
            </a:r>
          </a:p>
          <a:p>
            <a:pPr lvl="1" eaLnBrk="1" hangingPunct="1">
              <a:defRPr/>
            </a:pPr>
            <a:r>
              <a:rPr lang="en-US" sz="2000" b="1"/>
              <a:t>Prosedur kerja aman (SOP)</a:t>
            </a:r>
          </a:p>
          <a:p>
            <a:pPr lvl="1" eaLnBrk="1" hangingPunct="1">
              <a:defRPr/>
            </a:pPr>
            <a:r>
              <a:rPr lang="en-US" sz="2000" b="1"/>
              <a:t>APD/PPE</a:t>
            </a:r>
          </a:p>
          <a:p>
            <a:pPr lvl="1" eaLnBrk="1" hangingPunct="1">
              <a:defRPr/>
            </a:pPr>
            <a:r>
              <a:rPr lang="en-US" sz="2000" b="1"/>
              <a:t>Pelaporan PAK</a:t>
            </a:r>
          </a:p>
          <a:p>
            <a:pPr lvl="1" eaLnBrk="1" hangingPunct="1">
              <a:defRPr/>
            </a:pPr>
            <a:r>
              <a:rPr lang="en-US" sz="2000" b="1"/>
              <a:t>Pemantauan &amp; pengendalian Ling kerja &amp; alat2 produksi</a:t>
            </a:r>
          </a:p>
          <a:p>
            <a:pPr lvl="1" eaLnBrk="1" hangingPunct="1">
              <a:defRPr/>
            </a:pPr>
            <a:r>
              <a:rPr lang="en-US" sz="2000" b="1"/>
              <a:t>Pemberian makanan sesuai kebutuhan gizi</a:t>
            </a:r>
          </a:p>
          <a:p>
            <a:pPr lvl="1" eaLnBrk="1" hangingPunct="1">
              <a:defRPr/>
            </a:pPr>
            <a:r>
              <a:rPr lang="en-US" sz="2000" b="1"/>
              <a:t>Vaksinasi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862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54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1CCF12-3BB9-43D8-AEC0-F972AA1A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2" y="569913"/>
            <a:ext cx="8080375" cy="954087"/>
          </a:xfrm>
        </p:spPr>
        <p:txBody>
          <a:bodyPr/>
          <a:lstStyle/>
          <a:p>
            <a:pPr marL="838200" indent="-838200"/>
            <a:r>
              <a:rPr lang="en-US" sz="3200" b="1" dirty="0" err="1"/>
              <a:t>Upaya</a:t>
            </a:r>
            <a:r>
              <a:rPr lang="en-US" sz="3200" b="1" dirty="0"/>
              <a:t> </a:t>
            </a:r>
            <a:r>
              <a:rPr lang="en-US" sz="3200" b="1" dirty="0" err="1"/>
              <a:t>Kesehatan</a:t>
            </a:r>
            <a:r>
              <a:rPr lang="en-US" sz="3200" b="1" dirty="0"/>
              <a:t> </a:t>
            </a:r>
            <a:r>
              <a:rPr lang="en-US" sz="3200" b="1" dirty="0" err="1"/>
              <a:t>Komprehensif</a:t>
            </a:r>
            <a:endParaRPr lang="en-US" sz="32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3922DD5-28DB-41CC-B3DF-FAA301C6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519451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000" b="1">
                <a:solidFill>
                  <a:srgbClr val="FFCC00"/>
                </a:solidFill>
              </a:rPr>
              <a:t>UPAYA PROMOTIF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Pendidikan &amp; pelatihan kesehatan kerja atau K3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Safety talk, safety meeting, dll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Olah raga/senam kesegaran jasmani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Program bebas rokok, bebas HIV/AIDS atau IMS di tempat kerja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Bahan KIE (Komunikasi, Informasi &amp; Edukasi) kesehatan kerja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>
                <a:solidFill>
                  <a:srgbClr val="FFCC00"/>
                </a:solidFill>
              </a:rPr>
              <a:t>UPAYA KURATIF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Pemberian P3K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Pengobatan, perawatan Tk yang sakit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Operasi Dll.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>
                <a:solidFill>
                  <a:srgbClr val="FFCC00"/>
                </a:solidFill>
              </a:rPr>
              <a:t>UPAYA REHABILITATIF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Pemberian prothese dan orthose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Fisiotherapi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Konsultasi psikologis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/>
              <a:t>Dll.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6886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458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Script MT Bold</vt:lpstr>
      <vt:lpstr>Sylfaen</vt:lpstr>
      <vt:lpstr>Times New Roman</vt:lpstr>
      <vt:lpstr>Wingdings</vt:lpstr>
      <vt:lpstr>Office Theme</vt:lpstr>
      <vt:lpstr>PowerPoint Presentation</vt:lpstr>
      <vt:lpstr>PowerPoint Presentation</vt:lpstr>
      <vt:lpstr>Pelayanan Kesehatan Kerja</vt:lpstr>
      <vt:lpstr>Tugas Pelayanan Kesehatan Kerja</vt:lpstr>
      <vt:lpstr>Hak dan Kewajiban</vt:lpstr>
      <vt:lpstr>Cara Penyelenggaraan Pelayanan Kesehatan Kerja</vt:lpstr>
      <vt:lpstr>Pelayanan Kesehatan Kerja</vt:lpstr>
      <vt:lpstr>Upaya Kesehatan Komprehensif</vt:lpstr>
      <vt:lpstr>Upaya Kesehatan Komprehensif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338</cp:revision>
  <dcterms:created xsi:type="dcterms:W3CDTF">2010-08-24T06:47:44Z</dcterms:created>
  <dcterms:modified xsi:type="dcterms:W3CDTF">2018-11-30T10:08:10Z</dcterms:modified>
</cp:coreProperties>
</file>