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sldIdLst>
    <p:sldId id="281" r:id="rId2"/>
    <p:sldId id="256" r:id="rId3"/>
    <p:sldId id="257" r:id="rId4"/>
    <p:sldId id="259" r:id="rId5"/>
    <p:sldId id="260" r:id="rId6"/>
    <p:sldId id="261" r:id="rId7"/>
    <p:sldId id="263" r:id="rId8"/>
    <p:sldId id="262" r:id="rId9"/>
    <p:sldId id="267" r:id="rId10"/>
    <p:sldId id="282" r:id="rId11"/>
    <p:sldId id="268" r:id="rId12"/>
    <p:sldId id="269" r:id="rId13"/>
    <p:sldId id="264" r:id="rId14"/>
    <p:sldId id="266" r:id="rId15"/>
    <p:sldId id="265" r:id="rId16"/>
    <p:sldId id="270" r:id="rId17"/>
    <p:sldId id="279" r:id="rId18"/>
    <p:sldId id="271" r:id="rId19"/>
    <p:sldId id="273" r:id="rId20"/>
    <p:sldId id="274" r:id="rId21"/>
    <p:sldId id="275" r:id="rId22"/>
    <p:sldId id="276" r:id="rId23"/>
    <p:sldId id="280"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002"/>
    <a:srgbClr val="22340E"/>
    <a:srgbClr val="9FFF47"/>
    <a:srgbClr val="E25600"/>
    <a:srgbClr val="EE6600"/>
    <a:srgbClr val="276EFD"/>
    <a:srgbClr val="2597FF"/>
    <a:srgbClr val="6C0A00"/>
    <a:srgbClr val="5C2E00"/>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660" autoAdjust="0"/>
  </p:normalViewPr>
  <p:slideViewPr>
    <p:cSldViewPr>
      <p:cViewPr>
        <p:scale>
          <a:sx n="70" d="100"/>
          <a:sy n="70" d="100"/>
        </p:scale>
        <p:origin x="-1440" y="-96"/>
      </p:cViewPr>
      <p:guideLst>
        <p:guide orient="horz" pos="2160"/>
        <p:guide pos="2880"/>
      </p:guideLst>
    </p:cSldViewPr>
  </p:slideViewPr>
  <p:outlineViewPr>
    <p:cViewPr>
      <p:scale>
        <a:sx n="33" d="100"/>
        <a:sy n="33" d="100"/>
      </p:scale>
      <p:origin x="0" y="10548"/>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E2FCA-A24A-4B80-98C7-82E10349E284}" type="datetimeFigureOut">
              <a:rPr lang="id-ID" smtClean="0"/>
              <a:t>21/09/2017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A66DD-CFCD-427A-849F-96ECD32D82C5}" type="slidenum">
              <a:rPr lang="id-ID" smtClean="0"/>
              <a:t>‹#›</a:t>
            </a:fld>
            <a:endParaRPr lang="id-ID"/>
          </a:p>
        </p:txBody>
      </p:sp>
    </p:spTree>
    <p:extLst>
      <p:ext uri="{BB962C8B-B14F-4D97-AF65-F5344CB8AC3E}">
        <p14:creationId xmlns:p14="http://schemas.microsoft.com/office/powerpoint/2010/main" val="172494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Kasus ikan mati sudah tiga kali ini terjadi. Kami membawa pulang berember-ember ikan. Pagi ini (Senin) masih ada juga yang mati," kata Sumarti, warga RT 003 RW 003 Dusun Blok Agung, Desa Karangdoro, Kecamatan Tegalsari, Banyuwangi.</a:t>
            </a:r>
          </a:p>
          <a:p>
            <a:r>
              <a:rPr lang="id-ID" dirty="0" smtClean="0"/>
              <a:t>Purwanti, warga yang sehari-hari memakai air sungai untuk mandi, juga mengeluhkan gatal-gatal. Baju yang mereka cuci tak bisa bersih dan ada serat tipis yang menempel di kain.</a:t>
            </a:r>
          </a:p>
          <a:p>
            <a:r>
              <a:rPr lang="id-ID" dirty="0" smtClean="0"/>
              <a:t>"Saya sudah berhenti mencuci baju di sungai sejak Desember lalu setelah sekeluarga merasakan gatal-gatal. Baju pun jadi kotor karena serat-serat yang menempel. Serat tipis itu tak bisa hilang sampai saat ini walau sudah saya cuci berkali-kali," kata Purwanti, yang juga pengurus RT. Ia sudah melaporkan hal itu ke kantor desa, tetapi sampai saat ini kasus belum terpecahkan.</a:t>
            </a:r>
          </a:p>
          <a:p>
            <a:r>
              <a:rPr lang="id-ID" dirty="0" smtClean="0"/>
              <a:t>Di aliran Sungai Glenmore di Dusun Pengundangan, Desa Karangharjo, Kecamatan Glenmore misalnya, kandungan BOD (biological oxygen demand) dan klorida bebas belum memenuhi baku mutu. BOD tercatat mencapai 10,78 miligram (mg) per liter melebihi baku mutu yang ditetapkan 6 mg per liter. Adapun klorida bebas mencapai 0,3 atau melebihi batas baku mutu 0,03 miligram per liter.</a:t>
            </a:r>
          </a:p>
          <a:p>
            <a:r>
              <a:rPr lang="id-ID" dirty="0" smtClean="0"/>
              <a:t>Direktur PT IGG Ade Prasetyo saat dikonfirmasi melalui pesan singkat mengakui, ada limpahan air olahan limbah dan air limbah. Limpahan itu sebagian masuk ke sungai. Limpahan terjadi karena ada kerusakan di IPAL yang mengakibatkan berkurangnya kapasitas IPAL.</a:t>
            </a:r>
          </a:p>
          <a:p>
            <a:endParaRPr lang="id-ID" dirty="0"/>
          </a:p>
        </p:txBody>
      </p:sp>
      <p:sp>
        <p:nvSpPr>
          <p:cNvPr id="4" name="Slide Number Placeholder 3"/>
          <p:cNvSpPr>
            <a:spLocks noGrp="1"/>
          </p:cNvSpPr>
          <p:nvPr>
            <p:ph type="sldNum" sz="quarter" idx="10"/>
          </p:nvPr>
        </p:nvSpPr>
        <p:spPr/>
        <p:txBody>
          <a:bodyPr/>
          <a:lstStyle/>
          <a:p>
            <a:fld id="{296A66DD-CFCD-427A-849F-96ECD32D82C5}" type="slidenum">
              <a:rPr lang="id-ID" smtClean="0"/>
              <a:t>9</a:t>
            </a:fld>
            <a:endParaRPr lang="id-ID"/>
          </a:p>
        </p:txBody>
      </p:sp>
    </p:spTree>
    <p:extLst>
      <p:ext uri="{BB962C8B-B14F-4D97-AF65-F5344CB8AC3E}">
        <p14:creationId xmlns:p14="http://schemas.microsoft.com/office/powerpoint/2010/main" val="81423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Kasus ikan mati sudah tiga kali ini terjadi. Kami membawa pulang berember-ember ikan. Pagi ini (Senin) masih ada juga yang mati," kata Sumarti, warga RT 003 RW 003 Dusun Blok Agung, Desa Karangdoro, Kecamatan Tegalsari, Banyuwangi.</a:t>
            </a:r>
          </a:p>
          <a:p>
            <a:r>
              <a:rPr lang="id-ID" dirty="0" smtClean="0"/>
              <a:t>Purwanti, warga yang sehari-hari memakai air sungai untuk mandi, juga mengeluhkan gatal-gatal. Baju yang mereka cuci tak bisa bersih dan ada serat tipis yang menempel di kain.</a:t>
            </a:r>
          </a:p>
          <a:p>
            <a:r>
              <a:rPr lang="id-ID" dirty="0" smtClean="0"/>
              <a:t>"Saya sudah berhenti mencuci baju di sungai sejak Desember lalu setelah sekeluarga merasakan gatal-gatal. Baju pun jadi kotor karena serat-serat yang menempel. Serat tipis itu tak bisa hilang sampai saat ini walau sudah saya cuci berkali-kali," kata Purwanti, yang juga pengurus RT. Ia sudah melaporkan hal itu ke kantor desa, tetapi sampai saat ini kasus belum terpecahkan.</a:t>
            </a:r>
          </a:p>
          <a:p>
            <a:r>
              <a:rPr lang="id-ID" dirty="0" smtClean="0"/>
              <a:t>Di aliran Sungai Glenmore di Dusun Pengundangan, Desa Karangharjo, Kecamatan Glenmore misalnya, kandungan BOD (biological oxygen demand) dan klorida bebas belum memenuhi baku mutu. BOD tercatat mencapai 10,78 miligram (mg) per liter melebihi baku mutu yang ditetapkan 6 mg per liter. Adapun klorida bebas mencapai 0,3 atau melebihi batas baku mutu 0,03 miligram per liter.</a:t>
            </a:r>
          </a:p>
          <a:p>
            <a:r>
              <a:rPr lang="id-ID" dirty="0" smtClean="0"/>
              <a:t>Direktur PT IGG Ade Prasetyo saat dikonfirmasi melalui pesan singkat mengakui, ada limpahan air olahan limbah dan air limbah. Limpahan itu sebagian masuk ke sungai. Limpahan terjadi karena ada kerusakan di IPAL yang mengakibatkan berkurangnya kapasitas IPAL.</a:t>
            </a:r>
          </a:p>
          <a:p>
            <a:endParaRPr lang="id-ID" dirty="0"/>
          </a:p>
        </p:txBody>
      </p:sp>
      <p:sp>
        <p:nvSpPr>
          <p:cNvPr id="4" name="Slide Number Placeholder 3"/>
          <p:cNvSpPr>
            <a:spLocks noGrp="1"/>
          </p:cNvSpPr>
          <p:nvPr>
            <p:ph type="sldNum" sz="quarter" idx="10"/>
          </p:nvPr>
        </p:nvSpPr>
        <p:spPr/>
        <p:txBody>
          <a:bodyPr/>
          <a:lstStyle/>
          <a:p>
            <a:fld id="{296A66DD-CFCD-427A-849F-96ECD32D82C5}" type="slidenum">
              <a:rPr lang="id-ID" smtClean="0"/>
              <a:t>10</a:t>
            </a:fld>
            <a:endParaRPr lang="id-ID"/>
          </a:p>
        </p:txBody>
      </p:sp>
    </p:spTree>
    <p:extLst>
      <p:ext uri="{BB962C8B-B14F-4D97-AF65-F5344CB8AC3E}">
        <p14:creationId xmlns:p14="http://schemas.microsoft.com/office/powerpoint/2010/main" val="81423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18</a:t>
            </a:fld>
            <a:endParaRPr lang="en-US"/>
          </a:p>
        </p:txBody>
      </p:sp>
    </p:spTree>
    <p:extLst>
      <p:ext uri="{BB962C8B-B14F-4D97-AF65-F5344CB8AC3E}">
        <p14:creationId xmlns:p14="http://schemas.microsoft.com/office/powerpoint/2010/main" val="322323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3074F12-AA26-4AC8-9962-C36BB8F32554}"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26757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3074F12-AA26-4AC8-9962-C36BB8F32554}"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75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3074F12-AA26-4AC8-9962-C36BB8F32554}"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82441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4950095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3074F12-AA26-4AC8-9962-C36BB8F32554}"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3305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0957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3074F12-AA26-4AC8-9962-C36BB8F32554}"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5266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3074F12-AA26-4AC8-9962-C36BB8F32554}" type="datetimeFigureOut">
              <a:rPr lang="en-US" smtClean="0"/>
              <a:pPr/>
              <a:t>9/21/2017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3576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3074F12-AA26-4AC8-9962-C36BB8F32554}" type="datetimeFigureOut">
              <a:rPr lang="en-US" smtClean="0"/>
              <a:pPr/>
              <a:t>9/21/2017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9283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3546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7847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9828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330" y="0"/>
            <a:ext cx="9157330" cy="6858000"/>
          </a:xfrm>
          <a:prstGeom prst="rect">
            <a:avLst/>
          </a:prstGeom>
        </p:spPr>
      </p:pic>
    </p:spTree>
    <p:extLst>
      <p:ext uri="{BB962C8B-B14F-4D97-AF65-F5344CB8AC3E}">
        <p14:creationId xmlns:p14="http://schemas.microsoft.com/office/powerpoint/2010/main" val="31807884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ecepaminudin.blogspot.com/2009/01/prinsip-hirarki-pengelolaan-limbah.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cecepaminudin.blogspot.com/2009/01/prinsip-hirarki-pengelolaan-limbah.html" TargetMode="External"/><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pic>
        <p:nvPicPr>
          <p:cNvPr id="4" name="Picture 2" descr="C:\Users\arsil\Desktop\Smartcreative.jpg"/>
          <p:cNvPicPr>
            <a:picLocks noChangeAspect="1" noChangeArrowheads="1"/>
          </p:cNvPicPr>
          <p:nvPr/>
        </p:nvPicPr>
        <p:blipFill>
          <a:blip r:embed="rId2" cstate="print">
            <a:extLst>
              <a:ext uri="{28A0092B-C50C-407E-A947-70E740481C1C}">
                <a14:useLocalDpi xmlns:a14="http://schemas.microsoft.com/office/drawing/2010/main" val="0"/>
              </a:ext>
            </a:extLst>
          </a:blip>
          <a:srcRect l="1051" r="800" b="504"/>
          <a:stretch>
            <a:fillRect/>
          </a:stretch>
        </p:blipFill>
        <p:spPr bwMode="auto">
          <a:xfrm>
            <a:off x="0" y="685801"/>
            <a:ext cx="9144000" cy="59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2801209" y="3581705"/>
            <a:ext cx="6378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000" b="1" smtClean="0">
                <a:solidFill>
                  <a:schemeClr val="bg1"/>
                </a:solidFill>
              </a:rPr>
              <a:t>Dampak industrialisasi terhadap lingkungan </a:t>
            </a:r>
            <a:endParaRPr lang="en-US" sz="2000" b="1" dirty="0">
              <a:solidFill>
                <a:schemeClr val="bg1"/>
              </a:solidFill>
            </a:endParaRPr>
          </a:p>
          <a:p>
            <a:pPr algn="ctr" eaLnBrk="1" hangingPunct="1"/>
            <a:r>
              <a:rPr lang="en-US" sz="2000" b="1" dirty="0">
                <a:solidFill>
                  <a:schemeClr val="bg1"/>
                </a:solidFill>
              </a:rPr>
              <a:t>PERTEMUAN </a:t>
            </a:r>
            <a:r>
              <a:rPr lang="id-ID" sz="2000" b="1" dirty="0">
                <a:solidFill>
                  <a:schemeClr val="bg1"/>
                </a:solidFill>
              </a:rPr>
              <a:t>2</a:t>
            </a:r>
            <a:endParaRPr lang="en-US" sz="2000" b="1" dirty="0">
              <a:solidFill>
                <a:schemeClr val="bg1"/>
              </a:solidFill>
            </a:endParaRPr>
          </a:p>
          <a:p>
            <a:pPr algn="ctr" eaLnBrk="1" hangingPunct="1"/>
            <a:r>
              <a:rPr lang="en-US" sz="2000" b="1" dirty="0">
                <a:solidFill>
                  <a:schemeClr val="bg1"/>
                </a:solidFill>
              </a:rPr>
              <a:t>N</a:t>
            </a:r>
            <a:r>
              <a:rPr lang="id-ID" sz="2000" b="1" dirty="0">
                <a:solidFill>
                  <a:schemeClr val="bg1"/>
                </a:solidFill>
              </a:rPr>
              <a:t>ayla Kamilia Fithri</a:t>
            </a:r>
            <a:endParaRPr lang="en-US" sz="2000" b="1" dirty="0">
              <a:solidFill>
                <a:schemeClr val="bg1"/>
              </a:solidFill>
            </a:endParaRPr>
          </a:p>
          <a:p>
            <a:pPr algn="ctr" eaLnBrk="1" hangingPunct="1"/>
            <a:r>
              <a:rPr lang="id-ID" sz="2000" b="1" dirty="0">
                <a:solidFill>
                  <a:schemeClr val="bg1"/>
                </a:solidFill>
              </a:rPr>
              <a:t>Prodi Kesehatan Masyarakat </a:t>
            </a:r>
          </a:p>
          <a:p>
            <a:pPr algn="ctr" eaLnBrk="1" hangingPunct="1"/>
            <a:r>
              <a:rPr lang="id-ID" sz="2000" b="1" dirty="0">
                <a:solidFill>
                  <a:schemeClr val="bg1"/>
                </a:solidFill>
              </a:rPr>
              <a:t>Fakultas Kesehatan Masyarakat</a:t>
            </a:r>
            <a:endParaRPr lang="en-US" sz="2000" b="1" dirty="0">
              <a:solidFill>
                <a:schemeClr val="bg1"/>
              </a:solidFill>
            </a:endParaRPr>
          </a:p>
          <a:p>
            <a:pPr algn="ctr" eaLnBrk="1" hangingPunct="1"/>
            <a:endParaRPr lang="en-US" sz="2000" b="1" dirty="0">
              <a:solidFill>
                <a:schemeClr val="bg1"/>
              </a:solidFill>
            </a:endParaRPr>
          </a:p>
        </p:txBody>
      </p:sp>
    </p:spTree>
    <p:extLst>
      <p:ext uri="{BB962C8B-B14F-4D97-AF65-F5344CB8AC3E}">
        <p14:creationId xmlns:p14="http://schemas.microsoft.com/office/powerpoint/2010/main" val="296678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7080" y="222195"/>
            <a:ext cx="7329840" cy="763525"/>
          </a:xfrm>
          <a:prstGeom prst="rect">
            <a:avLst/>
          </a:prstGeom>
          <a:solidFill>
            <a:srgbClr val="02300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2800" b="1" dirty="0" smtClean="0">
                <a:latin typeface="Aharoni" pitchFamily="2" charset="-79"/>
                <a:cs typeface="Aharoni" pitchFamily="2" charset="-79"/>
              </a:rPr>
              <a:t>Kasus Pencemaran oleh Industri Di Indonesia : </a:t>
            </a:r>
            <a:endParaRPr lang="id-ID" sz="2800" b="1" dirty="0">
              <a:latin typeface="Aharoni" pitchFamily="2" charset="-79"/>
              <a:cs typeface="Aharoni" pitchFamily="2" charset="-79"/>
            </a:endParaRPr>
          </a:p>
        </p:txBody>
      </p:sp>
      <p:pic>
        <p:nvPicPr>
          <p:cNvPr id="6" name="Picture 5" descr="http://www.mongabay.co.id/wp-content/uploads/2017/04/pencemaran-sungai-cibingbin-tumpahan-ol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080" y="1596539"/>
            <a:ext cx="3664920" cy="2290575"/>
          </a:xfrm>
          <a:prstGeom prst="rect">
            <a:avLst/>
          </a:prstGeom>
          <a:noFill/>
          <a:ln>
            <a:noFill/>
          </a:ln>
        </p:spPr>
      </p:pic>
      <p:pic>
        <p:nvPicPr>
          <p:cNvPr id="7" name="Picture 6" descr="http://www.mongabay.co.id/wp-content/uploads/2014/05/KLH_Rancaekek4.jpg"/>
          <p:cNvPicPr/>
          <p:nvPr/>
        </p:nvPicPr>
        <p:blipFill>
          <a:blip r:embed="rId4">
            <a:extLst>
              <a:ext uri="{28A0092B-C50C-407E-A947-70E740481C1C}">
                <a14:useLocalDpi xmlns:a14="http://schemas.microsoft.com/office/drawing/2010/main" val="0"/>
              </a:ext>
            </a:extLst>
          </a:blip>
          <a:srcRect/>
          <a:stretch>
            <a:fillRect/>
          </a:stretch>
        </p:blipFill>
        <p:spPr bwMode="auto">
          <a:xfrm>
            <a:off x="4877409" y="3734410"/>
            <a:ext cx="3512216" cy="2137870"/>
          </a:xfrm>
          <a:prstGeom prst="rect">
            <a:avLst/>
          </a:prstGeom>
          <a:noFill/>
          <a:ln>
            <a:noFill/>
          </a:ln>
        </p:spPr>
      </p:pic>
      <p:sp>
        <p:nvSpPr>
          <p:cNvPr id="2" name="Rectangle 1"/>
          <p:cNvSpPr/>
          <p:nvPr/>
        </p:nvSpPr>
        <p:spPr>
          <a:xfrm>
            <a:off x="907080" y="4039819"/>
            <a:ext cx="3664920" cy="137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Ribuan liter oli tumpah diduga akibat keran mesin boiler milik perusahan tersebut bocor. Beberapa pihak terkait mendalami kasus ini</a:t>
            </a:r>
          </a:p>
        </p:txBody>
      </p:sp>
      <p:sp>
        <p:nvSpPr>
          <p:cNvPr id="4" name="Rectangle 3"/>
          <p:cNvSpPr/>
          <p:nvPr/>
        </p:nvSpPr>
        <p:spPr>
          <a:xfrm>
            <a:off x="4877409" y="2512770"/>
            <a:ext cx="3664921" cy="1221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Tak kurang dari 2 hektare lahan sawah terancam gagal tanam dan kolam ikan milik warga juga banyak yang mati</a:t>
            </a:r>
          </a:p>
        </p:txBody>
      </p:sp>
    </p:spTree>
    <p:extLst>
      <p:ext uri="{BB962C8B-B14F-4D97-AF65-F5344CB8AC3E}">
        <p14:creationId xmlns:p14="http://schemas.microsoft.com/office/powerpoint/2010/main" val="2751019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70" y="1291130"/>
            <a:ext cx="8246070" cy="4428445"/>
          </a:xfrm>
        </p:spPr>
        <p:txBody>
          <a:bodyPr>
            <a:normAutofit fontScale="85000" lnSpcReduction="20000"/>
          </a:bodyPr>
          <a:lstStyle/>
          <a:p>
            <a:pPr marL="355600" indent="-355600">
              <a:buNone/>
            </a:pPr>
            <a:r>
              <a:rPr lang="id-ID" dirty="0" smtClean="0"/>
              <a:t>3. perusahaan </a:t>
            </a:r>
            <a:r>
              <a:rPr lang="id-ID" dirty="0"/>
              <a:t>tambang yang menerapkan pembuangan limbah tailingnya ke laut (</a:t>
            </a:r>
            <a:r>
              <a:rPr lang="id-ID" i="1" dirty="0"/>
              <a:t>Sub Marine Tailing Disposal</a:t>
            </a:r>
            <a:r>
              <a:rPr lang="id-ID" dirty="0"/>
              <a:t>). Pertama, adalah Newmont Minahasa Raya (NMR) sejak 1996 di Kabupaten Minahasa, Sulawesi Utara, dan kemudian menyusul PT Newmont Nusa Tenggara (NNT) di Sumbawa-Nusa Tenggara Barat sejak 1999. Setiap harinya 2.000 metrik ton tailing berbentuk pasta dibuang ke Perairan Buyat di Minahasa dan 120.000 metrik ton di Teluk Senunu, Sumbawa. Pada akhirnya dari proses ini terjadi berbagai dampak yang berujung kepada turunnya kualitas lingkungan hidup dan kualitas hidup manusia.</a:t>
            </a:r>
          </a:p>
          <a:p>
            <a:endParaRPr lang="id-ID" dirty="0"/>
          </a:p>
        </p:txBody>
      </p:sp>
      <p:sp>
        <p:nvSpPr>
          <p:cNvPr id="4" name="Rectangle 3"/>
          <p:cNvSpPr/>
          <p:nvPr/>
        </p:nvSpPr>
        <p:spPr>
          <a:xfrm>
            <a:off x="966720" y="222195"/>
            <a:ext cx="7329840" cy="610820"/>
          </a:xfrm>
          <a:prstGeom prst="rect">
            <a:avLst/>
          </a:prstGeom>
          <a:solidFill>
            <a:srgbClr val="023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Aharoni" pitchFamily="2" charset="-79"/>
                <a:cs typeface="Aharoni" pitchFamily="2" charset="-79"/>
              </a:rPr>
              <a:t>Kasus Pencemaran oleh Industri Di Indonesia :</a:t>
            </a:r>
            <a:endParaRPr lang="id-ID" sz="2000" dirty="0">
              <a:latin typeface="Aharoni" pitchFamily="2" charset="-79"/>
              <a:cs typeface="Aharoni" pitchFamily="2" charset="-79"/>
            </a:endParaRPr>
          </a:p>
        </p:txBody>
      </p:sp>
    </p:spTree>
    <p:extLst>
      <p:ext uri="{BB962C8B-B14F-4D97-AF65-F5344CB8AC3E}">
        <p14:creationId xmlns:p14="http://schemas.microsoft.com/office/powerpoint/2010/main" val="425481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9" y="1291130"/>
            <a:ext cx="8093365" cy="4428445"/>
          </a:xfrm>
        </p:spPr>
        <p:txBody>
          <a:bodyPr>
            <a:normAutofit fontScale="85000" lnSpcReduction="10000"/>
          </a:bodyPr>
          <a:lstStyle/>
          <a:p>
            <a:pPr>
              <a:buFont typeface="Arial" charset="0"/>
              <a:buNone/>
            </a:pPr>
            <a:r>
              <a:rPr lang="id-ID" dirty="0" smtClean="0"/>
              <a:t>4. </a:t>
            </a:r>
            <a:r>
              <a:rPr lang="id-ID" dirty="0" smtClean="0"/>
              <a:t>Papua</a:t>
            </a:r>
            <a:r>
              <a:rPr lang="id-ID" dirty="0"/>
              <a:t>; PT. Freeport beroperasi dari tahun 1967 telah menimbulkan dampak Hancurnya Gunung Grasberg,  Tercemarnya Sungai Aigwa, Meluapnya air danau Wanagon, Tailing mengkontaminasi</a:t>
            </a:r>
            <a:r>
              <a:rPr lang="id-ID" b="1" dirty="0"/>
              <a:t> :</a:t>
            </a:r>
            <a:r>
              <a:rPr lang="id-ID" dirty="0"/>
              <a:t> 35.820 hektar daratan dan 84.158 hektar Laut Arafura</a:t>
            </a:r>
          </a:p>
          <a:p>
            <a:pPr>
              <a:buFont typeface="Arial" charset="0"/>
              <a:buNone/>
            </a:pPr>
            <a:r>
              <a:rPr lang="id-ID" dirty="0"/>
              <a:t>5. Di Jawa, Pembuangan limbah pabrik-pabrik di Sungai Cikijing selama puluhan tahun (Jawa Barat), pembuangan limbah oleh beberapa pabrik ke Kali Surabaya, dan sederetan kasus pencemaran industri yang telah nyata-nyata menimbulkan korban.</a:t>
            </a:r>
          </a:p>
          <a:p>
            <a:endParaRPr lang="id-ID" dirty="0"/>
          </a:p>
        </p:txBody>
      </p:sp>
      <p:sp>
        <p:nvSpPr>
          <p:cNvPr id="4" name="Rectangle 3"/>
          <p:cNvSpPr/>
          <p:nvPr/>
        </p:nvSpPr>
        <p:spPr>
          <a:xfrm>
            <a:off x="966720" y="222195"/>
            <a:ext cx="7329840" cy="610820"/>
          </a:xfrm>
          <a:prstGeom prst="rect">
            <a:avLst/>
          </a:prstGeom>
          <a:solidFill>
            <a:srgbClr val="023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latin typeface="Aharoni" pitchFamily="2" charset="-79"/>
                <a:cs typeface="Aharoni" pitchFamily="2" charset="-79"/>
              </a:rPr>
              <a:t>Kasus Pencemaran oleh Industri Di Indonesia :</a:t>
            </a:r>
            <a:endParaRPr lang="id-ID" sz="2000" dirty="0">
              <a:latin typeface="Aharoni" pitchFamily="2" charset="-79"/>
              <a:cs typeface="Aharoni" pitchFamily="2" charset="-79"/>
            </a:endParaRPr>
          </a:p>
        </p:txBody>
      </p:sp>
    </p:spTree>
    <p:extLst>
      <p:ext uri="{BB962C8B-B14F-4D97-AF65-F5344CB8AC3E}">
        <p14:creationId xmlns:p14="http://schemas.microsoft.com/office/powerpoint/2010/main" val="2876992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69" y="1291130"/>
            <a:ext cx="8093365" cy="4428445"/>
          </a:xfrm>
        </p:spPr>
        <p:txBody>
          <a:bodyPr/>
          <a:lstStyle/>
          <a:p>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Industri</a:t>
            </a:r>
            <a:r>
              <a:rPr lang="en-US" sz="4000" b="1" dirty="0">
                <a:latin typeface="Times New Roman" pitchFamily="18" charset="0"/>
                <a:cs typeface="Times New Roman" pitchFamily="18" charset="0"/>
              </a:rPr>
              <a:t> Dan </a:t>
            </a:r>
            <a:r>
              <a:rPr lang="en-US" sz="4000" b="1" dirty="0" err="1">
                <a:latin typeface="Times New Roman" pitchFamily="18" charset="0"/>
                <a:cs typeface="Times New Roman" pitchFamily="18" charset="0"/>
              </a:rPr>
              <a:t>Pencemaran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Lingkungan</a:t>
            </a:r>
            <a:r>
              <a:rPr lang="en-US" sz="4800" b="1" dirty="0">
                <a:latin typeface="Times New Roman" pitchFamily="18" charset="0"/>
                <a:cs typeface="Times New Roman" pitchFamily="18" charset="0"/>
              </a:rPr>
              <a:t/>
            </a:r>
            <a:br>
              <a:rPr lang="en-US" sz="4800" b="1" dirty="0">
                <a:latin typeface="Times New Roman" pitchFamily="18" charset="0"/>
                <a:cs typeface="Times New Roman" pitchFamily="18" charset="0"/>
              </a:rPr>
            </a:br>
            <a:r>
              <a:rPr lang="en-US" dirty="0" err="1">
                <a:latin typeface="Times New Roman" pitchFamily="18" charset="0"/>
                <a:cs typeface="Times New Roman" pitchFamily="18" charset="0"/>
              </a:rPr>
              <a:t>Teknologi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Industri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bagai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pedang</a:t>
            </a:r>
            <a:r>
              <a:rPr lang="en-US" dirty="0">
                <a:latin typeface="Times New Roman" pitchFamily="18" charset="0"/>
                <a:cs typeface="Times New Roman" pitchFamily="18" charset="0"/>
              </a:rPr>
              <a:t> yang </a:t>
            </a:r>
            <a:r>
              <a:rPr lang="en-US" dirty="0" err="1">
                <a:latin typeface="Times New Roman" pitchFamily="18" charset="0"/>
                <a:cs typeface="Times New Roman" pitchFamily="18" charset="0"/>
              </a:rPr>
              <a:t>bermata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ganda</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satu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dapat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menguntungkan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disisi</a:t>
            </a:r>
            <a:r>
              <a:rPr lang="en-US" dirty="0">
                <a:latin typeface="Times New Roman" pitchFamily="18" charset="0"/>
                <a:cs typeface="Times New Roman" pitchFamily="18" charset="0"/>
              </a:rPr>
              <a:t> yang lain </a:t>
            </a:r>
            <a:r>
              <a:rPr lang="en-US" dirty="0" err="1">
                <a:latin typeface="Times New Roman" pitchFamily="18" charset="0"/>
                <a:cs typeface="Times New Roman" pitchFamily="18" charset="0"/>
              </a:rPr>
              <a:t>teknologi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industri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adalah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mebunuh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secra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pelan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tidak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terasa</a:t>
            </a:r>
            <a:r>
              <a:rPr lang="en-US" sz="4000" dirty="0">
                <a:latin typeface="Times New Roman" pitchFamily="18" charset="0"/>
                <a:cs typeface="Times New Roman" pitchFamily="18" charset="0"/>
              </a:rPr>
              <a:t>.</a:t>
            </a:r>
            <a:endParaRPr lang="id-ID" dirty="0"/>
          </a:p>
        </p:txBody>
      </p:sp>
    </p:spTree>
    <p:extLst>
      <p:ext uri="{BB962C8B-B14F-4D97-AF65-F5344CB8AC3E}">
        <p14:creationId xmlns:p14="http://schemas.microsoft.com/office/powerpoint/2010/main" val="2616247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6566314" cy="763525"/>
          </a:xfrm>
        </p:spPr>
        <p:txBody>
          <a:bodyPr/>
          <a:lstStyle/>
          <a:p>
            <a:r>
              <a:rPr lang="id-ID" dirty="0" smtClean="0"/>
              <a:t>Bahan diskusi:</a:t>
            </a:r>
            <a:endParaRPr lang="id-ID" dirty="0"/>
          </a:p>
        </p:txBody>
      </p:sp>
      <p:sp>
        <p:nvSpPr>
          <p:cNvPr id="3" name="Content Placeholder 2"/>
          <p:cNvSpPr>
            <a:spLocks noGrp="1"/>
          </p:cNvSpPr>
          <p:nvPr>
            <p:ph idx="1"/>
          </p:nvPr>
        </p:nvSpPr>
        <p:spPr>
          <a:xfrm>
            <a:off x="754374" y="1749245"/>
            <a:ext cx="7482545" cy="4428445"/>
          </a:xfrm>
        </p:spPr>
        <p:txBody>
          <a:bodyPr>
            <a:normAutofit lnSpcReduction="10000"/>
          </a:bodyPr>
          <a:lstStyle/>
          <a:p>
            <a:pPr marL="514350" indent="-514350">
              <a:buFont typeface="+mj-lt"/>
              <a:buAutoNum type="arabicPeriod"/>
            </a:pPr>
            <a:r>
              <a:rPr lang="id-ID" dirty="0" smtClean="0"/>
              <a:t>Cari kasus pencemaran akibat industri Di Indonesia!</a:t>
            </a:r>
          </a:p>
          <a:p>
            <a:pPr marL="514350" indent="-514350">
              <a:buFont typeface="+mj-lt"/>
              <a:buAutoNum type="arabicPeriod"/>
            </a:pPr>
            <a:r>
              <a:rPr lang="id-ID" dirty="0" smtClean="0"/>
              <a:t>Dampak apa saja yang bisa terjadi akibat pencemaran limbah industri ?</a:t>
            </a:r>
            <a:endParaRPr lang="id-ID" dirty="0"/>
          </a:p>
          <a:p>
            <a:pPr marL="514350" indent="-514350">
              <a:buFont typeface="+mj-lt"/>
              <a:buAutoNum type="arabicPeriod"/>
            </a:pPr>
            <a:r>
              <a:rPr lang="id-ID" dirty="0" smtClean="0"/>
              <a:t>Menurut </a:t>
            </a:r>
            <a:r>
              <a:rPr lang="id-ID" dirty="0" smtClean="0"/>
              <a:t>kalian apa yang harus dilakukan untuk menangani pencemaran akibat limbah industri dari sudut pandang pemerintah, perusahaan maupun  masyarakat?</a:t>
            </a:r>
          </a:p>
          <a:p>
            <a:pPr marL="0" indent="0">
              <a:buNone/>
            </a:pPr>
            <a:endParaRPr lang="id-ID" dirty="0" smtClean="0"/>
          </a:p>
        </p:txBody>
      </p:sp>
    </p:spTree>
    <p:extLst>
      <p:ext uri="{BB962C8B-B14F-4D97-AF65-F5344CB8AC3E}">
        <p14:creationId xmlns:p14="http://schemas.microsoft.com/office/powerpoint/2010/main" val="1127901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37" y="2054655"/>
            <a:ext cx="3933470" cy="32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4724705" y="3276295"/>
            <a:ext cx="1221640" cy="7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460" y="2362657"/>
            <a:ext cx="17621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575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91" y="100013"/>
            <a:ext cx="2228850" cy="683264"/>
          </a:xfrm>
        </p:spPr>
        <p:txBody>
          <a:bodyPr>
            <a:normAutofit fontScale="90000"/>
          </a:bodyPr>
          <a:lstStyle/>
          <a:p>
            <a:r>
              <a:rPr lang="en-US" sz="4000" dirty="0" err="1">
                <a:solidFill>
                  <a:schemeClr val="accent1">
                    <a:lumMod val="50000"/>
                  </a:schemeClr>
                </a:solidFill>
                <a:latin typeface="Brush Script MT" pitchFamily="66" charset="0"/>
              </a:rPr>
              <a:t>Pengertian</a:t>
            </a:r>
            <a:endParaRPr lang="en-US" sz="4000" dirty="0">
              <a:solidFill>
                <a:schemeClr val="accent1">
                  <a:lumMod val="50000"/>
                </a:schemeClr>
              </a:solidFill>
              <a:latin typeface="Brush Script MT" pitchFamily="66" charset="0"/>
            </a:endParaRPr>
          </a:p>
        </p:txBody>
      </p:sp>
      <p:sp>
        <p:nvSpPr>
          <p:cNvPr id="5" name="Title 2"/>
          <p:cNvSpPr>
            <a:spLocks noGrp="1"/>
          </p:cNvSpPr>
          <p:nvPr>
            <p:ph type="body" sz="quarter" idx="10"/>
          </p:nvPr>
        </p:nvSpPr>
        <p:spPr>
          <a:xfrm>
            <a:off x="535781" y="1138424"/>
            <a:ext cx="8090297" cy="2443281"/>
          </a:xfrm>
        </p:spPr>
        <p:txBody>
          <a:bodyPr>
            <a:noAutofit/>
          </a:bodyPr>
          <a:lstStyle/>
          <a:p>
            <a:r>
              <a:rPr lang="en-US" sz="2800" b="1" i="1" dirty="0">
                <a:solidFill>
                  <a:schemeClr val="accent6"/>
                </a:solidFill>
              </a:rPr>
              <a:t>LIMBAH</a:t>
            </a:r>
            <a:r>
              <a:rPr lang="en-US" sz="2800" dirty="0"/>
              <a:t>,  </a:t>
            </a:r>
            <a:r>
              <a:rPr lang="en-US" sz="2800" dirty="0" err="1"/>
              <a:t>adalah</a:t>
            </a:r>
            <a:r>
              <a:rPr lang="en-US" sz="2800" dirty="0"/>
              <a:t> </a:t>
            </a:r>
            <a:r>
              <a:rPr lang="en-US" sz="2800" dirty="0" err="1"/>
              <a:t>buangan</a:t>
            </a:r>
            <a:r>
              <a:rPr lang="en-US" sz="2800" dirty="0"/>
              <a:t> yang </a:t>
            </a:r>
            <a:r>
              <a:rPr lang="en-US" sz="2800" dirty="0" err="1"/>
              <a:t>dihasilkan</a:t>
            </a:r>
            <a:r>
              <a:rPr lang="en-US" sz="2800" dirty="0"/>
              <a:t> </a:t>
            </a:r>
            <a:r>
              <a:rPr lang="en-US" sz="2800" dirty="0" err="1"/>
              <a:t>dari</a:t>
            </a:r>
            <a:r>
              <a:rPr lang="en-US" sz="2800" dirty="0"/>
              <a:t> </a:t>
            </a:r>
            <a:r>
              <a:rPr lang="en-US" sz="2800" dirty="0" err="1"/>
              <a:t>suatu</a:t>
            </a:r>
            <a:r>
              <a:rPr lang="en-US" sz="2800" dirty="0"/>
              <a:t> proses </a:t>
            </a:r>
            <a:r>
              <a:rPr lang="en-US" sz="2800" dirty="0" err="1"/>
              <a:t>produksi</a:t>
            </a:r>
            <a:r>
              <a:rPr lang="en-US" sz="2800" dirty="0"/>
              <a:t> </a:t>
            </a:r>
            <a:r>
              <a:rPr lang="en-US" sz="2800" dirty="0" err="1"/>
              <a:t>baik</a:t>
            </a:r>
            <a:r>
              <a:rPr lang="en-US" sz="2800" dirty="0"/>
              <a:t> </a:t>
            </a:r>
            <a:r>
              <a:rPr lang="en-US" sz="2800" dirty="0" err="1"/>
              <a:t>industri</a:t>
            </a:r>
            <a:r>
              <a:rPr lang="en-US" sz="2800" dirty="0"/>
              <a:t> </a:t>
            </a:r>
            <a:r>
              <a:rPr lang="en-US" sz="2800" dirty="0" err="1"/>
              <a:t>maupun</a:t>
            </a:r>
            <a:r>
              <a:rPr lang="en-US" sz="2800" dirty="0"/>
              <a:t> </a:t>
            </a:r>
            <a:r>
              <a:rPr lang="en-US" sz="2800" dirty="0" err="1"/>
              <a:t>domestik</a:t>
            </a:r>
            <a:r>
              <a:rPr lang="en-US" sz="2800" dirty="0"/>
              <a:t>(</a:t>
            </a:r>
            <a:r>
              <a:rPr lang="en-US" sz="2800" dirty="0" err="1"/>
              <a:t>rumah</a:t>
            </a:r>
            <a:r>
              <a:rPr lang="en-US" sz="2800" dirty="0"/>
              <a:t> </a:t>
            </a:r>
            <a:r>
              <a:rPr lang="en-US" sz="2800" dirty="0" err="1"/>
              <a:t>tangga</a:t>
            </a:r>
            <a:r>
              <a:rPr lang="en-US" sz="2800" dirty="0" smtClean="0"/>
              <a:t>),</a:t>
            </a:r>
            <a:r>
              <a:rPr lang="id-ID" sz="2800" dirty="0" smtClean="0"/>
              <a:t> </a:t>
            </a:r>
            <a:r>
              <a:rPr lang="en-US" sz="2800" dirty="0" smtClean="0"/>
              <a:t>yang </a:t>
            </a:r>
            <a:r>
              <a:rPr lang="en-US" sz="2800" dirty="0" err="1"/>
              <a:t>kehadirannya</a:t>
            </a:r>
            <a:r>
              <a:rPr lang="en-US" sz="2800" dirty="0"/>
              <a:t> </a:t>
            </a:r>
            <a:r>
              <a:rPr lang="en-US" sz="2800" dirty="0" err="1"/>
              <a:t>pada</a:t>
            </a:r>
            <a:r>
              <a:rPr lang="en-US" sz="2800" dirty="0"/>
              <a:t> </a:t>
            </a:r>
            <a:r>
              <a:rPr lang="en-US" sz="2800" dirty="0" err="1"/>
              <a:t>suatu</a:t>
            </a:r>
            <a:r>
              <a:rPr lang="en-US" sz="2800" dirty="0"/>
              <a:t> </a:t>
            </a:r>
            <a:r>
              <a:rPr lang="en-US" sz="2800" dirty="0" err="1"/>
              <a:t>saat</a:t>
            </a:r>
            <a:r>
              <a:rPr lang="en-US" sz="2800" dirty="0"/>
              <a:t> </a:t>
            </a:r>
            <a:r>
              <a:rPr lang="en-US" sz="2800" dirty="0" err="1"/>
              <a:t>dan</a:t>
            </a:r>
            <a:r>
              <a:rPr lang="en-US" sz="2800" dirty="0"/>
              <a:t> </a:t>
            </a:r>
            <a:r>
              <a:rPr lang="en-US" sz="2800" dirty="0" err="1"/>
              <a:t>tempat</a:t>
            </a:r>
            <a:r>
              <a:rPr lang="en-US" sz="2800" dirty="0"/>
              <a:t> </a:t>
            </a:r>
            <a:r>
              <a:rPr lang="en-US" sz="2800" dirty="0" err="1"/>
              <a:t>tertentu</a:t>
            </a:r>
            <a:r>
              <a:rPr lang="en-US" sz="2800" dirty="0"/>
              <a:t> </a:t>
            </a:r>
            <a:r>
              <a:rPr lang="en-US" sz="2800" dirty="0" err="1"/>
              <a:t>tidak</a:t>
            </a:r>
            <a:r>
              <a:rPr lang="en-US" sz="2800" dirty="0"/>
              <a:t> </a:t>
            </a:r>
            <a:r>
              <a:rPr lang="en-US" sz="2800" dirty="0" err="1"/>
              <a:t>dikehendaki</a:t>
            </a:r>
            <a:r>
              <a:rPr lang="en-US" sz="2800" dirty="0"/>
              <a:t> </a:t>
            </a:r>
            <a:r>
              <a:rPr lang="en-US" sz="2800" dirty="0" err="1"/>
              <a:t>lingkungan</a:t>
            </a:r>
            <a:r>
              <a:rPr lang="en-US" sz="2800" dirty="0"/>
              <a:t> </a:t>
            </a:r>
            <a:r>
              <a:rPr lang="en-US" sz="2800" dirty="0" err="1"/>
              <a:t>karena</a:t>
            </a:r>
            <a:r>
              <a:rPr lang="en-US" sz="2800" dirty="0"/>
              <a:t> </a:t>
            </a:r>
            <a:r>
              <a:rPr lang="en-US" sz="2800" dirty="0" err="1"/>
              <a:t>tidak</a:t>
            </a:r>
            <a:r>
              <a:rPr lang="en-US" sz="2800" dirty="0"/>
              <a:t> </a:t>
            </a:r>
            <a:r>
              <a:rPr lang="en-US" sz="2800" dirty="0" err="1"/>
              <a:t>memiliki</a:t>
            </a:r>
            <a:r>
              <a:rPr lang="en-US" sz="2800" dirty="0"/>
              <a:t> </a:t>
            </a:r>
            <a:r>
              <a:rPr lang="en-US" sz="2800" dirty="0" err="1"/>
              <a:t>nilai</a:t>
            </a:r>
            <a:r>
              <a:rPr lang="en-US" sz="2800" dirty="0"/>
              <a:t> </a:t>
            </a:r>
            <a:r>
              <a:rPr lang="en-US" sz="2800" dirty="0" err="1"/>
              <a:t>ekonomis</a:t>
            </a:r>
            <a:endParaRPr lang="en-US" sz="2800" dirty="0"/>
          </a:p>
          <a:p>
            <a:pPr marL="0" indent="0">
              <a:buNone/>
            </a:pPr>
            <a:endParaRPr lang="en-US" sz="2800" dirty="0"/>
          </a:p>
          <a:p>
            <a:r>
              <a:rPr lang="en-US" sz="2800" b="1" i="1" dirty="0">
                <a:solidFill>
                  <a:schemeClr val="accent6"/>
                </a:solidFill>
              </a:rPr>
              <a:t>LIMBAH INDUSTRI, </a:t>
            </a:r>
            <a:r>
              <a:rPr lang="en-US" sz="2800" dirty="0">
                <a:solidFill>
                  <a:schemeClr val="accent6"/>
                </a:solidFill>
              </a:rPr>
              <a:t> </a:t>
            </a:r>
            <a:r>
              <a:rPr lang="en-US" sz="2800" dirty="0" err="1"/>
              <a:t>bersumber</a:t>
            </a:r>
            <a:r>
              <a:rPr lang="en-US" sz="2800" dirty="0"/>
              <a:t> </a:t>
            </a:r>
            <a:r>
              <a:rPr lang="en-US" sz="2800" dirty="0" err="1"/>
              <a:t>dari</a:t>
            </a:r>
            <a:r>
              <a:rPr lang="en-US" sz="2800" dirty="0"/>
              <a:t> </a:t>
            </a:r>
            <a:r>
              <a:rPr lang="en-US" sz="2800" dirty="0" err="1"/>
              <a:t>kegiatan</a:t>
            </a:r>
            <a:r>
              <a:rPr lang="en-US" sz="2800" dirty="0"/>
              <a:t> </a:t>
            </a:r>
            <a:r>
              <a:rPr lang="en-US" sz="2800" dirty="0" err="1"/>
              <a:t>industri</a:t>
            </a:r>
            <a:r>
              <a:rPr lang="en-US" sz="2800" dirty="0"/>
              <a:t> </a:t>
            </a:r>
            <a:r>
              <a:rPr lang="en-US" sz="2800" dirty="0" err="1"/>
              <a:t>baik</a:t>
            </a:r>
            <a:r>
              <a:rPr lang="en-US" sz="2800" dirty="0"/>
              <a:t> </a:t>
            </a:r>
            <a:r>
              <a:rPr lang="en-US" sz="2800" dirty="0" err="1"/>
              <a:t>karena</a:t>
            </a:r>
            <a:r>
              <a:rPr lang="en-US" sz="2800" dirty="0"/>
              <a:t> proses </a:t>
            </a:r>
            <a:r>
              <a:rPr lang="en-US" sz="2800" dirty="0" err="1"/>
              <a:t>secara</a:t>
            </a:r>
            <a:r>
              <a:rPr lang="en-US" sz="2800" dirty="0"/>
              <a:t> </a:t>
            </a:r>
            <a:r>
              <a:rPr lang="en-US" sz="2800" dirty="0" err="1"/>
              <a:t>lansung</a:t>
            </a:r>
            <a:r>
              <a:rPr lang="en-US" sz="2800" dirty="0"/>
              <a:t> </a:t>
            </a:r>
            <a:r>
              <a:rPr lang="en-US" sz="2800" dirty="0" err="1"/>
              <a:t>maupun</a:t>
            </a:r>
            <a:r>
              <a:rPr lang="en-US" sz="2800" dirty="0"/>
              <a:t> proses </a:t>
            </a:r>
            <a:r>
              <a:rPr lang="en-US" sz="2800" dirty="0" err="1"/>
              <a:t>secara</a:t>
            </a:r>
            <a:r>
              <a:rPr lang="en-US" sz="2800" dirty="0"/>
              <a:t> </a:t>
            </a:r>
            <a:r>
              <a:rPr lang="en-US" sz="2800" dirty="0" err="1"/>
              <a:t>tidak</a:t>
            </a:r>
            <a:r>
              <a:rPr lang="en-US" sz="2800" dirty="0"/>
              <a:t> </a:t>
            </a:r>
            <a:r>
              <a:rPr lang="en-US" sz="2800" dirty="0" err="1"/>
              <a:t>langsung</a:t>
            </a:r>
            <a:r>
              <a:rPr lang="en-US" sz="2800" dirty="0"/>
              <a:t>.</a:t>
            </a:r>
          </a:p>
          <a:p>
            <a:pPr marL="0" indent="0">
              <a:buNone/>
            </a:pPr>
            <a:r>
              <a:rPr lang="en-US" dirty="0">
                <a:solidFill>
                  <a:srgbClr val="FFFF00"/>
                </a:solidFill>
              </a:rPr>
              <a:t/>
            </a:r>
            <a:br>
              <a:rPr lang="en-US" dirty="0">
                <a:solidFill>
                  <a:srgbClr val="FFFF00"/>
                </a:solidFill>
              </a:rPr>
            </a:br>
            <a:endParaRPr lang="en-US" dirty="0">
              <a:solidFill>
                <a:srgbClr val="FFFF00"/>
              </a:solidFill>
            </a:endParaRPr>
          </a:p>
        </p:txBody>
      </p:sp>
    </p:spTree>
    <p:extLst>
      <p:ext uri="{BB962C8B-B14F-4D97-AF65-F5344CB8AC3E}">
        <p14:creationId xmlns:p14="http://schemas.microsoft.com/office/powerpoint/2010/main" val="23827221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Lanjutan </a:t>
            </a:r>
            <a:endParaRPr lang="id-ID" dirty="0"/>
          </a:p>
        </p:txBody>
      </p:sp>
      <p:sp>
        <p:nvSpPr>
          <p:cNvPr id="3" name="Text Placeholder 2"/>
          <p:cNvSpPr>
            <a:spLocks noGrp="1"/>
          </p:cNvSpPr>
          <p:nvPr>
            <p:ph type="body" sz="quarter" idx="10"/>
          </p:nvPr>
        </p:nvSpPr>
        <p:spPr>
          <a:xfrm>
            <a:off x="296260" y="1749245"/>
            <a:ext cx="8382000" cy="3086382"/>
          </a:xfrm>
        </p:spPr>
        <p:txBody>
          <a:bodyPr>
            <a:normAutofit fontScale="92500"/>
          </a:bodyPr>
          <a:lstStyle/>
          <a:p>
            <a:r>
              <a:rPr lang="en-US" dirty="0" err="1"/>
              <a:t>Limbah</a:t>
            </a:r>
            <a:r>
              <a:rPr lang="en-US" dirty="0"/>
              <a:t> yang </a:t>
            </a:r>
            <a:r>
              <a:rPr lang="en-US" dirty="0" err="1"/>
              <a:t>bersumber</a:t>
            </a:r>
            <a:r>
              <a:rPr lang="en-US" dirty="0"/>
              <a:t> </a:t>
            </a:r>
            <a:r>
              <a:rPr lang="en-US" dirty="0" err="1"/>
              <a:t>dari</a:t>
            </a:r>
            <a:r>
              <a:rPr lang="en-US" dirty="0"/>
              <a:t> </a:t>
            </a:r>
            <a:r>
              <a:rPr lang="en-US" dirty="0" err="1"/>
              <a:t>kegiatan</a:t>
            </a:r>
            <a:r>
              <a:rPr lang="en-US" dirty="0"/>
              <a:t> </a:t>
            </a:r>
            <a:r>
              <a:rPr lang="en-US" dirty="0" err="1"/>
              <a:t>industri</a:t>
            </a:r>
            <a:r>
              <a:rPr lang="en-US" dirty="0"/>
              <a:t>, </a:t>
            </a:r>
            <a:r>
              <a:rPr lang="en-US" dirty="0" err="1"/>
              <a:t>yaitu</a:t>
            </a:r>
            <a:r>
              <a:rPr lang="en-US" dirty="0"/>
              <a:t> </a:t>
            </a:r>
            <a:r>
              <a:rPr lang="en-US" dirty="0" err="1"/>
              <a:t>limbah</a:t>
            </a:r>
            <a:r>
              <a:rPr lang="en-US" dirty="0"/>
              <a:t> yang </a:t>
            </a:r>
            <a:r>
              <a:rPr lang="en-US" dirty="0" err="1"/>
              <a:t>terproduksi</a:t>
            </a:r>
            <a:r>
              <a:rPr lang="en-US" dirty="0"/>
              <a:t> </a:t>
            </a:r>
            <a:r>
              <a:rPr lang="en-US" dirty="0" err="1"/>
              <a:t>bersamaan</a:t>
            </a:r>
            <a:r>
              <a:rPr lang="en-US" dirty="0"/>
              <a:t> </a:t>
            </a:r>
            <a:r>
              <a:rPr lang="en-US" dirty="0" err="1"/>
              <a:t>dengan</a:t>
            </a:r>
            <a:r>
              <a:rPr lang="en-US" dirty="0"/>
              <a:t> proses </a:t>
            </a:r>
            <a:r>
              <a:rPr lang="en-US" dirty="0" err="1"/>
              <a:t>produksi</a:t>
            </a:r>
            <a:r>
              <a:rPr lang="en-US" dirty="0"/>
              <a:t> </a:t>
            </a:r>
            <a:r>
              <a:rPr lang="en-US" dirty="0" err="1"/>
              <a:t>sedang</a:t>
            </a:r>
            <a:r>
              <a:rPr lang="en-US" dirty="0"/>
              <a:t> </a:t>
            </a:r>
            <a:r>
              <a:rPr lang="en-US" dirty="0" err="1"/>
              <a:t>berlangsung</a:t>
            </a:r>
            <a:r>
              <a:rPr lang="en-US" dirty="0"/>
              <a:t>, </a:t>
            </a:r>
            <a:r>
              <a:rPr lang="en-US" dirty="0" err="1"/>
              <a:t>dimana</a:t>
            </a:r>
            <a:r>
              <a:rPr lang="en-US" dirty="0"/>
              <a:t> </a:t>
            </a:r>
            <a:r>
              <a:rPr lang="en-US" dirty="0" err="1"/>
              <a:t>produk</a:t>
            </a:r>
            <a:r>
              <a:rPr lang="en-US" dirty="0"/>
              <a:t> </a:t>
            </a:r>
            <a:r>
              <a:rPr lang="en-US" dirty="0" err="1"/>
              <a:t>dan</a:t>
            </a:r>
            <a:r>
              <a:rPr lang="en-US" dirty="0"/>
              <a:t> </a:t>
            </a:r>
            <a:r>
              <a:rPr lang="en-US" dirty="0" err="1"/>
              <a:t>limbah</a:t>
            </a:r>
            <a:r>
              <a:rPr lang="en-US" dirty="0"/>
              <a:t> </a:t>
            </a:r>
            <a:r>
              <a:rPr lang="en-US" dirty="0" err="1"/>
              <a:t>hadir</a:t>
            </a:r>
            <a:r>
              <a:rPr lang="en-US" dirty="0"/>
              <a:t> </a:t>
            </a:r>
            <a:r>
              <a:rPr lang="en-US" dirty="0" err="1"/>
              <a:t>pada</a:t>
            </a:r>
            <a:r>
              <a:rPr lang="en-US" dirty="0"/>
              <a:t> </a:t>
            </a:r>
            <a:r>
              <a:rPr lang="en-US" dirty="0" err="1"/>
              <a:t>saat</a:t>
            </a:r>
            <a:r>
              <a:rPr lang="en-US" dirty="0"/>
              <a:t> yang </a:t>
            </a:r>
            <a:r>
              <a:rPr lang="en-US" dirty="0" err="1"/>
              <a:t>sama</a:t>
            </a:r>
            <a:r>
              <a:rPr lang="en-US" dirty="0"/>
              <a:t> . </a:t>
            </a:r>
          </a:p>
          <a:p>
            <a:r>
              <a:rPr lang="en-US" dirty="0" err="1"/>
              <a:t>Sedangkan</a:t>
            </a:r>
            <a:r>
              <a:rPr lang="en-US" dirty="0"/>
              <a:t> </a:t>
            </a:r>
            <a:r>
              <a:rPr lang="en-US" dirty="0" err="1"/>
              <a:t>limbah</a:t>
            </a:r>
            <a:r>
              <a:rPr lang="en-US" dirty="0"/>
              <a:t> </a:t>
            </a:r>
            <a:r>
              <a:rPr lang="en-US" dirty="0" err="1"/>
              <a:t>tidak</a:t>
            </a:r>
            <a:r>
              <a:rPr lang="en-US" dirty="0"/>
              <a:t> </a:t>
            </a:r>
            <a:r>
              <a:rPr lang="en-US" dirty="0" err="1"/>
              <a:t>lansung</a:t>
            </a:r>
            <a:r>
              <a:rPr lang="en-US" dirty="0"/>
              <a:t> </a:t>
            </a:r>
            <a:r>
              <a:rPr lang="en-US" dirty="0" err="1"/>
              <a:t>terproduksi</a:t>
            </a:r>
            <a:r>
              <a:rPr lang="en-US" dirty="0"/>
              <a:t> </a:t>
            </a:r>
            <a:r>
              <a:rPr lang="en-US" dirty="0" err="1"/>
              <a:t>sebelum</a:t>
            </a:r>
            <a:r>
              <a:rPr lang="en-US" dirty="0"/>
              <a:t> proses </a:t>
            </a:r>
            <a:r>
              <a:rPr lang="en-US" dirty="0" err="1"/>
              <a:t>maupun</a:t>
            </a:r>
            <a:r>
              <a:rPr lang="en-US" dirty="0"/>
              <a:t> </a:t>
            </a:r>
            <a:r>
              <a:rPr lang="en-US" dirty="0" err="1"/>
              <a:t>sesudah</a:t>
            </a:r>
            <a:r>
              <a:rPr lang="en-US" dirty="0"/>
              <a:t> proses </a:t>
            </a:r>
            <a:r>
              <a:rPr lang="en-US" dirty="0" err="1"/>
              <a:t>produksi</a:t>
            </a:r>
            <a:endParaRPr lang="en-US" dirty="0"/>
          </a:p>
          <a:p>
            <a:endParaRPr lang="id-ID" dirty="0"/>
          </a:p>
        </p:txBody>
      </p:sp>
      <p:sp>
        <p:nvSpPr>
          <p:cNvPr id="4" name="Text Placeholder 3"/>
          <p:cNvSpPr>
            <a:spLocks noGrp="1"/>
          </p:cNvSpPr>
          <p:nvPr>
            <p:ph type="body" sz="quarter" idx="11"/>
          </p:nvPr>
        </p:nvSpPr>
        <p:spPr/>
        <p:txBody>
          <a:bodyPr/>
          <a:lstStyle/>
          <a:p>
            <a:endParaRPr lang="id-ID" dirty="0"/>
          </a:p>
        </p:txBody>
      </p:sp>
    </p:spTree>
    <p:extLst>
      <p:ext uri="{BB962C8B-B14F-4D97-AF65-F5344CB8AC3E}">
        <p14:creationId xmlns:p14="http://schemas.microsoft.com/office/powerpoint/2010/main" val="11615100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92931" y="1868754"/>
            <a:ext cx="7775972" cy="4379647"/>
          </a:xfrm>
        </p:spPr>
        <p:txBody>
          <a:bodyPr/>
          <a:lstStyle/>
          <a:p>
            <a:pPr marL="400050" lvl="1" indent="0" algn="just">
              <a:lnSpc>
                <a:spcPct val="100000"/>
              </a:lnSpc>
              <a:spcBef>
                <a:spcPts val="0"/>
              </a:spcBef>
              <a:buClr>
                <a:srgbClr val="FF0000"/>
              </a:buClr>
              <a:buNone/>
            </a:pPr>
            <a:r>
              <a:rPr lang="en-US" sz="3600" b="1" dirty="0">
                <a:solidFill>
                  <a:srgbClr val="C00000"/>
                </a:solidFill>
                <a:latin typeface="Arial" pitchFamily="34" charset="0"/>
                <a:cs typeface="Arial" pitchFamily="34" charset="0"/>
              </a:rPr>
              <a:t>PENCEMAR</a:t>
            </a:r>
            <a:r>
              <a:rPr lang="en-US" sz="2000" dirty="0">
                <a:latin typeface="Arial" pitchFamily="34" charset="0"/>
                <a:cs typeface="Arial" pitchFamily="34" charset="0"/>
              </a:rPr>
              <a:t> </a:t>
            </a:r>
            <a:r>
              <a:rPr lang="en-US" sz="2000" b="1" dirty="0" err="1">
                <a:latin typeface="Arial" pitchFamily="34" charset="0"/>
                <a:cs typeface="Arial" pitchFamily="34" charset="0"/>
              </a:rPr>
              <a:t>adalah</a:t>
            </a:r>
            <a:r>
              <a:rPr lang="en-US" sz="2000" b="1" dirty="0">
                <a:latin typeface="Arial" pitchFamily="34" charset="0"/>
                <a:cs typeface="Arial" pitchFamily="34" charset="0"/>
              </a:rPr>
              <a:t> </a:t>
            </a:r>
            <a:r>
              <a:rPr lang="en-US" sz="2000" b="1" dirty="0" err="1">
                <a:latin typeface="Arial" pitchFamily="34" charset="0"/>
                <a:cs typeface="Arial" pitchFamily="34" charset="0"/>
              </a:rPr>
              <a:t>suatu</a:t>
            </a:r>
            <a:r>
              <a:rPr lang="en-US" sz="2000" b="1" dirty="0">
                <a:latin typeface="Arial" pitchFamily="34" charset="0"/>
                <a:cs typeface="Arial" pitchFamily="34" charset="0"/>
              </a:rPr>
              <a:t> </a:t>
            </a:r>
            <a:r>
              <a:rPr lang="en-US" sz="2000" b="1" dirty="0" err="1">
                <a:latin typeface="Arial" pitchFamily="34" charset="0"/>
                <a:cs typeface="Arial" pitchFamily="34" charset="0"/>
              </a:rPr>
              <a:t>penambahan</a:t>
            </a:r>
            <a:r>
              <a:rPr lang="en-US" sz="2000" b="1" dirty="0">
                <a:latin typeface="Arial" pitchFamily="34" charset="0"/>
                <a:cs typeface="Arial" pitchFamily="34" charset="0"/>
              </a:rPr>
              <a:t> yang </a:t>
            </a:r>
            <a:r>
              <a:rPr lang="en-US" sz="2000" b="1" dirty="0" err="1">
                <a:latin typeface="Arial" pitchFamily="34" charset="0"/>
                <a:cs typeface="Arial" pitchFamily="34" charset="0"/>
              </a:rPr>
              <a:t>mengubah</a:t>
            </a:r>
            <a:r>
              <a:rPr lang="en-US" sz="2000" b="1" dirty="0">
                <a:latin typeface="Arial" pitchFamily="34" charset="0"/>
                <a:cs typeface="Arial" pitchFamily="34" charset="0"/>
              </a:rPr>
              <a:t> </a:t>
            </a:r>
            <a:r>
              <a:rPr lang="en-US" sz="2000" b="1" dirty="0" err="1">
                <a:latin typeface="Arial" pitchFamily="34" charset="0"/>
                <a:cs typeface="Arial" pitchFamily="34" charset="0"/>
              </a:rPr>
              <a:t>kondisi</a:t>
            </a:r>
            <a:r>
              <a:rPr lang="en-US" sz="2000" b="1" dirty="0">
                <a:latin typeface="Arial" pitchFamily="34" charset="0"/>
                <a:cs typeface="Arial" pitchFamily="34" charset="0"/>
              </a:rPr>
              <a:t> </a:t>
            </a:r>
            <a:r>
              <a:rPr lang="en-US" sz="2000" b="1" dirty="0" err="1">
                <a:latin typeface="Arial" pitchFamily="34" charset="0"/>
                <a:cs typeface="Arial" pitchFamily="34" charset="0"/>
              </a:rPr>
              <a:t>lingkungan</a:t>
            </a:r>
            <a:r>
              <a:rPr lang="en-US" sz="2000" b="1" dirty="0">
                <a:latin typeface="Arial" pitchFamily="34" charset="0"/>
                <a:cs typeface="Arial" pitchFamily="34" charset="0"/>
              </a:rPr>
              <a:t> (</a:t>
            </a:r>
            <a:r>
              <a:rPr lang="en-US" sz="2000" b="1" dirty="0" err="1">
                <a:latin typeface="Arial" pitchFamily="34" charset="0"/>
                <a:cs typeface="Arial" pitchFamily="34" charset="0"/>
              </a:rPr>
              <a:t>udara</a:t>
            </a:r>
            <a:r>
              <a:rPr lang="en-US" sz="2000" b="1" dirty="0">
                <a:latin typeface="Arial" pitchFamily="34" charset="0"/>
                <a:cs typeface="Arial" pitchFamily="34" charset="0"/>
              </a:rPr>
              <a:t>, air, </a:t>
            </a:r>
            <a:r>
              <a:rPr lang="en-US" sz="2000" b="1" dirty="0" err="1">
                <a:latin typeface="Arial" pitchFamily="34" charset="0"/>
                <a:cs typeface="Arial" pitchFamily="34" charset="0"/>
              </a:rPr>
              <a:t>tanah</a:t>
            </a:r>
            <a:r>
              <a:rPr lang="en-US" sz="2000" b="1" dirty="0">
                <a:latin typeface="Arial" pitchFamily="34" charset="0"/>
                <a:cs typeface="Arial" pitchFamily="34" charset="0"/>
              </a:rPr>
              <a:t>) </a:t>
            </a:r>
            <a:r>
              <a:rPr lang="en-US" sz="2000" b="1" dirty="0" err="1">
                <a:latin typeface="Arial" pitchFamily="34" charset="0"/>
                <a:cs typeface="Arial" pitchFamily="34" charset="0"/>
              </a:rPr>
              <a:t>atau</a:t>
            </a:r>
            <a:r>
              <a:rPr lang="en-US" sz="2000" b="1" dirty="0">
                <a:latin typeface="Arial" pitchFamily="34" charset="0"/>
                <a:cs typeface="Arial" pitchFamily="34" charset="0"/>
              </a:rPr>
              <a:t> </a:t>
            </a:r>
            <a:r>
              <a:rPr lang="en-US" sz="2000" b="1" dirty="0" err="1">
                <a:latin typeface="Arial" pitchFamily="34" charset="0"/>
                <a:cs typeface="Arial" pitchFamily="34" charset="0"/>
              </a:rPr>
              <a:t>makanan</a:t>
            </a:r>
            <a:r>
              <a:rPr lang="en-US" sz="2000" b="1" dirty="0">
                <a:latin typeface="Arial" pitchFamily="34" charset="0"/>
                <a:cs typeface="Arial" pitchFamily="34" charset="0"/>
              </a:rPr>
              <a:t> </a:t>
            </a:r>
            <a:r>
              <a:rPr lang="en-US" sz="2000" b="1" dirty="0" err="1">
                <a:latin typeface="Arial" pitchFamily="34" charset="0"/>
                <a:cs typeface="Arial" pitchFamily="34" charset="0"/>
              </a:rPr>
              <a:t>sehingga</a:t>
            </a:r>
            <a:r>
              <a:rPr lang="en-US" sz="2000" b="1" dirty="0">
                <a:latin typeface="Arial" pitchFamily="34" charset="0"/>
                <a:cs typeface="Arial" pitchFamily="34" charset="0"/>
              </a:rPr>
              <a:t> </a:t>
            </a:r>
            <a:r>
              <a:rPr lang="en-US" sz="2000" b="1" dirty="0" err="1">
                <a:latin typeface="Arial" pitchFamily="34" charset="0"/>
                <a:cs typeface="Arial" pitchFamily="34" charset="0"/>
              </a:rPr>
              <a:t>berdampak</a:t>
            </a:r>
            <a:r>
              <a:rPr lang="en-US" sz="2000" b="1" dirty="0">
                <a:latin typeface="Arial" pitchFamily="34" charset="0"/>
                <a:cs typeface="Arial" pitchFamily="34" charset="0"/>
              </a:rPr>
              <a:t> </a:t>
            </a:r>
            <a:r>
              <a:rPr lang="en-US" sz="2000" b="1" dirty="0" err="1">
                <a:latin typeface="Arial" pitchFamily="34" charset="0"/>
                <a:cs typeface="Arial" pitchFamily="34" charset="0"/>
              </a:rPr>
              <a:t>negatif</a:t>
            </a:r>
            <a:r>
              <a:rPr lang="en-US" sz="2000" b="1" dirty="0">
                <a:latin typeface="Arial" pitchFamily="34" charset="0"/>
                <a:cs typeface="Arial" pitchFamily="34" charset="0"/>
              </a:rPr>
              <a:t> </a:t>
            </a:r>
            <a:r>
              <a:rPr lang="en-US" sz="2000" b="1" dirty="0" err="1">
                <a:latin typeface="Arial" pitchFamily="34" charset="0"/>
                <a:cs typeface="Arial" pitchFamily="34" charset="0"/>
              </a:rPr>
              <a:t>terhadap</a:t>
            </a:r>
            <a:r>
              <a:rPr lang="en-US" sz="2000" b="1" dirty="0">
                <a:latin typeface="Arial" pitchFamily="34" charset="0"/>
                <a:cs typeface="Arial" pitchFamily="34" charset="0"/>
              </a:rPr>
              <a:t> </a:t>
            </a:r>
            <a:r>
              <a:rPr lang="en-US" sz="2000" b="1" dirty="0" err="1">
                <a:latin typeface="Arial" pitchFamily="34" charset="0"/>
                <a:cs typeface="Arial" pitchFamily="34" charset="0"/>
              </a:rPr>
              <a:t>makhluk</a:t>
            </a:r>
            <a:r>
              <a:rPr lang="en-US" sz="2000" b="1" dirty="0">
                <a:latin typeface="Arial" pitchFamily="34" charset="0"/>
                <a:cs typeface="Arial" pitchFamily="34" charset="0"/>
              </a:rPr>
              <a:t> </a:t>
            </a:r>
            <a:r>
              <a:rPr lang="en-US" sz="2000" b="1" dirty="0" err="1">
                <a:latin typeface="Arial" pitchFamily="34" charset="0"/>
                <a:cs typeface="Arial" pitchFamily="34" charset="0"/>
              </a:rPr>
              <a:t>hidup</a:t>
            </a:r>
            <a:r>
              <a:rPr lang="en-US" sz="2000" b="1" dirty="0">
                <a:latin typeface="Arial" pitchFamily="34" charset="0"/>
                <a:cs typeface="Arial" pitchFamily="34" charset="0"/>
              </a:rPr>
              <a:t>. </a:t>
            </a:r>
            <a:r>
              <a:rPr lang="en-US" sz="2000" b="1" dirty="0" err="1">
                <a:latin typeface="Arial" pitchFamily="34" charset="0"/>
                <a:cs typeface="Arial" pitchFamily="34" charset="0"/>
              </a:rPr>
              <a:t>Pencemar</a:t>
            </a:r>
            <a:r>
              <a:rPr lang="en-US" sz="2000" b="1" dirty="0">
                <a:latin typeface="Arial" pitchFamily="34" charset="0"/>
                <a:cs typeface="Arial" pitchFamily="34" charset="0"/>
              </a:rPr>
              <a:t> </a:t>
            </a:r>
            <a:r>
              <a:rPr lang="en-US" sz="2000" b="1" dirty="0" err="1">
                <a:latin typeface="Arial" pitchFamily="34" charset="0"/>
                <a:cs typeface="Arial" pitchFamily="34" charset="0"/>
              </a:rPr>
              <a:t>dapat</a:t>
            </a:r>
            <a:r>
              <a:rPr lang="en-US" sz="2000" b="1" dirty="0">
                <a:latin typeface="Arial" pitchFamily="34" charset="0"/>
                <a:cs typeface="Arial" pitchFamily="34" charset="0"/>
              </a:rPr>
              <a:t> </a:t>
            </a:r>
            <a:r>
              <a:rPr lang="en-US" sz="2000" b="1" dirty="0" err="1">
                <a:latin typeface="Arial" pitchFamily="34" charset="0"/>
                <a:cs typeface="Arial" pitchFamily="34" charset="0"/>
              </a:rPr>
              <a:t>berupa</a:t>
            </a:r>
            <a:r>
              <a:rPr lang="en-US" sz="2000" b="1" dirty="0">
                <a:latin typeface="Arial" pitchFamily="34" charset="0"/>
                <a:cs typeface="Arial" pitchFamily="34" charset="0"/>
              </a:rPr>
              <a:t> </a:t>
            </a:r>
            <a:r>
              <a:rPr lang="en-US" sz="2000" b="1" dirty="0" err="1">
                <a:latin typeface="Arial" pitchFamily="34" charset="0"/>
                <a:cs typeface="Arial" pitchFamily="34" charset="0"/>
              </a:rPr>
              <a:t>zat</a:t>
            </a:r>
            <a:r>
              <a:rPr lang="en-US" sz="2000" b="1" dirty="0">
                <a:latin typeface="Arial" pitchFamily="34" charset="0"/>
                <a:cs typeface="Arial" pitchFamily="34" charset="0"/>
              </a:rPr>
              <a:t> </a:t>
            </a:r>
            <a:r>
              <a:rPr lang="en-US" sz="2000" b="1" dirty="0" err="1">
                <a:latin typeface="Arial" pitchFamily="34" charset="0"/>
                <a:cs typeface="Arial" pitchFamily="34" charset="0"/>
              </a:rPr>
              <a:t>padat</a:t>
            </a:r>
            <a:r>
              <a:rPr lang="en-US" sz="2000" b="1" dirty="0">
                <a:latin typeface="Arial" pitchFamily="34" charset="0"/>
                <a:cs typeface="Arial" pitchFamily="34" charset="0"/>
              </a:rPr>
              <a:t>, </a:t>
            </a:r>
            <a:r>
              <a:rPr lang="en-US" sz="2000" b="1" dirty="0" err="1">
                <a:latin typeface="Arial" pitchFamily="34" charset="0"/>
                <a:cs typeface="Arial" pitchFamily="34" charset="0"/>
              </a:rPr>
              <a:t>cair</a:t>
            </a:r>
            <a:r>
              <a:rPr lang="en-US" sz="2000" b="1" dirty="0">
                <a:latin typeface="Arial" pitchFamily="34" charset="0"/>
                <a:cs typeface="Arial" pitchFamily="34" charset="0"/>
              </a:rPr>
              <a:t>, gas </a:t>
            </a:r>
            <a:r>
              <a:rPr lang="en-US" sz="2000" b="1" dirty="0" err="1">
                <a:latin typeface="Arial" pitchFamily="34" charset="0"/>
                <a:cs typeface="Arial" pitchFamily="34" charset="0"/>
              </a:rPr>
              <a:t>atau</a:t>
            </a:r>
            <a:r>
              <a:rPr lang="en-US" sz="2000" b="1" dirty="0">
                <a:latin typeface="Arial" pitchFamily="34" charset="0"/>
                <a:cs typeface="Arial" pitchFamily="34" charset="0"/>
              </a:rPr>
              <a:t> </a:t>
            </a:r>
            <a:r>
              <a:rPr lang="en-US" sz="2000" b="1" dirty="0" err="1">
                <a:latin typeface="Arial" pitchFamily="34" charset="0"/>
                <a:cs typeface="Arial" pitchFamily="34" charset="0"/>
              </a:rPr>
              <a:t>bentuk</a:t>
            </a:r>
            <a:r>
              <a:rPr lang="en-US" sz="2000" b="1" dirty="0">
                <a:latin typeface="Arial" pitchFamily="34" charset="0"/>
                <a:cs typeface="Arial" pitchFamily="34" charset="0"/>
              </a:rPr>
              <a:t> </a:t>
            </a:r>
            <a:r>
              <a:rPr lang="en-US" sz="2000" b="1" dirty="0" err="1">
                <a:latin typeface="Arial" pitchFamily="34" charset="0"/>
                <a:cs typeface="Arial" pitchFamily="34" charset="0"/>
              </a:rPr>
              <a:t>emisi</a:t>
            </a:r>
            <a:r>
              <a:rPr lang="en-US" sz="2000" b="1" dirty="0">
                <a:latin typeface="Arial" pitchFamily="34" charset="0"/>
                <a:cs typeface="Arial" pitchFamily="34" charset="0"/>
              </a:rPr>
              <a:t> </a:t>
            </a:r>
            <a:r>
              <a:rPr lang="en-US" sz="2000" b="1" dirty="0" err="1">
                <a:latin typeface="Arial" pitchFamily="34" charset="0"/>
                <a:cs typeface="Arial" pitchFamily="34" charset="0"/>
              </a:rPr>
              <a:t>energi</a:t>
            </a:r>
            <a:r>
              <a:rPr lang="en-US" sz="2000" b="1" dirty="0">
                <a:latin typeface="Arial" pitchFamily="34" charset="0"/>
                <a:cs typeface="Arial" pitchFamily="34" charset="0"/>
              </a:rPr>
              <a:t> yang </a:t>
            </a:r>
            <a:r>
              <a:rPr lang="en-US" sz="2000" b="1" dirty="0" err="1">
                <a:latin typeface="Arial" pitchFamily="34" charset="0"/>
                <a:cs typeface="Arial" pitchFamily="34" charset="0"/>
              </a:rPr>
              <a:t>tidak</a:t>
            </a:r>
            <a:r>
              <a:rPr lang="en-US" sz="2000" b="1" dirty="0">
                <a:latin typeface="Arial" pitchFamily="34" charset="0"/>
                <a:cs typeface="Arial" pitchFamily="34" charset="0"/>
              </a:rPr>
              <a:t> </a:t>
            </a:r>
            <a:r>
              <a:rPr lang="en-US" sz="2000" b="1" dirty="0" err="1">
                <a:latin typeface="Arial" pitchFamily="34" charset="0"/>
                <a:cs typeface="Arial" pitchFamily="34" charset="0"/>
              </a:rPr>
              <a:t>diinginkan</a:t>
            </a:r>
            <a:r>
              <a:rPr lang="en-US" sz="2000" b="1" dirty="0">
                <a:latin typeface="Arial" pitchFamily="34" charset="0"/>
                <a:cs typeface="Arial" pitchFamily="34" charset="0"/>
              </a:rPr>
              <a:t> (</a:t>
            </a:r>
            <a:r>
              <a:rPr lang="en-US" sz="2000" b="1" dirty="0" err="1">
                <a:latin typeface="Arial" pitchFamily="34" charset="0"/>
                <a:cs typeface="Arial" pitchFamily="34" charset="0"/>
              </a:rPr>
              <a:t>mis</a:t>
            </a:r>
            <a:r>
              <a:rPr lang="en-US" sz="2000" b="1" dirty="0">
                <a:latin typeface="Arial" pitchFamily="34" charset="0"/>
                <a:cs typeface="Arial" pitchFamily="34" charset="0"/>
              </a:rPr>
              <a:t>. </a:t>
            </a:r>
            <a:r>
              <a:rPr lang="en-US" sz="2000" b="1" dirty="0" err="1">
                <a:latin typeface="Arial" pitchFamily="34" charset="0"/>
                <a:cs typeface="Arial" pitchFamily="34" charset="0"/>
              </a:rPr>
              <a:t>panas</a:t>
            </a:r>
            <a:r>
              <a:rPr lang="en-US" sz="2000" b="1" dirty="0">
                <a:latin typeface="Arial" pitchFamily="34" charset="0"/>
                <a:cs typeface="Arial" pitchFamily="34" charset="0"/>
              </a:rPr>
              <a:t>).</a:t>
            </a:r>
          </a:p>
          <a:p>
            <a:pPr marL="517525" lvl="1" indent="0" algn="just">
              <a:lnSpc>
                <a:spcPct val="100000"/>
              </a:lnSpc>
              <a:spcBef>
                <a:spcPts val="0"/>
              </a:spcBef>
              <a:buClr>
                <a:srgbClr val="FF0000"/>
              </a:buClr>
              <a:buNone/>
            </a:pPr>
            <a:endParaRPr lang="en-US" sz="2000" dirty="0">
              <a:latin typeface="Arial" pitchFamily="34" charset="0"/>
              <a:cs typeface="Arial" pitchFamily="34" charset="0"/>
            </a:endParaRPr>
          </a:p>
          <a:p>
            <a:pPr lvl="1" algn="just">
              <a:lnSpc>
                <a:spcPct val="100000"/>
              </a:lnSpc>
              <a:spcBef>
                <a:spcPts val="0"/>
              </a:spcBef>
              <a:buClr>
                <a:srgbClr val="FF0000"/>
              </a:buClr>
              <a:buFont typeface="Wingdings" pitchFamily="2" charset="2"/>
              <a:buChar char="q"/>
            </a:pPr>
            <a:r>
              <a:rPr lang="en-US" sz="2000" b="1" dirty="0">
                <a:latin typeface="Arial" pitchFamily="34" charset="0"/>
                <a:cs typeface="Arial" pitchFamily="34" charset="0"/>
              </a:rPr>
              <a:t> </a:t>
            </a:r>
            <a:r>
              <a:rPr lang="en-US" sz="2000" b="1" dirty="0" err="1">
                <a:latin typeface="Arial" pitchFamily="34" charset="0"/>
                <a:cs typeface="Arial" pitchFamily="34" charset="0"/>
              </a:rPr>
              <a:t>Sebagian</a:t>
            </a:r>
            <a:r>
              <a:rPr lang="en-US" sz="2000" b="1" dirty="0">
                <a:latin typeface="Arial" pitchFamily="34" charset="0"/>
                <a:cs typeface="Arial" pitchFamily="34" charset="0"/>
              </a:rPr>
              <a:t> </a:t>
            </a:r>
            <a:r>
              <a:rPr lang="en-US" sz="2000" b="1" dirty="0" err="1">
                <a:latin typeface="Arial" pitchFamily="34" charset="0"/>
                <a:cs typeface="Arial" pitchFamily="34" charset="0"/>
              </a:rPr>
              <a:t>besar</a:t>
            </a:r>
            <a:r>
              <a:rPr lang="en-US" sz="2000" b="1" dirty="0">
                <a:latin typeface="Arial" pitchFamily="34" charset="0"/>
                <a:cs typeface="Arial" pitchFamily="34" charset="0"/>
              </a:rPr>
              <a:t> </a:t>
            </a:r>
            <a:r>
              <a:rPr lang="en-US" sz="2000" b="1" dirty="0" err="1">
                <a:latin typeface="Arial" pitchFamily="34" charset="0"/>
                <a:cs typeface="Arial" pitchFamily="34" charset="0"/>
              </a:rPr>
              <a:t>pencemar</a:t>
            </a:r>
            <a:r>
              <a:rPr lang="en-US" sz="2000" b="1" dirty="0">
                <a:latin typeface="Arial" pitchFamily="34" charset="0"/>
                <a:cs typeface="Arial" pitchFamily="34" charset="0"/>
              </a:rPr>
              <a:t> </a:t>
            </a:r>
            <a:r>
              <a:rPr lang="en-US" sz="2000" b="1" dirty="0" err="1">
                <a:latin typeface="Arial" pitchFamily="34" charset="0"/>
                <a:cs typeface="Arial" pitchFamily="34" charset="0"/>
              </a:rPr>
              <a:t>adalah</a:t>
            </a:r>
            <a:r>
              <a:rPr lang="en-US" sz="2000" b="1" dirty="0">
                <a:latin typeface="Arial" pitchFamily="34" charset="0"/>
                <a:cs typeface="Arial" pitchFamily="34" charset="0"/>
              </a:rPr>
              <a:t> </a:t>
            </a:r>
            <a:r>
              <a:rPr lang="en-US" sz="2000" b="1" dirty="0" err="1">
                <a:solidFill>
                  <a:srgbClr val="C00000"/>
                </a:solidFill>
                <a:latin typeface="Arial" pitchFamily="34" charset="0"/>
                <a:cs typeface="Arial" pitchFamily="34" charset="0"/>
              </a:rPr>
              <a:t>zat</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padat</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cair</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atau</a:t>
            </a:r>
            <a:r>
              <a:rPr lang="en-US" sz="2000" b="1" dirty="0">
                <a:solidFill>
                  <a:srgbClr val="C00000"/>
                </a:solidFill>
                <a:latin typeface="Arial" pitchFamily="34" charset="0"/>
                <a:cs typeface="Arial" pitchFamily="34" charset="0"/>
              </a:rPr>
              <a:t> gas </a:t>
            </a:r>
            <a:r>
              <a:rPr lang="en-US" sz="2000" b="1" dirty="0">
                <a:latin typeface="Arial" pitchFamily="34" charset="0"/>
                <a:cs typeface="Arial" pitchFamily="34" charset="0"/>
              </a:rPr>
              <a:t>yang </a:t>
            </a:r>
            <a:r>
              <a:rPr lang="en-US" sz="2000" b="1" dirty="0" err="1">
                <a:latin typeface="Arial" pitchFamily="34" charset="0"/>
                <a:cs typeface="Arial" pitchFamily="34" charset="0"/>
              </a:rPr>
              <a:t>merupakan</a:t>
            </a:r>
            <a:r>
              <a:rPr lang="en-US" sz="2000" b="1" dirty="0">
                <a:latin typeface="Arial" pitchFamily="34" charset="0"/>
                <a:cs typeface="Arial" pitchFamily="34" charset="0"/>
              </a:rPr>
              <a:t> </a:t>
            </a:r>
            <a:r>
              <a:rPr lang="en-US" sz="2000" b="1" dirty="0" err="1">
                <a:latin typeface="Arial" pitchFamily="34" charset="0"/>
                <a:cs typeface="Arial" pitchFamily="34" charset="0"/>
              </a:rPr>
              <a:t>hasil</a:t>
            </a:r>
            <a:r>
              <a:rPr lang="en-US" sz="2000" b="1" dirty="0">
                <a:latin typeface="Arial" pitchFamily="34" charset="0"/>
                <a:cs typeface="Arial" pitchFamily="34" charset="0"/>
              </a:rPr>
              <a:t> </a:t>
            </a:r>
            <a:r>
              <a:rPr lang="en-US" sz="2000" b="1" dirty="0" err="1">
                <a:latin typeface="Arial" pitchFamily="34" charset="0"/>
                <a:cs typeface="Arial" pitchFamily="34" charset="0"/>
              </a:rPr>
              <a:t>sampingan</a:t>
            </a:r>
            <a:r>
              <a:rPr lang="en-US" sz="2000" b="1" dirty="0">
                <a:latin typeface="Arial" pitchFamily="34" charset="0"/>
                <a:cs typeface="Arial" pitchFamily="34" charset="0"/>
              </a:rPr>
              <a:t> </a:t>
            </a:r>
            <a:r>
              <a:rPr lang="en-US" sz="2000" b="1" dirty="0" err="1">
                <a:latin typeface="Arial" pitchFamily="34" charset="0"/>
                <a:cs typeface="Arial" pitchFamily="34" charset="0"/>
              </a:rPr>
              <a:t>atau</a:t>
            </a:r>
            <a:r>
              <a:rPr lang="en-US" sz="2000" b="1" dirty="0">
                <a:latin typeface="Arial" pitchFamily="34" charset="0"/>
                <a:cs typeface="Arial" pitchFamily="34" charset="0"/>
              </a:rPr>
              <a:t> </a:t>
            </a:r>
            <a:r>
              <a:rPr lang="en-US" sz="2000" b="1" dirty="0">
                <a:solidFill>
                  <a:srgbClr val="C00000"/>
                </a:solidFill>
                <a:latin typeface="Arial" pitchFamily="34" charset="0"/>
                <a:cs typeface="Arial" pitchFamily="34" charset="0"/>
              </a:rPr>
              <a:t>LIMBAH </a:t>
            </a:r>
            <a:r>
              <a:rPr lang="en-US" sz="2000" b="1" dirty="0">
                <a:latin typeface="Arial" pitchFamily="34" charset="0"/>
                <a:cs typeface="Arial" pitchFamily="34" charset="0"/>
              </a:rPr>
              <a:t>yang </a:t>
            </a:r>
            <a:r>
              <a:rPr lang="en-US" sz="2000" b="1" dirty="0" err="1">
                <a:latin typeface="Arial" pitchFamily="34" charset="0"/>
                <a:cs typeface="Arial" pitchFamily="34" charset="0"/>
              </a:rPr>
              <a:t>terbentuk</a:t>
            </a:r>
            <a:r>
              <a:rPr lang="en-US" sz="2000" b="1" dirty="0">
                <a:latin typeface="Arial" pitchFamily="34" charset="0"/>
                <a:cs typeface="Arial" pitchFamily="34" charset="0"/>
              </a:rPr>
              <a:t> </a:t>
            </a:r>
            <a:r>
              <a:rPr lang="en-US" sz="2000" b="1" dirty="0" err="1">
                <a:latin typeface="Arial" pitchFamily="34" charset="0"/>
                <a:cs typeface="Arial" pitchFamily="34" charset="0"/>
              </a:rPr>
              <a:t>ketika</a:t>
            </a:r>
            <a:r>
              <a:rPr lang="en-US" sz="2000" b="1" dirty="0">
                <a:latin typeface="Arial" pitchFamily="34" charset="0"/>
                <a:cs typeface="Arial" pitchFamily="34" charset="0"/>
              </a:rPr>
              <a:t> </a:t>
            </a:r>
            <a:r>
              <a:rPr lang="en-US" sz="2000" b="1" dirty="0" err="1">
                <a:latin typeface="Arial" pitchFamily="34" charset="0"/>
                <a:cs typeface="Arial" pitchFamily="34" charset="0"/>
              </a:rPr>
              <a:t>suatu</a:t>
            </a:r>
            <a:r>
              <a:rPr lang="en-US" sz="2000" b="1" dirty="0">
                <a:latin typeface="Arial" pitchFamily="34" charset="0"/>
                <a:cs typeface="Arial" pitchFamily="34" charset="0"/>
              </a:rPr>
              <a:t> </a:t>
            </a:r>
            <a:r>
              <a:rPr lang="en-US" sz="2000" b="1" dirty="0" err="1">
                <a:latin typeface="Arial" pitchFamily="34" charset="0"/>
                <a:cs typeface="Arial" pitchFamily="34" charset="0"/>
              </a:rPr>
              <a:t>sumber</a:t>
            </a:r>
            <a:r>
              <a:rPr lang="en-US" sz="2000" b="1" dirty="0">
                <a:latin typeface="Arial" pitchFamily="34" charset="0"/>
                <a:cs typeface="Arial" pitchFamily="34" charset="0"/>
              </a:rPr>
              <a:t> </a:t>
            </a:r>
            <a:r>
              <a:rPr lang="en-US" sz="2000" b="1" dirty="0" err="1">
                <a:latin typeface="Arial" pitchFamily="34" charset="0"/>
                <a:cs typeface="Arial" pitchFamily="34" charset="0"/>
              </a:rPr>
              <a:t>daya</a:t>
            </a:r>
            <a:r>
              <a:rPr lang="en-US" sz="2000" b="1" dirty="0">
                <a:latin typeface="Arial" pitchFamily="34" charset="0"/>
                <a:cs typeface="Arial" pitchFamily="34" charset="0"/>
              </a:rPr>
              <a:t> </a:t>
            </a:r>
            <a:r>
              <a:rPr lang="en-US" sz="2000" b="1" dirty="0" err="1">
                <a:latin typeface="Arial" pitchFamily="34" charset="0"/>
                <a:cs typeface="Arial" pitchFamily="34" charset="0"/>
              </a:rPr>
              <a:t>alam</a:t>
            </a:r>
            <a:r>
              <a:rPr lang="en-US" sz="2000" b="1" dirty="0">
                <a:latin typeface="Arial" pitchFamily="34" charset="0"/>
                <a:cs typeface="Arial" pitchFamily="34" charset="0"/>
              </a:rPr>
              <a:t> </a:t>
            </a:r>
            <a:r>
              <a:rPr lang="en-US" sz="2000" b="1" dirty="0" err="1">
                <a:latin typeface="Arial" pitchFamily="34" charset="0"/>
                <a:cs typeface="Arial" pitchFamily="34" charset="0"/>
              </a:rPr>
              <a:t>diekstraksi</a:t>
            </a:r>
            <a:r>
              <a:rPr lang="en-US" sz="2000" b="1" dirty="0">
                <a:latin typeface="Arial" pitchFamily="34" charset="0"/>
                <a:cs typeface="Arial" pitchFamily="34" charset="0"/>
              </a:rPr>
              <a:t>, </a:t>
            </a:r>
            <a:r>
              <a:rPr lang="en-US" sz="2000" b="1" dirty="0" err="1">
                <a:latin typeface="Arial" pitchFamily="34" charset="0"/>
                <a:cs typeface="Arial" pitchFamily="34" charset="0"/>
              </a:rPr>
              <a:t>diproses</a:t>
            </a:r>
            <a:r>
              <a:rPr lang="en-US" sz="2000" b="1" dirty="0">
                <a:latin typeface="Arial" pitchFamily="34" charset="0"/>
                <a:cs typeface="Arial" pitchFamily="34" charset="0"/>
              </a:rPr>
              <a:t> </a:t>
            </a:r>
            <a:r>
              <a:rPr lang="en-US" sz="2000" b="1" dirty="0" err="1">
                <a:latin typeface="Arial" pitchFamily="34" charset="0"/>
                <a:cs typeface="Arial" pitchFamily="34" charset="0"/>
              </a:rPr>
              <a:t>menjadi</a:t>
            </a:r>
            <a:r>
              <a:rPr lang="en-US" sz="2000" b="1" dirty="0">
                <a:latin typeface="Arial" pitchFamily="34" charset="0"/>
                <a:cs typeface="Arial" pitchFamily="34" charset="0"/>
              </a:rPr>
              <a:t> </a:t>
            </a:r>
            <a:r>
              <a:rPr lang="en-US" sz="2000" b="1" dirty="0" err="1">
                <a:latin typeface="Arial" pitchFamily="34" charset="0"/>
                <a:cs typeface="Arial" pitchFamily="34" charset="0"/>
              </a:rPr>
              <a:t>produk</a:t>
            </a:r>
            <a:r>
              <a:rPr lang="en-US" sz="2000" b="1" dirty="0">
                <a:latin typeface="Arial" pitchFamily="34" charset="0"/>
                <a:cs typeface="Arial" pitchFamily="34" charset="0"/>
              </a:rPr>
              <a:t>, </a:t>
            </a:r>
            <a:r>
              <a:rPr lang="en-US" sz="2000" b="1" dirty="0" err="1">
                <a:latin typeface="Arial" pitchFamily="34" charset="0"/>
                <a:cs typeface="Arial" pitchFamily="34" charset="0"/>
              </a:rPr>
              <a:t>kemudian</a:t>
            </a:r>
            <a:r>
              <a:rPr lang="en-US" sz="2000" b="1" dirty="0">
                <a:latin typeface="Arial" pitchFamily="34" charset="0"/>
                <a:cs typeface="Arial" pitchFamily="34" charset="0"/>
              </a:rPr>
              <a:t> </a:t>
            </a:r>
            <a:r>
              <a:rPr lang="en-US" sz="2000" b="1" dirty="0" err="1">
                <a:latin typeface="Arial" pitchFamily="34" charset="0"/>
                <a:cs typeface="Arial" pitchFamily="34" charset="0"/>
              </a:rPr>
              <a:t>digunakan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18823918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22" y="1343026"/>
            <a:ext cx="7275909"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010998" y="448515"/>
            <a:ext cx="3204158" cy="451599"/>
          </a:xfrm>
          <a:prstGeom prst="rect">
            <a:avLst/>
          </a:prstGeom>
        </p:spPr>
        <p:txBody>
          <a:bodyPr/>
          <a:lstStyle>
            <a:lvl1pPr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mj-lt"/>
                <a:ea typeface="+mj-ea"/>
                <a:cs typeface="+mj-cs"/>
              </a:defRPr>
            </a:lvl1pPr>
            <a:lvl2pPr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Arial" pitchFamily="34" charset="0"/>
              </a:defRPr>
            </a:lvl2pPr>
            <a:lvl3pPr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Arial" pitchFamily="34" charset="0"/>
              </a:defRPr>
            </a:lvl3pPr>
            <a:lvl4pPr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Arial" pitchFamily="34" charset="0"/>
              </a:defRPr>
            </a:lvl4pPr>
            <a:lvl5pPr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Arial" pitchFamily="34" charset="0"/>
              </a:defRPr>
            </a:lvl5pPr>
            <a:lvl6pPr marL="457200"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Arial" pitchFamily="34" charset="0"/>
              </a:defRPr>
            </a:lvl6pPr>
            <a:lvl7pPr marL="914400"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Arial" pitchFamily="34" charset="0"/>
              </a:defRPr>
            </a:lvl7pPr>
            <a:lvl8pPr marL="1371600"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Arial" pitchFamily="34" charset="0"/>
              </a:defRPr>
            </a:lvl8pPr>
            <a:lvl9pPr marL="1828800" algn="ctr" rtl="0" fontAlgn="base">
              <a:lnSpc>
                <a:spcPct val="88000"/>
              </a:lnSpc>
              <a:spcBef>
                <a:spcPct val="0"/>
              </a:spcBef>
              <a:spcAft>
                <a:spcPct val="0"/>
              </a:spcAft>
              <a:defRPr sz="3600" b="1">
                <a:solidFill>
                  <a:srgbClr val="008000"/>
                </a:solidFill>
                <a:effectLst>
                  <a:outerShdw blurRad="38100" dist="38100" dir="2700000" algn="tl">
                    <a:srgbClr val="C0C0C0"/>
                  </a:outerShdw>
                </a:effectLst>
                <a:latin typeface="Arial" pitchFamily="34" charset="0"/>
              </a:defRPr>
            </a:lvl9pPr>
          </a:lstStyle>
          <a:p>
            <a:r>
              <a:rPr lang="en-US" sz="1800" dirty="0">
                <a:solidFill>
                  <a:schemeClr val="accent1">
                    <a:lumMod val="50000"/>
                  </a:schemeClr>
                </a:solidFill>
              </a:rPr>
              <a:t>SKEMA PROSES PRODUKSI</a:t>
            </a:r>
          </a:p>
        </p:txBody>
      </p:sp>
    </p:spTree>
    <p:extLst>
      <p:ext uri="{BB962C8B-B14F-4D97-AF65-F5344CB8AC3E}">
        <p14:creationId xmlns:p14="http://schemas.microsoft.com/office/powerpoint/2010/main" val="1932698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4751" y="4769383"/>
            <a:ext cx="8398774" cy="610820"/>
          </a:xfrm>
        </p:spPr>
        <p:txBody>
          <a:bodyPr>
            <a:noAutofit/>
          </a:bodyPr>
          <a:lstStyle/>
          <a:p>
            <a:r>
              <a:rPr lang="id-ID" dirty="0" smtClean="0"/>
              <a:t>Dampak Industrialisasi terhadap Lingkungan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4950" cy="281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950" y="26429"/>
            <a:ext cx="3078376" cy="279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398" y="-13208"/>
            <a:ext cx="3267075" cy="283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0289" y="2054655"/>
            <a:ext cx="3992563"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p:cNvSpPr>
            <a:spLocks noGrp="1"/>
          </p:cNvSpPr>
          <p:nvPr>
            <p:ph type="subTitle" idx="1"/>
          </p:nvPr>
        </p:nvSpPr>
        <p:spPr/>
        <p:txBody>
          <a:bodyPr/>
          <a:lstStyle/>
          <a:p>
            <a:endParaRPr lang="id-ID"/>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idx="4294967295"/>
          </p:nvPr>
        </p:nvSpPr>
        <p:spPr>
          <a:xfrm>
            <a:off x="2424113" y="222250"/>
            <a:ext cx="6719887" cy="838200"/>
          </a:xfrm>
          <a:ln>
            <a:noFill/>
          </a:ln>
        </p:spPr>
        <p:style>
          <a:lnRef idx="2">
            <a:schemeClr val="accent1"/>
          </a:lnRef>
          <a:fillRef idx="1">
            <a:schemeClr val="lt1"/>
          </a:fillRef>
          <a:effectRef idx="0">
            <a:schemeClr val="accent1"/>
          </a:effectRef>
          <a:fontRef idx="minor">
            <a:schemeClr val="dk1"/>
          </a:fontRef>
        </p:style>
        <p:txBody>
          <a:bodyPr>
            <a:normAutofit/>
          </a:bodyPr>
          <a:lstStyle/>
          <a:p>
            <a:r>
              <a:rPr lang="en-US" sz="4400" b="1" dirty="0">
                <a:latin typeface="Freestyle Script" pitchFamily="66" charset="0"/>
                <a:hlinkClick r:id="rId2"/>
              </a:rPr>
              <a:t>Prinsip Hirarki </a:t>
            </a:r>
            <a:r>
              <a:rPr lang="en-US" sz="4400" b="1" dirty="0" err="1">
                <a:latin typeface="Freestyle Script" pitchFamily="66" charset="0"/>
                <a:hlinkClick r:id="rId2"/>
              </a:rPr>
              <a:t>Pengelolaan</a:t>
            </a:r>
            <a:r>
              <a:rPr lang="en-US" sz="4400" b="1" dirty="0">
                <a:latin typeface="Freestyle Script" pitchFamily="66" charset="0"/>
                <a:hlinkClick r:id="rId2"/>
              </a:rPr>
              <a:t> </a:t>
            </a:r>
            <a:r>
              <a:rPr lang="en-US" sz="4400" b="1" dirty="0" err="1">
                <a:latin typeface="Freestyle Script" pitchFamily="66" charset="0"/>
                <a:hlinkClick r:id="rId2"/>
              </a:rPr>
              <a:t>Limbah</a:t>
            </a:r>
            <a:r>
              <a:rPr lang="en-US" sz="4400" b="1" dirty="0">
                <a:latin typeface="Freestyle Script" pitchFamily="66" charset="0"/>
              </a:rPr>
              <a:t> (6-M)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720" y="1443835"/>
            <a:ext cx="4951651" cy="508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2482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4294967295"/>
          </p:nvPr>
        </p:nvSpPr>
        <p:spPr>
          <a:xfrm>
            <a:off x="0" y="1290638"/>
            <a:ext cx="8093075" cy="5040312"/>
          </a:xfrm>
        </p:spPr>
        <p:txBody>
          <a:bodyPr>
            <a:noAutofit/>
          </a:bodyPr>
          <a:lstStyle/>
          <a:p>
            <a:pPr algn="just"/>
            <a:r>
              <a:rPr lang="en-US" sz="2800" dirty="0" err="1"/>
              <a:t>Langkah</a:t>
            </a:r>
            <a:r>
              <a:rPr lang="en-US" sz="2800" dirty="0"/>
              <a:t> </a:t>
            </a:r>
            <a:r>
              <a:rPr lang="en-US" sz="2800" dirty="0" err="1"/>
              <a:t>pertama</a:t>
            </a:r>
            <a:r>
              <a:rPr lang="en-US" sz="2800" dirty="0"/>
              <a:t> yang  </a:t>
            </a:r>
            <a:r>
              <a:rPr lang="en-US" sz="2800" dirty="0" err="1"/>
              <a:t>adalah</a:t>
            </a:r>
            <a:r>
              <a:rPr lang="en-US" sz="2800" dirty="0"/>
              <a:t> </a:t>
            </a:r>
            <a:r>
              <a:rPr lang="en-US" sz="2800" u="sng" dirty="0" err="1"/>
              <a:t>mencegah</a:t>
            </a:r>
            <a:r>
              <a:rPr lang="en-US" sz="2800" u="sng" dirty="0"/>
              <a:t> </a:t>
            </a:r>
            <a:r>
              <a:rPr lang="en-US" sz="2800" dirty="0" err="1"/>
              <a:t>timbulnya</a:t>
            </a:r>
            <a:r>
              <a:rPr lang="en-US" sz="2800" dirty="0"/>
              <a:t> </a:t>
            </a:r>
            <a:r>
              <a:rPr lang="en-US" sz="2800" dirty="0" err="1"/>
              <a:t>limbah</a:t>
            </a:r>
            <a:r>
              <a:rPr lang="en-US" sz="2800" dirty="0"/>
              <a:t> </a:t>
            </a:r>
            <a:r>
              <a:rPr lang="en-US" sz="2800" dirty="0" err="1"/>
              <a:t>pada</a:t>
            </a:r>
            <a:r>
              <a:rPr lang="en-US" sz="2800" dirty="0"/>
              <a:t> </a:t>
            </a:r>
            <a:r>
              <a:rPr lang="en-US" sz="2800" dirty="0" err="1"/>
              <a:t>sumbernya</a:t>
            </a:r>
            <a:r>
              <a:rPr lang="en-US" sz="2800" dirty="0"/>
              <a:t> (waste avoidance/waste prevention) </a:t>
            </a:r>
            <a:r>
              <a:rPr lang="en-US" sz="2800" dirty="0" err="1"/>
              <a:t>sehingga</a:t>
            </a:r>
            <a:r>
              <a:rPr lang="en-US" sz="2800" dirty="0"/>
              <a:t> </a:t>
            </a:r>
            <a:r>
              <a:rPr lang="en-US" sz="2800" dirty="0" err="1"/>
              <a:t>tidak</a:t>
            </a:r>
            <a:r>
              <a:rPr lang="en-US" sz="2800" dirty="0"/>
              <a:t> </a:t>
            </a:r>
            <a:r>
              <a:rPr lang="en-US" sz="2800" dirty="0" err="1"/>
              <a:t>dihasilkan</a:t>
            </a:r>
            <a:r>
              <a:rPr lang="en-US" sz="2800" dirty="0"/>
              <a:t> </a:t>
            </a:r>
            <a:r>
              <a:rPr lang="en-US" sz="2800" dirty="0" err="1"/>
              <a:t>limbah</a:t>
            </a:r>
            <a:r>
              <a:rPr lang="en-US" sz="2800" dirty="0"/>
              <a:t> (zero waste). </a:t>
            </a:r>
          </a:p>
          <a:p>
            <a:pPr marL="403225" lvl="1" indent="0" algn="just">
              <a:buNone/>
              <a:tabLst>
                <a:tab pos="285750" algn="l"/>
              </a:tabLst>
            </a:pPr>
            <a:r>
              <a:rPr lang="en-US" dirty="0" err="1"/>
              <a:t>Upaya</a:t>
            </a:r>
            <a:r>
              <a:rPr lang="en-US" dirty="0"/>
              <a:t> </a:t>
            </a:r>
            <a:r>
              <a:rPr lang="en-US" dirty="0" err="1"/>
              <a:t>pencegahan</a:t>
            </a:r>
            <a:r>
              <a:rPr lang="en-US" dirty="0"/>
              <a:t> </a:t>
            </a:r>
            <a:r>
              <a:rPr lang="en-US" dirty="0" err="1"/>
              <a:t>ini</a:t>
            </a:r>
            <a:r>
              <a:rPr lang="en-US" dirty="0"/>
              <a:t> </a:t>
            </a:r>
            <a:r>
              <a:rPr lang="en-US" dirty="0" err="1"/>
              <a:t>dapat</a:t>
            </a:r>
            <a:r>
              <a:rPr lang="en-US" dirty="0"/>
              <a:t> </a:t>
            </a:r>
            <a:r>
              <a:rPr lang="en-US" dirty="0" err="1"/>
              <a:t>dilakukan</a:t>
            </a:r>
            <a:r>
              <a:rPr lang="en-US" dirty="0"/>
              <a:t> </a:t>
            </a:r>
            <a:r>
              <a:rPr lang="en-US" dirty="0" err="1"/>
              <a:t>melalui</a:t>
            </a:r>
            <a:r>
              <a:rPr lang="en-US" dirty="0"/>
              <a:t> </a:t>
            </a:r>
          </a:p>
          <a:p>
            <a:pPr marL="688975" lvl="1" indent="-285750" algn="just">
              <a:buBlip>
                <a:blip r:embed="rId2"/>
              </a:buBlip>
              <a:tabLst>
                <a:tab pos="285750" algn="l"/>
              </a:tabLst>
            </a:pPr>
            <a:r>
              <a:rPr lang="en-US" dirty="0" err="1"/>
              <a:t>Penerapan</a:t>
            </a:r>
            <a:r>
              <a:rPr lang="en-US" dirty="0"/>
              <a:t> </a:t>
            </a:r>
            <a:r>
              <a:rPr lang="en-US" dirty="0" err="1"/>
              <a:t>prinsip</a:t>
            </a:r>
            <a:r>
              <a:rPr lang="en-US" dirty="0"/>
              <a:t> </a:t>
            </a:r>
            <a:r>
              <a:rPr lang="en-US" dirty="0" err="1"/>
              <a:t>produksi</a:t>
            </a:r>
            <a:r>
              <a:rPr lang="en-US" dirty="0"/>
              <a:t> </a:t>
            </a:r>
            <a:r>
              <a:rPr lang="en-US" dirty="0" err="1"/>
              <a:t>bersih</a:t>
            </a:r>
            <a:r>
              <a:rPr lang="en-US" dirty="0"/>
              <a:t> (clean production) </a:t>
            </a:r>
            <a:r>
              <a:rPr lang="en-US" dirty="0" err="1"/>
              <a:t>yaitu</a:t>
            </a:r>
            <a:r>
              <a:rPr lang="en-US" dirty="0"/>
              <a:t> </a:t>
            </a:r>
            <a:r>
              <a:rPr lang="en-US" dirty="0" err="1"/>
              <a:t>melalui</a:t>
            </a:r>
            <a:r>
              <a:rPr lang="en-US" dirty="0"/>
              <a:t> </a:t>
            </a:r>
            <a:r>
              <a:rPr lang="en-US" dirty="0" err="1"/>
              <a:t>penerapan</a:t>
            </a:r>
            <a:r>
              <a:rPr lang="en-US" dirty="0"/>
              <a:t> </a:t>
            </a:r>
            <a:r>
              <a:rPr lang="en-US" dirty="0" err="1"/>
              <a:t>teknologi</a:t>
            </a:r>
            <a:r>
              <a:rPr lang="en-US" dirty="0"/>
              <a:t> </a:t>
            </a:r>
            <a:r>
              <a:rPr lang="en-US" dirty="0" err="1"/>
              <a:t>bersih</a:t>
            </a:r>
            <a:r>
              <a:rPr lang="en-US" dirty="0"/>
              <a:t>, </a:t>
            </a:r>
            <a:r>
              <a:rPr lang="en-US" dirty="0" err="1"/>
              <a:t>pengolahan</a:t>
            </a:r>
            <a:r>
              <a:rPr lang="en-US" dirty="0"/>
              <a:t> </a:t>
            </a:r>
            <a:r>
              <a:rPr lang="en-US" dirty="0" err="1"/>
              <a:t>bahan</a:t>
            </a:r>
            <a:r>
              <a:rPr lang="en-US" dirty="0"/>
              <a:t>, </a:t>
            </a:r>
            <a:r>
              <a:rPr lang="en-US" dirty="0" err="1"/>
              <a:t>substitusi</a:t>
            </a:r>
            <a:r>
              <a:rPr lang="en-US" dirty="0"/>
              <a:t> </a:t>
            </a:r>
            <a:r>
              <a:rPr lang="en-US" dirty="0" err="1"/>
              <a:t>bahan</a:t>
            </a:r>
            <a:r>
              <a:rPr lang="en-US" dirty="0"/>
              <a:t>, </a:t>
            </a:r>
            <a:r>
              <a:rPr lang="en-US" dirty="0" err="1"/>
              <a:t>pengaturan</a:t>
            </a:r>
            <a:r>
              <a:rPr lang="en-US" dirty="0"/>
              <a:t> </a:t>
            </a:r>
            <a:r>
              <a:rPr lang="en-US" dirty="0" err="1"/>
              <a:t>operasi</a:t>
            </a:r>
            <a:r>
              <a:rPr lang="en-US" dirty="0"/>
              <a:t> </a:t>
            </a:r>
            <a:r>
              <a:rPr lang="en-US" dirty="0" err="1"/>
              <a:t>kegiatan</a:t>
            </a:r>
            <a:r>
              <a:rPr lang="en-US" dirty="0"/>
              <a:t>, </a:t>
            </a:r>
            <a:r>
              <a:rPr lang="en-US" dirty="0" err="1"/>
              <a:t>memodifikasi</a:t>
            </a:r>
            <a:r>
              <a:rPr lang="en-US" dirty="0"/>
              <a:t> proses </a:t>
            </a:r>
            <a:r>
              <a:rPr lang="en-US" dirty="0" err="1"/>
              <a:t>produksi</a:t>
            </a:r>
            <a:r>
              <a:rPr lang="en-US" dirty="0"/>
              <a:t>, </a:t>
            </a:r>
            <a:r>
              <a:rPr lang="en-US" dirty="0" err="1"/>
              <a:t>mempromosikan</a:t>
            </a:r>
            <a:r>
              <a:rPr lang="en-US" dirty="0"/>
              <a:t> </a:t>
            </a:r>
            <a:r>
              <a:rPr lang="en-US" dirty="0" err="1"/>
              <a:t>penggunaan</a:t>
            </a:r>
            <a:r>
              <a:rPr lang="en-US" dirty="0"/>
              <a:t> </a:t>
            </a:r>
            <a:r>
              <a:rPr lang="en-US" dirty="0" err="1"/>
              <a:t>bahan-bahan</a:t>
            </a:r>
            <a:r>
              <a:rPr lang="en-US" dirty="0"/>
              <a:t> yang </a:t>
            </a:r>
            <a:r>
              <a:rPr lang="en-US" dirty="0" err="1"/>
              <a:t>tidak</a:t>
            </a:r>
            <a:r>
              <a:rPr lang="en-US" dirty="0"/>
              <a:t> </a:t>
            </a:r>
            <a:r>
              <a:rPr lang="en-US" dirty="0" err="1"/>
              <a:t>berbahaya</a:t>
            </a:r>
            <a:r>
              <a:rPr lang="en-US" dirty="0"/>
              <a:t> </a:t>
            </a:r>
            <a:r>
              <a:rPr lang="en-US" dirty="0" err="1"/>
              <a:t>dan</a:t>
            </a:r>
            <a:r>
              <a:rPr lang="en-US" dirty="0"/>
              <a:t> </a:t>
            </a:r>
            <a:r>
              <a:rPr lang="en-US" dirty="0" err="1"/>
              <a:t>beracun</a:t>
            </a:r>
            <a:r>
              <a:rPr lang="en-US" dirty="0"/>
              <a:t> </a:t>
            </a:r>
            <a:r>
              <a:rPr lang="en-US" dirty="0" err="1"/>
              <a:t>atau</a:t>
            </a:r>
            <a:r>
              <a:rPr lang="en-US" dirty="0"/>
              <a:t> </a:t>
            </a:r>
            <a:r>
              <a:rPr lang="en-US" dirty="0" err="1"/>
              <a:t>lebih</a:t>
            </a:r>
            <a:r>
              <a:rPr lang="en-US" dirty="0"/>
              <a:t> </a:t>
            </a:r>
            <a:r>
              <a:rPr lang="en-US" dirty="0" err="1"/>
              <a:t>sedikit</a:t>
            </a:r>
            <a:r>
              <a:rPr lang="en-US" dirty="0"/>
              <a:t> </a:t>
            </a:r>
            <a:r>
              <a:rPr lang="en-US" dirty="0" err="1"/>
              <a:t>kadar</a:t>
            </a:r>
            <a:r>
              <a:rPr lang="en-US" dirty="0"/>
              <a:t> </a:t>
            </a:r>
            <a:r>
              <a:rPr lang="en-US" dirty="0" err="1"/>
              <a:t>bahaya</a:t>
            </a:r>
            <a:r>
              <a:rPr lang="en-US" dirty="0"/>
              <a:t> </a:t>
            </a:r>
            <a:r>
              <a:rPr lang="en-US" dirty="0" err="1"/>
              <a:t>dan</a:t>
            </a:r>
            <a:r>
              <a:rPr lang="en-US" dirty="0"/>
              <a:t> </a:t>
            </a:r>
            <a:r>
              <a:rPr lang="en-US" dirty="0" err="1"/>
              <a:t>racunnya</a:t>
            </a:r>
            <a:r>
              <a:rPr lang="en-US" dirty="0"/>
              <a:t>, </a:t>
            </a:r>
          </a:p>
          <a:p>
            <a:pPr marL="403225" lvl="1" indent="0" algn="just">
              <a:buNone/>
              <a:tabLst>
                <a:tab pos="285750" algn="l"/>
              </a:tabLst>
            </a:pPr>
            <a:endParaRPr lang="en-US" sz="2400" dirty="0"/>
          </a:p>
        </p:txBody>
      </p:sp>
      <p:sp>
        <p:nvSpPr>
          <p:cNvPr id="4" name="Title 4"/>
          <p:cNvSpPr txBox="1">
            <a:spLocks/>
          </p:cNvSpPr>
          <p:nvPr/>
        </p:nvSpPr>
        <p:spPr bwMode="auto">
          <a:xfrm>
            <a:off x="1169717" y="69490"/>
            <a:ext cx="7024430" cy="838200"/>
          </a:xfrm>
          <a:prstGeom prst="rect">
            <a:avLst/>
          </a:prstGeom>
          <a:ln w="25400" cap="flat" cmpd="sng" algn="ctr">
            <a:noFill/>
            <a:prstDash val="solid"/>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2075" tIns="46038" rIns="92075" bIns="46038" numCol="1" anchor="ctr" anchorCtr="0" compatLnSpc="1">
            <a:prstTxWarp prst="textNoShape">
              <a:avLst/>
            </a:prstTxWarp>
          </a:bodyPr>
          <a:lstStyle>
            <a:lvl1pPr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1pPr>
            <a:lvl2pPr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2pPr>
            <a:lvl3pPr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3pPr>
            <a:lvl4pPr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4pPr>
            <a:lvl5pPr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5pPr>
            <a:lvl6pPr marL="457200"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6pPr>
            <a:lvl7pPr marL="914400"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7pPr>
            <a:lvl8pPr marL="1371600"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8pPr>
            <a:lvl9pPr marL="1828800" algn="ctr" rtl="0" fontAlgn="base">
              <a:lnSpc>
                <a:spcPct val="88000"/>
              </a:lnSpc>
              <a:spcBef>
                <a:spcPct val="0"/>
              </a:spcBef>
              <a:spcAft>
                <a:spcPct val="0"/>
              </a:spcAft>
              <a:defRPr sz="3600" b="1">
                <a:solidFill>
                  <a:schemeClr val="dk1"/>
                </a:solidFill>
                <a:effectLst>
                  <a:outerShdw blurRad="38100" dist="38100" dir="2700000" algn="tl">
                    <a:srgbClr val="C0C0C0"/>
                  </a:outerShdw>
                </a:effectLst>
                <a:latin typeface="+mn-lt"/>
                <a:ea typeface="+mn-ea"/>
                <a:cs typeface="+mn-cs"/>
              </a:defRPr>
            </a:lvl9pPr>
          </a:lstStyle>
          <a:p>
            <a:r>
              <a:rPr lang="en-US" sz="4400" dirty="0" err="1">
                <a:effectLst/>
                <a:latin typeface="Freestyle Script" pitchFamily="66" charset="0"/>
                <a:hlinkClick r:id="rId3"/>
              </a:rPr>
              <a:t>Prinsip</a:t>
            </a:r>
            <a:r>
              <a:rPr lang="en-US" sz="4400" dirty="0">
                <a:effectLst/>
                <a:latin typeface="Freestyle Script" pitchFamily="66" charset="0"/>
                <a:hlinkClick r:id="rId3"/>
              </a:rPr>
              <a:t> </a:t>
            </a:r>
            <a:r>
              <a:rPr lang="en-US" sz="4400" dirty="0" err="1">
                <a:effectLst/>
                <a:latin typeface="Freestyle Script" pitchFamily="66" charset="0"/>
                <a:hlinkClick r:id="rId3"/>
              </a:rPr>
              <a:t>Hirarki</a:t>
            </a:r>
            <a:r>
              <a:rPr lang="en-US" sz="4400" dirty="0">
                <a:effectLst/>
                <a:latin typeface="Freestyle Script" pitchFamily="66" charset="0"/>
                <a:hlinkClick r:id="rId3"/>
              </a:rPr>
              <a:t> </a:t>
            </a:r>
            <a:r>
              <a:rPr lang="en-US" sz="4400" dirty="0" err="1">
                <a:effectLst/>
                <a:latin typeface="Freestyle Script" pitchFamily="66" charset="0"/>
                <a:hlinkClick r:id="rId3"/>
              </a:rPr>
              <a:t>Pengelolaan</a:t>
            </a:r>
            <a:r>
              <a:rPr lang="en-US" sz="4400" dirty="0">
                <a:effectLst/>
                <a:latin typeface="Freestyle Script" pitchFamily="66" charset="0"/>
                <a:hlinkClick r:id="rId3"/>
              </a:rPr>
              <a:t> </a:t>
            </a:r>
            <a:r>
              <a:rPr lang="en-US" sz="4400" dirty="0" err="1">
                <a:effectLst/>
                <a:latin typeface="Freestyle Script" pitchFamily="66" charset="0"/>
                <a:hlinkClick r:id="rId3"/>
              </a:rPr>
              <a:t>Limbah</a:t>
            </a:r>
            <a:r>
              <a:rPr lang="en-US" sz="4400" dirty="0">
                <a:effectLst/>
                <a:latin typeface="Freestyle Script" pitchFamily="66" charset="0"/>
              </a:rPr>
              <a:t> (6-M)</a:t>
            </a:r>
            <a:endParaRPr lang="en-US" sz="4400" dirty="0">
              <a:latin typeface="Freestyle Script" pitchFamily="66" charset="0"/>
            </a:endParaRPr>
          </a:p>
        </p:txBody>
      </p:sp>
    </p:spTree>
    <p:extLst>
      <p:ext uri="{BB962C8B-B14F-4D97-AF65-F5344CB8AC3E}">
        <p14:creationId xmlns:p14="http://schemas.microsoft.com/office/powerpoint/2010/main" val="178287517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p:cNvSpPr txBox="1">
            <a:spLocks/>
          </p:cNvSpPr>
          <p:nvPr/>
        </p:nvSpPr>
        <p:spPr bwMode="auto">
          <a:xfrm>
            <a:off x="290189" y="1138425"/>
            <a:ext cx="796084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285750" indent="-285750" algn="l" rtl="0" fontAlgn="base">
              <a:lnSpc>
                <a:spcPct val="93000"/>
              </a:lnSpc>
              <a:spcBef>
                <a:spcPct val="30000"/>
              </a:spcBef>
              <a:spcAft>
                <a:spcPct val="0"/>
              </a:spcAft>
              <a:buClr>
                <a:srgbClr val="000099"/>
              </a:buClr>
              <a:buFont typeface="Wingdings" pitchFamily="2" charset="2"/>
              <a:buChar char="q"/>
              <a:defRPr sz="2200">
                <a:solidFill>
                  <a:srgbClr val="000000"/>
                </a:solidFill>
                <a:latin typeface="+mn-lt"/>
                <a:ea typeface="+mn-ea"/>
                <a:cs typeface="+mn-cs"/>
              </a:defRPr>
            </a:lvl1pPr>
            <a:lvl2pPr marL="628650" indent="-228600" algn="l" rtl="0" fontAlgn="base">
              <a:lnSpc>
                <a:spcPct val="93000"/>
              </a:lnSpc>
              <a:spcBef>
                <a:spcPct val="30000"/>
              </a:spcBef>
              <a:spcAft>
                <a:spcPct val="0"/>
              </a:spcAft>
              <a:buClr>
                <a:srgbClr val="000099"/>
              </a:buClr>
              <a:buFont typeface="Wingdings" pitchFamily="2" charset="2"/>
              <a:buChar char="§"/>
              <a:defRPr>
                <a:solidFill>
                  <a:srgbClr val="000000"/>
                </a:solidFill>
                <a:latin typeface="+mn-lt"/>
              </a:defRPr>
            </a:lvl2pPr>
            <a:lvl3pPr marL="971550" indent="-228600" algn="l" rtl="0" fontAlgn="base">
              <a:lnSpc>
                <a:spcPct val="93000"/>
              </a:lnSpc>
              <a:spcBef>
                <a:spcPct val="30000"/>
              </a:spcBef>
              <a:spcAft>
                <a:spcPct val="0"/>
              </a:spcAft>
              <a:buClr>
                <a:srgbClr val="000099"/>
              </a:buClr>
              <a:buFont typeface="Arial" pitchFamily="34" charset="0"/>
              <a:buChar char="–"/>
              <a:defRPr sz="1600">
                <a:solidFill>
                  <a:srgbClr val="000000"/>
                </a:solidFill>
                <a:latin typeface="+mn-lt"/>
              </a:defRPr>
            </a:lvl3pPr>
            <a:lvl4pPr marL="1314450" indent="-228600" algn="l" rtl="0" fontAlgn="base">
              <a:spcBef>
                <a:spcPct val="20000"/>
              </a:spcBef>
              <a:spcAft>
                <a:spcPct val="0"/>
              </a:spcAft>
              <a:buClr>
                <a:srgbClr val="000099"/>
              </a:buClr>
              <a:buChar char="•"/>
              <a:defRPr sz="1600" i="1">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algn="just"/>
            <a:r>
              <a:rPr lang="en-US" sz="2800" i="1" dirty="0" err="1">
                <a:solidFill>
                  <a:schemeClr val="tx1"/>
                </a:solidFill>
              </a:rPr>
              <a:t>Langkah</a:t>
            </a:r>
            <a:r>
              <a:rPr lang="en-US" sz="2800" i="1" dirty="0">
                <a:solidFill>
                  <a:schemeClr val="tx1"/>
                </a:solidFill>
              </a:rPr>
              <a:t> yang </a:t>
            </a:r>
            <a:r>
              <a:rPr lang="en-US" sz="2800" i="1" dirty="0" err="1">
                <a:solidFill>
                  <a:schemeClr val="tx1"/>
                </a:solidFill>
              </a:rPr>
              <a:t>kedua</a:t>
            </a:r>
            <a:r>
              <a:rPr lang="en-US" sz="2800" dirty="0">
                <a:solidFill>
                  <a:schemeClr val="tx1"/>
                </a:solidFill>
              </a:rPr>
              <a:t>, </a:t>
            </a:r>
            <a:r>
              <a:rPr lang="en-US" sz="2800" dirty="0" err="1">
                <a:solidFill>
                  <a:schemeClr val="tx1"/>
                </a:solidFill>
              </a:rPr>
              <a:t>apabila</a:t>
            </a:r>
            <a:r>
              <a:rPr lang="en-US" sz="2800" dirty="0">
                <a:solidFill>
                  <a:schemeClr val="tx1"/>
                </a:solidFill>
              </a:rPr>
              <a:t> </a:t>
            </a:r>
            <a:r>
              <a:rPr lang="en-US" sz="2800" dirty="0" err="1">
                <a:solidFill>
                  <a:schemeClr val="tx1"/>
                </a:solidFill>
              </a:rPr>
              <a:t>pencegahan</a:t>
            </a:r>
            <a:r>
              <a:rPr lang="en-US" sz="2800" dirty="0">
                <a:solidFill>
                  <a:schemeClr val="tx1"/>
                </a:solidFill>
              </a:rPr>
              <a:t> </a:t>
            </a:r>
            <a:r>
              <a:rPr lang="en-US" sz="2800" dirty="0" err="1">
                <a:solidFill>
                  <a:schemeClr val="tx1"/>
                </a:solidFill>
              </a:rPr>
              <a:t>tidak</a:t>
            </a:r>
            <a:r>
              <a:rPr lang="en-US" sz="2800" dirty="0">
                <a:solidFill>
                  <a:schemeClr val="tx1"/>
                </a:solidFill>
              </a:rPr>
              <a:t> </a:t>
            </a:r>
            <a:r>
              <a:rPr lang="en-US" sz="2800" dirty="0" err="1">
                <a:solidFill>
                  <a:schemeClr val="tx1"/>
                </a:solidFill>
              </a:rPr>
              <a:t>dapat</a:t>
            </a:r>
            <a:r>
              <a:rPr lang="en-US" sz="2800" dirty="0">
                <a:solidFill>
                  <a:schemeClr val="tx1"/>
                </a:solidFill>
              </a:rPr>
              <a:t> </a:t>
            </a:r>
            <a:r>
              <a:rPr lang="en-US" sz="2800" dirty="0" err="1">
                <a:solidFill>
                  <a:schemeClr val="tx1"/>
                </a:solidFill>
              </a:rPr>
              <a:t>dilakukan</a:t>
            </a:r>
            <a:r>
              <a:rPr lang="en-US" sz="2800" dirty="0">
                <a:solidFill>
                  <a:schemeClr val="tx1"/>
                </a:solidFill>
              </a:rPr>
              <a:t>, </a:t>
            </a:r>
            <a:r>
              <a:rPr lang="en-US" sz="2800" dirty="0" err="1"/>
              <a:t>adalah</a:t>
            </a:r>
            <a:r>
              <a:rPr lang="en-US" sz="2800" dirty="0"/>
              <a:t> </a:t>
            </a:r>
            <a:r>
              <a:rPr lang="en-US" sz="2800" dirty="0" err="1"/>
              <a:t>dengan</a:t>
            </a:r>
            <a:r>
              <a:rPr lang="en-US" sz="2800" dirty="0"/>
              <a:t> </a:t>
            </a:r>
            <a:r>
              <a:rPr lang="en-US" sz="2800" dirty="0" err="1"/>
              <a:t>berupaya</a:t>
            </a:r>
            <a:r>
              <a:rPr lang="en-US" sz="2800" dirty="0"/>
              <a:t> </a:t>
            </a:r>
            <a:r>
              <a:rPr lang="en-US" sz="2800" dirty="0" err="1"/>
              <a:t>melakukan</a:t>
            </a:r>
            <a:r>
              <a:rPr lang="en-US" sz="2800" dirty="0"/>
              <a:t> </a:t>
            </a:r>
            <a:r>
              <a:rPr lang="en-US" sz="2800" dirty="0" err="1"/>
              <a:t>minimisasi</a:t>
            </a:r>
            <a:r>
              <a:rPr lang="en-US" sz="2800" dirty="0"/>
              <a:t> </a:t>
            </a:r>
            <a:r>
              <a:rPr lang="en-US" sz="2800" dirty="0" err="1"/>
              <a:t>atau</a:t>
            </a:r>
            <a:r>
              <a:rPr lang="en-US" sz="2800" dirty="0"/>
              <a:t> </a:t>
            </a:r>
            <a:r>
              <a:rPr lang="en-US" sz="2800" u="sng" dirty="0" err="1">
                <a:solidFill>
                  <a:schemeClr val="accent6">
                    <a:lumMod val="60000"/>
                    <a:lumOff val="40000"/>
                  </a:schemeClr>
                </a:solidFill>
              </a:rPr>
              <a:t>pengurangan</a:t>
            </a:r>
            <a:r>
              <a:rPr lang="en-US" sz="2800" u="sng" dirty="0">
                <a:solidFill>
                  <a:schemeClr val="accent6">
                    <a:lumMod val="60000"/>
                    <a:lumOff val="40000"/>
                  </a:schemeClr>
                </a:solidFill>
              </a:rPr>
              <a:t> </a:t>
            </a:r>
            <a:r>
              <a:rPr lang="en-US" sz="2800" u="sng" dirty="0" err="1">
                <a:solidFill>
                  <a:schemeClr val="accent6">
                    <a:lumMod val="60000"/>
                    <a:lumOff val="40000"/>
                  </a:schemeClr>
                </a:solidFill>
              </a:rPr>
              <a:t>limbah</a:t>
            </a:r>
            <a:r>
              <a:rPr lang="en-US" sz="2800" u="sng" dirty="0">
                <a:solidFill>
                  <a:schemeClr val="accent6">
                    <a:lumMod val="60000"/>
                    <a:lumOff val="40000"/>
                  </a:schemeClr>
                </a:solidFill>
              </a:rPr>
              <a:t> </a:t>
            </a:r>
            <a:r>
              <a:rPr lang="en-US" sz="2800" dirty="0"/>
              <a:t>(waste minimization/reduction). </a:t>
            </a:r>
            <a:r>
              <a:rPr lang="en-US" sz="2800" dirty="0" err="1"/>
              <a:t>Upaya</a:t>
            </a:r>
            <a:r>
              <a:rPr lang="en-US" sz="2800" dirty="0"/>
              <a:t> </a:t>
            </a:r>
            <a:r>
              <a:rPr lang="en-US" sz="2800" dirty="0" err="1"/>
              <a:t>minimisasi</a:t>
            </a:r>
            <a:r>
              <a:rPr lang="en-US" sz="2800" dirty="0"/>
              <a:t> </a:t>
            </a:r>
            <a:r>
              <a:rPr lang="en-US" sz="2800" dirty="0" err="1"/>
              <a:t>limbah</a:t>
            </a:r>
            <a:r>
              <a:rPr lang="en-US" sz="2800" dirty="0"/>
              <a:t> </a:t>
            </a:r>
            <a:r>
              <a:rPr lang="en-US" sz="2800" dirty="0" err="1"/>
              <a:t>ini</a:t>
            </a:r>
            <a:r>
              <a:rPr lang="en-US" sz="2800" dirty="0"/>
              <a:t> </a:t>
            </a:r>
            <a:r>
              <a:rPr lang="en-US" sz="2800" dirty="0" err="1"/>
              <a:t>juga</a:t>
            </a:r>
            <a:r>
              <a:rPr lang="en-US" sz="2800" dirty="0"/>
              <a:t> </a:t>
            </a:r>
            <a:r>
              <a:rPr lang="en-US" sz="2800" dirty="0" err="1"/>
              <a:t>dapat</a:t>
            </a:r>
            <a:r>
              <a:rPr lang="en-US" sz="2800" dirty="0"/>
              <a:t> </a:t>
            </a:r>
            <a:r>
              <a:rPr lang="en-US" sz="2800" dirty="0" err="1"/>
              <a:t>dilakukan</a:t>
            </a:r>
            <a:r>
              <a:rPr lang="en-US" sz="2800" dirty="0"/>
              <a:t> </a:t>
            </a:r>
            <a:r>
              <a:rPr lang="en-US" sz="2800" dirty="0" err="1"/>
              <a:t>dengan</a:t>
            </a:r>
            <a:r>
              <a:rPr lang="en-US" sz="2800" dirty="0"/>
              <a:t> </a:t>
            </a:r>
            <a:r>
              <a:rPr lang="en-US" sz="2800" dirty="0" err="1"/>
              <a:t>cara</a:t>
            </a:r>
            <a:r>
              <a:rPr lang="en-US" sz="2800" dirty="0"/>
              <a:t> </a:t>
            </a:r>
            <a:r>
              <a:rPr lang="en-US" sz="2800" dirty="0" err="1"/>
              <a:t>menerapkan</a:t>
            </a:r>
            <a:r>
              <a:rPr lang="en-US" sz="2800" dirty="0"/>
              <a:t> </a:t>
            </a:r>
            <a:r>
              <a:rPr lang="en-US" sz="2800" dirty="0" err="1"/>
              <a:t>produksi</a:t>
            </a:r>
            <a:r>
              <a:rPr lang="en-US" sz="2800" dirty="0"/>
              <a:t> </a:t>
            </a:r>
            <a:r>
              <a:rPr lang="en-US" sz="2800" dirty="0" err="1"/>
              <a:t>bersih</a:t>
            </a:r>
            <a:r>
              <a:rPr lang="en-US" sz="2800" dirty="0"/>
              <a:t>. </a:t>
            </a:r>
            <a:r>
              <a:rPr lang="en-US" sz="2800" dirty="0" err="1"/>
              <a:t>Penggunaan</a:t>
            </a:r>
            <a:r>
              <a:rPr lang="en-US" sz="2800" dirty="0"/>
              <a:t> </a:t>
            </a:r>
            <a:r>
              <a:rPr lang="en-US" sz="2800" dirty="0" err="1"/>
              <a:t>teknologi</a:t>
            </a:r>
            <a:r>
              <a:rPr lang="en-US" sz="2800" dirty="0"/>
              <a:t> yang </a:t>
            </a:r>
            <a:r>
              <a:rPr lang="en-US" sz="2800" dirty="0" err="1"/>
              <a:t>terbaik</a:t>
            </a:r>
            <a:r>
              <a:rPr lang="en-US" sz="2800" dirty="0"/>
              <a:t> yang </a:t>
            </a:r>
            <a:r>
              <a:rPr lang="en-US" sz="2800" dirty="0" err="1"/>
              <a:t>tersedia</a:t>
            </a:r>
            <a:r>
              <a:rPr lang="en-US" sz="2800" dirty="0"/>
              <a:t> (best available technology/BAT) </a:t>
            </a:r>
            <a:r>
              <a:rPr lang="en-US" sz="2800" dirty="0" err="1"/>
              <a:t>dapat</a:t>
            </a:r>
            <a:r>
              <a:rPr lang="en-US" sz="2800" dirty="0"/>
              <a:t> </a:t>
            </a:r>
            <a:r>
              <a:rPr lang="en-US" sz="2800" dirty="0" err="1"/>
              <a:t>membantu</a:t>
            </a:r>
            <a:r>
              <a:rPr lang="en-US" sz="2800" dirty="0"/>
              <a:t> </a:t>
            </a:r>
            <a:r>
              <a:rPr lang="en-US" sz="2800" dirty="0" err="1"/>
              <a:t>mengurangi</a:t>
            </a:r>
            <a:r>
              <a:rPr lang="en-US" sz="2800" dirty="0"/>
              <a:t> </a:t>
            </a:r>
            <a:r>
              <a:rPr lang="en-US" sz="2800" dirty="0" err="1"/>
              <a:t>konsumsi</a:t>
            </a:r>
            <a:r>
              <a:rPr lang="en-US" sz="2800" dirty="0"/>
              <a:t> </a:t>
            </a:r>
            <a:r>
              <a:rPr lang="en-US" sz="2800" dirty="0" err="1"/>
              <a:t>energi</a:t>
            </a:r>
            <a:r>
              <a:rPr lang="en-US" sz="2800" dirty="0"/>
              <a:t> </a:t>
            </a:r>
            <a:r>
              <a:rPr lang="en-US" sz="2800" dirty="0" err="1"/>
              <a:t>dan</a:t>
            </a:r>
            <a:r>
              <a:rPr lang="en-US" sz="2800" dirty="0"/>
              <a:t> </a:t>
            </a:r>
            <a:r>
              <a:rPr lang="en-US" sz="2800" dirty="0" err="1"/>
              <a:t>sumber</a:t>
            </a:r>
            <a:r>
              <a:rPr lang="en-US" sz="2800" dirty="0"/>
              <a:t> </a:t>
            </a:r>
            <a:r>
              <a:rPr lang="en-US" sz="2800" dirty="0" err="1"/>
              <a:t>daya</a:t>
            </a:r>
            <a:r>
              <a:rPr lang="en-US" sz="2800" dirty="0"/>
              <a:t> </a:t>
            </a:r>
            <a:r>
              <a:rPr lang="en-US" sz="2800" dirty="0" err="1"/>
              <a:t>alam</a:t>
            </a:r>
            <a:r>
              <a:rPr lang="en-US" sz="2800" dirty="0"/>
              <a:t> </a:t>
            </a:r>
            <a:r>
              <a:rPr lang="en-US" sz="2800" dirty="0" err="1"/>
              <a:t>secara</a:t>
            </a:r>
            <a:r>
              <a:rPr lang="en-US" sz="2800" dirty="0"/>
              <a:t> </a:t>
            </a:r>
            <a:r>
              <a:rPr lang="en-US" sz="2800" dirty="0" err="1"/>
              <a:t>signifikan</a:t>
            </a:r>
            <a:r>
              <a:rPr lang="en-US" sz="2800" dirty="0"/>
              <a:t> yang </a:t>
            </a:r>
            <a:r>
              <a:rPr lang="en-US" sz="2800" dirty="0" err="1"/>
              <a:t>pada</a:t>
            </a:r>
            <a:r>
              <a:rPr lang="en-US" sz="2800" dirty="0"/>
              <a:t> </a:t>
            </a:r>
            <a:r>
              <a:rPr lang="en-US" sz="2800" dirty="0" err="1"/>
              <a:t>akhirnya</a:t>
            </a:r>
            <a:r>
              <a:rPr lang="en-US" sz="2800" dirty="0"/>
              <a:t> </a:t>
            </a:r>
            <a:r>
              <a:rPr lang="en-US" sz="2800" dirty="0" err="1"/>
              <a:t>dapat</a:t>
            </a:r>
            <a:r>
              <a:rPr lang="en-US" sz="2800" dirty="0"/>
              <a:t> </a:t>
            </a:r>
            <a:r>
              <a:rPr lang="en-US" sz="2800" dirty="0" err="1"/>
              <a:t>mengurangi</a:t>
            </a:r>
            <a:r>
              <a:rPr lang="en-US" sz="2800" dirty="0"/>
              <a:t> </a:t>
            </a:r>
            <a:r>
              <a:rPr lang="en-US" sz="2800" dirty="0" err="1"/>
              <a:t>timbulnya</a:t>
            </a:r>
            <a:r>
              <a:rPr lang="en-US" sz="2800" dirty="0"/>
              <a:t> </a:t>
            </a:r>
            <a:r>
              <a:rPr lang="en-US" sz="2800" dirty="0" err="1"/>
              <a:t>limbah</a:t>
            </a:r>
            <a:endParaRPr lang="en-US" sz="2800" dirty="0"/>
          </a:p>
          <a:p>
            <a:pPr algn="just"/>
            <a:endParaRPr lang="en-US" sz="2400" dirty="0"/>
          </a:p>
          <a:p>
            <a:pPr algn="just"/>
            <a:endParaRPr lang="en-US" sz="1600" dirty="0"/>
          </a:p>
        </p:txBody>
      </p:sp>
    </p:spTree>
    <p:extLst>
      <p:ext uri="{BB962C8B-B14F-4D97-AF65-F5344CB8AC3E}">
        <p14:creationId xmlns:p14="http://schemas.microsoft.com/office/powerpoint/2010/main" val="1134857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5" y="1596540"/>
            <a:ext cx="8551479" cy="3539430"/>
          </a:xfrm>
          <a:prstGeom prst="rect">
            <a:avLst/>
          </a:prstGeom>
        </p:spPr>
        <p:txBody>
          <a:bodyPr wrap="square">
            <a:spAutoFit/>
          </a:bodyPr>
          <a:lstStyle/>
          <a:p>
            <a:pPr marL="457200" indent="-457200">
              <a:buFont typeface="Wingdings" pitchFamily="2" charset="2"/>
              <a:buChar char="q"/>
            </a:pPr>
            <a:r>
              <a:rPr lang="en-US" sz="2800" i="1" dirty="0" err="1"/>
              <a:t>Langkah</a:t>
            </a:r>
            <a:r>
              <a:rPr lang="en-US" sz="2800" i="1" dirty="0"/>
              <a:t> yang </a:t>
            </a:r>
            <a:r>
              <a:rPr lang="en-US" sz="2800" i="1" dirty="0" err="1"/>
              <a:t>ketiga</a:t>
            </a:r>
            <a:r>
              <a:rPr lang="en-US" sz="2800" i="1" dirty="0"/>
              <a:t> </a:t>
            </a:r>
            <a:r>
              <a:rPr lang="en-US" sz="2800" i="1" dirty="0" err="1"/>
              <a:t>adalah</a:t>
            </a:r>
            <a:r>
              <a:rPr lang="en-US" sz="2800" i="1" dirty="0"/>
              <a:t> </a:t>
            </a:r>
            <a:r>
              <a:rPr lang="en-US" sz="2800" i="1" dirty="0" err="1"/>
              <a:t>pemanfaatan</a:t>
            </a:r>
            <a:r>
              <a:rPr lang="en-US" sz="2800" i="1" dirty="0"/>
              <a:t> </a:t>
            </a:r>
            <a:r>
              <a:rPr lang="en-US" sz="2800" i="1" dirty="0" err="1"/>
              <a:t>dengan</a:t>
            </a:r>
            <a:r>
              <a:rPr lang="en-US" sz="2800" i="1" dirty="0"/>
              <a:t> </a:t>
            </a:r>
            <a:r>
              <a:rPr lang="en-US" sz="2800" i="1" dirty="0" err="1"/>
              <a:t>cara</a:t>
            </a:r>
            <a:r>
              <a:rPr lang="en-US" sz="2800" i="1" dirty="0"/>
              <a:t> </a:t>
            </a:r>
            <a:r>
              <a:rPr lang="en-US" sz="2800" i="1" dirty="0" err="1"/>
              <a:t>penggunaan</a:t>
            </a:r>
            <a:r>
              <a:rPr lang="en-US" sz="2800" i="1" dirty="0"/>
              <a:t> </a:t>
            </a:r>
            <a:r>
              <a:rPr lang="en-US" sz="2800" i="1" dirty="0" err="1"/>
              <a:t>kembali</a:t>
            </a:r>
            <a:r>
              <a:rPr lang="en-US" sz="2800" i="1" dirty="0"/>
              <a:t> (reuse). </a:t>
            </a:r>
            <a:r>
              <a:rPr lang="en-US" sz="2800" dirty="0"/>
              <a:t>Reuse </a:t>
            </a:r>
            <a:r>
              <a:rPr lang="en-US" sz="2800" dirty="0" err="1"/>
              <a:t>adalah</a:t>
            </a:r>
            <a:r>
              <a:rPr lang="en-US" sz="2800" dirty="0"/>
              <a:t> </a:t>
            </a:r>
            <a:r>
              <a:rPr lang="en-US" sz="2800" dirty="0" err="1"/>
              <a:t>penggunaan</a:t>
            </a:r>
            <a:r>
              <a:rPr lang="en-US" sz="2800" dirty="0"/>
              <a:t> </a:t>
            </a:r>
            <a:r>
              <a:rPr lang="en-US" sz="2800" dirty="0" err="1"/>
              <a:t>kembali</a:t>
            </a:r>
            <a:r>
              <a:rPr lang="en-US" sz="2800" dirty="0"/>
              <a:t> </a:t>
            </a:r>
            <a:r>
              <a:rPr lang="en-US" sz="2800" dirty="0" err="1"/>
              <a:t>limbah</a:t>
            </a:r>
            <a:r>
              <a:rPr lang="en-US" sz="2800" dirty="0"/>
              <a:t> </a:t>
            </a:r>
            <a:r>
              <a:rPr lang="en-US" sz="2800" dirty="0" err="1"/>
              <a:t>dengan</a:t>
            </a:r>
            <a:r>
              <a:rPr lang="en-US" sz="2800" dirty="0"/>
              <a:t> </a:t>
            </a:r>
            <a:r>
              <a:rPr lang="en-US" sz="2800" dirty="0" err="1"/>
              <a:t>tujuan</a:t>
            </a:r>
            <a:r>
              <a:rPr lang="en-US" sz="2800" dirty="0"/>
              <a:t> yang </a:t>
            </a:r>
            <a:r>
              <a:rPr lang="en-US" sz="2800" dirty="0" err="1"/>
              <a:t>sama</a:t>
            </a:r>
            <a:r>
              <a:rPr lang="en-US" sz="2800" dirty="0"/>
              <a:t> </a:t>
            </a:r>
            <a:r>
              <a:rPr lang="en-US" sz="2800" dirty="0" err="1"/>
              <a:t>tanpa</a:t>
            </a:r>
            <a:r>
              <a:rPr lang="en-US" sz="2800" dirty="0"/>
              <a:t> </a:t>
            </a:r>
            <a:r>
              <a:rPr lang="en-US" sz="2800" dirty="0" err="1"/>
              <a:t>melalui</a:t>
            </a:r>
            <a:r>
              <a:rPr lang="en-US" sz="2800" dirty="0"/>
              <a:t> proses </a:t>
            </a:r>
            <a:r>
              <a:rPr lang="en-US" sz="2800" dirty="0" err="1"/>
              <a:t>tambahan</a:t>
            </a:r>
            <a:r>
              <a:rPr lang="en-US" sz="2800" dirty="0"/>
              <a:t> </a:t>
            </a:r>
            <a:r>
              <a:rPr lang="en-US" sz="2800" dirty="0" err="1"/>
              <a:t>secara</a:t>
            </a:r>
            <a:r>
              <a:rPr lang="en-US" sz="2800" dirty="0"/>
              <a:t> </a:t>
            </a:r>
            <a:r>
              <a:rPr lang="en-US" sz="2800" dirty="0" err="1"/>
              <a:t>kimia</a:t>
            </a:r>
            <a:r>
              <a:rPr lang="en-US" sz="2800" dirty="0"/>
              <a:t>, </a:t>
            </a:r>
            <a:r>
              <a:rPr lang="en-US" sz="2800" dirty="0" err="1"/>
              <a:t>fisika</a:t>
            </a:r>
            <a:r>
              <a:rPr lang="en-US" sz="2800" dirty="0"/>
              <a:t>, </a:t>
            </a:r>
            <a:r>
              <a:rPr lang="en-US" sz="2800" dirty="0" err="1"/>
              <a:t>biologi</a:t>
            </a:r>
            <a:r>
              <a:rPr lang="en-US" sz="2800" dirty="0"/>
              <a:t>, </a:t>
            </a:r>
            <a:r>
              <a:rPr lang="en-US" sz="2800" dirty="0" err="1"/>
              <a:t>dan</a:t>
            </a:r>
            <a:r>
              <a:rPr lang="en-US" sz="2800" dirty="0"/>
              <a:t>/</a:t>
            </a:r>
            <a:r>
              <a:rPr lang="en-US" sz="2800" dirty="0" err="1"/>
              <a:t>atau</a:t>
            </a:r>
            <a:r>
              <a:rPr lang="en-US" sz="2800" dirty="0"/>
              <a:t> </a:t>
            </a:r>
            <a:r>
              <a:rPr lang="en-US" sz="2800" dirty="0" err="1"/>
              <a:t>secara</a:t>
            </a:r>
            <a:r>
              <a:rPr lang="en-US" sz="2800" dirty="0"/>
              <a:t> </a:t>
            </a:r>
            <a:r>
              <a:rPr lang="en-US" sz="2800" dirty="0" err="1"/>
              <a:t>termal</a:t>
            </a:r>
            <a:r>
              <a:rPr lang="en-US" sz="2800" dirty="0"/>
              <a:t>. </a:t>
            </a:r>
            <a:r>
              <a:rPr lang="en-US" sz="2800" dirty="0" err="1"/>
              <a:t>Contoh</a:t>
            </a:r>
            <a:r>
              <a:rPr lang="en-US" sz="2800" dirty="0"/>
              <a:t> </a:t>
            </a:r>
            <a:r>
              <a:rPr lang="en-US" sz="2800" dirty="0" err="1"/>
              <a:t>sederhana</a:t>
            </a:r>
            <a:r>
              <a:rPr lang="en-US" sz="2800" dirty="0"/>
              <a:t> </a:t>
            </a:r>
            <a:r>
              <a:rPr lang="en-US" sz="2800" dirty="0" err="1"/>
              <a:t>dari</a:t>
            </a:r>
            <a:r>
              <a:rPr lang="en-US" sz="2800" dirty="0"/>
              <a:t> </a:t>
            </a:r>
            <a:r>
              <a:rPr lang="en-US" sz="2800" dirty="0" err="1"/>
              <a:t>konsep</a:t>
            </a:r>
            <a:r>
              <a:rPr lang="en-US" sz="2800" dirty="0"/>
              <a:t> reuse </a:t>
            </a:r>
            <a:r>
              <a:rPr lang="en-US" sz="2800" dirty="0" err="1"/>
              <a:t>ini</a:t>
            </a:r>
            <a:r>
              <a:rPr lang="en-US" sz="2800" dirty="0"/>
              <a:t> </a:t>
            </a:r>
            <a:r>
              <a:rPr lang="en-US" sz="2800" dirty="0" err="1"/>
              <a:t>adalah</a:t>
            </a:r>
            <a:r>
              <a:rPr lang="en-US" sz="2800" dirty="0"/>
              <a:t> </a:t>
            </a:r>
            <a:r>
              <a:rPr lang="en-US" sz="2800" dirty="0" err="1"/>
              <a:t>menggunakan</a:t>
            </a:r>
            <a:r>
              <a:rPr lang="en-US" sz="2800" dirty="0"/>
              <a:t> </a:t>
            </a:r>
            <a:r>
              <a:rPr lang="en-US" sz="2800" dirty="0" err="1"/>
              <a:t>sisi</a:t>
            </a:r>
            <a:r>
              <a:rPr lang="en-US" sz="2800" dirty="0"/>
              <a:t> </a:t>
            </a:r>
            <a:r>
              <a:rPr lang="en-US" sz="2800" dirty="0" err="1"/>
              <a:t>kertas</a:t>
            </a:r>
            <a:r>
              <a:rPr lang="en-US" sz="2800" dirty="0"/>
              <a:t> yang </a:t>
            </a:r>
            <a:r>
              <a:rPr lang="en-US" sz="2800" dirty="0" err="1"/>
              <a:t>masih</a:t>
            </a:r>
            <a:r>
              <a:rPr lang="en-US" sz="2800" dirty="0"/>
              <a:t> </a:t>
            </a:r>
            <a:r>
              <a:rPr lang="en-US" sz="2800" dirty="0" err="1"/>
              <a:t>kosong</a:t>
            </a:r>
            <a:r>
              <a:rPr lang="en-US" sz="2800" dirty="0"/>
              <a:t> </a:t>
            </a:r>
            <a:r>
              <a:rPr lang="en-US" sz="2800" dirty="0" err="1"/>
              <a:t>dari</a:t>
            </a:r>
            <a:r>
              <a:rPr lang="en-US" sz="2800" dirty="0"/>
              <a:t> </a:t>
            </a:r>
            <a:r>
              <a:rPr lang="en-US" sz="2800" dirty="0" err="1"/>
              <a:t>kertas</a:t>
            </a:r>
            <a:r>
              <a:rPr lang="en-US" sz="2800" dirty="0"/>
              <a:t> </a:t>
            </a:r>
            <a:r>
              <a:rPr lang="en-US" sz="2800" dirty="0" err="1"/>
              <a:t>bekas</a:t>
            </a:r>
            <a:r>
              <a:rPr lang="en-US" sz="2800" dirty="0"/>
              <a:t> </a:t>
            </a:r>
            <a:r>
              <a:rPr lang="en-US" sz="2800" dirty="0" err="1"/>
              <a:t>untuk</a:t>
            </a:r>
            <a:r>
              <a:rPr lang="en-US" sz="2800" dirty="0"/>
              <a:t> </a:t>
            </a:r>
            <a:r>
              <a:rPr lang="en-US" sz="2800" dirty="0" err="1"/>
              <a:t>menulis</a:t>
            </a:r>
            <a:r>
              <a:rPr lang="en-US" sz="2800" dirty="0"/>
              <a:t> </a:t>
            </a:r>
            <a:r>
              <a:rPr lang="en-US" sz="2800" dirty="0" err="1"/>
              <a:t>atau</a:t>
            </a:r>
            <a:r>
              <a:rPr lang="en-US" sz="2800" dirty="0"/>
              <a:t> </a:t>
            </a:r>
            <a:r>
              <a:rPr lang="en-US" sz="2800" dirty="0" err="1"/>
              <a:t>untuk</a:t>
            </a:r>
            <a:r>
              <a:rPr lang="en-US" sz="2800" dirty="0"/>
              <a:t> </a:t>
            </a:r>
            <a:r>
              <a:rPr lang="en-US" sz="2800" dirty="0" err="1"/>
              <a:t>membuat</a:t>
            </a:r>
            <a:r>
              <a:rPr lang="en-US" sz="2800" dirty="0"/>
              <a:t> </a:t>
            </a:r>
            <a:r>
              <a:rPr lang="en-US" sz="2800" dirty="0" err="1"/>
              <a:t>amplop</a:t>
            </a:r>
            <a:r>
              <a:rPr lang="en-US" sz="2800" dirty="0"/>
              <a:t>.</a:t>
            </a:r>
          </a:p>
        </p:txBody>
      </p:sp>
    </p:spTree>
    <p:extLst>
      <p:ext uri="{BB962C8B-B14F-4D97-AF65-F5344CB8AC3E}">
        <p14:creationId xmlns:p14="http://schemas.microsoft.com/office/powerpoint/2010/main" val="25605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0" y="1290638"/>
            <a:ext cx="8550275" cy="5029200"/>
          </a:xfrm>
        </p:spPr>
        <p:txBody>
          <a:bodyPr>
            <a:normAutofit fontScale="92500" lnSpcReduction="20000"/>
          </a:bodyPr>
          <a:lstStyle/>
          <a:p>
            <a:pPr algn="just"/>
            <a:r>
              <a:rPr lang="en-US" dirty="0"/>
              <a:t> </a:t>
            </a:r>
            <a:r>
              <a:rPr lang="en-US" sz="2400" dirty="0" err="1"/>
              <a:t>Langkah</a:t>
            </a:r>
            <a:r>
              <a:rPr lang="en-US" sz="2400" dirty="0"/>
              <a:t> </a:t>
            </a:r>
            <a:r>
              <a:rPr lang="en-US" sz="2400" dirty="0" err="1"/>
              <a:t>keempat</a:t>
            </a:r>
            <a:r>
              <a:rPr lang="en-US" sz="2400" dirty="0"/>
              <a:t> </a:t>
            </a:r>
            <a:r>
              <a:rPr lang="en-US" sz="2400" dirty="0" err="1"/>
              <a:t>adalah</a:t>
            </a:r>
            <a:r>
              <a:rPr lang="en-US" sz="2400" dirty="0"/>
              <a:t> </a:t>
            </a:r>
            <a:r>
              <a:rPr lang="en-US" sz="2400" dirty="0" err="1"/>
              <a:t>pemanfaatan</a:t>
            </a:r>
            <a:r>
              <a:rPr lang="en-US" sz="2400" dirty="0"/>
              <a:t> </a:t>
            </a:r>
            <a:r>
              <a:rPr lang="en-US" sz="2400" dirty="0" err="1"/>
              <a:t>dengan</a:t>
            </a:r>
            <a:r>
              <a:rPr lang="en-US" sz="2400" dirty="0"/>
              <a:t> </a:t>
            </a:r>
            <a:r>
              <a:rPr lang="en-US" sz="2400" dirty="0" err="1"/>
              <a:t>cara</a:t>
            </a:r>
            <a:r>
              <a:rPr lang="en-US" sz="2400" dirty="0"/>
              <a:t> recycle, </a:t>
            </a:r>
            <a:r>
              <a:rPr lang="en-US" sz="2400" dirty="0" err="1"/>
              <a:t>yaitu</a:t>
            </a:r>
            <a:r>
              <a:rPr lang="en-US" sz="2400" dirty="0"/>
              <a:t> </a:t>
            </a:r>
            <a:r>
              <a:rPr lang="en-US" sz="2400" dirty="0" err="1"/>
              <a:t>mendaur</a:t>
            </a:r>
            <a:r>
              <a:rPr lang="en-US" sz="2400" dirty="0"/>
              <a:t> </a:t>
            </a:r>
            <a:r>
              <a:rPr lang="en-US" sz="2400" dirty="0" err="1"/>
              <a:t>ulang</a:t>
            </a:r>
            <a:r>
              <a:rPr lang="en-US" sz="2400" dirty="0"/>
              <a:t> </a:t>
            </a:r>
            <a:r>
              <a:rPr lang="en-US" sz="2400" dirty="0" err="1"/>
              <a:t>komponen-komponen</a:t>
            </a:r>
            <a:r>
              <a:rPr lang="en-US" sz="2400" dirty="0"/>
              <a:t> yang </a:t>
            </a:r>
            <a:r>
              <a:rPr lang="en-US" sz="2400" dirty="0" err="1"/>
              <a:t>bermanfaat</a:t>
            </a:r>
            <a:r>
              <a:rPr lang="en-US" sz="2400" dirty="0"/>
              <a:t> </a:t>
            </a:r>
            <a:r>
              <a:rPr lang="en-US" sz="2400" dirty="0" err="1"/>
              <a:t>melalui</a:t>
            </a:r>
            <a:r>
              <a:rPr lang="en-US" sz="2400" dirty="0"/>
              <a:t> proses </a:t>
            </a:r>
            <a:r>
              <a:rPr lang="en-US" sz="2400" dirty="0" err="1"/>
              <a:t>tambahan</a:t>
            </a:r>
            <a:r>
              <a:rPr lang="en-US" sz="2400" dirty="0"/>
              <a:t> </a:t>
            </a:r>
            <a:r>
              <a:rPr lang="en-US" sz="2400" dirty="0" err="1"/>
              <a:t>secara</a:t>
            </a:r>
            <a:r>
              <a:rPr lang="en-US" sz="2400" dirty="0"/>
              <a:t> </a:t>
            </a:r>
            <a:r>
              <a:rPr lang="en-US" sz="2400" dirty="0" err="1">
                <a:solidFill>
                  <a:schemeClr val="tx1"/>
                </a:solidFill>
              </a:rPr>
              <a:t>kimia</a:t>
            </a:r>
            <a:r>
              <a:rPr lang="en-US" sz="2400" dirty="0">
                <a:solidFill>
                  <a:schemeClr val="tx1"/>
                </a:solidFill>
              </a:rPr>
              <a:t>, </a:t>
            </a:r>
            <a:r>
              <a:rPr lang="en-US" sz="2400" dirty="0" err="1">
                <a:solidFill>
                  <a:schemeClr val="tx1"/>
                </a:solidFill>
              </a:rPr>
              <a:t>fisika</a:t>
            </a:r>
            <a:r>
              <a:rPr lang="en-US" sz="2400" dirty="0">
                <a:solidFill>
                  <a:schemeClr val="tx1"/>
                </a:solidFill>
              </a:rPr>
              <a:t>, </a:t>
            </a:r>
            <a:r>
              <a:rPr lang="en-US" sz="2400" dirty="0" err="1">
                <a:solidFill>
                  <a:schemeClr val="tx1"/>
                </a:solidFill>
              </a:rPr>
              <a:t>biologi</a:t>
            </a:r>
            <a:r>
              <a:rPr lang="en-US" sz="2400" dirty="0">
                <a:solidFill>
                  <a:schemeClr val="tx1"/>
                </a:solidFill>
              </a:rPr>
              <a:t>, </a:t>
            </a:r>
            <a:r>
              <a:rPr lang="en-US" sz="2400" dirty="0" err="1">
                <a:solidFill>
                  <a:schemeClr val="tx1"/>
                </a:solidFill>
              </a:rPr>
              <a:t>dan</a:t>
            </a:r>
            <a:r>
              <a:rPr lang="en-US" sz="2400" dirty="0">
                <a:solidFill>
                  <a:schemeClr val="tx1"/>
                </a:solidFill>
              </a:rPr>
              <a:t>/</a:t>
            </a:r>
            <a:r>
              <a:rPr lang="en-US" sz="2400" dirty="0" err="1">
                <a:solidFill>
                  <a:schemeClr val="tx1"/>
                </a:solidFill>
              </a:rPr>
              <a:t>atau</a:t>
            </a:r>
            <a:r>
              <a:rPr lang="en-US" sz="2400" dirty="0">
                <a:solidFill>
                  <a:schemeClr val="tx1"/>
                </a:solidFill>
              </a:rPr>
              <a:t> </a:t>
            </a:r>
            <a:r>
              <a:rPr lang="en-US" sz="2400" dirty="0" err="1">
                <a:solidFill>
                  <a:schemeClr val="tx1"/>
                </a:solidFill>
              </a:rPr>
              <a:t>secara</a:t>
            </a:r>
            <a:r>
              <a:rPr lang="en-US" sz="2400" dirty="0">
                <a:solidFill>
                  <a:schemeClr val="tx1"/>
                </a:solidFill>
              </a:rPr>
              <a:t> </a:t>
            </a:r>
            <a:r>
              <a:rPr lang="en-US" sz="2400" dirty="0" err="1">
                <a:solidFill>
                  <a:schemeClr val="tx1"/>
                </a:solidFill>
              </a:rPr>
              <a:t>termal</a:t>
            </a:r>
            <a:r>
              <a:rPr lang="en-US" sz="2400" dirty="0">
                <a:solidFill>
                  <a:schemeClr val="tx1"/>
                </a:solidFill>
              </a:rPr>
              <a:t> yang </a:t>
            </a:r>
            <a:r>
              <a:rPr lang="en-US" sz="2400" dirty="0" err="1">
                <a:solidFill>
                  <a:schemeClr val="tx1"/>
                </a:solidFill>
              </a:rPr>
              <a:t>menghasilkan</a:t>
            </a:r>
            <a:r>
              <a:rPr lang="en-US" sz="2400" dirty="0">
                <a:solidFill>
                  <a:schemeClr val="tx1"/>
                </a:solidFill>
              </a:rPr>
              <a:t> </a:t>
            </a:r>
            <a:r>
              <a:rPr lang="en-US" sz="2400" dirty="0" err="1">
                <a:solidFill>
                  <a:schemeClr val="tx1"/>
                </a:solidFill>
              </a:rPr>
              <a:t>produk</a:t>
            </a:r>
            <a:r>
              <a:rPr lang="en-US" sz="2400" dirty="0">
                <a:solidFill>
                  <a:schemeClr val="tx1"/>
                </a:solidFill>
              </a:rPr>
              <a:t> yang </a:t>
            </a:r>
            <a:r>
              <a:rPr lang="en-US" sz="2400" dirty="0" err="1">
                <a:solidFill>
                  <a:schemeClr val="tx1"/>
                </a:solidFill>
              </a:rPr>
              <a:t>sama</a:t>
            </a:r>
            <a:r>
              <a:rPr lang="en-US" sz="2400" dirty="0">
                <a:solidFill>
                  <a:schemeClr val="tx1"/>
                </a:solidFill>
              </a:rPr>
              <a:t> </a:t>
            </a:r>
            <a:r>
              <a:rPr lang="en-US" sz="2400" dirty="0" err="1">
                <a:solidFill>
                  <a:schemeClr val="tx1"/>
                </a:solidFill>
              </a:rPr>
              <a:t>ataupun</a:t>
            </a:r>
            <a:r>
              <a:rPr lang="en-US" sz="2400" dirty="0">
                <a:solidFill>
                  <a:schemeClr val="tx1"/>
                </a:solidFill>
              </a:rPr>
              <a:t> </a:t>
            </a:r>
            <a:r>
              <a:rPr lang="en-US" sz="2400" dirty="0" err="1">
                <a:solidFill>
                  <a:schemeClr val="tx1"/>
                </a:solidFill>
              </a:rPr>
              <a:t>produk</a:t>
            </a:r>
            <a:r>
              <a:rPr lang="en-US" sz="2400" dirty="0">
                <a:solidFill>
                  <a:schemeClr val="tx1"/>
                </a:solidFill>
              </a:rPr>
              <a:t> yang </a:t>
            </a:r>
            <a:r>
              <a:rPr lang="en-US" sz="2400" dirty="0" err="1">
                <a:solidFill>
                  <a:schemeClr val="tx1"/>
                </a:solidFill>
              </a:rPr>
              <a:t>berbeda</a:t>
            </a:r>
            <a:r>
              <a:rPr lang="en-US" sz="2400" dirty="0">
                <a:solidFill>
                  <a:schemeClr val="tx1"/>
                </a:solidFill>
              </a:rPr>
              <a:t>. </a:t>
            </a:r>
            <a:r>
              <a:rPr lang="en-US" sz="2400" dirty="0" err="1">
                <a:solidFill>
                  <a:schemeClr val="tx1"/>
                </a:solidFill>
              </a:rPr>
              <a:t>Contoh</a:t>
            </a:r>
            <a:r>
              <a:rPr lang="en-US" sz="2400" dirty="0">
                <a:solidFill>
                  <a:schemeClr val="tx1"/>
                </a:solidFill>
              </a:rPr>
              <a:t> </a:t>
            </a:r>
            <a:r>
              <a:rPr lang="en-US" sz="2400" dirty="0" err="1">
                <a:solidFill>
                  <a:schemeClr val="tx1"/>
                </a:solidFill>
              </a:rPr>
              <a:t>sederhana</a:t>
            </a:r>
            <a:r>
              <a:rPr lang="en-US" sz="2400" dirty="0">
                <a:solidFill>
                  <a:schemeClr val="tx1"/>
                </a:solidFill>
              </a:rPr>
              <a:t> </a:t>
            </a:r>
            <a:r>
              <a:rPr lang="en-US" sz="2400" dirty="0" err="1">
                <a:solidFill>
                  <a:schemeClr val="tx1"/>
                </a:solidFill>
              </a:rPr>
              <a:t>dari</a:t>
            </a:r>
            <a:r>
              <a:rPr lang="en-US" sz="2400" dirty="0">
                <a:solidFill>
                  <a:schemeClr val="tx1"/>
                </a:solidFill>
              </a:rPr>
              <a:t> </a:t>
            </a:r>
            <a:r>
              <a:rPr lang="en-US" sz="2400" dirty="0" err="1">
                <a:solidFill>
                  <a:schemeClr val="tx1"/>
                </a:solidFill>
              </a:rPr>
              <a:t>konsep</a:t>
            </a:r>
            <a:r>
              <a:rPr lang="en-US" sz="2400" dirty="0">
                <a:solidFill>
                  <a:schemeClr val="tx1"/>
                </a:solidFill>
              </a:rPr>
              <a:t> recycle </a:t>
            </a:r>
            <a:r>
              <a:rPr lang="en-US" sz="2400" dirty="0" err="1">
                <a:solidFill>
                  <a:schemeClr val="tx1"/>
                </a:solidFill>
              </a:rPr>
              <a:t>ini</a:t>
            </a:r>
            <a:r>
              <a:rPr lang="en-US" sz="2400" dirty="0">
                <a:solidFill>
                  <a:schemeClr val="tx1"/>
                </a:solidFill>
              </a:rPr>
              <a:t> </a:t>
            </a:r>
            <a:r>
              <a:rPr lang="en-US" sz="2400" dirty="0" err="1">
                <a:solidFill>
                  <a:schemeClr val="tx1"/>
                </a:solidFill>
              </a:rPr>
              <a:t>adalah</a:t>
            </a:r>
            <a:r>
              <a:rPr lang="en-US" sz="2400" dirty="0">
                <a:solidFill>
                  <a:schemeClr val="tx1"/>
                </a:solidFill>
              </a:rPr>
              <a:t> </a:t>
            </a:r>
            <a:r>
              <a:rPr lang="en-US" sz="2400" dirty="0" err="1">
                <a:solidFill>
                  <a:schemeClr val="tx1"/>
                </a:solidFill>
              </a:rPr>
              <a:t>mengolah</a:t>
            </a:r>
            <a:r>
              <a:rPr lang="en-US" sz="2400" dirty="0">
                <a:solidFill>
                  <a:schemeClr val="tx1"/>
                </a:solidFill>
              </a:rPr>
              <a:t> </a:t>
            </a:r>
            <a:r>
              <a:rPr lang="en-US" sz="2400" dirty="0" err="1">
                <a:solidFill>
                  <a:schemeClr val="tx1"/>
                </a:solidFill>
              </a:rPr>
              <a:t>kertas</a:t>
            </a:r>
            <a:r>
              <a:rPr lang="en-US" sz="2400" dirty="0">
                <a:solidFill>
                  <a:schemeClr val="tx1"/>
                </a:solidFill>
              </a:rPr>
              <a:t> </a:t>
            </a:r>
            <a:r>
              <a:rPr lang="en-US" sz="2400" dirty="0" err="1">
                <a:solidFill>
                  <a:schemeClr val="tx1"/>
                </a:solidFill>
              </a:rPr>
              <a:t>bekas</a:t>
            </a:r>
            <a:r>
              <a:rPr lang="en-US" sz="2400" dirty="0">
                <a:solidFill>
                  <a:schemeClr val="tx1"/>
                </a:solidFill>
              </a:rPr>
              <a:t> yang </a:t>
            </a:r>
            <a:r>
              <a:rPr lang="en-US" sz="2400" dirty="0" err="1">
                <a:solidFill>
                  <a:schemeClr val="tx1"/>
                </a:solidFill>
              </a:rPr>
              <a:t>sudah</a:t>
            </a:r>
            <a:r>
              <a:rPr lang="en-US" sz="2400" dirty="0">
                <a:solidFill>
                  <a:schemeClr val="tx1"/>
                </a:solidFill>
              </a:rPr>
              <a:t> </a:t>
            </a:r>
            <a:r>
              <a:rPr lang="en-US" sz="2400" dirty="0" err="1">
                <a:solidFill>
                  <a:schemeClr val="tx1"/>
                </a:solidFill>
              </a:rPr>
              <a:t>tidak</a:t>
            </a:r>
            <a:r>
              <a:rPr lang="en-US" sz="2400" dirty="0">
                <a:solidFill>
                  <a:schemeClr val="tx1"/>
                </a:solidFill>
              </a:rPr>
              <a:t> </a:t>
            </a:r>
            <a:r>
              <a:rPr lang="en-US" sz="2400" dirty="0" err="1">
                <a:solidFill>
                  <a:schemeClr val="tx1"/>
                </a:solidFill>
              </a:rPr>
              <a:t>dipakai</a:t>
            </a:r>
            <a:r>
              <a:rPr lang="en-US" sz="2400" dirty="0">
                <a:solidFill>
                  <a:schemeClr val="tx1"/>
                </a:solidFill>
              </a:rPr>
              <a:t> </a:t>
            </a:r>
            <a:r>
              <a:rPr lang="en-US" sz="2400" dirty="0" err="1">
                <a:solidFill>
                  <a:schemeClr val="tx1"/>
                </a:solidFill>
              </a:rPr>
              <a:t>lagi</a:t>
            </a:r>
            <a:r>
              <a:rPr lang="en-US" sz="2400" dirty="0">
                <a:solidFill>
                  <a:schemeClr val="tx1"/>
                </a:solidFill>
              </a:rPr>
              <a:t> </a:t>
            </a:r>
            <a:r>
              <a:rPr lang="en-US" sz="2400" dirty="0" err="1">
                <a:solidFill>
                  <a:schemeClr val="tx1"/>
                </a:solidFill>
              </a:rPr>
              <a:t>untuk</a:t>
            </a:r>
            <a:r>
              <a:rPr lang="en-US" sz="2400" dirty="0">
                <a:solidFill>
                  <a:schemeClr val="tx1"/>
                </a:solidFill>
              </a:rPr>
              <a:t> </a:t>
            </a:r>
            <a:r>
              <a:rPr lang="en-US" sz="2400" dirty="0" err="1">
                <a:solidFill>
                  <a:schemeClr val="tx1"/>
                </a:solidFill>
              </a:rPr>
              <a:t>dijadikan</a:t>
            </a:r>
            <a:r>
              <a:rPr lang="en-US" sz="2400" dirty="0">
                <a:solidFill>
                  <a:schemeClr val="tx1"/>
                </a:solidFill>
              </a:rPr>
              <a:t> </a:t>
            </a:r>
            <a:r>
              <a:rPr lang="en-US" sz="2400" dirty="0" err="1">
                <a:solidFill>
                  <a:schemeClr val="tx1"/>
                </a:solidFill>
              </a:rPr>
              <a:t>kertas</a:t>
            </a:r>
            <a:r>
              <a:rPr lang="en-US" sz="2400" dirty="0">
                <a:solidFill>
                  <a:schemeClr val="tx1"/>
                </a:solidFill>
              </a:rPr>
              <a:t> </a:t>
            </a:r>
            <a:r>
              <a:rPr lang="en-US" sz="2400" dirty="0" err="1">
                <a:solidFill>
                  <a:schemeClr val="tx1"/>
                </a:solidFill>
              </a:rPr>
              <a:t>hasil</a:t>
            </a:r>
            <a:r>
              <a:rPr lang="en-US" sz="2400" dirty="0">
                <a:solidFill>
                  <a:schemeClr val="tx1"/>
                </a:solidFill>
              </a:rPr>
              <a:t> </a:t>
            </a:r>
            <a:r>
              <a:rPr lang="en-US" sz="2400" dirty="0" err="1">
                <a:solidFill>
                  <a:schemeClr val="tx1"/>
                </a:solidFill>
              </a:rPr>
              <a:t>daur</a:t>
            </a:r>
            <a:r>
              <a:rPr lang="en-US" sz="2400" dirty="0">
                <a:solidFill>
                  <a:schemeClr val="tx1"/>
                </a:solidFill>
              </a:rPr>
              <a:t> </a:t>
            </a:r>
            <a:r>
              <a:rPr lang="en-US" sz="2400" dirty="0" err="1">
                <a:solidFill>
                  <a:schemeClr val="tx1"/>
                </a:solidFill>
              </a:rPr>
              <a:t>ulang</a:t>
            </a:r>
            <a:r>
              <a:rPr lang="en-US" sz="2400" dirty="0">
                <a:solidFill>
                  <a:schemeClr val="tx1"/>
                </a:solidFill>
              </a:rPr>
              <a:t> (recycled paper) </a:t>
            </a:r>
            <a:r>
              <a:rPr lang="en-US" sz="2400" dirty="0" err="1">
                <a:solidFill>
                  <a:schemeClr val="tx1"/>
                </a:solidFill>
              </a:rPr>
              <a:t>dengan</a:t>
            </a:r>
            <a:r>
              <a:rPr lang="en-US" sz="2400" dirty="0">
                <a:solidFill>
                  <a:schemeClr val="tx1"/>
                </a:solidFill>
              </a:rPr>
              <a:t> </a:t>
            </a:r>
            <a:r>
              <a:rPr lang="en-US" sz="2400" dirty="0" err="1">
                <a:solidFill>
                  <a:schemeClr val="tx1"/>
                </a:solidFill>
              </a:rPr>
              <a:t>suatu</a:t>
            </a:r>
            <a:r>
              <a:rPr lang="en-US" sz="2400" dirty="0">
                <a:solidFill>
                  <a:schemeClr val="tx1"/>
                </a:solidFill>
              </a:rPr>
              <a:t> proses </a:t>
            </a:r>
            <a:r>
              <a:rPr lang="en-US" sz="2400" dirty="0" err="1">
                <a:solidFill>
                  <a:schemeClr val="tx1"/>
                </a:solidFill>
              </a:rPr>
              <a:t>tertentu</a:t>
            </a:r>
            <a:r>
              <a:rPr lang="en-US" sz="2400" dirty="0">
                <a:solidFill>
                  <a:schemeClr val="tx1"/>
                </a:solidFill>
              </a:rPr>
              <a:t>.</a:t>
            </a:r>
          </a:p>
          <a:p>
            <a:pPr algn="just"/>
            <a:r>
              <a:rPr lang="en-US" sz="2400" dirty="0"/>
              <a:t> </a:t>
            </a:r>
            <a:r>
              <a:rPr lang="en-US" sz="2400" dirty="0" err="1"/>
              <a:t>Langkah</a:t>
            </a:r>
            <a:r>
              <a:rPr lang="en-US" sz="2400" dirty="0"/>
              <a:t> yang </a:t>
            </a:r>
            <a:r>
              <a:rPr lang="en-US" sz="2400" dirty="0" err="1"/>
              <a:t>kelima</a:t>
            </a:r>
            <a:r>
              <a:rPr lang="en-US" sz="2400" dirty="0"/>
              <a:t> </a:t>
            </a:r>
            <a:r>
              <a:rPr lang="en-US" sz="2400" dirty="0" err="1"/>
              <a:t>adalah</a:t>
            </a:r>
            <a:r>
              <a:rPr lang="en-US" sz="2400" dirty="0"/>
              <a:t> </a:t>
            </a:r>
            <a:r>
              <a:rPr lang="en-US" sz="2400" dirty="0" err="1"/>
              <a:t>pemanfaatan</a:t>
            </a:r>
            <a:r>
              <a:rPr lang="en-US" sz="2400" dirty="0"/>
              <a:t> </a:t>
            </a:r>
            <a:r>
              <a:rPr lang="en-US" sz="2400" dirty="0" err="1"/>
              <a:t>limbah</a:t>
            </a:r>
            <a:r>
              <a:rPr lang="en-US" sz="2400" dirty="0"/>
              <a:t> </a:t>
            </a:r>
            <a:r>
              <a:rPr lang="en-US" sz="2400" dirty="0" err="1"/>
              <a:t>dengan</a:t>
            </a:r>
            <a:r>
              <a:rPr lang="en-US" sz="2400" dirty="0"/>
              <a:t> </a:t>
            </a:r>
            <a:r>
              <a:rPr lang="en-US" sz="2400" dirty="0" err="1"/>
              <a:t>cara</a:t>
            </a:r>
            <a:r>
              <a:rPr lang="en-US" sz="2400" dirty="0"/>
              <a:t> recovery, </a:t>
            </a:r>
            <a:r>
              <a:rPr lang="en-US" sz="2400" dirty="0" err="1"/>
              <a:t>yaitu</a:t>
            </a:r>
            <a:r>
              <a:rPr lang="en-US" sz="2400" dirty="0"/>
              <a:t> </a:t>
            </a:r>
            <a:r>
              <a:rPr lang="en-US" sz="2400" dirty="0" err="1"/>
              <a:t>perolehan</a:t>
            </a:r>
            <a:r>
              <a:rPr lang="en-US" sz="2400" dirty="0"/>
              <a:t> </a:t>
            </a:r>
            <a:r>
              <a:rPr lang="en-US" sz="2400" dirty="0" err="1"/>
              <a:t>kembali</a:t>
            </a:r>
            <a:r>
              <a:rPr lang="en-US" sz="2400" dirty="0"/>
              <a:t> </a:t>
            </a:r>
            <a:r>
              <a:rPr lang="en-US" sz="2400" dirty="0" err="1"/>
              <a:t>komponen-komponen</a:t>
            </a:r>
            <a:r>
              <a:rPr lang="en-US" sz="2400" dirty="0"/>
              <a:t> yang </a:t>
            </a:r>
            <a:r>
              <a:rPr lang="en-US" sz="2400" dirty="0" err="1"/>
              <a:t>bermanfaat</a:t>
            </a:r>
            <a:r>
              <a:rPr lang="en-US" sz="2400" dirty="0"/>
              <a:t> </a:t>
            </a:r>
            <a:r>
              <a:rPr lang="en-US" sz="2400" dirty="0" err="1"/>
              <a:t>dengan</a:t>
            </a:r>
            <a:r>
              <a:rPr lang="en-US" sz="2400" dirty="0"/>
              <a:t> proses </a:t>
            </a:r>
            <a:r>
              <a:rPr lang="en-US" sz="2400" dirty="0" err="1"/>
              <a:t>kimia</a:t>
            </a:r>
            <a:r>
              <a:rPr lang="en-US" sz="2400" dirty="0"/>
              <a:t>, </a:t>
            </a:r>
            <a:r>
              <a:rPr lang="en-US" sz="2400" dirty="0" err="1"/>
              <a:t>fisika</a:t>
            </a:r>
            <a:r>
              <a:rPr lang="en-US" sz="2400" dirty="0"/>
              <a:t>, </a:t>
            </a:r>
            <a:r>
              <a:rPr lang="en-US" sz="2400" dirty="0" err="1"/>
              <a:t>biologi</a:t>
            </a:r>
            <a:r>
              <a:rPr lang="en-US" sz="2400" dirty="0"/>
              <a:t>, </a:t>
            </a:r>
            <a:r>
              <a:rPr lang="en-US" sz="2400" dirty="0" err="1"/>
              <a:t>dan</a:t>
            </a:r>
            <a:r>
              <a:rPr lang="en-US" sz="2400" dirty="0"/>
              <a:t>/</a:t>
            </a:r>
            <a:r>
              <a:rPr lang="en-US" sz="2400" dirty="0" err="1"/>
              <a:t>atau</a:t>
            </a:r>
            <a:r>
              <a:rPr lang="en-US" sz="2400" dirty="0"/>
              <a:t> </a:t>
            </a:r>
            <a:r>
              <a:rPr lang="en-US" sz="2400" dirty="0" err="1"/>
              <a:t>secara</a:t>
            </a:r>
            <a:r>
              <a:rPr lang="en-US" sz="2400" dirty="0"/>
              <a:t> </a:t>
            </a:r>
            <a:r>
              <a:rPr lang="en-US" sz="2400" dirty="0" err="1"/>
              <a:t>termal</a:t>
            </a:r>
            <a:r>
              <a:rPr lang="en-US" sz="2400" dirty="0"/>
              <a:t>. </a:t>
            </a:r>
            <a:r>
              <a:rPr lang="en-US" sz="2400" dirty="0" err="1"/>
              <a:t>Contoh</a:t>
            </a:r>
            <a:r>
              <a:rPr lang="en-US" sz="2400" dirty="0"/>
              <a:t> </a:t>
            </a:r>
            <a:r>
              <a:rPr lang="en-US" sz="2400" dirty="0" err="1"/>
              <a:t>dari</a:t>
            </a:r>
            <a:r>
              <a:rPr lang="en-US" sz="2400" dirty="0"/>
              <a:t> </a:t>
            </a:r>
            <a:r>
              <a:rPr lang="en-US" sz="2400" dirty="0" err="1"/>
              <a:t>konsep</a:t>
            </a:r>
            <a:r>
              <a:rPr lang="en-US" sz="2400" dirty="0"/>
              <a:t> recovery </a:t>
            </a:r>
            <a:r>
              <a:rPr lang="en-US" sz="2400" dirty="0" err="1"/>
              <a:t>ini</a:t>
            </a:r>
            <a:r>
              <a:rPr lang="en-US" sz="2400" dirty="0"/>
              <a:t> </a:t>
            </a:r>
            <a:r>
              <a:rPr lang="en-US" sz="2400" dirty="0" err="1"/>
              <a:t>adalah</a:t>
            </a:r>
            <a:r>
              <a:rPr lang="en-US" sz="2400" dirty="0"/>
              <a:t> </a:t>
            </a:r>
            <a:r>
              <a:rPr lang="en-US" sz="2400" dirty="0" err="1"/>
              <a:t>penggunaan</a:t>
            </a:r>
            <a:r>
              <a:rPr lang="en-US" sz="2400" dirty="0"/>
              <a:t> </a:t>
            </a:r>
            <a:r>
              <a:rPr lang="en-US" sz="2400" dirty="0" err="1"/>
              <a:t>limbah</a:t>
            </a:r>
            <a:r>
              <a:rPr lang="en-US" sz="2400" dirty="0"/>
              <a:t> </a:t>
            </a:r>
            <a:r>
              <a:rPr lang="en-US" sz="2400" dirty="0" err="1"/>
              <a:t>sekam</a:t>
            </a:r>
            <a:r>
              <a:rPr lang="en-US" sz="2400" dirty="0"/>
              <a:t> </a:t>
            </a:r>
            <a:r>
              <a:rPr lang="en-US" sz="2400" dirty="0" err="1"/>
              <a:t>padi</a:t>
            </a:r>
            <a:r>
              <a:rPr lang="en-US" sz="2400" dirty="0"/>
              <a:t> (rice husk) </a:t>
            </a:r>
            <a:r>
              <a:rPr lang="en-US" sz="2400" dirty="0" err="1"/>
              <a:t>sebagai</a:t>
            </a:r>
            <a:r>
              <a:rPr lang="en-US" sz="2400" dirty="0"/>
              <a:t> </a:t>
            </a:r>
            <a:r>
              <a:rPr lang="en-US" sz="2400" dirty="0" err="1"/>
              <a:t>substitusi</a:t>
            </a:r>
            <a:r>
              <a:rPr lang="en-US" sz="2400" dirty="0"/>
              <a:t> </a:t>
            </a:r>
            <a:r>
              <a:rPr lang="en-US" sz="2400" dirty="0" err="1"/>
              <a:t>bahan</a:t>
            </a:r>
            <a:r>
              <a:rPr lang="en-US" sz="2400" dirty="0"/>
              <a:t> </a:t>
            </a:r>
            <a:r>
              <a:rPr lang="en-US" sz="2400" dirty="0" err="1"/>
              <a:t>bakar</a:t>
            </a:r>
            <a:r>
              <a:rPr lang="en-US" sz="2400" dirty="0"/>
              <a:t>.</a:t>
            </a:r>
          </a:p>
          <a:p>
            <a:pPr algn="just"/>
            <a:r>
              <a:rPr lang="en-US" sz="2400" dirty="0" err="1"/>
              <a:t>Langkah</a:t>
            </a:r>
            <a:r>
              <a:rPr lang="en-US" sz="2400" dirty="0"/>
              <a:t> yang </a:t>
            </a:r>
            <a:r>
              <a:rPr lang="en-US" sz="2400" dirty="0" err="1"/>
              <a:t>keenam</a:t>
            </a:r>
            <a:r>
              <a:rPr lang="en-US" sz="2400" dirty="0"/>
              <a:t> </a:t>
            </a:r>
            <a:r>
              <a:rPr lang="en-US" sz="2400" dirty="0" err="1"/>
              <a:t>adalah</a:t>
            </a:r>
            <a:r>
              <a:rPr lang="en-US" sz="2400" dirty="0"/>
              <a:t> </a:t>
            </a:r>
            <a:r>
              <a:rPr lang="en-US" sz="2400" dirty="0" err="1"/>
              <a:t>pengolahan</a:t>
            </a:r>
            <a:r>
              <a:rPr lang="en-US" sz="2400" dirty="0"/>
              <a:t> (processing) </a:t>
            </a:r>
            <a:r>
              <a:rPr lang="en-US" sz="2400" dirty="0" err="1"/>
              <a:t>limbah</a:t>
            </a:r>
            <a:r>
              <a:rPr lang="en-US" sz="2400" dirty="0"/>
              <a:t> </a:t>
            </a:r>
            <a:r>
              <a:rPr lang="en-US" sz="2400" dirty="0" err="1"/>
              <a:t>dengan</a:t>
            </a:r>
            <a:r>
              <a:rPr lang="en-US" sz="2400" dirty="0"/>
              <a:t> </a:t>
            </a:r>
            <a:r>
              <a:rPr lang="en-US" sz="2400" dirty="0" err="1"/>
              <a:t>metode</a:t>
            </a:r>
            <a:r>
              <a:rPr lang="en-US" sz="2400" dirty="0"/>
              <a:t> yang </a:t>
            </a:r>
            <a:r>
              <a:rPr lang="en-US" sz="2400" dirty="0" err="1"/>
              <a:t>memenuhi</a:t>
            </a:r>
            <a:r>
              <a:rPr lang="en-US" sz="2400" dirty="0"/>
              <a:t> </a:t>
            </a:r>
            <a:r>
              <a:rPr lang="en-US" sz="2400" dirty="0" err="1">
                <a:solidFill>
                  <a:schemeClr val="tx1"/>
                </a:solidFill>
              </a:rPr>
              <a:t>persyaratan</a:t>
            </a:r>
            <a:r>
              <a:rPr lang="en-US" sz="2400" dirty="0">
                <a:solidFill>
                  <a:schemeClr val="tx1"/>
                </a:solidFill>
              </a:rPr>
              <a:t> </a:t>
            </a:r>
            <a:r>
              <a:rPr lang="en-US" sz="2400" dirty="0" err="1">
                <a:solidFill>
                  <a:schemeClr val="tx1"/>
                </a:solidFill>
              </a:rPr>
              <a:t>lingkungan</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keselamatan</a:t>
            </a:r>
            <a:r>
              <a:rPr lang="en-US" sz="2400" dirty="0">
                <a:solidFill>
                  <a:schemeClr val="tx1"/>
                </a:solidFill>
              </a:rPr>
              <a:t> </a:t>
            </a:r>
            <a:r>
              <a:rPr lang="en-US" sz="2400" dirty="0" err="1">
                <a:solidFill>
                  <a:schemeClr val="tx1"/>
                </a:solidFill>
              </a:rPr>
              <a:t>manusia</a:t>
            </a:r>
            <a:r>
              <a:rPr lang="en-US" sz="2400" dirty="0">
                <a:solidFill>
                  <a:schemeClr val="tx1"/>
                </a:solidFill>
              </a:rPr>
              <a:t>. </a:t>
            </a:r>
            <a:r>
              <a:rPr lang="en-US" sz="2400" dirty="0" err="1">
                <a:solidFill>
                  <a:schemeClr val="tx1"/>
                </a:solidFill>
              </a:rPr>
              <a:t>Contoh</a:t>
            </a:r>
            <a:r>
              <a:rPr lang="en-US" sz="2400" dirty="0">
                <a:solidFill>
                  <a:schemeClr val="tx1"/>
                </a:solidFill>
              </a:rPr>
              <a:t> </a:t>
            </a:r>
            <a:r>
              <a:rPr lang="en-US" sz="2400" dirty="0" err="1">
                <a:solidFill>
                  <a:schemeClr val="tx1"/>
                </a:solidFill>
              </a:rPr>
              <a:t>pengolahan</a:t>
            </a:r>
            <a:r>
              <a:rPr lang="en-US" sz="2400" dirty="0">
                <a:solidFill>
                  <a:schemeClr val="tx1"/>
                </a:solidFill>
              </a:rPr>
              <a:t> yang </a:t>
            </a:r>
            <a:r>
              <a:rPr lang="en-US" sz="2400" dirty="0" err="1">
                <a:solidFill>
                  <a:schemeClr val="tx1"/>
                </a:solidFill>
              </a:rPr>
              <a:t>umum</a:t>
            </a:r>
            <a:r>
              <a:rPr lang="en-US" sz="2400" dirty="0">
                <a:solidFill>
                  <a:schemeClr val="tx1"/>
                </a:solidFill>
              </a:rPr>
              <a:t> </a:t>
            </a:r>
            <a:r>
              <a:rPr lang="en-US" sz="2400" dirty="0" err="1">
                <a:solidFill>
                  <a:schemeClr val="tx1"/>
                </a:solidFill>
              </a:rPr>
              <a:t>adalah</a:t>
            </a:r>
            <a:r>
              <a:rPr lang="en-US" sz="2400" dirty="0">
                <a:solidFill>
                  <a:schemeClr val="tx1"/>
                </a:solidFill>
              </a:rPr>
              <a:t> </a:t>
            </a:r>
            <a:r>
              <a:rPr lang="en-US" sz="2400" dirty="0" err="1">
                <a:solidFill>
                  <a:schemeClr val="tx1"/>
                </a:solidFill>
              </a:rPr>
              <a:t>pembakaran</a:t>
            </a:r>
            <a:r>
              <a:rPr lang="en-US" sz="2400" dirty="0">
                <a:solidFill>
                  <a:schemeClr val="tx1"/>
                </a:solidFill>
              </a:rPr>
              <a:t> </a:t>
            </a:r>
            <a:r>
              <a:rPr lang="en-US" sz="2400" dirty="0" err="1">
                <a:solidFill>
                  <a:schemeClr val="tx1"/>
                </a:solidFill>
              </a:rPr>
              <a:t>limbah</a:t>
            </a:r>
            <a:r>
              <a:rPr lang="en-US" sz="2400" dirty="0">
                <a:solidFill>
                  <a:schemeClr val="tx1"/>
                </a:solidFill>
              </a:rPr>
              <a:t> (</a:t>
            </a:r>
            <a:r>
              <a:rPr lang="en-US" sz="2400" dirty="0" err="1">
                <a:solidFill>
                  <a:schemeClr val="tx1"/>
                </a:solidFill>
              </a:rPr>
              <a:t>insinerasi</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penimbunan</a:t>
            </a:r>
            <a:r>
              <a:rPr lang="en-US" sz="2400" dirty="0">
                <a:solidFill>
                  <a:schemeClr val="tx1"/>
                </a:solidFill>
              </a:rPr>
              <a:t> (landfilling).</a:t>
            </a:r>
          </a:p>
          <a:p>
            <a:pPr marL="0" indent="0" algn="just">
              <a:buNone/>
            </a:pPr>
            <a:endParaRPr lang="en-US" sz="2400" dirty="0">
              <a:solidFill>
                <a:schemeClr val="tx1"/>
              </a:solidFill>
            </a:endParaRPr>
          </a:p>
        </p:txBody>
      </p:sp>
    </p:spTree>
    <p:extLst>
      <p:ext uri="{BB962C8B-B14F-4D97-AF65-F5344CB8AC3E}">
        <p14:creationId xmlns:p14="http://schemas.microsoft.com/office/powerpoint/2010/main" val="259284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ekanisme Limba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54375" y="1138425"/>
            <a:ext cx="7787955" cy="52577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23284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Industri Di Indonesia </a:t>
            </a:r>
            <a:endParaRPr lang="en-US" dirty="0"/>
          </a:p>
        </p:txBody>
      </p:sp>
      <p:sp>
        <p:nvSpPr>
          <p:cNvPr id="3" name="Content Placeholder 2"/>
          <p:cNvSpPr>
            <a:spLocks noGrp="1"/>
          </p:cNvSpPr>
          <p:nvPr>
            <p:ph idx="1"/>
          </p:nvPr>
        </p:nvSpPr>
        <p:spPr/>
        <p:txBody>
          <a:bodyPr>
            <a:normAutofit fontScale="92500" lnSpcReduction="20000"/>
          </a:bodyPr>
          <a:lstStyle/>
          <a:p>
            <a:pPr marL="0" indent="0">
              <a:buFont typeface="Arial" charset="0"/>
              <a:buNone/>
            </a:pPr>
            <a:r>
              <a:rPr lang="id-ID" dirty="0"/>
              <a:t>Selama 20 tahun terakhir Pembangunan ekonomi Indonesia mengarah kepada industrialisasi. </a:t>
            </a:r>
            <a:r>
              <a:rPr lang="nn-NO" dirty="0"/>
              <a:t>Tidak kurang terdapat 30.000 industri yang beroperasi di Indonesia dari tahun ke tahun menunjukkan peningkatan. </a:t>
            </a:r>
            <a:r>
              <a:rPr lang="id-ID" dirty="0"/>
              <a:t>Peningkatan jumlah ini menimbulkan dampak ikutan dari industrialisasi ini yaitu terjadinya peningkatan pencemaran yang dihasilkan dari proses produksi industri. Pencemaran air, udara, tanah dan pembuangan limbah bahan berbahaya dan beracun (B3) merupakan persoalan yang harus dihadapi oleh komunitas-komunitas yang tinggal di sekitar kawasan industri.</a:t>
            </a:r>
          </a:p>
          <a:p>
            <a:endParaRPr lang="en-US" dirty="0" smtClean="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575" y="222195"/>
            <a:ext cx="1978940"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9754" y="833015"/>
            <a:ext cx="7940660" cy="763525"/>
          </a:xfrm>
        </p:spPr>
        <p:txBody>
          <a:bodyPr>
            <a:noAutofit/>
          </a:bodyPr>
          <a:lstStyle/>
          <a:p>
            <a:r>
              <a:rPr lang="id-ID" sz="3200" b="1" dirty="0"/>
              <a:t>Gejala umum pencemaran lingkungan akibat</a:t>
            </a:r>
            <a:br>
              <a:rPr lang="id-ID" sz="3200" b="1" dirty="0"/>
            </a:br>
            <a:r>
              <a:rPr lang="id-ID" sz="3200" b="1" dirty="0"/>
              <a:t> limbah industri (jangka pendek)</a:t>
            </a:r>
            <a:endParaRPr lang="en-US" sz="3200" b="1" dirty="0"/>
          </a:p>
        </p:txBody>
      </p:sp>
      <p:sp>
        <p:nvSpPr>
          <p:cNvPr id="5" name="Content Placeholder 4"/>
          <p:cNvSpPr>
            <a:spLocks noGrp="1"/>
          </p:cNvSpPr>
          <p:nvPr>
            <p:ph idx="1"/>
          </p:nvPr>
        </p:nvSpPr>
        <p:spPr>
          <a:xfrm>
            <a:off x="143555" y="1677871"/>
            <a:ext cx="8551480" cy="3502257"/>
          </a:xfrm>
        </p:spPr>
        <p:txBody>
          <a:bodyPr>
            <a:normAutofit fontScale="92500" lnSpcReduction="20000"/>
          </a:bodyPr>
          <a:lstStyle/>
          <a:p>
            <a:pPr marL="457200" indent="-457200">
              <a:buFont typeface="Arial" charset="0"/>
              <a:buAutoNum type="arabicPeriod"/>
            </a:pPr>
            <a:r>
              <a:rPr lang="id-ID" dirty="0"/>
              <a:t>Air sungai  atau air sumur sekitar lokasi industri  pencemar, yang semula berwarna jernih, berubah menjadi keruh berbuih dan terbau busuk, sehingga tidak layak dipergunakan lagi oleh warga masyarakat sekitar untuk mandi, mencuci, apalagi untuk bahan baku air minum.</a:t>
            </a:r>
          </a:p>
          <a:p>
            <a:pPr marL="457200" indent="-457200">
              <a:buFont typeface="Arial" charset="0"/>
              <a:buAutoNum type="arabicPeriod"/>
            </a:pPr>
            <a:r>
              <a:rPr lang="id-ID" dirty="0"/>
              <a:t>Ditinjau dari segi kesehatan. kesehatan warga masyarakat sekitar dapat timbul penyakit dari yang ringan seperti gatal-gatal pada </a:t>
            </a:r>
            <a:r>
              <a:rPr lang="id-ID" dirty="0" smtClean="0"/>
              <a:t>kulit</a:t>
            </a:r>
            <a:endParaRPr lang="id-ID"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05320">
            <a:off x="6938927" y="5108755"/>
            <a:ext cx="1985165" cy="147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31584">
            <a:off x="4854244" y="5152429"/>
            <a:ext cx="1944907" cy="145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70" y="1749245"/>
            <a:ext cx="8246070" cy="4886560"/>
          </a:xfrm>
        </p:spPr>
        <p:txBody>
          <a:bodyPr>
            <a:normAutofit fontScale="85000" lnSpcReduction="20000"/>
          </a:bodyPr>
          <a:lstStyle/>
          <a:p>
            <a:pPr marL="457200" indent="-457200">
              <a:buFont typeface="Arial" charset="0"/>
              <a:buAutoNum type="arabicPeriod" startAt="3"/>
            </a:pPr>
            <a:r>
              <a:rPr lang="id-ID" dirty="0"/>
              <a:t>Terjadinya penurunan kualitas air permukaan di sekitar daerah-daerah industri. </a:t>
            </a:r>
          </a:p>
          <a:p>
            <a:pPr marL="457200" indent="-457200">
              <a:buFont typeface="Arial" charset="0"/>
              <a:buAutoNum type="arabicPeriod" startAt="3"/>
            </a:pPr>
            <a:r>
              <a:rPr lang="id-ID" dirty="0"/>
              <a:t>Kelangkaan air tawar semakin terasa, khususnya di musim kemarau, sedangkan di musim penghujan cenderung terjadi banjir yang melanda banyak daerah yang berakibat merugikan akibat kondisi ekosistemnya yang telah rusak.</a:t>
            </a:r>
          </a:p>
          <a:p>
            <a:pPr marL="457200" indent="-457200">
              <a:buFont typeface="Arial" charset="0"/>
              <a:buAutoNum type="arabicPeriod" startAt="3"/>
            </a:pPr>
            <a:r>
              <a:rPr lang="id-ID" dirty="0"/>
              <a:t>Temperatur udara maksimal dan minimal sering berubah-ubah, bahkan temperatur tertinggi di beberapa kola seperti Jakarta sudah mencapai 37 derajat celcius.</a:t>
            </a:r>
          </a:p>
          <a:p>
            <a:pPr marL="457200" indent="-457200">
              <a:buFont typeface="Arial" charset="0"/>
              <a:buAutoNum type="arabicPeriod" startAt="3"/>
            </a:pPr>
            <a:r>
              <a:rPr lang="id-ID" dirty="0"/>
              <a:t>Terjadi peningkatan konsentrasi pencemaran udara seperti CO, NO2r S02, dan debu. </a:t>
            </a:r>
          </a:p>
          <a:p>
            <a:endParaRPr lang="id-ID"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691842">
            <a:off x="7194027" y="279427"/>
            <a:ext cx="1624381" cy="114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43075">
            <a:off x="5694637" y="208912"/>
            <a:ext cx="1712838" cy="128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36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985720"/>
            <a:ext cx="8093365" cy="763525"/>
          </a:xfrm>
        </p:spPr>
        <p:txBody>
          <a:bodyPr>
            <a:noAutofit/>
          </a:bodyPr>
          <a:lstStyle/>
          <a:p>
            <a:r>
              <a:rPr lang="id-ID" sz="3200" b="1" dirty="0"/>
              <a:t>Gejala umum pencemaran lingkungan akibat</a:t>
            </a:r>
            <a:br>
              <a:rPr lang="id-ID" sz="3200" b="1" dirty="0"/>
            </a:br>
            <a:r>
              <a:rPr lang="id-ID" sz="3200" b="1" dirty="0"/>
              <a:t> limbah industri (jangka panjang)</a:t>
            </a:r>
          </a:p>
        </p:txBody>
      </p:sp>
      <p:sp>
        <p:nvSpPr>
          <p:cNvPr id="3" name="Content Placeholder 2"/>
          <p:cNvSpPr>
            <a:spLocks noGrp="1"/>
          </p:cNvSpPr>
          <p:nvPr>
            <p:ph idx="1"/>
          </p:nvPr>
        </p:nvSpPr>
        <p:spPr>
          <a:xfrm>
            <a:off x="296260" y="2054655"/>
            <a:ext cx="8398775" cy="4428445"/>
          </a:xfrm>
        </p:spPr>
        <p:txBody>
          <a:bodyPr>
            <a:normAutofit fontScale="77500" lnSpcReduction="20000"/>
          </a:bodyPr>
          <a:lstStyle/>
          <a:p>
            <a:r>
              <a:rPr lang="id-ID" dirty="0"/>
              <a:t>Penyakit akibat pencemaran ada yang baru muncul sekian tahun kemudian setelah cukup lama bahan pencemar terkontaminasi dalam bahan makanan menurut daur ulang ekologik, seperti yang terjadi pada kasus penyakit minaimata sekitar 1956 di Jepang. terdapat lebih dari 100 orang meninggal atau cacat karena mengkonsumsi ikan yang berasal dari Teluk Minamata. Teluk ini tercemar merkuri yang berasal dari sebuah pabrik plastik. Bila merkuri masuk ke dalam tubuh manusia melalui saluran pencernaan, dapat menyebabkan kerusakan akut pada ginjal sedangkan pada anak-anak dapat menyebabkan </a:t>
            </a:r>
            <a:r>
              <a:rPr lang="id-ID" i="1" dirty="0"/>
              <a:t>Pink Disease/ acrodynia</a:t>
            </a:r>
            <a:r>
              <a:rPr lang="id-ID" dirty="0"/>
              <a:t>, alergi kulit dan kawasaki </a:t>
            </a:r>
            <a:r>
              <a:rPr lang="id-ID" i="1" dirty="0"/>
              <a:t>disease/mucocutaneous lymph node syndrome</a:t>
            </a:r>
            <a:r>
              <a:rPr lang="id-ID" sz="3200" i="1" dirty="0"/>
              <a:t>.</a:t>
            </a:r>
            <a:endParaRPr lang="id-ID" sz="3200" dirty="0"/>
          </a:p>
          <a:p>
            <a:endParaRPr lang="id-ID" dirty="0"/>
          </a:p>
        </p:txBody>
      </p:sp>
    </p:spTree>
    <p:extLst>
      <p:ext uri="{BB962C8B-B14F-4D97-AF65-F5344CB8AC3E}">
        <p14:creationId xmlns:p14="http://schemas.microsoft.com/office/powerpoint/2010/main" val="3724405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5" y="1622054"/>
            <a:ext cx="30480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162" y="1622054"/>
            <a:ext cx="4208932" cy="274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65195" y="222195"/>
            <a:ext cx="6260905" cy="610820"/>
          </a:xfrm>
          <a:prstGeom prst="rect">
            <a:avLst/>
          </a:prstGeom>
          <a:solidFill>
            <a:srgbClr val="2234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Aharoni" pitchFamily="2" charset="-79"/>
                <a:cs typeface="Aharoni" pitchFamily="2" charset="-79"/>
              </a:rPr>
              <a:t>Contoh kasus pencemaran lingkungan </a:t>
            </a:r>
          </a:p>
        </p:txBody>
      </p:sp>
    </p:spTree>
    <p:extLst>
      <p:ext uri="{BB962C8B-B14F-4D97-AF65-F5344CB8AC3E}">
        <p14:creationId xmlns:p14="http://schemas.microsoft.com/office/powerpoint/2010/main" val="118343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 y="0"/>
            <a:ext cx="9139120" cy="6783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181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75" y="1291130"/>
            <a:ext cx="7787955" cy="4428445"/>
          </a:xfrm>
        </p:spPr>
        <p:txBody>
          <a:bodyPr>
            <a:normAutofit fontScale="92500" lnSpcReduction="10000"/>
          </a:bodyPr>
          <a:lstStyle/>
          <a:p>
            <a:pPr marL="457200" indent="-457200">
              <a:buFont typeface="Arial" charset="0"/>
              <a:buAutoNum type="arabicPeriod"/>
            </a:pPr>
            <a:r>
              <a:rPr lang="id-ID" dirty="0" smtClean="0"/>
              <a:t>Limbah dari PT Industri Gula Glenmore mencemari sungai glenmore pesisir sungai diBanyuwangi Jawa Timur (kompas, 2017)</a:t>
            </a:r>
            <a:endParaRPr lang="id-ID" dirty="0"/>
          </a:p>
          <a:p>
            <a:pPr marL="457200" indent="-457200">
              <a:buFont typeface="Arial" charset="0"/>
              <a:buAutoNum type="arabicPeriod"/>
            </a:pPr>
            <a:endParaRPr lang="id-ID" dirty="0"/>
          </a:p>
          <a:p>
            <a:pPr marL="457200" indent="-457200">
              <a:buFont typeface="Arial" charset="0"/>
              <a:buAutoNum type="arabicPeriod"/>
            </a:pPr>
            <a:r>
              <a:rPr lang="id-ID" dirty="0" smtClean="0"/>
              <a:t>Tumpahnya ribuan Ton Minyak dari </a:t>
            </a:r>
            <a:r>
              <a:rPr lang="id-ID" dirty="0"/>
              <a:t>PT Central Georgette Nusantara Printing (CGNP) mencemari sungai Cibinbing ke Waduk Saguling di Kampung Cibingbin RT 1 RW 4 Desa Laksanamekar, Kecamatan Padalarang, Kabupaten Bandung, Jawa Barat.</a:t>
            </a:r>
            <a:endParaRPr lang="id-ID" dirty="0"/>
          </a:p>
        </p:txBody>
      </p:sp>
      <p:sp>
        <p:nvSpPr>
          <p:cNvPr id="5" name="Rectangle 4"/>
          <p:cNvSpPr/>
          <p:nvPr/>
        </p:nvSpPr>
        <p:spPr>
          <a:xfrm>
            <a:off x="907080" y="222195"/>
            <a:ext cx="7329840" cy="763525"/>
          </a:xfrm>
          <a:prstGeom prst="rect">
            <a:avLst/>
          </a:prstGeom>
          <a:solidFill>
            <a:srgbClr val="02300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2800" b="1" dirty="0" smtClean="0">
                <a:latin typeface="Aharoni" pitchFamily="2" charset="-79"/>
                <a:cs typeface="Aharoni" pitchFamily="2" charset="-79"/>
              </a:rPr>
              <a:t>Kasus Pencemaran oleh Industri Di Indonesia : </a:t>
            </a:r>
            <a:endParaRPr lang="id-ID" sz="2800" b="1" dirty="0">
              <a:latin typeface="Aharoni" pitchFamily="2" charset="-79"/>
              <a:cs typeface="Aharoni" pitchFamily="2" charset="-79"/>
            </a:endParaRPr>
          </a:p>
        </p:txBody>
      </p:sp>
    </p:spTree>
    <p:extLst>
      <p:ext uri="{BB962C8B-B14F-4D97-AF65-F5344CB8AC3E}">
        <p14:creationId xmlns:p14="http://schemas.microsoft.com/office/powerpoint/2010/main" val="2496298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ungg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unggul</Template>
  <TotalTime>1494</TotalTime>
  <Words>1459</Words>
  <Application>Microsoft Office PowerPoint</Application>
  <PresentationFormat>On-screen Show (4:3)</PresentationFormat>
  <Paragraphs>70</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esa unggul</vt:lpstr>
      <vt:lpstr>PowerPoint Presentation</vt:lpstr>
      <vt:lpstr>Dampak Industrialisasi terhadap Lingkungan</vt:lpstr>
      <vt:lpstr>Industri Di Indonesia </vt:lpstr>
      <vt:lpstr>Gejala umum pencemaran lingkungan akibat  limbah industri (jangka pendek)</vt:lpstr>
      <vt:lpstr>PowerPoint Presentation</vt:lpstr>
      <vt:lpstr>Gejala umum pencemaran lingkungan akibat  limbah industri (jangka panjang)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Bahan diskusi:</vt:lpstr>
      <vt:lpstr>PowerPoint Presentation</vt:lpstr>
      <vt:lpstr>Pengertian</vt:lpstr>
      <vt:lpstr>Lanjutan </vt:lpstr>
      <vt:lpstr>PowerPoint Presentation</vt:lpstr>
      <vt:lpstr>PowerPoint Presentation</vt:lpstr>
      <vt:lpstr>Prinsip Hirarki Pengelolaan Limbah (6-M)</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Asus</cp:lastModifiedBy>
  <cp:revision>80</cp:revision>
  <dcterms:created xsi:type="dcterms:W3CDTF">2013-08-21T19:17:07Z</dcterms:created>
  <dcterms:modified xsi:type="dcterms:W3CDTF">2017-09-21T18:33:50Z</dcterms:modified>
</cp:coreProperties>
</file>