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44"/>
  </p:notesMasterIdLst>
  <p:handoutMasterIdLst>
    <p:handoutMasterId r:id="rId45"/>
  </p:handoutMasterIdLst>
  <p:sldIdLst>
    <p:sldId id="326" r:id="rId2"/>
    <p:sldId id="315" r:id="rId3"/>
    <p:sldId id="324" r:id="rId4"/>
    <p:sldId id="316" r:id="rId5"/>
    <p:sldId id="327" r:id="rId6"/>
    <p:sldId id="270" r:id="rId7"/>
    <p:sldId id="272" r:id="rId8"/>
    <p:sldId id="306" r:id="rId9"/>
    <p:sldId id="308" r:id="rId10"/>
    <p:sldId id="309" r:id="rId11"/>
    <p:sldId id="311" r:id="rId12"/>
    <p:sldId id="328" r:id="rId13"/>
    <p:sldId id="331" r:id="rId14"/>
    <p:sldId id="332" r:id="rId15"/>
    <p:sldId id="259" r:id="rId16"/>
    <p:sldId id="258" r:id="rId17"/>
    <p:sldId id="275" r:id="rId18"/>
    <p:sldId id="317" r:id="rId19"/>
    <p:sldId id="261" r:id="rId20"/>
    <p:sldId id="262" r:id="rId21"/>
    <p:sldId id="319" r:id="rId22"/>
    <p:sldId id="320" r:id="rId23"/>
    <p:sldId id="263" r:id="rId24"/>
    <p:sldId id="264" r:id="rId25"/>
    <p:sldId id="321" r:id="rId26"/>
    <p:sldId id="322" r:id="rId27"/>
    <p:sldId id="288" r:id="rId28"/>
    <p:sldId id="292" r:id="rId29"/>
    <p:sldId id="293" r:id="rId30"/>
    <p:sldId id="294" r:id="rId31"/>
    <p:sldId id="296" r:id="rId32"/>
    <p:sldId id="297" r:id="rId33"/>
    <p:sldId id="298" r:id="rId34"/>
    <p:sldId id="300" r:id="rId35"/>
    <p:sldId id="301" r:id="rId36"/>
    <p:sldId id="329" r:id="rId37"/>
    <p:sldId id="330" r:id="rId38"/>
    <p:sldId id="333" r:id="rId39"/>
    <p:sldId id="334" r:id="rId40"/>
    <p:sldId id="335" r:id="rId41"/>
    <p:sldId id="336" r:id="rId42"/>
    <p:sldId id="323" r:id="rId43"/>
  </p:sldIdLst>
  <p:sldSz cx="9144000" cy="6858000" type="screen4x3"/>
  <p:notesSz cx="6808788" cy="98234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>
        <p:scale>
          <a:sx n="66" d="100"/>
          <a:sy n="66" d="100"/>
        </p:scale>
        <p:origin x="-1272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2913"/>
            <a:ext cx="29511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332913"/>
            <a:ext cx="295116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ACD62AFA-EA7B-466E-908B-0205978C6B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68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36600"/>
            <a:ext cx="4913312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65663"/>
            <a:ext cx="5446712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1325"/>
            <a:ext cx="2951163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331325"/>
            <a:ext cx="29511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5A0740E-2E01-4513-8685-58185F6186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20C31-AFE8-41B2-BBA9-385783C6BA99}" type="slidenum">
              <a:rPr lang="en-US"/>
              <a:pPr/>
              <a:t>1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A4B8-8482-41E1-BD95-123F98E097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57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BF90-6172-40B3-9020-EBABB505E7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7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196B7-BAD7-4D73-B372-7048C6AF83A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441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2AC5D18-9907-49EB-8909-F450BCE5C9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62FD-552C-4E6A-ADE6-19AD115E45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05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487A0-B017-420B-83BC-0E2E728497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57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B145-2ECB-4BDD-BD06-70559DE0C1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66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82F19-B12F-4A5F-8B17-BF1B544E262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76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7432D-02C7-45AC-9160-22A6429A5E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83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3703-20FB-4B11-823C-20042F678C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46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347AE-819E-4CF1-9B49-B442333544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47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94E-3272-4CB3-81F0-E447B8E45D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28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159EB-943A-40D4-AE2A-F879CC7324F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0" y="0"/>
            <a:ext cx="9157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0" y="76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 descr="C:\Users\arsil\Desktop\Smartcreati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6858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67000" y="3657600"/>
            <a:ext cx="6378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Pengolahan Limbah secara Biologi (Aerob)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id-ID" sz="2000" b="1" smtClean="0">
                <a:solidFill>
                  <a:schemeClr val="bg1"/>
                </a:solidFill>
              </a:rPr>
              <a:t>7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N</a:t>
            </a:r>
            <a:r>
              <a:rPr lang="id-ID" sz="2000" b="1" dirty="0">
                <a:solidFill>
                  <a:schemeClr val="bg1"/>
                </a:solidFill>
              </a:rPr>
              <a:t>ayla Kamilia Fithri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Kesehatan Masyarakat </a:t>
            </a: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Fakultas Kesehatan Masyarakat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685800"/>
            <a:ext cx="8229600" cy="2624138"/>
          </a:xfrm>
          <a:noFill/>
          <a:ln/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sz="2600" dirty="0"/>
              <a:t>		</a:t>
            </a:r>
            <a:r>
              <a:rPr lang="en-US" sz="3400" dirty="0" err="1"/>
              <a:t>Aerobik</a:t>
            </a:r>
            <a:r>
              <a:rPr lang="en-US" sz="3400" dirty="0"/>
              <a:t> </a:t>
            </a:r>
            <a:r>
              <a:rPr lang="en-US" sz="3400" dirty="0" err="1"/>
              <a:t>tersuspensi</a:t>
            </a:r>
            <a:r>
              <a:rPr lang="en-US" sz="3400" dirty="0"/>
              <a:t> :</a:t>
            </a:r>
          </a:p>
          <a:p>
            <a:pPr>
              <a:buFontTx/>
              <a:buChar char="-"/>
            </a:pPr>
            <a:r>
              <a:rPr lang="en-US" sz="2600" dirty="0" err="1" smtClean="0"/>
              <a:t>Proses</a:t>
            </a:r>
            <a:r>
              <a:rPr lang="en-US" sz="2600" dirty="0" smtClean="0"/>
              <a:t> </a:t>
            </a:r>
            <a:r>
              <a:rPr lang="en-US" sz="2600" dirty="0" err="1"/>
              <a:t>lumpur</a:t>
            </a:r>
            <a:r>
              <a:rPr lang="en-US" sz="2600" dirty="0"/>
              <a:t> </a:t>
            </a:r>
            <a:r>
              <a:rPr lang="en-US" sz="2600" dirty="0" err="1"/>
              <a:t>aktif</a:t>
            </a:r>
            <a:r>
              <a:rPr lang="en-US" sz="2600" dirty="0"/>
              <a:t> (</a:t>
            </a:r>
            <a:r>
              <a:rPr lang="en-US" sz="2600" i="1" dirty="0"/>
              <a:t>activated sludge </a:t>
            </a:r>
            <a:r>
              <a:rPr lang="en-US" sz="2600" i="1" dirty="0" smtClean="0"/>
              <a:t>process</a:t>
            </a:r>
            <a:r>
              <a:rPr lang="en-US" sz="2600" dirty="0" smtClean="0"/>
              <a:t>)</a:t>
            </a:r>
          </a:p>
          <a:p>
            <a:pPr>
              <a:buFontTx/>
              <a:buChar char="-"/>
            </a:pPr>
            <a:r>
              <a:rPr lang="en-US" sz="2600" dirty="0" err="1" smtClean="0"/>
              <a:t>Sistem</a:t>
            </a:r>
            <a:r>
              <a:rPr lang="en-US" sz="2600" dirty="0" smtClean="0"/>
              <a:t> </a:t>
            </a:r>
            <a:r>
              <a:rPr lang="en-US" sz="2600" dirty="0" err="1"/>
              <a:t>selokan</a:t>
            </a:r>
            <a:r>
              <a:rPr lang="en-US" sz="2600" dirty="0"/>
              <a:t> </a:t>
            </a:r>
            <a:r>
              <a:rPr lang="en-US" sz="2600" dirty="0" err="1"/>
              <a:t>oksidasi</a:t>
            </a:r>
            <a:r>
              <a:rPr lang="en-US" sz="2600" dirty="0"/>
              <a:t> (</a:t>
            </a:r>
            <a:r>
              <a:rPr lang="en-US" sz="2600" i="1" dirty="0" err="1"/>
              <a:t>oxydation</a:t>
            </a:r>
            <a:r>
              <a:rPr lang="en-US" sz="2600" i="1" dirty="0"/>
              <a:t> ditch</a:t>
            </a:r>
            <a:r>
              <a:rPr lang="en-US" sz="2600" dirty="0"/>
              <a:t>)</a:t>
            </a:r>
          </a:p>
          <a:p>
            <a:pPr>
              <a:buFontTx/>
              <a:buChar char="-"/>
            </a:pPr>
            <a:r>
              <a:rPr lang="en-US" sz="2600" dirty="0"/>
              <a:t>Lagoon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04800" y="3810000"/>
            <a:ext cx="8229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 dirty="0"/>
              <a:t>		</a:t>
            </a:r>
            <a:r>
              <a:rPr lang="en-US" sz="3400" dirty="0" err="1"/>
              <a:t>Aerobik</a:t>
            </a:r>
            <a:r>
              <a:rPr lang="en-US" sz="3400" dirty="0"/>
              <a:t> </a:t>
            </a:r>
            <a:r>
              <a:rPr lang="en-US" sz="3400" dirty="0" err="1"/>
              <a:t>melekat</a:t>
            </a:r>
            <a:r>
              <a:rPr lang="en-US" sz="3400" dirty="0"/>
              <a:t> :</a:t>
            </a:r>
            <a:endParaRPr lang="en-US" sz="2600" dirty="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en-US" sz="2600" dirty="0" err="1"/>
              <a:t>Sistem</a:t>
            </a:r>
            <a:r>
              <a:rPr lang="en-US" sz="2600" dirty="0"/>
              <a:t> </a:t>
            </a:r>
            <a:r>
              <a:rPr lang="en-US" sz="2600" dirty="0" err="1"/>
              <a:t>saringan</a:t>
            </a:r>
            <a:r>
              <a:rPr lang="en-US" sz="2600" dirty="0"/>
              <a:t> </a:t>
            </a:r>
            <a:r>
              <a:rPr lang="en-US" sz="2600" dirty="0" err="1"/>
              <a:t>tetes</a:t>
            </a:r>
            <a:r>
              <a:rPr lang="en-US" sz="2600" dirty="0"/>
              <a:t> (trickling filter)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en-US" sz="2600" dirty="0"/>
              <a:t>Rotating biological contactor (RBC)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ACTIVATED SLUDGE PROCESS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 i="1"/>
              <a:t>   Activated sludge</a:t>
            </a:r>
            <a:r>
              <a:rPr lang="en-US" sz="2600"/>
              <a:t> : massa (</a:t>
            </a:r>
            <a:r>
              <a:rPr lang="en-US" sz="2600" i="1"/>
              <a:t>floc</a:t>
            </a:r>
            <a:r>
              <a:rPr lang="en-US" sz="2600"/>
              <a:t>) yang mengandung kumpulan mikroba yang heterogen yang terdiri dari berbagai bakteri, yeast, jamur dan protozoa dan juga “organic matter” serta “slime material”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33400" y="3657600"/>
            <a:ext cx="82296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/>
              <a:t>	   </a:t>
            </a:r>
            <a:r>
              <a:rPr lang="en-US" sz="3400"/>
              <a:t>Activated sludge 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2600"/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en-US" sz="2600"/>
              <a:t>MLSS		: 2000 – 5000 mg/l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en-US" sz="2600"/>
              <a:t>Oksigen terlarut	: &gt; 2 mg/l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9" name="Picture 3" descr="C:\Users\megah\Desktop\gamb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1282700"/>
            <a:ext cx="8661400" cy="429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Oxidation Ditch</a:t>
            </a:r>
            <a:endParaRPr lang="en-US" dirty="0"/>
          </a:p>
        </p:txBody>
      </p:sp>
      <p:pic>
        <p:nvPicPr>
          <p:cNvPr id="5" name="Picture 4" descr="Image result for pengolahan limbah secara oxidation dit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001000" cy="358140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85800" y="5486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</a:rPr>
              <a:t>Gambar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</a:rPr>
              <a:t> 6. </a:t>
            </a:r>
            <a:r>
              <a:rPr lang="en-US" sz="28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Oxydation</a:t>
            </a:r>
            <a:r>
              <a:rPr lang="en-US" sz="28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ditch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828800" y="22669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" name="Picture 1" descr="C:\Users\megah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8153400" cy="4038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990600"/>
            <a:ext cx="3048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Cara </a:t>
            </a:r>
            <a:r>
              <a:rPr lang="en-US" sz="3600" b="1" dirty="0" err="1" smtClean="0">
                <a:solidFill>
                  <a:schemeClr val="tx1"/>
                </a:solidFill>
              </a:rPr>
              <a:t>Kerja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38200" y="2286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AERATED LAGOON</a:t>
            </a:r>
            <a:r>
              <a:rPr lang="en-US" sz="11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1143000"/>
            <a:ext cx="83058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Aerated lagoon adalah bak dengan kedalaman 2,5 - 5 m, dan luas permukaan beberapa ratus meter persegi serta diaerasi secara mekanis atau difusi udara, sehingga organik dalam air limbah dapat terurai.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Aerobik lagoon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DO dan suspended solid  dijaga uniform dalam bak</a:t>
            </a:r>
          </a:p>
          <a:p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Fakultatif lagoon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DO dijaga tetap hadir dibagian lapisan air dalam bak,sebagian suspended solid dipertahankan.Lapisan bawah adalah anaerobik</a:t>
            </a:r>
          </a:p>
          <a:p>
            <a:r>
              <a:rPr lang="en-US" sz="2800">
                <a:latin typeface="Times New Roman" pitchFamily="18" charset="0"/>
              </a:rPr>
              <a:t>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166938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8991600" cy="5715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381000"/>
            <a:ext cx="7543800" cy="944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Lagoon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500">
                <a:ea typeface="ＭＳ Ｐゴシック" pitchFamily="50" charset="-128"/>
              </a:rPr>
              <a:t/>
            </a:r>
            <a:br>
              <a:rPr lang="en-US" altLang="ja-JP" sz="3500">
                <a:ea typeface="ＭＳ Ｐゴシック" pitchFamily="50" charset="-128"/>
              </a:rPr>
            </a:br>
            <a:r>
              <a:rPr lang="en-US" altLang="ja-JP" sz="3500">
                <a:ea typeface="ＭＳ Ｐゴシック" pitchFamily="50" charset="-128"/>
              </a:rPr>
              <a:t>FAKULTATIF LAGOON</a:t>
            </a:r>
            <a:br>
              <a:rPr lang="en-US" altLang="ja-JP" sz="3500">
                <a:ea typeface="ＭＳ Ｐゴシック" pitchFamily="50" charset="-128"/>
              </a:rPr>
            </a:br>
            <a:endParaRPr lang="en-US" altLang="ja-JP" sz="3500">
              <a:ea typeface="ＭＳ Ｐゴシック" pitchFamily="50" charset="-128"/>
            </a:endParaRPr>
          </a:p>
        </p:txBody>
      </p:sp>
      <p:pic>
        <p:nvPicPr>
          <p:cNvPr id="28678" name="Picture 6" descr="aerob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7162800" cy="4549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7543800" cy="990600"/>
          </a:xfrm>
        </p:spPr>
        <p:txBody>
          <a:bodyPr>
            <a:normAutofit fontScale="90000"/>
          </a:bodyPr>
          <a:lstStyle/>
          <a:p>
            <a:r>
              <a:rPr lang="en-US" altLang="ja-JP" sz="3500">
                <a:ea typeface="ＭＳ Ｐゴシック" pitchFamily="50" charset="-128"/>
              </a:rPr>
              <a:t>FAKULTATIF LAGOON</a:t>
            </a:r>
            <a:br>
              <a:rPr lang="en-US" altLang="ja-JP" sz="3500">
                <a:ea typeface="ＭＳ Ｐゴシック" pitchFamily="50" charset="-128"/>
              </a:rPr>
            </a:br>
            <a:endParaRPr lang="en-US" sz="3500">
              <a:ea typeface="ＭＳ Ｐゴシック" pitchFamily="50" charset="-128"/>
            </a:endParaRPr>
          </a:p>
        </p:txBody>
      </p:sp>
      <p:pic>
        <p:nvPicPr>
          <p:cNvPr id="100356" name="Picture 4" descr="facultative lag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752600"/>
            <a:ext cx="4267200" cy="3371850"/>
          </a:xfrm>
          <a:prstGeom prst="rect">
            <a:avLst/>
          </a:prstGeom>
          <a:noFill/>
        </p:spPr>
      </p:pic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/>
          <a:srcRect r="5080"/>
          <a:stretch>
            <a:fillRect/>
          </a:stretch>
        </p:blipFill>
        <p:spPr bwMode="auto">
          <a:xfrm>
            <a:off x="4600575" y="1752600"/>
            <a:ext cx="4316413" cy="3609975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TRICKLING FILTER</a:t>
            </a:r>
            <a:r>
              <a:rPr lang="en-US" sz="11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1000" y="533400"/>
            <a:ext cx="8382000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Trickling filter adalah reaktor biologi berbentuk packed bed dari batu atau plastik sebagai media filternya dimana proses kimia-biologis berlangsung, media packing akan ditumbuhi lapisan slime / mikrobiologi aerobik.</a:t>
            </a:r>
          </a:p>
          <a:p>
            <a:endParaRPr lang="en-US" sz="2500">
              <a:solidFill>
                <a:srgbClr val="00604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Parameter desain dan operasional</a:t>
            </a:r>
          </a:p>
          <a:p>
            <a:r>
              <a:rPr lang="en-US" sz="2500" b="1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Hydraulic loading</a:t>
            </a:r>
          </a:p>
          <a:p>
            <a:pPr>
              <a:buFontTx/>
              <a:buChar char="•"/>
            </a:pPr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Low rate, M</a:t>
            </a:r>
            <a:r>
              <a:rPr lang="en-US" sz="2500" baseline="300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 flow/M</a:t>
            </a:r>
            <a:r>
              <a:rPr lang="en-US" sz="2500" baseline="300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.day surface area : 1 – 4</a:t>
            </a:r>
          </a:p>
          <a:p>
            <a:pPr>
              <a:buFontTx/>
              <a:buChar char="•"/>
            </a:pPr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High rat, M</a:t>
            </a:r>
            <a:r>
              <a:rPr lang="en-US" sz="2500" baseline="300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 flow/M</a:t>
            </a:r>
            <a:r>
              <a:rPr lang="en-US" sz="2500" baseline="300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.day. surface area : 8 – 40</a:t>
            </a:r>
          </a:p>
          <a:p>
            <a:r>
              <a:rPr lang="en-US" sz="2500" b="1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BOD loading</a:t>
            </a:r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Low rate, kg BOD/M</a:t>
            </a:r>
            <a:r>
              <a:rPr lang="en-US" sz="2500" baseline="300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.day. filter volume : 0.08 – 0.4 </a:t>
            </a:r>
          </a:p>
          <a:p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High rate, kg BOD/M</a:t>
            </a:r>
            <a:r>
              <a:rPr lang="en-US" sz="2500" baseline="300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.day. filter volume : 0.3 – 1.0</a:t>
            </a:r>
          </a:p>
          <a:p>
            <a:r>
              <a:rPr lang="en-US" sz="2500" b="1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Recirculation</a:t>
            </a:r>
          </a:p>
          <a:p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Low rate ( % feed rate ) : 0 – 50</a:t>
            </a:r>
          </a:p>
          <a:p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High rate ( % feed rate ) : 25 - 300</a:t>
            </a:r>
            <a:r>
              <a:rPr lang="en-US" sz="2500">
                <a:solidFill>
                  <a:srgbClr val="006047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304800" y="381000"/>
            <a:ext cx="3962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en-US" sz="2400" b="1"/>
              <a:t>Aerobic Digestion</a:t>
            </a: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250825" y="1066800"/>
            <a:ext cx="866457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b="1"/>
              <a:t>Merupakan salah satu proses pengolahan sludge dengan mengalirkan oksigen untuk membantu metabolisme bakteri dalam mengkonsumsi senyawa organik dan mengubahnya menjadi karbondioksida.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b="1"/>
              <a:t>	</a:t>
            </a:r>
          </a:p>
        </p:txBody>
      </p:sp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52713"/>
            <a:ext cx="5591175" cy="3152775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ffectLst/>
        </p:spPr>
      </p:pic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5940425" y="2420938"/>
            <a:ext cx="3059113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b="1"/>
              <a:t>Pengolahan sludge dengan metode ini lebih cepat dibandingkan dengan metode anaerobik, namun dari sisi ekonomi pengolahan ini lebih banyak memerlukan biaya terutama untuk keperluan pemompaan udara.</a:t>
            </a:r>
          </a:p>
          <a:p>
            <a:pPr>
              <a:spcBef>
                <a:spcPct val="50000"/>
              </a:spcBef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133600" y="609600"/>
            <a:ext cx="5791200" cy="4114800"/>
            <a:chOff x="1985" y="4902"/>
            <a:chExt cx="9900" cy="6083"/>
          </a:xfrm>
        </p:grpSpPr>
        <p:sp>
          <p:nvSpPr>
            <p:cNvPr id="8195" name="Rectangle 3" descr="Outlined diamond"/>
            <p:cNvSpPr>
              <a:spLocks noChangeArrowheads="1"/>
            </p:cNvSpPr>
            <p:nvPr/>
          </p:nvSpPr>
          <p:spPr bwMode="auto">
            <a:xfrm>
              <a:off x="3425" y="6665"/>
              <a:ext cx="1620" cy="2160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" name="Line 4"/>
            <p:cNvSpPr>
              <a:spLocks noChangeShapeType="1"/>
            </p:cNvSpPr>
            <p:nvPr/>
          </p:nvSpPr>
          <p:spPr bwMode="auto">
            <a:xfrm>
              <a:off x="2705" y="5225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 flipH="1">
              <a:off x="4325" y="5225"/>
              <a:ext cx="1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4325" y="5225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Rectangle 7"/>
            <p:cNvSpPr>
              <a:spLocks noChangeArrowheads="1"/>
            </p:cNvSpPr>
            <p:nvPr/>
          </p:nvSpPr>
          <p:spPr bwMode="auto">
            <a:xfrm>
              <a:off x="3425" y="8825"/>
              <a:ext cx="162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3425" y="5945"/>
              <a:ext cx="16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3605" y="6125"/>
              <a:ext cx="12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3605" y="6125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3965" y="6125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4505" y="6125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4865" y="6125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2345" y="8285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 flipV="1">
              <a:off x="6125" y="5225"/>
              <a:ext cx="0" cy="37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5045" y="9005"/>
              <a:ext cx="16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6665" y="8645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7745" y="8645"/>
              <a:ext cx="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>
              <a:off x="6665" y="8645"/>
              <a:ext cx="10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>
              <a:off x="6665" y="9725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 flipH="1">
              <a:off x="7205" y="9725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>
              <a:off x="7205" y="10445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7205" y="10805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7745" y="9005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Rectangle 25"/>
            <p:cNvSpPr>
              <a:spLocks noChangeArrowheads="1"/>
            </p:cNvSpPr>
            <p:nvPr/>
          </p:nvSpPr>
          <p:spPr bwMode="auto">
            <a:xfrm>
              <a:off x="1985" y="4902"/>
              <a:ext cx="8460" cy="6083"/>
            </a:xfrm>
            <a:prstGeom prst="rect">
              <a:avLst/>
            </a:prstGeom>
            <a:noFill/>
            <a:ln w="5715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Rectangle 26"/>
            <p:cNvSpPr>
              <a:spLocks noChangeArrowheads="1"/>
            </p:cNvSpPr>
            <p:nvPr/>
          </p:nvSpPr>
          <p:spPr bwMode="auto">
            <a:xfrm>
              <a:off x="2165" y="8285"/>
              <a:ext cx="19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/>
                <a:t>Rock or</a:t>
              </a:r>
            </a:p>
            <a:p>
              <a:pPr eaLnBrk="0" hangingPunct="0"/>
              <a:r>
                <a:rPr lang="en-US" sz="1200"/>
                <a:t>Plastic</a:t>
              </a:r>
            </a:p>
            <a:p>
              <a:pPr eaLnBrk="0" hangingPunct="0"/>
              <a:r>
                <a:rPr lang="en-US" sz="1200"/>
                <a:t>packing</a:t>
              </a:r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3425" y="9490"/>
              <a:ext cx="2700" cy="5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/>
                <a:t>Trickling</a:t>
              </a:r>
              <a:r>
                <a:rPr lang="en-US" sz="1200">
                  <a:latin typeface="Times New Roman" pitchFamily="18" charset="0"/>
                </a:rPr>
                <a:t> Filter</a:t>
              </a:r>
            </a:p>
          </p:txBody>
        </p:sp>
        <p:sp>
          <p:nvSpPr>
            <p:cNvPr id="8220" name="Rectangle 28"/>
            <p:cNvSpPr>
              <a:spLocks noChangeArrowheads="1"/>
            </p:cNvSpPr>
            <p:nvPr/>
          </p:nvSpPr>
          <p:spPr bwMode="auto">
            <a:xfrm>
              <a:off x="2345" y="5225"/>
              <a:ext cx="18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500"/>
                </a:spcBef>
                <a:spcAft>
                  <a:spcPts val="500"/>
                </a:spcAft>
              </a:pPr>
              <a:r>
                <a:rPr lang="en-US" sz="1200"/>
                <a:t>Waste water</a:t>
              </a:r>
            </a:p>
          </p:txBody>
        </p:sp>
        <p:sp>
          <p:nvSpPr>
            <p:cNvPr id="8221" name="Rectangle 29"/>
            <p:cNvSpPr>
              <a:spLocks noChangeArrowheads="1"/>
            </p:cNvSpPr>
            <p:nvPr/>
          </p:nvSpPr>
          <p:spPr bwMode="auto">
            <a:xfrm>
              <a:off x="6305" y="5225"/>
              <a:ext cx="34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/>
                <a:t>Recycled</a:t>
              </a:r>
              <a:r>
                <a:rPr lang="en-US" sz="1200">
                  <a:latin typeface="Times New Roman" pitchFamily="18" charset="0"/>
                </a:rPr>
                <a:t> Effluent </a:t>
              </a:r>
            </a:p>
          </p:txBody>
        </p:sp>
        <p:sp>
          <p:nvSpPr>
            <p:cNvPr id="8222" name="Rectangle 30"/>
            <p:cNvSpPr>
              <a:spLocks noChangeArrowheads="1"/>
            </p:cNvSpPr>
            <p:nvPr/>
          </p:nvSpPr>
          <p:spPr bwMode="auto">
            <a:xfrm>
              <a:off x="6305" y="8285"/>
              <a:ext cx="34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      </a:t>
              </a:r>
              <a:r>
                <a:rPr lang="en-US" sz="1200"/>
                <a:t>Clarifier</a:t>
              </a:r>
              <a:r>
                <a:rPr lang="en-US" sz="12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8223" name="Rectangle 31"/>
            <p:cNvSpPr>
              <a:spLocks noChangeArrowheads="1"/>
            </p:cNvSpPr>
            <p:nvPr/>
          </p:nvSpPr>
          <p:spPr bwMode="auto">
            <a:xfrm>
              <a:off x="8285" y="9005"/>
              <a:ext cx="34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            </a:t>
              </a:r>
              <a:r>
                <a:rPr lang="en-US" sz="1200"/>
                <a:t>Effluent</a:t>
              </a:r>
              <a:r>
                <a:rPr lang="en-US" sz="12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8224" name="Rectangle 32"/>
            <p:cNvSpPr>
              <a:spLocks noChangeArrowheads="1"/>
            </p:cNvSpPr>
            <p:nvPr/>
          </p:nvSpPr>
          <p:spPr bwMode="auto">
            <a:xfrm>
              <a:off x="8465" y="10445"/>
              <a:ext cx="34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/>
                <a:t>Sludge </a:t>
              </a:r>
            </a:p>
          </p:txBody>
        </p:sp>
      </p:grpSp>
      <p:sp>
        <p:nvSpPr>
          <p:cNvPr id="8225" name="Rectangle 33"/>
          <p:cNvSpPr>
            <a:spLocks noChangeArrowheads="1"/>
          </p:cNvSpPr>
          <p:nvPr/>
        </p:nvSpPr>
        <p:spPr bwMode="auto">
          <a:xfrm>
            <a:off x="685800" y="4953000"/>
            <a:ext cx="81534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500">
                <a:solidFill>
                  <a:srgbClr val="006047"/>
                </a:solidFill>
                <a:latin typeface="Times New Roman" pitchFamily="18" charset="0"/>
                <a:cs typeface="Times New Roman" pitchFamily="18" charset="0"/>
              </a:rPr>
              <a:t>Pada umumnya trickling filter tidak dapat mengurangi BOD lebih dari 85%. Namun secara umum lebih mudah dan lebih murah dibandingkan proses lumpur aktif.</a:t>
            </a:r>
            <a:r>
              <a:rPr lang="en-US" sz="2500">
                <a:solidFill>
                  <a:srgbClr val="006047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73162"/>
          </a:xfrm>
        </p:spPr>
        <p:txBody>
          <a:bodyPr/>
          <a:lstStyle/>
          <a:p>
            <a:r>
              <a:rPr lang="en-US">
                <a:solidFill>
                  <a:srgbClr val="006047"/>
                </a:solidFill>
              </a:rPr>
              <a:t>TRICKLING FILTER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20838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96962"/>
          </a:xfrm>
        </p:spPr>
        <p:txBody>
          <a:bodyPr/>
          <a:lstStyle/>
          <a:p>
            <a:r>
              <a:rPr lang="en-US">
                <a:solidFill>
                  <a:srgbClr val="006047"/>
                </a:solidFill>
              </a:rPr>
              <a:t>TRICKLING FILTER</a:t>
            </a:r>
          </a:p>
        </p:txBody>
      </p:sp>
      <p:pic>
        <p:nvPicPr>
          <p:cNvPr id="103428" name="Picture 4" descr="trickling_filter_898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524000"/>
            <a:ext cx="6742113" cy="4592638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33400" y="6096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ROTATING BIOLOGICAL CONTACTORS (RBC)</a:t>
            </a:r>
            <a:r>
              <a:rPr lang="en-US" sz="11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14400" y="2209800"/>
            <a:ext cx="75438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RBC dibuat dari lempengan2 plastik yang dipasang pada sumbu berputar. 40% volume alat ini dibenamkan dalam tangki air limbah. Dipermukaan lempengan akan tumbuh lapisan mikroba setebal 1–4 mm. Bila kontaktor ini diputar akan membawa sejumlah air limbah ke udara dan menyerap 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sehingga mikroba aerobik dapat mengoksidasi zat organik terlarutnya.</a:t>
            </a:r>
            <a:r>
              <a:rPr lang="en-US" sz="2500">
                <a:latin typeface="Times New Roman" pitchFamily="18" charset="0"/>
              </a:rPr>
              <a:t> Unjuk kerja alat ini serupa trickling filter.</a:t>
            </a:r>
            <a:endParaRPr lang="en-US" sz="4800">
              <a:latin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105025" y="2309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8077200" cy="3665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43800" cy="1020763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ROTATING BIOLOGICAL CONTACTORS</a:t>
            </a:r>
          </a:p>
        </p:txBody>
      </p:sp>
      <p:pic>
        <p:nvPicPr>
          <p:cNvPr id="104452" name="Picture 4" descr="rotati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05000"/>
            <a:ext cx="5715000" cy="380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543800" cy="914400"/>
          </a:xfrm>
          <a:noFill/>
          <a:ln/>
        </p:spPr>
        <p:txBody>
          <a:bodyPr/>
          <a:lstStyle/>
          <a:p>
            <a:pPr algn="ctr"/>
            <a:r>
              <a:rPr lang="en-US" sz="2800">
                <a:solidFill>
                  <a:srgbClr val="0000FF"/>
                </a:solidFill>
              </a:rPr>
              <a:t>ROTATING BIOLOGICAL CONTACTORS</a:t>
            </a:r>
          </a:p>
        </p:txBody>
      </p:sp>
      <p:pic>
        <p:nvPicPr>
          <p:cNvPr id="105477" name="Picture 5" descr="rotating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76400"/>
            <a:ext cx="6400800" cy="406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86400"/>
            <a:ext cx="7772400" cy="685800"/>
          </a:xfrm>
          <a:noFill/>
          <a:ln/>
        </p:spPr>
        <p:txBody>
          <a:bodyPr lIns="92075" tIns="46038" rIns="92075" bIns="46038"/>
          <a:lstStyle/>
          <a:p>
            <a:pPr algn="ctr"/>
            <a:r>
              <a:rPr lang="en-US" sz="2200"/>
              <a:t>Gambar 2. </a:t>
            </a:r>
            <a:r>
              <a:rPr lang="en-US" sz="2200">
                <a:cs typeface="Times New Roman" pitchFamily="18" charset="0"/>
              </a:rPr>
              <a:t>Proses biologis aerobik</a:t>
            </a:r>
            <a:r>
              <a:rPr lang="en-US" sz="2200" baseline="-25000"/>
              <a:t> </a:t>
            </a:r>
          </a:p>
        </p:txBody>
      </p:sp>
      <p:pic>
        <p:nvPicPr>
          <p:cNvPr id="68611" name="Picture 3" descr="J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08225"/>
            <a:ext cx="76962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685800" y="5486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Gambar 3.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Lumpur aktif konvensional </a:t>
            </a:r>
          </a:p>
        </p:txBody>
      </p:sp>
      <p:pic>
        <p:nvPicPr>
          <p:cNvPr id="72707" name="Picture 3" descr="I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685800" y="5486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Gambar 4.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Stabilisasi kontak 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914525" y="2386013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3732" name="Picture 4" descr="H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8001000" cy="314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9438"/>
          </a:xfrm>
        </p:spPr>
        <p:txBody>
          <a:bodyPr/>
          <a:lstStyle/>
          <a:p>
            <a:r>
              <a:rPr lang="en-US" sz="2400"/>
              <a:t>Keuntungan dan Kerugian Pengolahan secara Aerobik :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8229600" cy="2895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600"/>
              <a:t>Keuntungan :</a:t>
            </a:r>
          </a:p>
          <a:p>
            <a:pPr>
              <a:lnSpc>
                <a:spcPct val="80000"/>
              </a:lnSpc>
            </a:pPr>
            <a:r>
              <a:rPr lang="en-US" sz="2600"/>
              <a:t>Dapat menghasilkan level yang lebih tinggi dalam penanganan daripada septic tank (anaerobik)</a:t>
            </a:r>
          </a:p>
          <a:p>
            <a:pPr>
              <a:lnSpc>
                <a:spcPct val="80000"/>
              </a:lnSpc>
            </a:pPr>
            <a:r>
              <a:rPr lang="en-US" sz="2600"/>
              <a:t>Membantu melindungi sumber air yang berharga ketika sistem septic tidak dapat</a:t>
            </a:r>
          </a:p>
          <a:p>
            <a:pPr>
              <a:lnSpc>
                <a:spcPct val="80000"/>
              </a:lnSpc>
            </a:pPr>
            <a:r>
              <a:rPr lang="en-US" sz="2600"/>
              <a:t>Bisa memperpanjang umur drainfield</a:t>
            </a:r>
          </a:p>
          <a:p>
            <a:pPr>
              <a:lnSpc>
                <a:spcPct val="80000"/>
              </a:lnSpc>
            </a:pPr>
            <a:r>
              <a:rPr lang="en-US" sz="2600"/>
              <a:t>Bisa mengurangi ukuran drainfield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0" y="3429000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600"/>
              <a:t>Kerugian 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Membutuhkan biaya operasi yang lebih tinggi daripada anaerobik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Membutuhkan listrik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Harus memperhitungkan kerusakan mesin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Memerlukan perawatan yang lebih rutin daripada anaerob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2600"/>
              <a:t>Bisa melepaskan lebih banyak nitrat ke air tanah darpada sistem anaerob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85800" y="5486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2800" i="1">
                <a:latin typeface="Times New Roman" pitchFamily="18" charset="0"/>
              </a:rPr>
              <a:t>Gambar 5. 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Lumpur aktif pengadukan lengkap 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876425" y="2276475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4756" name="Picture 4" descr="G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229600" cy="351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685800" y="5486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Gambar 7.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Aerated lagoon types 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157413" y="27384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6804" name="Picture 4" descr="E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67000"/>
            <a:ext cx="82296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85800" y="5486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Gambar 8.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Trickling filter </a:t>
            </a:r>
          </a:p>
        </p:txBody>
      </p:sp>
      <p:pic>
        <p:nvPicPr>
          <p:cNvPr id="77827" name="Picture 3" descr="D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739140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685800" y="54864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Gambar 9. 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Rotary Biological Contactor 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2343150" y="22098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8852" name="Picture 4" descr="C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29600" cy="450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334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Tabel Baku Mutu Limbah Industri Ethanol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80899" name="Group 3"/>
          <p:cNvGrpSpPr>
            <a:grpSpLocks/>
          </p:cNvGrpSpPr>
          <p:nvPr/>
        </p:nvGrpSpPr>
        <p:grpSpPr bwMode="auto">
          <a:xfrm>
            <a:off x="685800" y="1905000"/>
            <a:ext cx="8001000" cy="4495800"/>
            <a:chOff x="-3" y="-3"/>
            <a:chExt cx="3576" cy="2097"/>
          </a:xfrm>
        </p:grpSpPr>
        <p:grpSp>
          <p:nvGrpSpPr>
            <p:cNvPr id="80900" name="Group 4"/>
            <p:cNvGrpSpPr>
              <a:grpSpLocks/>
            </p:cNvGrpSpPr>
            <p:nvPr/>
          </p:nvGrpSpPr>
          <p:grpSpPr bwMode="auto">
            <a:xfrm>
              <a:off x="0" y="0"/>
              <a:ext cx="3570" cy="2091"/>
              <a:chOff x="0" y="0"/>
              <a:chExt cx="3570" cy="2091"/>
            </a:xfrm>
          </p:grpSpPr>
          <p:grpSp>
            <p:nvGrpSpPr>
              <p:cNvPr id="80901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3570" cy="403"/>
                <a:chOff x="0" y="0"/>
                <a:chExt cx="3570" cy="403"/>
              </a:xfrm>
            </p:grpSpPr>
            <p:sp>
              <p:nvSpPr>
                <p:cNvPr id="80902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3484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BAKU MUTU LIMBAH CAIR UNTUK INDUSTRI ETHANOL</a:t>
                  </a:r>
                  <a:endParaRPr lang="en-US" sz="2200">
                    <a:latin typeface="Times New Roman" pitchFamily="18" charset="0"/>
                  </a:endParaRPr>
                </a:p>
              </p:txBody>
            </p:sp>
            <p:sp>
              <p:nvSpPr>
                <p:cNvPr id="80903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57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0904" name="Group 8"/>
              <p:cNvGrpSpPr>
                <a:grpSpLocks/>
              </p:cNvGrpSpPr>
              <p:nvPr/>
            </p:nvGrpSpPr>
            <p:grpSpPr bwMode="auto">
              <a:xfrm>
                <a:off x="0" y="403"/>
                <a:ext cx="3570" cy="403"/>
                <a:chOff x="0" y="403"/>
                <a:chExt cx="3570" cy="403"/>
              </a:xfrm>
            </p:grpSpPr>
            <p:sp>
              <p:nvSpPr>
                <p:cNvPr id="80905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3484" cy="40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>
                    <a:tabLst>
                      <a:tab pos="-2057400" algn="l"/>
                    </a:tabLst>
                  </a:pPr>
                  <a:r>
                    <a:rPr lang="en-US" sz="2200" b="1">
                      <a:latin typeface="Times New Roman" pitchFamily="18" charset="0"/>
                      <a:cs typeface="Times New Roman" pitchFamily="18" charset="0"/>
                    </a:rPr>
                    <a:t>Volume Limbah Cair Maximum per Satuan Produk</a:t>
                  </a:r>
                </a:p>
                <a:p>
                  <a:pPr algn="ctr">
                    <a:tabLst>
                      <a:tab pos="-2057400" algn="l"/>
                    </a:tabLst>
                  </a:pPr>
                  <a:r>
                    <a:rPr lang="en-US" sz="2200" b="1">
                      <a:latin typeface="Times New Roman" pitchFamily="18" charset="0"/>
                      <a:cs typeface="Times New Roman" pitchFamily="18" charset="0"/>
                    </a:rPr>
                    <a:t>70 m</a:t>
                  </a:r>
                  <a:r>
                    <a:rPr lang="en-US" sz="2200" b="1" baseline="3000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lang="en-US" sz="2200" b="1">
                      <a:latin typeface="Times New Roman" pitchFamily="18" charset="0"/>
                      <a:cs typeface="Times New Roman" pitchFamily="18" charset="0"/>
                    </a:rPr>
                    <a:t>/ton produk</a:t>
                  </a:r>
                  <a:endParaRPr lang="en-US" sz="2200">
                    <a:latin typeface="Times New Roman" pitchFamily="18" charset="0"/>
                  </a:endParaRPr>
                </a:p>
              </p:txBody>
            </p:sp>
            <p:sp>
              <p:nvSpPr>
                <p:cNvPr id="80906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357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0907" name="Group 11"/>
              <p:cNvGrpSpPr>
                <a:grpSpLocks/>
              </p:cNvGrpSpPr>
              <p:nvPr/>
            </p:nvGrpSpPr>
            <p:grpSpPr bwMode="auto">
              <a:xfrm>
                <a:off x="0" y="806"/>
                <a:ext cx="1785" cy="422"/>
                <a:chOff x="0" y="806"/>
                <a:chExt cx="1785" cy="422"/>
              </a:xfrm>
            </p:grpSpPr>
            <p:sp>
              <p:nvSpPr>
                <p:cNvPr id="80908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1699" cy="42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sz="2200" b="1" i="1">
                      <a:latin typeface="Times New Roman" pitchFamily="18" charset="0"/>
                      <a:cs typeface="Times New Roman" pitchFamily="18" charset="0"/>
                    </a:rPr>
                    <a:t>Parameter</a:t>
                  </a:r>
                  <a:endParaRPr lang="en-US" sz="2200">
                    <a:latin typeface="Times New Roman" pitchFamily="18" charset="0"/>
                  </a:endParaRPr>
                </a:p>
              </p:txBody>
            </p:sp>
            <p:sp>
              <p:nvSpPr>
                <p:cNvPr id="80909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7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0910" name="Group 14"/>
              <p:cNvGrpSpPr>
                <a:grpSpLocks/>
              </p:cNvGrpSpPr>
              <p:nvPr/>
            </p:nvGrpSpPr>
            <p:grpSpPr bwMode="auto">
              <a:xfrm>
                <a:off x="1785" y="806"/>
                <a:ext cx="1785" cy="422"/>
                <a:chOff x="1785" y="806"/>
                <a:chExt cx="1785" cy="422"/>
              </a:xfrm>
            </p:grpSpPr>
            <p:sp>
              <p:nvSpPr>
                <p:cNvPr id="80911" name="Rectangle 15"/>
                <p:cNvSpPr>
                  <a:spLocks noChangeArrowheads="1"/>
                </p:cNvSpPr>
                <p:nvPr/>
              </p:nvSpPr>
              <p:spPr bwMode="auto">
                <a:xfrm>
                  <a:off x="1828" y="806"/>
                  <a:ext cx="1699" cy="42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anchor="ctr"/>
                <a:lstStyle/>
                <a:p>
                  <a:pPr algn="ctr">
                    <a:tabLst>
                      <a:tab pos="-2057400" algn="l"/>
                    </a:tabLst>
                  </a:pPr>
                  <a:r>
                    <a:rPr lang="en-US" sz="2200" b="1" i="1">
                      <a:latin typeface="Times New Roman" pitchFamily="18" charset="0"/>
                      <a:cs typeface="Times New Roman" pitchFamily="18" charset="0"/>
                    </a:rPr>
                    <a:t>Kadar Maximum (mg/l)</a:t>
                  </a:r>
                  <a:endParaRPr lang="en-US" sz="2200">
                    <a:latin typeface="Times New Roman" pitchFamily="18" charset="0"/>
                  </a:endParaRPr>
                </a:p>
              </p:txBody>
            </p:sp>
            <p:sp>
              <p:nvSpPr>
                <p:cNvPr id="80912" name="Rectangle 16"/>
                <p:cNvSpPr>
                  <a:spLocks noChangeArrowheads="1"/>
                </p:cNvSpPr>
                <p:nvPr/>
              </p:nvSpPr>
              <p:spPr bwMode="auto">
                <a:xfrm>
                  <a:off x="1785" y="806"/>
                  <a:ext cx="1785" cy="42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0913" name="Group 17"/>
              <p:cNvGrpSpPr>
                <a:grpSpLocks/>
              </p:cNvGrpSpPr>
              <p:nvPr/>
            </p:nvGrpSpPr>
            <p:grpSpPr bwMode="auto">
              <a:xfrm>
                <a:off x="0" y="1228"/>
                <a:ext cx="1785" cy="863"/>
                <a:chOff x="0" y="1228"/>
                <a:chExt cx="1785" cy="863"/>
              </a:xfrm>
            </p:grpSpPr>
            <p:sp>
              <p:nvSpPr>
                <p:cNvPr id="80914" name="Rectangle 18"/>
                <p:cNvSpPr>
                  <a:spLocks noChangeArrowheads="1"/>
                </p:cNvSpPr>
                <p:nvPr/>
              </p:nvSpPr>
              <p:spPr bwMode="auto">
                <a:xfrm>
                  <a:off x="43" y="1228"/>
                  <a:ext cx="1699" cy="86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BOD</a:t>
                  </a:r>
                  <a:r>
                    <a:rPr lang="en-US" sz="2200" baseline="-30000"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lang="en-US" sz="2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 eaLnBrk="0" hangingPunct="0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COD</a:t>
                  </a:r>
                </a:p>
                <a:p>
                  <a:pPr algn="ctr" eaLnBrk="0" hangingPunct="0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TSS</a:t>
                  </a:r>
                </a:p>
                <a:p>
                  <a:pPr algn="ctr" eaLnBrk="0" hangingPunct="0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Sulfida (sebagai H</a:t>
                  </a:r>
                  <a:r>
                    <a:rPr lang="en-US" sz="2200" baseline="-300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S)</a:t>
                  </a:r>
                </a:p>
                <a:p>
                  <a:pPr algn="ctr" eaLnBrk="0" hangingPunct="0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pH</a:t>
                  </a:r>
                </a:p>
                <a:p>
                  <a:pPr algn="ctr" eaLnBrk="0" hangingPunct="0">
                    <a:tabLst>
                      <a:tab pos="-2057400" algn="l"/>
                    </a:tabLst>
                  </a:pPr>
                  <a:endParaRPr lang="en-US" sz="2200">
                    <a:latin typeface="Times New Roman" pitchFamily="18" charset="0"/>
                  </a:endParaRPr>
                </a:p>
              </p:txBody>
            </p:sp>
            <p:sp>
              <p:nvSpPr>
                <p:cNvPr id="80915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1228"/>
                  <a:ext cx="1785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0916" name="Group 20"/>
              <p:cNvGrpSpPr>
                <a:grpSpLocks/>
              </p:cNvGrpSpPr>
              <p:nvPr/>
            </p:nvGrpSpPr>
            <p:grpSpPr bwMode="auto">
              <a:xfrm>
                <a:off x="1785" y="1228"/>
                <a:ext cx="1785" cy="863"/>
                <a:chOff x="1785" y="1228"/>
                <a:chExt cx="1785" cy="863"/>
              </a:xfrm>
            </p:grpSpPr>
            <p:sp>
              <p:nvSpPr>
                <p:cNvPr id="80917" name="Rectangle 21"/>
                <p:cNvSpPr>
                  <a:spLocks noChangeArrowheads="1"/>
                </p:cNvSpPr>
                <p:nvPr/>
              </p:nvSpPr>
              <p:spPr bwMode="auto">
                <a:xfrm>
                  <a:off x="1828" y="1228"/>
                  <a:ext cx="1699" cy="86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algn="ctr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150</a:t>
                  </a:r>
                </a:p>
                <a:p>
                  <a:pPr algn="ctr" eaLnBrk="0" hangingPunct="0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400</a:t>
                  </a:r>
                </a:p>
                <a:p>
                  <a:pPr algn="ctr" eaLnBrk="0" hangingPunct="0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300</a:t>
                  </a:r>
                </a:p>
                <a:p>
                  <a:pPr algn="ctr" eaLnBrk="0" hangingPunct="0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0.5</a:t>
                  </a:r>
                </a:p>
                <a:p>
                  <a:pPr algn="ctr" eaLnBrk="0" hangingPunct="0">
                    <a:tabLst>
                      <a:tab pos="-2057400" algn="l"/>
                    </a:tabLst>
                  </a:pPr>
                  <a:r>
                    <a:rPr lang="en-US" sz="2200">
                      <a:latin typeface="Times New Roman" pitchFamily="18" charset="0"/>
                      <a:cs typeface="Times New Roman" pitchFamily="18" charset="0"/>
                    </a:rPr>
                    <a:t>6 - 9</a:t>
                  </a:r>
                </a:p>
                <a:p>
                  <a:pPr algn="ctr" eaLnBrk="0" hangingPunct="0">
                    <a:tabLst>
                      <a:tab pos="-2057400" algn="l"/>
                    </a:tabLst>
                  </a:pPr>
                  <a:endParaRPr lang="en-US" sz="2200">
                    <a:latin typeface="Times New Roman" pitchFamily="18" charset="0"/>
                  </a:endParaRPr>
                </a:p>
              </p:txBody>
            </p:sp>
            <p:sp>
              <p:nvSpPr>
                <p:cNvPr id="80918" name="Rectangle 22"/>
                <p:cNvSpPr>
                  <a:spLocks noChangeArrowheads="1"/>
                </p:cNvSpPr>
                <p:nvPr/>
              </p:nvSpPr>
              <p:spPr bwMode="auto">
                <a:xfrm>
                  <a:off x="1785" y="1228"/>
                  <a:ext cx="1785" cy="86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80919" name="Rectangle 23"/>
            <p:cNvSpPr>
              <a:spLocks noChangeArrowheads="1"/>
            </p:cNvSpPr>
            <p:nvPr/>
          </p:nvSpPr>
          <p:spPr bwMode="auto">
            <a:xfrm>
              <a:off x="-3" y="-3"/>
              <a:ext cx="3576" cy="2097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533400" y="152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2800" i="1">
                <a:solidFill>
                  <a:schemeClr val="tx2"/>
                </a:solidFill>
                <a:latin typeface="Times New Roman" pitchFamily="18" charset="0"/>
              </a:rPr>
              <a:t>Skema Pengolahan Limbah</a:t>
            </a:r>
            <a:r>
              <a:rPr lang="en-US" sz="2800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1923" name="Picture 3" descr="A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1075" y="685800"/>
            <a:ext cx="43434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megah\Desktop\Untitled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megah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36700"/>
            <a:ext cx="6477000" cy="44069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0" y="914400"/>
            <a:ext cx="3505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Anaerobic Treatment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295400"/>
            <a:ext cx="7620000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anaerobik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tersuspensi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UASB (</a:t>
            </a:r>
            <a:r>
              <a:rPr lang="en-US" sz="2400" dirty="0" err="1" smtClean="0">
                <a:solidFill>
                  <a:schemeClr val="tx1"/>
                </a:solidFill>
              </a:rPr>
              <a:t>Upflow</a:t>
            </a:r>
            <a:r>
              <a:rPr lang="en-US" sz="2400" dirty="0" smtClean="0">
                <a:solidFill>
                  <a:schemeClr val="tx1"/>
                </a:solidFill>
              </a:rPr>
              <a:t> Anaerobic Sludge Blanket)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Anarobic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Bafle</a:t>
            </a:r>
            <a:r>
              <a:rPr lang="en-US" sz="2400" dirty="0" smtClean="0">
                <a:solidFill>
                  <a:schemeClr val="tx1"/>
                </a:solidFill>
              </a:rPr>
              <a:t> Reactor 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Anaerobik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melekat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Filter </a:t>
            </a:r>
            <a:r>
              <a:rPr lang="en-US" sz="2400" dirty="0" err="1" smtClean="0">
                <a:solidFill>
                  <a:schemeClr val="tx1"/>
                </a:solidFill>
              </a:rPr>
              <a:t>anaerobik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sanitasi.or.id/wp-content/uploads/2015/05/1.2.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7143750" cy="437197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762000"/>
            <a:ext cx="3429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609600" y="990600"/>
            <a:ext cx="170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 </a:t>
            </a:r>
            <a:r>
              <a:rPr lang="en-US" dirty="0" err="1" smtClean="0"/>
              <a:t>Anarobik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543050" y="1157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219200" y="6019800"/>
            <a:ext cx="6858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1100">
                <a:cs typeface="Arial" charset="0"/>
              </a:rPr>
              <a:t> </a:t>
            </a:r>
          </a:p>
          <a:p>
            <a:pPr algn="ctr" eaLnBrk="0" hangingPunct="0"/>
            <a:r>
              <a:rPr lang="en-GB" sz="1600">
                <a:cs typeface="Arial" charset="0"/>
              </a:rPr>
              <a:t>The system plan for waste and wastewater treatment process</a:t>
            </a:r>
            <a:endParaRPr lang="en-US" sz="1600">
              <a:latin typeface="Times New Roman" pitchFamily="18" charset="0"/>
            </a:endParaRPr>
          </a:p>
        </p:txBody>
      </p:sp>
      <p:pic>
        <p:nvPicPr>
          <p:cNvPr id="99332" name="Picture 4" descr="Ground flow sheet ww-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http://www.sanitasi.or.id/wp-content/uploads/2015/05/1.4.4-30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200"/>
            <a:ext cx="5600700" cy="3733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990600"/>
            <a:ext cx="2667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UASB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sanitasi.or.id/wp-content/uploads/2015/05/1.2.4-30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6553200" cy="4368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838200"/>
            <a:ext cx="2895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ABR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524" name="WordArt 4"/>
          <p:cNvSpPr>
            <a:spLocks noChangeArrowheads="1" noChangeShapeType="1" noTextEdit="1"/>
          </p:cNvSpPr>
          <p:nvPr/>
        </p:nvSpPr>
        <p:spPr bwMode="auto">
          <a:xfrm>
            <a:off x="685800" y="2895600"/>
            <a:ext cx="7696200" cy="1524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4400" kern="10">
                <a:ln w="12700" cmpd="sng">
                  <a:solidFill>
                    <a:srgbClr val="B2B2B2"/>
                  </a:solidFill>
                  <a:prstDash val="solid"/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TERIMA  KASIH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000">
                <a:ea typeface="ＭＳ Ｐゴシック" pitchFamily="50" charset="-128"/>
              </a:rPr>
              <a:t>Penguraian organik oleh mikrobiologik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286000"/>
            <a:ext cx="8915400" cy="3810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sz="1900">
                <a:ea typeface="ＭＳ Ｐゴシック" pitchFamily="50" charset="-128"/>
              </a:rPr>
              <a:t>                                                    </a:t>
            </a:r>
            <a:r>
              <a:rPr lang="en-US" altLang="ja-JP" sz="2100">
                <a:ea typeface="ＭＳ Ｐゴシック" pitchFamily="50" charset="-128"/>
              </a:rPr>
              <a:t>cell</a:t>
            </a:r>
          </a:p>
          <a:p>
            <a:pPr>
              <a:buFont typeface="Wingdings" pitchFamily="2" charset="2"/>
              <a:buNone/>
            </a:pPr>
            <a:r>
              <a:rPr lang="en-US" altLang="ja-JP" sz="2600">
                <a:ea typeface="ＭＳ Ｐゴシック" pitchFamily="50" charset="-128"/>
              </a:rPr>
              <a:t>Organik + O2 +N +P            cell baru + CO2 + H2O + SMP</a:t>
            </a:r>
          </a:p>
          <a:p>
            <a:pPr>
              <a:buFont typeface="Wingdings" pitchFamily="2" charset="2"/>
              <a:buNone/>
            </a:pPr>
            <a:endParaRPr lang="en-US" altLang="ja-JP" sz="2600">
              <a:ea typeface="ＭＳ Ｐゴシック" pitchFamily="50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ja-JP" sz="2600">
                <a:ea typeface="ＭＳ Ｐゴシック" pitchFamily="50" charset="-128"/>
              </a:rPr>
              <a:t>Cell + O2                   CO2+ H2O +P + N +sisa cell +SMP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581400" y="2971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2286000" y="3886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>
            <a:off x="3665538" y="1974850"/>
            <a:ext cx="2185987" cy="1978025"/>
          </a:xfrm>
          <a:custGeom>
            <a:avLst/>
            <a:gdLst/>
            <a:ahLst/>
            <a:cxnLst>
              <a:cxn ang="0">
                <a:pos x="0" y="764"/>
              </a:cxn>
              <a:cxn ang="0">
                <a:pos x="81" y="564"/>
              </a:cxn>
              <a:cxn ang="0">
                <a:pos x="187" y="421"/>
              </a:cxn>
              <a:cxn ang="0">
                <a:pos x="280" y="225"/>
              </a:cxn>
              <a:cxn ang="0">
                <a:pos x="485" y="57"/>
              </a:cxn>
              <a:cxn ang="0">
                <a:pos x="700" y="0"/>
              </a:cxn>
              <a:cxn ang="0">
                <a:pos x="982" y="23"/>
              </a:cxn>
              <a:cxn ang="0">
                <a:pos x="1285" y="151"/>
              </a:cxn>
              <a:cxn ang="0">
                <a:pos x="1377" y="396"/>
              </a:cxn>
              <a:cxn ang="0">
                <a:pos x="1332" y="701"/>
              </a:cxn>
              <a:cxn ang="0">
                <a:pos x="1099" y="1059"/>
              </a:cxn>
              <a:cxn ang="0">
                <a:pos x="636" y="1210"/>
              </a:cxn>
              <a:cxn ang="0">
                <a:pos x="217" y="1246"/>
              </a:cxn>
              <a:cxn ang="0">
                <a:pos x="29" y="1192"/>
              </a:cxn>
              <a:cxn ang="0">
                <a:pos x="45" y="952"/>
              </a:cxn>
              <a:cxn ang="0">
                <a:pos x="0" y="764"/>
              </a:cxn>
            </a:cxnLst>
            <a:rect l="0" t="0" r="r" b="b"/>
            <a:pathLst>
              <a:path w="1377" h="1246">
                <a:moveTo>
                  <a:pt x="0" y="764"/>
                </a:moveTo>
                <a:lnTo>
                  <a:pt x="81" y="564"/>
                </a:lnTo>
                <a:lnTo>
                  <a:pt x="187" y="421"/>
                </a:lnTo>
                <a:lnTo>
                  <a:pt x="280" y="225"/>
                </a:lnTo>
                <a:lnTo>
                  <a:pt x="485" y="57"/>
                </a:lnTo>
                <a:lnTo>
                  <a:pt x="700" y="0"/>
                </a:lnTo>
                <a:lnTo>
                  <a:pt x="982" y="23"/>
                </a:lnTo>
                <a:lnTo>
                  <a:pt x="1285" y="151"/>
                </a:lnTo>
                <a:lnTo>
                  <a:pt x="1377" y="396"/>
                </a:lnTo>
                <a:lnTo>
                  <a:pt x="1332" y="701"/>
                </a:lnTo>
                <a:lnTo>
                  <a:pt x="1099" y="1059"/>
                </a:lnTo>
                <a:lnTo>
                  <a:pt x="636" y="1210"/>
                </a:lnTo>
                <a:lnTo>
                  <a:pt x="217" y="1246"/>
                </a:lnTo>
                <a:lnTo>
                  <a:pt x="29" y="1192"/>
                </a:lnTo>
                <a:lnTo>
                  <a:pt x="45" y="952"/>
                </a:lnTo>
                <a:lnTo>
                  <a:pt x="0" y="764"/>
                </a:lnTo>
                <a:close/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03" name="Freeform 3"/>
          <p:cNvSpPr>
            <a:spLocks/>
          </p:cNvSpPr>
          <p:nvPr/>
        </p:nvSpPr>
        <p:spPr bwMode="auto">
          <a:xfrm>
            <a:off x="3444875" y="1831975"/>
            <a:ext cx="2590800" cy="2273300"/>
          </a:xfrm>
          <a:custGeom>
            <a:avLst/>
            <a:gdLst/>
            <a:ahLst/>
            <a:cxnLst>
              <a:cxn ang="0">
                <a:pos x="0" y="764"/>
              </a:cxn>
              <a:cxn ang="0">
                <a:pos x="81" y="564"/>
              </a:cxn>
              <a:cxn ang="0">
                <a:pos x="187" y="421"/>
              </a:cxn>
              <a:cxn ang="0">
                <a:pos x="280" y="225"/>
              </a:cxn>
              <a:cxn ang="0">
                <a:pos x="485" y="57"/>
              </a:cxn>
              <a:cxn ang="0">
                <a:pos x="700" y="0"/>
              </a:cxn>
              <a:cxn ang="0">
                <a:pos x="982" y="23"/>
              </a:cxn>
              <a:cxn ang="0">
                <a:pos x="1285" y="151"/>
              </a:cxn>
              <a:cxn ang="0">
                <a:pos x="1377" y="396"/>
              </a:cxn>
              <a:cxn ang="0">
                <a:pos x="1332" y="701"/>
              </a:cxn>
              <a:cxn ang="0">
                <a:pos x="1099" y="1059"/>
              </a:cxn>
              <a:cxn ang="0">
                <a:pos x="636" y="1210"/>
              </a:cxn>
              <a:cxn ang="0">
                <a:pos x="217" y="1246"/>
              </a:cxn>
              <a:cxn ang="0">
                <a:pos x="29" y="1192"/>
              </a:cxn>
              <a:cxn ang="0">
                <a:pos x="45" y="952"/>
              </a:cxn>
              <a:cxn ang="0">
                <a:pos x="0" y="764"/>
              </a:cxn>
            </a:cxnLst>
            <a:rect l="0" t="0" r="r" b="b"/>
            <a:pathLst>
              <a:path w="1377" h="1246">
                <a:moveTo>
                  <a:pt x="0" y="764"/>
                </a:moveTo>
                <a:lnTo>
                  <a:pt x="81" y="564"/>
                </a:lnTo>
                <a:lnTo>
                  <a:pt x="187" y="421"/>
                </a:lnTo>
                <a:lnTo>
                  <a:pt x="280" y="225"/>
                </a:lnTo>
                <a:lnTo>
                  <a:pt x="485" y="57"/>
                </a:lnTo>
                <a:lnTo>
                  <a:pt x="700" y="0"/>
                </a:lnTo>
                <a:lnTo>
                  <a:pt x="982" y="23"/>
                </a:lnTo>
                <a:lnTo>
                  <a:pt x="1285" y="151"/>
                </a:lnTo>
                <a:lnTo>
                  <a:pt x="1377" y="396"/>
                </a:lnTo>
                <a:lnTo>
                  <a:pt x="1332" y="701"/>
                </a:lnTo>
                <a:lnTo>
                  <a:pt x="1099" y="1059"/>
                </a:lnTo>
                <a:lnTo>
                  <a:pt x="636" y="1210"/>
                </a:lnTo>
                <a:lnTo>
                  <a:pt x="217" y="1246"/>
                </a:lnTo>
                <a:lnTo>
                  <a:pt x="29" y="1192"/>
                </a:lnTo>
                <a:lnTo>
                  <a:pt x="45" y="952"/>
                </a:lnTo>
                <a:lnTo>
                  <a:pt x="0" y="76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 rot="1450896">
            <a:off x="5959475" y="307975"/>
            <a:ext cx="685800" cy="911225"/>
          </a:xfrm>
          <a:custGeom>
            <a:avLst/>
            <a:gdLst/>
            <a:ahLst/>
            <a:cxnLst>
              <a:cxn ang="0">
                <a:pos x="0" y="764"/>
              </a:cxn>
              <a:cxn ang="0">
                <a:pos x="81" y="564"/>
              </a:cxn>
              <a:cxn ang="0">
                <a:pos x="187" y="421"/>
              </a:cxn>
              <a:cxn ang="0">
                <a:pos x="280" y="225"/>
              </a:cxn>
              <a:cxn ang="0">
                <a:pos x="485" y="57"/>
              </a:cxn>
              <a:cxn ang="0">
                <a:pos x="700" y="0"/>
              </a:cxn>
              <a:cxn ang="0">
                <a:pos x="982" y="23"/>
              </a:cxn>
              <a:cxn ang="0">
                <a:pos x="1285" y="151"/>
              </a:cxn>
              <a:cxn ang="0">
                <a:pos x="1377" y="396"/>
              </a:cxn>
              <a:cxn ang="0">
                <a:pos x="1332" y="701"/>
              </a:cxn>
              <a:cxn ang="0">
                <a:pos x="1099" y="1059"/>
              </a:cxn>
              <a:cxn ang="0">
                <a:pos x="636" y="1210"/>
              </a:cxn>
              <a:cxn ang="0">
                <a:pos x="217" y="1246"/>
              </a:cxn>
              <a:cxn ang="0">
                <a:pos x="29" y="1192"/>
              </a:cxn>
              <a:cxn ang="0">
                <a:pos x="45" y="952"/>
              </a:cxn>
              <a:cxn ang="0">
                <a:pos x="0" y="764"/>
              </a:cxn>
            </a:cxnLst>
            <a:rect l="0" t="0" r="r" b="b"/>
            <a:pathLst>
              <a:path w="1377" h="1246">
                <a:moveTo>
                  <a:pt x="0" y="764"/>
                </a:moveTo>
                <a:lnTo>
                  <a:pt x="81" y="564"/>
                </a:lnTo>
                <a:lnTo>
                  <a:pt x="187" y="421"/>
                </a:lnTo>
                <a:lnTo>
                  <a:pt x="280" y="225"/>
                </a:lnTo>
                <a:lnTo>
                  <a:pt x="485" y="57"/>
                </a:lnTo>
                <a:lnTo>
                  <a:pt x="700" y="0"/>
                </a:lnTo>
                <a:lnTo>
                  <a:pt x="982" y="23"/>
                </a:lnTo>
                <a:lnTo>
                  <a:pt x="1285" y="151"/>
                </a:lnTo>
                <a:lnTo>
                  <a:pt x="1377" y="396"/>
                </a:lnTo>
                <a:lnTo>
                  <a:pt x="1332" y="701"/>
                </a:lnTo>
                <a:lnTo>
                  <a:pt x="1099" y="1059"/>
                </a:lnTo>
                <a:lnTo>
                  <a:pt x="636" y="1210"/>
                </a:lnTo>
                <a:lnTo>
                  <a:pt x="217" y="1246"/>
                </a:lnTo>
                <a:lnTo>
                  <a:pt x="29" y="1192"/>
                </a:lnTo>
                <a:lnTo>
                  <a:pt x="45" y="952"/>
                </a:lnTo>
                <a:lnTo>
                  <a:pt x="0" y="764"/>
                </a:lnTo>
                <a:close/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 rot="1450896">
            <a:off x="5873750" y="228600"/>
            <a:ext cx="849313" cy="1049338"/>
          </a:xfrm>
          <a:custGeom>
            <a:avLst/>
            <a:gdLst/>
            <a:ahLst/>
            <a:cxnLst>
              <a:cxn ang="0">
                <a:pos x="0" y="764"/>
              </a:cxn>
              <a:cxn ang="0">
                <a:pos x="81" y="564"/>
              </a:cxn>
              <a:cxn ang="0">
                <a:pos x="187" y="421"/>
              </a:cxn>
              <a:cxn ang="0">
                <a:pos x="280" y="225"/>
              </a:cxn>
              <a:cxn ang="0">
                <a:pos x="485" y="57"/>
              </a:cxn>
              <a:cxn ang="0">
                <a:pos x="700" y="0"/>
              </a:cxn>
              <a:cxn ang="0">
                <a:pos x="982" y="23"/>
              </a:cxn>
              <a:cxn ang="0">
                <a:pos x="1285" y="151"/>
              </a:cxn>
              <a:cxn ang="0">
                <a:pos x="1377" y="396"/>
              </a:cxn>
              <a:cxn ang="0">
                <a:pos x="1332" y="701"/>
              </a:cxn>
              <a:cxn ang="0">
                <a:pos x="1099" y="1059"/>
              </a:cxn>
              <a:cxn ang="0">
                <a:pos x="636" y="1210"/>
              </a:cxn>
              <a:cxn ang="0">
                <a:pos x="217" y="1246"/>
              </a:cxn>
              <a:cxn ang="0">
                <a:pos x="29" y="1192"/>
              </a:cxn>
              <a:cxn ang="0">
                <a:pos x="45" y="952"/>
              </a:cxn>
              <a:cxn ang="0">
                <a:pos x="0" y="764"/>
              </a:cxn>
            </a:cxnLst>
            <a:rect l="0" t="0" r="r" b="b"/>
            <a:pathLst>
              <a:path w="1377" h="1246">
                <a:moveTo>
                  <a:pt x="0" y="764"/>
                </a:moveTo>
                <a:lnTo>
                  <a:pt x="81" y="564"/>
                </a:lnTo>
                <a:lnTo>
                  <a:pt x="187" y="421"/>
                </a:lnTo>
                <a:lnTo>
                  <a:pt x="280" y="225"/>
                </a:lnTo>
                <a:lnTo>
                  <a:pt x="485" y="57"/>
                </a:lnTo>
                <a:lnTo>
                  <a:pt x="700" y="0"/>
                </a:lnTo>
                <a:lnTo>
                  <a:pt x="982" y="23"/>
                </a:lnTo>
                <a:lnTo>
                  <a:pt x="1285" y="151"/>
                </a:lnTo>
                <a:lnTo>
                  <a:pt x="1377" y="396"/>
                </a:lnTo>
                <a:lnTo>
                  <a:pt x="1332" y="701"/>
                </a:lnTo>
                <a:lnTo>
                  <a:pt x="1099" y="1059"/>
                </a:lnTo>
                <a:lnTo>
                  <a:pt x="636" y="1210"/>
                </a:lnTo>
                <a:lnTo>
                  <a:pt x="217" y="1246"/>
                </a:lnTo>
                <a:lnTo>
                  <a:pt x="29" y="1192"/>
                </a:lnTo>
                <a:lnTo>
                  <a:pt x="45" y="952"/>
                </a:lnTo>
                <a:lnTo>
                  <a:pt x="0" y="76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 rot="1450896">
            <a:off x="6811963" y="1230313"/>
            <a:ext cx="1066800" cy="1066800"/>
          </a:xfrm>
          <a:custGeom>
            <a:avLst/>
            <a:gdLst/>
            <a:ahLst/>
            <a:cxnLst>
              <a:cxn ang="0">
                <a:pos x="0" y="764"/>
              </a:cxn>
              <a:cxn ang="0">
                <a:pos x="81" y="564"/>
              </a:cxn>
              <a:cxn ang="0">
                <a:pos x="187" y="421"/>
              </a:cxn>
              <a:cxn ang="0">
                <a:pos x="280" y="225"/>
              </a:cxn>
              <a:cxn ang="0">
                <a:pos x="485" y="57"/>
              </a:cxn>
              <a:cxn ang="0">
                <a:pos x="700" y="0"/>
              </a:cxn>
              <a:cxn ang="0">
                <a:pos x="982" y="23"/>
              </a:cxn>
              <a:cxn ang="0">
                <a:pos x="1285" y="151"/>
              </a:cxn>
              <a:cxn ang="0">
                <a:pos x="1377" y="396"/>
              </a:cxn>
              <a:cxn ang="0">
                <a:pos x="1332" y="701"/>
              </a:cxn>
              <a:cxn ang="0">
                <a:pos x="1099" y="1059"/>
              </a:cxn>
              <a:cxn ang="0">
                <a:pos x="636" y="1210"/>
              </a:cxn>
              <a:cxn ang="0">
                <a:pos x="217" y="1246"/>
              </a:cxn>
              <a:cxn ang="0">
                <a:pos x="29" y="1192"/>
              </a:cxn>
              <a:cxn ang="0">
                <a:pos x="45" y="952"/>
              </a:cxn>
              <a:cxn ang="0">
                <a:pos x="0" y="764"/>
              </a:cxn>
            </a:cxnLst>
            <a:rect l="0" t="0" r="r" b="b"/>
            <a:pathLst>
              <a:path w="1377" h="1246">
                <a:moveTo>
                  <a:pt x="0" y="764"/>
                </a:moveTo>
                <a:lnTo>
                  <a:pt x="81" y="564"/>
                </a:lnTo>
                <a:lnTo>
                  <a:pt x="187" y="421"/>
                </a:lnTo>
                <a:lnTo>
                  <a:pt x="280" y="225"/>
                </a:lnTo>
                <a:lnTo>
                  <a:pt x="485" y="57"/>
                </a:lnTo>
                <a:lnTo>
                  <a:pt x="700" y="0"/>
                </a:lnTo>
                <a:lnTo>
                  <a:pt x="982" y="23"/>
                </a:lnTo>
                <a:lnTo>
                  <a:pt x="1285" y="151"/>
                </a:lnTo>
                <a:lnTo>
                  <a:pt x="1377" y="396"/>
                </a:lnTo>
                <a:lnTo>
                  <a:pt x="1332" y="701"/>
                </a:lnTo>
                <a:lnTo>
                  <a:pt x="1099" y="1059"/>
                </a:lnTo>
                <a:lnTo>
                  <a:pt x="636" y="1210"/>
                </a:lnTo>
                <a:lnTo>
                  <a:pt x="217" y="1246"/>
                </a:lnTo>
                <a:lnTo>
                  <a:pt x="29" y="1192"/>
                </a:lnTo>
                <a:lnTo>
                  <a:pt x="45" y="952"/>
                </a:lnTo>
                <a:lnTo>
                  <a:pt x="0" y="764"/>
                </a:lnTo>
                <a:close/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 rot="1450896">
            <a:off x="6704013" y="1143000"/>
            <a:ext cx="1235075" cy="1216025"/>
          </a:xfrm>
          <a:custGeom>
            <a:avLst/>
            <a:gdLst/>
            <a:ahLst/>
            <a:cxnLst>
              <a:cxn ang="0">
                <a:pos x="0" y="764"/>
              </a:cxn>
              <a:cxn ang="0">
                <a:pos x="81" y="564"/>
              </a:cxn>
              <a:cxn ang="0">
                <a:pos x="187" y="421"/>
              </a:cxn>
              <a:cxn ang="0">
                <a:pos x="280" y="225"/>
              </a:cxn>
              <a:cxn ang="0">
                <a:pos x="485" y="57"/>
              </a:cxn>
              <a:cxn ang="0">
                <a:pos x="700" y="0"/>
              </a:cxn>
              <a:cxn ang="0">
                <a:pos x="982" y="23"/>
              </a:cxn>
              <a:cxn ang="0">
                <a:pos x="1285" y="151"/>
              </a:cxn>
              <a:cxn ang="0">
                <a:pos x="1377" y="396"/>
              </a:cxn>
              <a:cxn ang="0">
                <a:pos x="1332" y="701"/>
              </a:cxn>
              <a:cxn ang="0">
                <a:pos x="1099" y="1059"/>
              </a:cxn>
              <a:cxn ang="0">
                <a:pos x="636" y="1210"/>
              </a:cxn>
              <a:cxn ang="0">
                <a:pos x="217" y="1246"/>
              </a:cxn>
              <a:cxn ang="0">
                <a:pos x="29" y="1192"/>
              </a:cxn>
              <a:cxn ang="0">
                <a:pos x="45" y="952"/>
              </a:cxn>
              <a:cxn ang="0">
                <a:pos x="0" y="764"/>
              </a:cxn>
            </a:cxnLst>
            <a:rect l="0" t="0" r="r" b="b"/>
            <a:pathLst>
              <a:path w="1377" h="1246">
                <a:moveTo>
                  <a:pt x="0" y="764"/>
                </a:moveTo>
                <a:lnTo>
                  <a:pt x="81" y="564"/>
                </a:lnTo>
                <a:lnTo>
                  <a:pt x="187" y="421"/>
                </a:lnTo>
                <a:lnTo>
                  <a:pt x="280" y="225"/>
                </a:lnTo>
                <a:lnTo>
                  <a:pt x="485" y="57"/>
                </a:lnTo>
                <a:lnTo>
                  <a:pt x="700" y="0"/>
                </a:lnTo>
                <a:lnTo>
                  <a:pt x="982" y="23"/>
                </a:lnTo>
                <a:lnTo>
                  <a:pt x="1285" y="151"/>
                </a:lnTo>
                <a:lnTo>
                  <a:pt x="1377" y="396"/>
                </a:lnTo>
                <a:lnTo>
                  <a:pt x="1332" y="701"/>
                </a:lnTo>
                <a:lnTo>
                  <a:pt x="1099" y="1059"/>
                </a:lnTo>
                <a:lnTo>
                  <a:pt x="636" y="1210"/>
                </a:lnTo>
                <a:lnTo>
                  <a:pt x="217" y="1246"/>
                </a:lnTo>
                <a:lnTo>
                  <a:pt x="29" y="1192"/>
                </a:lnTo>
                <a:lnTo>
                  <a:pt x="45" y="952"/>
                </a:lnTo>
                <a:lnTo>
                  <a:pt x="0" y="76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5349875" y="1374775"/>
            <a:ext cx="533400" cy="10668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158" y="209"/>
              </a:cxn>
              <a:cxn ang="0">
                <a:pos x="336" y="0"/>
              </a:cxn>
            </a:cxnLst>
            <a:rect l="0" t="0" r="r" b="b"/>
            <a:pathLst>
              <a:path w="336" h="672">
                <a:moveTo>
                  <a:pt x="0" y="672"/>
                </a:moveTo>
                <a:cubicBezTo>
                  <a:pt x="26" y="595"/>
                  <a:pt x="102" y="321"/>
                  <a:pt x="158" y="209"/>
                </a:cubicBezTo>
                <a:cubicBezTo>
                  <a:pt x="214" y="97"/>
                  <a:pt x="299" y="44"/>
                  <a:pt x="336" y="0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5883275" y="1831975"/>
            <a:ext cx="5334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5273675" y="3343275"/>
            <a:ext cx="1066800" cy="393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40" y="8"/>
              </a:cxn>
              <a:cxn ang="0">
                <a:pos x="384" y="56"/>
              </a:cxn>
              <a:cxn ang="0">
                <a:pos x="576" y="152"/>
              </a:cxn>
              <a:cxn ang="0">
                <a:pos x="672" y="248"/>
              </a:cxn>
            </a:cxnLst>
            <a:rect l="0" t="0" r="r" b="b"/>
            <a:pathLst>
              <a:path w="672" h="248">
                <a:moveTo>
                  <a:pt x="0" y="8"/>
                </a:moveTo>
                <a:cubicBezTo>
                  <a:pt x="88" y="4"/>
                  <a:pt x="176" y="0"/>
                  <a:pt x="240" y="8"/>
                </a:cubicBezTo>
                <a:cubicBezTo>
                  <a:pt x="304" y="16"/>
                  <a:pt x="328" y="32"/>
                  <a:pt x="384" y="56"/>
                </a:cubicBezTo>
                <a:cubicBezTo>
                  <a:pt x="440" y="80"/>
                  <a:pt x="528" y="120"/>
                  <a:pt x="576" y="152"/>
                </a:cubicBezTo>
                <a:cubicBezTo>
                  <a:pt x="624" y="184"/>
                  <a:pt x="656" y="232"/>
                  <a:pt x="672" y="248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 rot="1426970">
            <a:off x="5045075" y="3724275"/>
            <a:ext cx="1066800" cy="393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40" y="8"/>
              </a:cxn>
              <a:cxn ang="0">
                <a:pos x="384" y="56"/>
              </a:cxn>
              <a:cxn ang="0">
                <a:pos x="576" y="152"/>
              </a:cxn>
              <a:cxn ang="0">
                <a:pos x="672" y="248"/>
              </a:cxn>
            </a:cxnLst>
            <a:rect l="0" t="0" r="r" b="b"/>
            <a:pathLst>
              <a:path w="672" h="248">
                <a:moveTo>
                  <a:pt x="0" y="8"/>
                </a:moveTo>
                <a:cubicBezTo>
                  <a:pt x="88" y="4"/>
                  <a:pt x="176" y="0"/>
                  <a:pt x="240" y="8"/>
                </a:cubicBezTo>
                <a:cubicBezTo>
                  <a:pt x="304" y="16"/>
                  <a:pt x="328" y="32"/>
                  <a:pt x="384" y="56"/>
                </a:cubicBezTo>
                <a:cubicBezTo>
                  <a:pt x="440" y="80"/>
                  <a:pt x="528" y="120"/>
                  <a:pt x="576" y="152"/>
                </a:cubicBezTo>
                <a:cubicBezTo>
                  <a:pt x="624" y="184"/>
                  <a:pt x="656" y="232"/>
                  <a:pt x="672" y="248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 rot="2445056">
            <a:off x="3521075" y="1819275"/>
            <a:ext cx="1066800" cy="393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40" y="8"/>
              </a:cxn>
              <a:cxn ang="0">
                <a:pos x="384" y="56"/>
              </a:cxn>
              <a:cxn ang="0">
                <a:pos x="576" y="152"/>
              </a:cxn>
              <a:cxn ang="0">
                <a:pos x="672" y="248"/>
              </a:cxn>
            </a:cxnLst>
            <a:rect l="0" t="0" r="r" b="b"/>
            <a:pathLst>
              <a:path w="672" h="248">
                <a:moveTo>
                  <a:pt x="0" y="8"/>
                </a:moveTo>
                <a:cubicBezTo>
                  <a:pt x="88" y="4"/>
                  <a:pt x="176" y="0"/>
                  <a:pt x="240" y="8"/>
                </a:cubicBezTo>
                <a:cubicBezTo>
                  <a:pt x="304" y="16"/>
                  <a:pt x="328" y="32"/>
                  <a:pt x="384" y="56"/>
                </a:cubicBezTo>
                <a:cubicBezTo>
                  <a:pt x="440" y="80"/>
                  <a:pt x="528" y="120"/>
                  <a:pt x="576" y="152"/>
                </a:cubicBezTo>
                <a:cubicBezTo>
                  <a:pt x="624" y="184"/>
                  <a:pt x="656" y="232"/>
                  <a:pt x="672" y="248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4435475" y="3889375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4740275" y="3848100"/>
            <a:ext cx="152400" cy="76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553200" y="3549650"/>
            <a:ext cx="7096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1E288A"/>
                </a:solidFill>
                <a:latin typeface="Times New Roman" pitchFamily="18" charset="0"/>
              </a:rPr>
              <a:t>CO</a:t>
            </a:r>
            <a:r>
              <a:rPr lang="en-US" sz="2400" baseline="-25000">
                <a:solidFill>
                  <a:srgbClr val="1E288A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172200" y="4159250"/>
            <a:ext cx="7270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H</a:t>
            </a:r>
            <a:r>
              <a:rPr lang="en-US" sz="2400" baseline="-25000">
                <a:solidFill>
                  <a:schemeClr val="accent1"/>
                </a:solidFill>
                <a:latin typeface="Times New Roman" pitchFamily="18" charset="0"/>
              </a:rPr>
              <a:t>2</a:t>
            </a:r>
            <a:r>
              <a:rPr lang="en-US" sz="2400">
                <a:solidFill>
                  <a:schemeClr val="accent1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7086600" y="425450"/>
            <a:ext cx="13081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66FF"/>
                </a:solidFill>
                <a:latin typeface="Times New Roman" pitchFamily="18" charset="0"/>
              </a:rPr>
              <a:t>Cell baru</a:t>
            </a:r>
          </a:p>
        </p:txBody>
      </p:sp>
      <p:sp>
        <p:nvSpPr>
          <p:cNvPr id="25618" name="Freeform 18"/>
          <p:cNvSpPr>
            <a:spLocks/>
          </p:cNvSpPr>
          <p:nvPr/>
        </p:nvSpPr>
        <p:spPr bwMode="auto">
          <a:xfrm rot="1584694">
            <a:off x="3368675" y="2200275"/>
            <a:ext cx="1066800" cy="393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40" y="8"/>
              </a:cxn>
              <a:cxn ang="0">
                <a:pos x="384" y="56"/>
              </a:cxn>
              <a:cxn ang="0">
                <a:pos x="576" y="152"/>
              </a:cxn>
              <a:cxn ang="0">
                <a:pos x="672" y="248"/>
              </a:cxn>
            </a:cxnLst>
            <a:rect l="0" t="0" r="r" b="b"/>
            <a:pathLst>
              <a:path w="672" h="248">
                <a:moveTo>
                  <a:pt x="0" y="8"/>
                </a:moveTo>
                <a:cubicBezTo>
                  <a:pt x="88" y="4"/>
                  <a:pt x="176" y="0"/>
                  <a:pt x="240" y="8"/>
                </a:cubicBezTo>
                <a:cubicBezTo>
                  <a:pt x="304" y="16"/>
                  <a:pt x="328" y="32"/>
                  <a:pt x="384" y="56"/>
                </a:cubicBezTo>
                <a:cubicBezTo>
                  <a:pt x="440" y="80"/>
                  <a:pt x="528" y="120"/>
                  <a:pt x="576" y="152"/>
                </a:cubicBezTo>
                <a:cubicBezTo>
                  <a:pt x="624" y="184"/>
                  <a:pt x="656" y="232"/>
                  <a:pt x="672" y="248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19" name="Freeform 19"/>
          <p:cNvSpPr>
            <a:spLocks/>
          </p:cNvSpPr>
          <p:nvPr/>
        </p:nvSpPr>
        <p:spPr bwMode="auto">
          <a:xfrm rot="22329666">
            <a:off x="2535238" y="2384425"/>
            <a:ext cx="1600200" cy="393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40" y="8"/>
              </a:cxn>
              <a:cxn ang="0">
                <a:pos x="384" y="56"/>
              </a:cxn>
              <a:cxn ang="0">
                <a:pos x="576" y="152"/>
              </a:cxn>
              <a:cxn ang="0">
                <a:pos x="672" y="248"/>
              </a:cxn>
            </a:cxnLst>
            <a:rect l="0" t="0" r="r" b="b"/>
            <a:pathLst>
              <a:path w="672" h="248">
                <a:moveTo>
                  <a:pt x="0" y="8"/>
                </a:moveTo>
                <a:cubicBezTo>
                  <a:pt x="88" y="4"/>
                  <a:pt x="176" y="0"/>
                  <a:pt x="240" y="8"/>
                </a:cubicBezTo>
                <a:cubicBezTo>
                  <a:pt x="304" y="16"/>
                  <a:pt x="328" y="32"/>
                  <a:pt x="384" y="56"/>
                </a:cubicBezTo>
                <a:cubicBezTo>
                  <a:pt x="440" y="80"/>
                  <a:pt x="528" y="120"/>
                  <a:pt x="576" y="152"/>
                </a:cubicBezTo>
                <a:cubicBezTo>
                  <a:pt x="624" y="184"/>
                  <a:pt x="656" y="232"/>
                  <a:pt x="672" y="248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2682875" y="1603375"/>
            <a:ext cx="12858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chemeClr val="accent2"/>
                </a:solidFill>
                <a:latin typeface="Times New Roman" pitchFamily="18" charset="0"/>
              </a:rPr>
              <a:t>Absorbsi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4572000" y="4343400"/>
            <a:ext cx="12858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 u="sng">
                <a:solidFill>
                  <a:srgbClr val="FF9900"/>
                </a:solidFill>
                <a:latin typeface="Times New Roman" pitchFamily="18" charset="0"/>
              </a:rPr>
              <a:t>Adsorpsi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2514600" y="1035050"/>
            <a:ext cx="21367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Organik terlarut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2301875" y="1527175"/>
            <a:ext cx="533400" cy="152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1600200" y="1111250"/>
            <a:ext cx="50641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O</a:t>
            </a:r>
            <a:r>
              <a:rPr lang="en-US" sz="2400" baseline="-25000">
                <a:solidFill>
                  <a:schemeClr val="accent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1219200" y="1949450"/>
            <a:ext cx="1198563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Nutrient</a:t>
            </a:r>
          </a:p>
          <a:p>
            <a:r>
              <a:rPr lang="en-US" sz="2400">
                <a:latin typeface="Times New Roman" pitchFamily="18" charset="0"/>
              </a:rPr>
              <a:t>N, P</a:t>
            </a:r>
          </a:p>
        </p:txBody>
      </p:sp>
      <p:sp>
        <p:nvSpPr>
          <p:cNvPr id="25626" name="Freeform 26"/>
          <p:cNvSpPr>
            <a:spLocks/>
          </p:cNvSpPr>
          <p:nvPr/>
        </p:nvSpPr>
        <p:spPr bwMode="auto">
          <a:xfrm rot="8552816" flipH="1">
            <a:off x="3292475" y="4575175"/>
            <a:ext cx="1600200" cy="393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40" y="8"/>
              </a:cxn>
              <a:cxn ang="0">
                <a:pos x="384" y="56"/>
              </a:cxn>
              <a:cxn ang="0">
                <a:pos x="576" y="152"/>
              </a:cxn>
              <a:cxn ang="0">
                <a:pos x="672" y="248"/>
              </a:cxn>
            </a:cxnLst>
            <a:rect l="0" t="0" r="r" b="b"/>
            <a:pathLst>
              <a:path w="672" h="248">
                <a:moveTo>
                  <a:pt x="0" y="8"/>
                </a:moveTo>
                <a:cubicBezTo>
                  <a:pt x="88" y="4"/>
                  <a:pt x="176" y="0"/>
                  <a:pt x="240" y="8"/>
                </a:cubicBezTo>
                <a:cubicBezTo>
                  <a:pt x="304" y="16"/>
                  <a:pt x="328" y="32"/>
                  <a:pt x="384" y="56"/>
                </a:cubicBezTo>
                <a:cubicBezTo>
                  <a:pt x="440" y="80"/>
                  <a:pt x="528" y="120"/>
                  <a:pt x="576" y="152"/>
                </a:cubicBezTo>
                <a:cubicBezTo>
                  <a:pt x="624" y="184"/>
                  <a:pt x="656" y="232"/>
                  <a:pt x="672" y="248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27" name="Freeform 27"/>
          <p:cNvSpPr>
            <a:spLocks/>
          </p:cNvSpPr>
          <p:nvPr/>
        </p:nvSpPr>
        <p:spPr bwMode="auto">
          <a:xfrm rot="10182627" flipH="1">
            <a:off x="2606675" y="4346575"/>
            <a:ext cx="1600200" cy="393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40" y="8"/>
              </a:cxn>
              <a:cxn ang="0">
                <a:pos x="384" y="56"/>
              </a:cxn>
              <a:cxn ang="0">
                <a:pos x="576" y="152"/>
              </a:cxn>
              <a:cxn ang="0">
                <a:pos x="672" y="248"/>
              </a:cxn>
            </a:cxnLst>
            <a:rect l="0" t="0" r="r" b="b"/>
            <a:pathLst>
              <a:path w="672" h="248">
                <a:moveTo>
                  <a:pt x="0" y="8"/>
                </a:moveTo>
                <a:cubicBezTo>
                  <a:pt x="88" y="4"/>
                  <a:pt x="176" y="0"/>
                  <a:pt x="240" y="8"/>
                </a:cubicBezTo>
                <a:cubicBezTo>
                  <a:pt x="304" y="16"/>
                  <a:pt x="328" y="32"/>
                  <a:pt x="384" y="56"/>
                </a:cubicBezTo>
                <a:cubicBezTo>
                  <a:pt x="440" y="80"/>
                  <a:pt x="528" y="120"/>
                  <a:pt x="576" y="152"/>
                </a:cubicBezTo>
                <a:cubicBezTo>
                  <a:pt x="624" y="184"/>
                  <a:pt x="656" y="232"/>
                  <a:pt x="672" y="248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28" name="Freeform 28"/>
          <p:cNvSpPr>
            <a:spLocks/>
          </p:cNvSpPr>
          <p:nvPr/>
        </p:nvSpPr>
        <p:spPr bwMode="auto">
          <a:xfrm rot="9349087" flipH="1">
            <a:off x="2987675" y="4422775"/>
            <a:ext cx="1600200" cy="393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240" y="8"/>
              </a:cxn>
              <a:cxn ang="0">
                <a:pos x="384" y="56"/>
              </a:cxn>
              <a:cxn ang="0">
                <a:pos x="576" y="152"/>
              </a:cxn>
              <a:cxn ang="0">
                <a:pos x="672" y="248"/>
              </a:cxn>
            </a:cxnLst>
            <a:rect l="0" t="0" r="r" b="b"/>
            <a:pathLst>
              <a:path w="672" h="248">
                <a:moveTo>
                  <a:pt x="0" y="8"/>
                </a:moveTo>
                <a:cubicBezTo>
                  <a:pt x="88" y="4"/>
                  <a:pt x="176" y="0"/>
                  <a:pt x="240" y="8"/>
                </a:cubicBezTo>
                <a:cubicBezTo>
                  <a:pt x="304" y="16"/>
                  <a:pt x="328" y="32"/>
                  <a:pt x="384" y="56"/>
                </a:cubicBezTo>
                <a:cubicBezTo>
                  <a:pt x="440" y="80"/>
                  <a:pt x="528" y="120"/>
                  <a:pt x="576" y="152"/>
                </a:cubicBezTo>
                <a:cubicBezTo>
                  <a:pt x="624" y="184"/>
                  <a:pt x="656" y="232"/>
                  <a:pt x="672" y="248"/>
                </a:cubicBez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5629" name="Oval 29"/>
          <p:cNvSpPr>
            <a:spLocks noChangeArrowheads="1"/>
          </p:cNvSpPr>
          <p:nvPr/>
        </p:nvSpPr>
        <p:spPr bwMode="auto">
          <a:xfrm>
            <a:off x="4054475" y="3930650"/>
            <a:ext cx="2286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3825875" y="393065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>
            <a:off x="3749675" y="4956175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>
            <a:off x="2530475" y="5108575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33" name="Oval 33"/>
          <p:cNvSpPr>
            <a:spLocks noChangeArrowheads="1"/>
          </p:cNvSpPr>
          <p:nvPr/>
        </p:nvSpPr>
        <p:spPr bwMode="auto">
          <a:xfrm>
            <a:off x="3063875" y="4956175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2911475" y="4575175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Oval 35"/>
          <p:cNvSpPr>
            <a:spLocks noChangeArrowheads="1"/>
          </p:cNvSpPr>
          <p:nvPr/>
        </p:nvSpPr>
        <p:spPr bwMode="auto">
          <a:xfrm>
            <a:off x="2225675" y="4727575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3140075" y="5260975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Oval 37"/>
          <p:cNvSpPr>
            <a:spLocks noChangeArrowheads="1"/>
          </p:cNvSpPr>
          <p:nvPr/>
        </p:nvSpPr>
        <p:spPr bwMode="auto">
          <a:xfrm>
            <a:off x="3825875" y="5413375"/>
            <a:ext cx="152400" cy="76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Text Box 38"/>
          <p:cNvSpPr txBox="1">
            <a:spLocks noChangeArrowheads="1"/>
          </p:cNvSpPr>
          <p:nvPr/>
        </p:nvSpPr>
        <p:spPr bwMode="auto">
          <a:xfrm>
            <a:off x="1311275" y="5489575"/>
            <a:ext cx="36623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1E288A"/>
                </a:solidFill>
                <a:latin typeface="Times New Roman" pitchFamily="18" charset="0"/>
              </a:rPr>
              <a:t>Koloid dan Suspended Solid</a:t>
            </a:r>
          </a:p>
        </p:txBody>
      </p:sp>
      <p:sp>
        <p:nvSpPr>
          <p:cNvPr id="25639" name="Text Box 39"/>
          <p:cNvSpPr txBox="1">
            <a:spLocks noChangeArrowheads="1"/>
          </p:cNvSpPr>
          <p:nvPr/>
        </p:nvSpPr>
        <p:spPr bwMode="auto">
          <a:xfrm>
            <a:off x="4267200" y="2863850"/>
            <a:ext cx="944563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CELL</a:t>
            </a:r>
          </a:p>
        </p:txBody>
      </p:sp>
      <p:sp>
        <p:nvSpPr>
          <p:cNvPr id="25640" name="Text Box 40"/>
          <p:cNvSpPr txBox="1">
            <a:spLocks noChangeArrowheads="1"/>
          </p:cNvSpPr>
          <p:nvPr/>
        </p:nvSpPr>
        <p:spPr bwMode="auto">
          <a:xfrm>
            <a:off x="5257800" y="4810125"/>
            <a:ext cx="3886200" cy="2060575"/>
          </a:xfrm>
          <a:prstGeom prst="rect">
            <a:avLst/>
          </a:prstGeom>
          <a:solidFill>
            <a:srgbClr val="66FFFF"/>
          </a:solidFill>
          <a:ln w="12700" cap="sq">
            <a:solidFill>
              <a:srgbClr val="1E288A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1600" u="sng">
                <a:latin typeface="Times New Roman" pitchFamily="18" charset="0"/>
              </a:rPr>
              <a:t>Catatan</a:t>
            </a:r>
          </a:p>
          <a:p>
            <a:r>
              <a:rPr lang="en-US" sz="1600">
                <a:latin typeface="Times New Roman" pitchFamily="18" charset="0"/>
              </a:rPr>
              <a:t>Pada  proses </a:t>
            </a:r>
            <a:r>
              <a:rPr lang="en-US" sz="1600" u="sng">
                <a:latin typeface="Times New Roman" pitchFamily="18" charset="0"/>
              </a:rPr>
              <a:t>anaerobik</a:t>
            </a:r>
            <a:r>
              <a:rPr lang="en-US" sz="1600">
                <a:latin typeface="Times New Roman" pitchFamily="18" charset="0"/>
              </a:rPr>
              <a:t> yang keluar dari cell</a:t>
            </a:r>
          </a:p>
          <a:p>
            <a:r>
              <a:rPr lang="en-US" sz="1600" u="sng">
                <a:latin typeface="Times New Roman" pitchFamily="18" charset="0"/>
              </a:rPr>
              <a:t>berupa</a:t>
            </a:r>
            <a:r>
              <a:rPr lang="en-US" sz="1600">
                <a:latin typeface="Times New Roman" pitchFamily="18" charset="0"/>
              </a:rPr>
              <a:t> CH</a:t>
            </a:r>
            <a:r>
              <a:rPr lang="en-US" sz="1600" baseline="-25000">
                <a:latin typeface="Times New Roman" pitchFamily="18" charset="0"/>
              </a:rPr>
              <a:t>4</a:t>
            </a:r>
            <a:r>
              <a:rPr lang="en-US" sz="1600">
                <a:latin typeface="Times New Roman" pitchFamily="18" charset="0"/>
              </a:rPr>
              <a:t> , CO</a:t>
            </a:r>
            <a:r>
              <a:rPr lang="en-US" sz="1600" baseline="-25000">
                <a:latin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</a:rPr>
              <a:t> </a:t>
            </a:r>
          </a:p>
          <a:p>
            <a:pPr algn="ctr"/>
            <a:r>
              <a:rPr lang="en-US" sz="1600">
                <a:latin typeface="Times New Roman" pitchFamily="18" charset="0"/>
              </a:rPr>
              <a:t>(untuk bakteri2 methan)</a:t>
            </a:r>
          </a:p>
          <a:p>
            <a:pPr algn="ctr"/>
            <a:endParaRPr lang="en-US" sz="1600">
              <a:latin typeface="Times New Roman" pitchFamily="18" charset="0"/>
            </a:endParaRPr>
          </a:p>
          <a:p>
            <a:r>
              <a:rPr lang="en-US" sz="1600" u="sng">
                <a:latin typeface="Times New Roman" pitchFamily="18" charset="0"/>
              </a:rPr>
              <a:t>berupa</a:t>
            </a:r>
            <a:r>
              <a:rPr lang="en-US" sz="1600">
                <a:latin typeface="Times New Roman" pitchFamily="18" charset="0"/>
              </a:rPr>
              <a:t> CO</a:t>
            </a:r>
            <a:r>
              <a:rPr lang="en-US" sz="1600" baseline="-25000">
                <a:latin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</a:rPr>
              <a:t>, H</a:t>
            </a:r>
            <a:r>
              <a:rPr lang="en-US" sz="1600" baseline="-25000">
                <a:latin typeface="Times New Roman" pitchFamily="18" charset="0"/>
              </a:rPr>
              <a:t>2</a:t>
            </a:r>
            <a:r>
              <a:rPr lang="en-US" sz="1600">
                <a:latin typeface="Times New Roman" pitchFamily="18" charset="0"/>
              </a:rPr>
              <a:t>, asam2 organik </a:t>
            </a:r>
          </a:p>
          <a:p>
            <a:pPr algn="ctr"/>
            <a:r>
              <a:rPr lang="en-US" sz="1600">
                <a:latin typeface="Times New Roman" pitchFamily="18" charset="0"/>
              </a:rPr>
              <a:t>(untuk bakteri2 acetogenik)</a:t>
            </a:r>
          </a:p>
          <a:p>
            <a:endParaRPr lang="en-US" sz="1600" u="sng">
              <a:latin typeface="Times New Roman" pitchFamily="18" charset="0"/>
            </a:endParaRPr>
          </a:p>
        </p:txBody>
      </p:sp>
      <p:sp>
        <p:nvSpPr>
          <p:cNvPr id="25641" name="AutoShape 4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381000" y="62484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2057400"/>
            <a:ext cx="83820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400"/>
              <a:t>Pertumbuhan mikroba memerlukan antara </a:t>
            </a:r>
          </a:p>
          <a:p>
            <a:pPr>
              <a:buFont typeface="Wingdings" pitchFamily="2" charset="2"/>
              <a:buNone/>
            </a:pPr>
            <a:r>
              <a:rPr lang="en-US" sz="3400"/>
              <a:t>lain :</a:t>
            </a:r>
          </a:p>
          <a:p>
            <a:pPr>
              <a:buFont typeface="Wingdings" pitchFamily="2" charset="2"/>
              <a:buNone/>
            </a:pPr>
            <a:r>
              <a:rPr lang="en-US" sz="2600"/>
              <a:t>	- Unsur C (dari kandungan polutan organik)</a:t>
            </a:r>
          </a:p>
          <a:p>
            <a:pPr>
              <a:buFont typeface="Wingdings" pitchFamily="2" charset="2"/>
              <a:buNone/>
            </a:pPr>
            <a:r>
              <a:rPr lang="en-US" sz="2600"/>
              <a:t>	- Unsur N, P dan lain – lain (dari nutrient)</a:t>
            </a:r>
          </a:p>
          <a:p>
            <a:pPr>
              <a:buFont typeface="Wingdings" pitchFamily="2" charset="2"/>
              <a:buNone/>
            </a:pPr>
            <a:r>
              <a:rPr lang="en-US" sz="2600"/>
              <a:t>	- O</a:t>
            </a:r>
            <a:r>
              <a:rPr lang="en-US" sz="2600" baseline="-25000"/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/>
              <a:t>		</a:t>
            </a:r>
            <a:r>
              <a:rPr lang="en-US" sz="3400"/>
              <a:t>Proses biologis aerobik :</a:t>
            </a:r>
          </a:p>
          <a:p>
            <a:pPr>
              <a:buFont typeface="Wingdings" pitchFamily="2" charset="2"/>
              <a:buNone/>
            </a:pPr>
            <a:endParaRPr lang="en-US" sz="2600"/>
          </a:p>
          <a:p>
            <a:pPr>
              <a:buFontTx/>
              <a:buChar char="-"/>
            </a:pPr>
            <a:r>
              <a:rPr lang="en-US" sz="2600"/>
              <a:t>Aerobik tersuspensi (suspended growth)</a:t>
            </a:r>
          </a:p>
          <a:p>
            <a:pPr>
              <a:buFontTx/>
              <a:buChar char="-"/>
            </a:pPr>
            <a:endParaRPr lang="en-US" sz="2600"/>
          </a:p>
          <a:p>
            <a:pPr>
              <a:buFontTx/>
              <a:buChar char="-"/>
            </a:pPr>
            <a:r>
              <a:rPr lang="en-US" sz="2600"/>
              <a:t>Aerobik melekat (attached growth)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a ung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unggul</Template>
  <TotalTime>1257</TotalTime>
  <Words>698</Words>
  <Application>Microsoft Office PowerPoint</Application>
  <PresentationFormat>On-screen Show (4:3)</PresentationFormat>
  <Paragraphs>150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esa unggul</vt:lpstr>
      <vt:lpstr>PowerPoint Presentation</vt:lpstr>
      <vt:lpstr>PowerPoint Presentation</vt:lpstr>
      <vt:lpstr>Keuntungan dan Kerugian Pengolahan secara Aerobik :</vt:lpstr>
      <vt:lpstr>PowerPoint Presentation</vt:lpstr>
      <vt:lpstr>PowerPoint Presentation</vt:lpstr>
      <vt:lpstr>Penguraian organik oleh mikrobiologik</vt:lpstr>
      <vt:lpstr>PowerPoint Presentation</vt:lpstr>
      <vt:lpstr>PowerPoint Presentation</vt:lpstr>
      <vt:lpstr>PowerPoint Presentation</vt:lpstr>
      <vt:lpstr>PowerPoint Presentation</vt:lpstr>
      <vt:lpstr>ACTIVATED SLUDGE PROCESS</vt:lpstr>
      <vt:lpstr>PowerPoint Presentation</vt:lpstr>
      <vt:lpstr>Oxidation Ditch</vt:lpstr>
      <vt:lpstr>PowerPoint Presentation</vt:lpstr>
      <vt:lpstr>PowerPoint Presentation</vt:lpstr>
      <vt:lpstr>PowerPoint Presentation</vt:lpstr>
      <vt:lpstr> FAKULTATIF LAGOON </vt:lpstr>
      <vt:lpstr>FAKULTATIF LAGOON </vt:lpstr>
      <vt:lpstr>PowerPoint Presentation</vt:lpstr>
      <vt:lpstr>PowerPoint Presentation</vt:lpstr>
      <vt:lpstr>TRICKLING FILTER</vt:lpstr>
      <vt:lpstr>TRICKLING FILTER</vt:lpstr>
      <vt:lpstr>PowerPoint Presentation</vt:lpstr>
      <vt:lpstr>PowerPoint Presentation</vt:lpstr>
      <vt:lpstr>ROTATING BIOLOGICAL CONTACTORS</vt:lpstr>
      <vt:lpstr>ROTATING BIOLOGICAL CONTACTORS</vt:lpstr>
      <vt:lpstr>Gambar 2. Proses biologis aerobik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tekkim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Jurusan Teknik Kimia FTI - ITS</dc:title>
  <dc:subject>Jurusan Teknik Kimia FTI - ITS</dc:subject>
  <dc:creator>Jurusan Teknik Kimia FTI - ITS</dc:creator>
  <cp:lastModifiedBy>Asus</cp:lastModifiedBy>
  <cp:revision>56</cp:revision>
  <dcterms:created xsi:type="dcterms:W3CDTF">2002-10-08T22:14:45Z</dcterms:created>
  <dcterms:modified xsi:type="dcterms:W3CDTF">2017-09-04T16:59:02Z</dcterms:modified>
</cp:coreProperties>
</file>