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4"/>
  </p:notesMasterIdLst>
  <p:handoutMasterIdLst>
    <p:handoutMasterId r:id="rId45"/>
  </p:handoutMasterIdLst>
  <p:sldIdLst>
    <p:sldId id="326" r:id="rId2"/>
    <p:sldId id="315" r:id="rId3"/>
    <p:sldId id="324" r:id="rId4"/>
    <p:sldId id="316" r:id="rId5"/>
    <p:sldId id="327" r:id="rId6"/>
    <p:sldId id="270" r:id="rId7"/>
    <p:sldId id="272" r:id="rId8"/>
    <p:sldId id="306" r:id="rId9"/>
    <p:sldId id="308" r:id="rId10"/>
    <p:sldId id="309" r:id="rId11"/>
    <p:sldId id="311" r:id="rId12"/>
    <p:sldId id="328" r:id="rId13"/>
    <p:sldId id="331" r:id="rId14"/>
    <p:sldId id="332" r:id="rId15"/>
    <p:sldId id="259" r:id="rId16"/>
    <p:sldId id="258" r:id="rId17"/>
    <p:sldId id="275" r:id="rId18"/>
    <p:sldId id="317" r:id="rId19"/>
    <p:sldId id="261" r:id="rId20"/>
    <p:sldId id="262" r:id="rId21"/>
    <p:sldId id="319" r:id="rId22"/>
    <p:sldId id="320" r:id="rId23"/>
    <p:sldId id="263" r:id="rId24"/>
    <p:sldId id="264" r:id="rId25"/>
    <p:sldId id="321" r:id="rId26"/>
    <p:sldId id="322" r:id="rId27"/>
    <p:sldId id="288" r:id="rId28"/>
    <p:sldId id="292" r:id="rId29"/>
    <p:sldId id="293" r:id="rId30"/>
    <p:sldId id="294" r:id="rId31"/>
    <p:sldId id="296" r:id="rId32"/>
    <p:sldId id="297" r:id="rId33"/>
    <p:sldId id="298" r:id="rId34"/>
    <p:sldId id="300" r:id="rId35"/>
    <p:sldId id="301" r:id="rId36"/>
    <p:sldId id="329" r:id="rId37"/>
    <p:sldId id="330" r:id="rId38"/>
    <p:sldId id="333" r:id="rId39"/>
    <p:sldId id="334" r:id="rId40"/>
    <p:sldId id="335" r:id="rId41"/>
    <p:sldId id="336" r:id="rId42"/>
    <p:sldId id="323" r:id="rId43"/>
  </p:sldIdLst>
  <p:sldSz cx="9144000" cy="6858000" type="screen4x3"/>
  <p:notesSz cx="6808788" cy="9823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D62AFA-EA7B-466E-908B-0205978C6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5A0740E-2E01-4513-8685-58185F618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20C31-AFE8-41B2-BBA9-385783C6BA99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A4B8-8482-41E1-BD95-123F98E097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BF90-6172-40B3-9020-EBABB505E7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96B7-BAD7-4D73-B372-7048C6AF83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AC5D18-9907-49EB-8909-F450BCE5C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2FD-552C-4E6A-ADE6-19AD115E45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7A0-B017-420B-83BC-0E2E728497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B145-2ECB-4BDD-BD06-70559DE0C1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2F19-B12F-4A5F-8B17-BF1B544E26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432D-02C7-45AC-9160-22A6429A5E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3703-20FB-4B11-823C-20042F678C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7AE-819E-4CF1-9B49-B442333544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94E-3272-4CB3-81F0-E447B8E45D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59EB-943A-40D4-AE2A-F879CC7324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0" y="7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67000" y="3657600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Limbah secara Biologi (Anaerob)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229600" cy="2624138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3400" dirty="0" err="1"/>
              <a:t>Aerobik</a:t>
            </a:r>
            <a:r>
              <a:rPr lang="en-US" sz="3400" dirty="0"/>
              <a:t> </a:t>
            </a:r>
            <a:r>
              <a:rPr lang="en-US" sz="3400" dirty="0" err="1"/>
              <a:t>tersuspensi</a:t>
            </a:r>
            <a:r>
              <a:rPr lang="en-US" sz="3400" dirty="0"/>
              <a:t> :</a:t>
            </a:r>
          </a:p>
          <a:p>
            <a:pPr>
              <a:buFontTx/>
              <a:buChar char="-"/>
            </a:pPr>
            <a:r>
              <a:rPr lang="en-US" sz="2600" dirty="0" err="1" smtClean="0"/>
              <a:t>Proses</a:t>
            </a:r>
            <a:r>
              <a:rPr lang="en-US" sz="2600" dirty="0" smtClean="0"/>
              <a:t> </a:t>
            </a:r>
            <a:r>
              <a:rPr lang="en-US" sz="2600" dirty="0" err="1"/>
              <a:t>lumpur</a:t>
            </a:r>
            <a:r>
              <a:rPr lang="en-US" sz="2600" dirty="0"/>
              <a:t> </a:t>
            </a:r>
            <a:r>
              <a:rPr lang="en-US" sz="2600" dirty="0" err="1"/>
              <a:t>aktif</a:t>
            </a:r>
            <a:r>
              <a:rPr lang="en-US" sz="2600" dirty="0"/>
              <a:t> (</a:t>
            </a:r>
            <a:r>
              <a:rPr lang="en-US" sz="2600" i="1" dirty="0"/>
              <a:t>activated sludge </a:t>
            </a:r>
            <a:r>
              <a:rPr lang="en-US" sz="2600" i="1" dirty="0" smtClean="0"/>
              <a:t>process</a:t>
            </a:r>
            <a:r>
              <a:rPr lang="en-US" sz="2600" dirty="0" smtClean="0"/>
              <a:t>)</a:t>
            </a:r>
          </a:p>
          <a:p>
            <a:pPr>
              <a:buFontTx/>
              <a:buChar char="-"/>
            </a:pP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/>
              <a:t>selokan</a:t>
            </a:r>
            <a:r>
              <a:rPr lang="en-US" sz="2600" dirty="0"/>
              <a:t> </a:t>
            </a:r>
            <a:r>
              <a:rPr lang="en-US" sz="2600" dirty="0" err="1"/>
              <a:t>oksidasi</a:t>
            </a:r>
            <a:r>
              <a:rPr lang="en-US" sz="2600" dirty="0"/>
              <a:t> (</a:t>
            </a:r>
            <a:r>
              <a:rPr lang="en-US" sz="2600" i="1" dirty="0" err="1"/>
              <a:t>oxydation</a:t>
            </a:r>
            <a:r>
              <a:rPr lang="en-US" sz="2600" i="1" dirty="0"/>
              <a:t> ditch</a:t>
            </a:r>
            <a:r>
              <a:rPr lang="en-US" sz="2600" dirty="0"/>
              <a:t>)</a:t>
            </a:r>
          </a:p>
          <a:p>
            <a:pPr>
              <a:buFontTx/>
              <a:buChar char="-"/>
            </a:pPr>
            <a:r>
              <a:rPr lang="en-US" sz="2600" dirty="0"/>
              <a:t>Lagoon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4800" y="381000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3400" dirty="0" err="1"/>
              <a:t>Aerobik</a:t>
            </a:r>
            <a:r>
              <a:rPr lang="en-US" sz="3400" dirty="0"/>
              <a:t> </a:t>
            </a:r>
            <a:r>
              <a:rPr lang="en-US" sz="3400" dirty="0" err="1"/>
              <a:t>melekat</a:t>
            </a:r>
            <a:r>
              <a:rPr lang="en-US" sz="3400" dirty="0"/>
              <a:t> :</a:t>
            </a:r>
            <a:endParaRPr lang="en-US" sz="26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saringan</a:t>
            </a:r>
            <a:r>
              <a:rPr lang="en-US" sz="2600" dirty="0"/>
              <a:t> </a:t>
            </a:r>
            <a:r>
              <a:rPr lang="en-US" sz="2600" dirty="0" err="1"/>
              <a:t>tetes</a:t>
            </a:r>
            <a:r>
              <a:rPr lang="en-US" sz="2600" dirty="0"/>
              <a:t> (trickling filter)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 dirty="0"/>
              <a:t>Rotating biological contactor (RBC)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ACTIVATED SLUDGE PROCESS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i="1"/>
              <a:t>   Activated sludge</a:t>
            </a:r>
            <a:r>
              <a:rPr lang="en-US" sz="2600"/>
              <a:t> : massa (</a:t>
            </a:r>
            <a:r>
              <a:rPr lang="en-US" sz="2600" i="1"/>
              <a:t>floc</a:t>
            </a:r>
            <a:r>
              <a:rPr lang="en-US" sz="2600"/>
              <a:t>) yang mengandung kumpulan mikroba yang heterogen yang terdiri dari berbagai bakteri, yeast, jamur dan protozoa dan juga “organic matter” serta “slime material”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400" y="3657600"/>
            <a:ext cx="8229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	   </a:t>
            </a:r>
            <a:r>
              <a:rPr lang="en-US" sz="3400"/>
              <a:t>Activated sludge 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6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/>
              <a:t>MLSS		: 2000 – 5000 mg/l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/>
              <a:t>Oksigen terlarut	: &gt; 2 mg/l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9" name="Picture 3" descr="C:\Users\megah\Desktop\gam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282700"/>
            <a:ext cx="86614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Ditch</a:t>
            </a:r>
            <a:endParaRPr lang="en-US" dirty="0"/>
          </a:p>
        </p:txBody>
      </p:sp>
      <p:pic>
        <p:nvPicPr>
          <p:cNvPr id="5" name="Picture 4" descr="Image result for pengolahan limbah secara oxidation di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001000" cy="35814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</a:rPr>
              <a:t>Gambar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</a:rPr>
              <a:t> 6.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Oxydation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ditch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828800" y="2266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1" descr="C:\Users\megah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153400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990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Cara </a:t>
            </a:r>
            <a:r>
              <a:rPr lang="en-US" sz="3600" b="1" dirty="0" err="1" smtClean="0">
                <a:solidFill>
                  <a:schemeClr val="tx1"/>
                </a:solidFill>
              </a:rPr>
              <a:t>Kerja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AERATED LAGOON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Aerated lagoon adalah bak dengan kedalaman 2,5 - 5 m, dan luas permukaan beberapa ratus meter persegi serta diaerasi secara mekanis atau difusi udara, sehingga organik dalam air limbah dapat terurai.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Aerobik lagoon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DO dan suspended solid  dijaga uniform dalam bak</a:t>
            </a:r>
          </a:p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Fakultatif lagoon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DO dijaga tetap hadir dibagian lapisan air dalam bak,sebagian suspended solid dipertahankan.Lapisan bawah adalah anaerobik</a:t>
            </a:r>
          </a:p>
          <a:p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6693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91600" cy="5715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75438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Lagoon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500">
                <a:ea typeface="ＭＳ Ｐゴシック" pitchFamily="50" charset="-128"/>
              </a:rPr>
              <a:t/>
            </a:r>
            <a:br>
              <a:rPr lang="en-US" altLang="ja-JP" sz="3500">
                <a:ea typeface="ＭＳ Ｐゴシック" pitchFamily="50" charset="-128"/>
              </a:rPr>
            </a:br>
            <a:r>
              <a:rPr lang="en-US" altLang="ja-JP" sz="3500">
                <a:ea typeface="ＭＳ Ｐゴシック" pitchFamily="50" charset="-128"/>
              </a:rPr>
              <a:t>FAKULTATIF LAGOON</a:t>
            </a:r>
            <a:br>
              <a:rPr lang="en-US" altLang="ja-JP" sz="3500">
                <a:ea typeface="ＭＳ Ｐゴシック" pitchFamily="50" charset="-128"/>
              </a:rPr>
            </a:br>
            <a:endParaRPr lang="en-US" altLang="ja-JP" sz="3500">
              <a:ea typeface="ＭＳ Ｐゴシック" pitchFamily="50" charset="-128"/>
            </a:endParaRPr>
          </a:p>
        </p:txBody>
      </p:sp>
      <p:pic>
        <p:nvPicPr>
          <p:cNvPr id="28678" name="Picture 6" descr="aero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162800" cy="454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altLang="ja-JP" sz="3500">
                <a:ea typeface="ＭＳ Ｐゴシック" pitchFamily="50" charset="-128"/>
              </a:rPr>
              <a:t>FAKULTATIF LAGOON</a:t>
            </a:r>
            <a:br>
              <a:rPr lang="en-US" altLang="ja-JP" sz="3500">
                <a:ea typeface="ＭＳ Ｐゴシック" pitchFamily="50" charset="-128"/>
              </a:rPr>
            </a:br>
            <a:endParaRPr lang="en-US" sz="3500">
              <a:ea typeface="ＭＳ Ｐゴシック" pitchFamily="50" charset="-128"/>
            </a:endParaRPr>
          </a:p>
        </p:txBody>
      </p:sp>
      <p:pic>
        <p:nvPicPr>
          <p:cNvPr id="100356" name="Picture 4" descr="facultative lag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752600"/>
            <a:ext cx="4267200" cy="3371850"/>
          </a:xfrm>
          <a:prstGeom prst="rect">
            <a:avLst/>
          </a:prstGeom>
          <a:noFill/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 r="5080"/>
          <a:stretch>
            <a:fillRect/>
          </a:stretch>
        </p:blipFill>
        <p:spPr bwMode="auto">
          <a:xfrm>
            <a:off x="4600575" y="1752600"/>
            <a:ext cx="4316413" cy="36099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TRICKLING FILTER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Trickling filter adalah reaktor biologi berbentuk packed bed dari batu atau plastik sebagai media filternya dimana proses kimia-biologis berlangsung, media packing akan ditumbuhi lapisan slime / mikrobiologi aerobik.</a:t>
            </a:r>
          </a:p>
          <a:p>
            <a:endParaRPr lang="en-US" sz="2500">
              <a:solidFill>
                <a:srgbClr val="00604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Parameter desain dan operasional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Hydraulic loading</a:t>
            </a:r>
          </a:p>
          <a:p>
            <a:pPr>
              <a:buFontTx/>
              <a:buChar char="•"/>
            </a:pP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rate, 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flow/M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 surface area : 1 – 4</a:t>
            </a:r>
          </a:p>
          <a:p>
            <a:pPr>
              <a:buFontTx/>
              <a:buChar char="•"/>
            </a:pP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rat, 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flow/M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surface area : 8 – 40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BOD loading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rate, kg BOD/M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filter volume : 0.08 – 0.4 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rate, kg BOD/M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filter volume : 0.3 – 1.0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Recirculation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 ( % feed rate ) : 0 – 50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rate ( % feed rate ) : 25 - 300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396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sz="2400" b="1"/>
              <a:t>Aerobic Digestion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50825" y="1066800"/>
            <a:ext cx="8664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Merupakan salah satu proses pengolahan sludge dengan mengalirkan oksigen untuk membantu metabolisme bakteri dalam mengkonsumsi senyawa organik dan mengubahnya menjadi karbondioksida.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	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52713"/>
            <a:ext cx="5591175" cy="31527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940425" y="2420938"/>
            <a:ext cx="30591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Pengolahan sludge dengan metode ini lebih cepat dibandingkan dengan metode anaerobik, namun dari sisi ekonomi pengolahan ini lebih banyak memerlukan biaya terutama untuk keperluan pemompaan udara.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133600" y="609600"/>
            <a:ext cx="5791200" cy="4114800"/>
            <a:chOff x="1985" y="4902"/>
            <a:chExt cx="9900" cy="6083"/>
          </a:xfrm>
        </p:grpSpPr>
        <p:sp>
          <p:nvSpPr>
            <p:cNvPr id="8195" name="Rectangle 3" descr="Outlined diamond"/>
            <p:cNvSpPr>
              <a:spLocks noChangeArrowheads="1"/>
            </p:cNvSpPr>
            <p:nvPr/>
          </p:nvSpPr>
          <p:spPr bwMode="auto">
            <a:xfrm>
              <a:off x="3425" y="6665"/>
              <a:ext cx="1620" cy="216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2705" y="5225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>
              <a:off x="4325" y="5225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4325" y="5225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3425" y="8825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25" y="5945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3605" y="6125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60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96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50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86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345" y="828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6125" y="5225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5045" y="9005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6665" y="864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7745" y="864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6665" y="864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6665" y="9725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7205" y="9725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7205" y="1044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7205" y="1080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7745" y="900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1985" y="4902"/>
              <a:ext cx="8460" cy="6083"/>
            </a:xfrm>
            <a:prstGeom prst="rect">
              <a:avLst/>
            </a:prstGeom>
            <a:noFill/>
            <a:ln w="5715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2165" y="8285"/>
              <a:ext cx="19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Rock or</a:t>
              </a:r>
            </a:p>
            <a:p>
              <a:pPr eaLnBrk="0" hangingPunct="0"/>
              <a:r>
                <a:rPr lang="en-US" sz="1200"/>
                <a:t>Plastic</a:t>
              </a:r>
            </a:p>
            <a:p>
              <a:pPr eaLnBrk="0" hangingPunct="0"/>
              <a:r>
                <a:rPr lang="en-US" sz="1200"/>
                <a:t>packing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3425" y="9490"/>
              <a:ext cx="2700" cy="5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Trickling</a:t>
              </a:r>
              <a:r>
                <a:rPr lang="en-US" sz="1200">
                  <a:latin typeface="Times New Roman" pitchFamily="18" charset="0"/>
                </a:rPr>
                <a:t> Filter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345" y="5225"/>
              <a:ext cx="18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n-US" sz="1200"/>
                <a:t>Waste water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6305" y="522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Recycled</a:t>
              </a:r>
              <a:r>
                <a:rPr lang="en-US" sz="1200">
                  <a:latin typeface="Times New Roman" pitchFamily="18" charset="0"/>
                </a:rPr>
                <a:t> Effluent 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6305" y="828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   </a:t>
              </a:r>
              <a:r>
                <a:rPr lang="en-US" sz="1200"/>
                <a:t>Clarifier</a:t>
              </a:r>
              <a:r>
                <a:rPr lang="en-US" sz="12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8285" y="900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         </a:t>
              </a:r>
              <a:r>
                <a:rPr lang="en-US" sz="1200"/>
                <a:t>Effluent</a:t>
              </a:r>
              <a:r>
                <a:rPr lang="en-US" sz="12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8465" y="1044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Sludge </a:t>
              </a:r>
            </a:p>
          </p:txBody>
        </p:sp>
      </p:grp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685800" y="4953000"/>
            <a:ext cx="8153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Pada umumnya trickling filter tidak dapat mengurangi BOD lebih dari 85%. Namun secara umum lebih mudah dan lebih murah dibandingkan proses lumpur aktif.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>
                <a:solidFill>
                  <a:srgbClr val="006047"/>
                </a:solidFill>
              </a:rPr>
              <a:t>TRICKLING FILTER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20838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>
                <a:solidFill>
                  <a:srgbClr val="006047"/>
                </a:solidFill>
              </a:rPr>
              <a:t>TRICKLING FILTER</a:t>
            </a:r>
          </a:p>
        </p:txBody>
      </p:sp>
      <p:pic>
        <p:nvPicPr>
          <p:cNvPr id="103428" name="Picture 4" descr="trickling_filter_89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524000"/>
            <a:ext cx="6742113" cy="459263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609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ROTATING BIOLOGICAL CONTACTORS (RBC)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" y="2209800"/>
            <a:ext cx="7543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RBC dibuat dari lempengan2 plastik yang dipasang pada sumbu berputar. 40% volume alat ini dibenamkan dalam tangki air limbah. Dipermukaan lempengan akan tumbuh lapisan mikroba setebal 1–4 mm. Bila kontaktor ini diputar akan membawa sejumlah air limbah ke udara dan menyerap 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sehingga mikroba aerobik dapat mengoksidasi zat organik terlarutnya.</a:t>
            </a:r>
            <a:r>
              <a:rPr lang="en-US" sz="2500">
                <a:latin typeface="Times New Roman" pitchFamily="18" charset="0"/>
              </a:rPr>
              <a:t> Unjuk kerja alat ini serupa trickling filter.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05025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366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020763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ROTATING BIOLOGICAL CONTACTORS</a:t>
            </a:r>
          </a:p>
        </p:txBody>
      </p:sp>
      <p:pic>
        <p:nvPicPr>
          <p:cNvPr id="104452" name="Picture 4" descr="rotat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715000" cy="38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43800" cy="914400"/>
          </a:xfrm>
          <a:noFill/>
          <a:ln/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ROTATING BIOLOGICAL CONTACTORS</a:t>
            </a:r>
          </a:p>
        </p:txBody>
      </p:sp>
      <p:pic>
        <p:nvPicPr>
          <p:cNvPr id="105477" name="Picture 5" descr="rotating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4008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6858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sz="2200"/>
              <a:t>Gambar 2. </a:t>
            </a:r>
            <a:r>
              <a:rPr lang="en-US" sz="2200">
                <a:cs typeface="Times New Roman" pitchFamily="18" charset="0"/>
              </a:rPr>
              <a:t>Proses biologis aerobik</a:t>
            </a:r>
            <a:r>
              <a:rPr lang="en-US" sz="2200" baseline="-25000"/>
              <a:t> </a:t>
            </a:r>
          </a:p>
        </p:txBody>
      </p:sp>
      <p:pic>
        <p:nvPicPr>
          <p:cNvPr id="68611" name="Picture 3" descr="J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08225"/>
            <a:ext cx="7696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3.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Lumpur aktif konvensional </a:t>
            </a:r>
          </a:p>
        </p:txBody>
      </p:sp>
      <p:pic>
        <p:nvPicPr>
          <p:cNvPr id="72707" name="Picture 3" descr="I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4.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Stabilisasi kontak 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14525" y="23860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32" name="Picture 4" descr="H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001000" cy="314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sz="2400"/>
              <a:t>Keuntungan dan Kerugian Pengolahan secara Aerobik 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229600" cy="2895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Keuntungan :</a:t>
            </a:r>
          </a:p>
          <a:p>
            <a:pPr>
              <a:lnSpc>
                <a:spcPct val="80000"/>
              </a:lnSpc>
            </a:pPr>
            <a:r>
              <a:rPr lang="en-US" sz="2600"/>
              <a:t>Dapat menghasilkan level yang lebih tinggi dalam penanganan daripada septic tank (anaerobik)</a:t>
            </a:r>
          </a:p>
          <a:p>
            <a:pPr>
              <a:lnSpc>
                <a:spcPct val="80000"/>
              </a:lnSpc>
            </a:pPr>
            <a:r>
              <a:rPr lang="en-US" sz="2600"/>
              <a:t>Membantu melindungi sumber air yang berharga ketika sistem septic tidak dapat</a:t>
            </a:r>
          </a:p>
          <a:p>
            <a:pPr>
              <a:lnSpc>
                <a:spcPct val="80000"/>
              </a:lnSpc>
            </a:pPr>
            <a:r>
              <a:rPr lang="en-US" sz="2600"/>
              <a:t>Bisa memperpanjang umur drainfield</a:t>
            </a:r>
          </a:p>
          <a:p>
            <a:pPr>
              <a:lnSpc>
                <a:spcPct val="80000"/>
              </a:lnSpc>
            </a:pPr>
            <a:r>
              <a:rPr lang="en-US" sz="2600"/>
              <a:t>Bisa mengurangi ukuran drainfield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34290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Kerugian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Membutuhkan biaya operasi yang lebih tinggi daripada anaerobik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Membutuhkan listrik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Harus memperhitungkan kerusakan mesin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Memerlukan perawatan yang lebih rutin daripada anaerob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Bisa melepaskan lebih banyak nitrat ke air tanah darpada sistem anaerob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latin typeface="Times New Roman" pitchFamily="18" charset="0"/>
              </a:rPr>
              <a:t>Gambar 5.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Lumpur aktif pengadukan lengkap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876425" y="22764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756" name="Picture 4" descr="G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7.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Aerated lagoon types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57413" y="27384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6804" name="Picture 4" descr="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8229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8.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Trickling filter </a:t>
            </a:r>
          </a:p>
        </p:txBody>
      </p:sp>
      <p:pic>
        <p:nvPicPr>
          <p:cNvPr id="77827" name="Picture 3" descr="D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3914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9.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Biological Contactor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343150" y="22098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852" name="Picture 4" descr="C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0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Tabel Baku Mutu Limbah Industri Ethanol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685800" y="1905000"/>
            <a:ext cx="8001000" cy="4495800"/>
            <a:chOff x="-3" y="-3"/>
            <a:chExt cx="3576" cy="2097"/>
          </a:xfrm>
        </p:grpSpPr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0" y="0"/>
              <a:ext cx="3570" cy="2091"/>
              <a:chOff x="0" y="0"/>
              <a:chExt cx="3570" cy="2091"/>
            </a:xfrm>
          </p:grpSpPr>
          <p:grpSp>
            <p:nvGrpSpPr>
              <p:cNvPr id="80901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570" cy="403"/>
                <a:chOff x="0" y="0"/>
                <a:chExt cx="3570" cy="403"/>
              </a:xfrm>
            </p:grpSpPr>
            <p:sp>
              <p:nvSpPr>
                <p:cNvPr id="8090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484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BAKU MUTU LIMBAH CAIR UNTUK INDUSTRI ETHANOL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7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04" name="Group 8"/>
              <p:cNvGrpSpPr>
                <a:grpSpLocks/>
              </p:cNvGrpSpPr>
              <p:nvPr/>
            </p:nvGrpSpPr>
            <p:grpSpPr bwMode="auto">
              <a:xfrm>
                <a:off x="0" y="403"/>
                <a:ext cx="3570" cy="403"/>
                <a:chOff x="0" y="403"/>
                <a:chExt cx="3570" cy="403"/>
              </a:xfrm>
            </p:grpSpPr>
            <p:sp>
              <p:nvSpPr>
                <p:cNvPr id="80905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484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Volume Limbah Cair Maximum per Satuan Produk</a:t>
                  </a:r>
                </a:p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70 m</a:t>
                  </a:r>
                  <a:r>
                    <a:rPr lang="en-US" sz="2200" b="1" baseline="300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/ton produk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57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07" name="Group 11"/>
              <p:cNvGrpSpPr>
                <a:grpSpLocks/>
              </p:cNvGrpSpPr>
              <p:nvPr/>
            </p:nvGrpSpPr>
            <p:grpSpPr bwMode="auto">
              <a:xfrm>
                <a:off x="0" y="806"/>
                <a:ext cx="1785" cy="422"/>
                <a:chOff x="0" y="806"/>
                <a:chExt cx="1785" cy="422"/>
              </a:xfrm>
            </p:grpSpPr>
            <p:sp>
              <p:nvSpPr>
                <p:cNvPr id="80908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699" cy="4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2200" b="1" i="1">
                      <a:latin typeface="Times New Roman" pitchFamily="18" charset="0"/>
                      <a:cs typeface="Times New Roman" pitchFamily="18" charset="0"/>
                    </a:rPr>
                    <a:t>Parameter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7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0" name="Group 14"/>
              <p:cNvGrpSpPr>
                <a:grpSpLocks/>
              </p:cNvGrpSpPr>
              <p:nvPr/>
            </p:nvGrpSpPr>
            <p:grpSpPr bwMode="auto">
              <a:xfrm>
                <a:off x="1785" y="806"/>
                <a:ext cx="1785" cy="422"/>
                <a:chOff x="1785" y="806"/>
                <a:chExt cx="1785" cy="422"/>
              </a:xfrm>
            </p:grpSpPr>
            <p:sp>
              <p:nvSpPr>
                <p:cNvPr id="809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828" y="806"/>
                  <a:ext cx="1699" cy="4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 i="1">
                      <a:latin typeface="Times New Roman" pitchFamily="18" charset="0"/>
                      <a:cs typeface="Times New Roman" pitchFamily="18" charset="0"/>
                    </a:rPr>
                    <a:t>Kadar Maximum (mg/l)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785" y="806"/>
                  <a:ext cx="17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3" name="Group 17"/>
              <p:cNvGrpSpPr>
                <a:grpSpLocks/>
              </p:cNvGrpSpPr>
              <p:nvPr/>
            </p:nvGrpSpPr>
            <p:grpSpPr bwMode="auto">
              <a:xfrm>
                <a:off x="0" y="1228"/>
                <a:ext cx="1785" cy="863"/>
                <a:chOff x="0" y="1228"/>
                <a:chExt cx="1785" cy="863"/>
              </a:xfrm>
            </p:grpSpPr>
            <p:sp>
              <p:nvSpPr>
                <p:cNvPr id="80914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228"/>
                  <a:ext cx="1699" cy="8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BOD</a:t>
                  </a:r>
                  <a:r>
                    <a:rPr lang="en-US" sz="2200" baseline="-3000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COD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TSS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Sulfida (sebagai H</a:t>
                  </a:r>
                  <a:r>
                    <a:rPr lang="en-US" sz="2200" baseline="-30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S)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pH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228"/>
                  <a:ext cx="178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6" name="Group 20"/>
              <p:cNvGrpSpPr>
                <a:grpSpLocks/>
              </p:cNvGrpSpPr>
              <p:nvPr/>
            </p:nvGrpSpPr>
            <p:grpSpPr bwMode="auto">
              <a:xfrm>
                <a:off x="1785" y="1228"/>
                <a:ext cx="1785" cy="863"/>
                <a:chOff x="1785" y="1228"/>
                <a:chExt cx="1785" cy="863"/>
              </a:xfrm>
            </p:grpSpPr>
            <p:sp>
              <p:nvSpPr>
                <p:cNvPr id="80917" name="Rectangle 21"/>
                <p:cNvSpPr>
                  <a:spLocks noChangeArrowheads="1"/>
                </p:cNvSpPr>
                <p:nvPr/>
              </p:nvSpPr>
              <p:spPr bwMode="auto">
                <a:xfrm>
                  <a:off x="1828" y="1228"/>
                  <a:ext cx="1699" cy="8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150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400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300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0.5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6 - 9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8" name="Rectangle 22"/>
                <p:cNvSpPr>
                  <a:spLocks noChangeArrowheads="1"/>
                </p:cNvSpPr>
                <p:nvPr/>
              </p:nvSpPr>
              <p:spPr bwMode="auto">
                <a:xfrm>
                  <a:off x="1785" y="1228"/>
                  <a:ext cx="178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-3" y="-3"/>
              <a:ext cx="3576" cy="209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Skema Pengolahan Limbah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23" name="Picture 3" descr="A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5" y="685800"/>
            <a:ext cx="43434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egah\Desktop\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megah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36700"/>
            <a:ext cx="6477000" cy="4406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9144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Anaerobic Treatment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76200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tersuspensi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UASB (</a:t>
            </a:r>
            <a:r>
              <a:rPr lang="en-US" sz="2400" dirty="0" err="1" smtClean="0">
                <a:solidFill>
                  <a:schemeClr val="tx1"/>
                </a:solidFill>
              </a:rPr>
              <a:t>Upflow</a:t>
            </a:r>
            <a:r>
              <a:rPr lang="en-US" sz="2400" dirty="0" smtClean="0">
                <a:solidFill>
                  <a:schemeClr val="tx1"/>
                </a:solidFill>
              </a:rPr>
              <a:t> Anaerobic Sludge Blanket)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Anarobic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Bafle</a:t>
            </a:r>
            <a:r>
              <a:rPr lang="en-US" sz="2400" dirty="0" smtClean="0">
                <a:solidFill>
                  <a:schemeClr val="tx1"/>
                </a:solidFill>
              </a:rPr>
              <a:t> Reactor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melekat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Filter </a:t>
            </a: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anitasi.or.id/wp-content/uploads/2015/05/1.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143750" cy="43719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7620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09600" y="990600"/>
            <a:ext cx="170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dirty="0" err="1" smtClean="0"/>
              <a:t>Anarobik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43050" y="1157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219200" y="6019800"/>
            <a:ext cx="685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100">
                <a:cs typeface="Arial" charset="0"/>
              </a:rPr>
              <a:t> </a:t>
            </a:r>
          </a:p>
          <a:p>
            <a:pPr algn="ctr" eaLnBrk="0" hangingPunct="0"/>
            <a:r>
              <a:rPr lang="en-GB" sz="1600">
                <a:cs typeface="Arial" charset="0"/>
              </a:rPr>
              <a:t>The system plan for waste and wastewater treatment process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99332" name="Picture 4" descr="Ground flow sheet ww-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www.sanitasi.or.id/wp-content/uploads/2015/05/1.4.4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5600700" cy="373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9906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UASB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sanitasi.or.id/wp-content/uploads/2015/05/1.2.4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553200" cy="436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838200"/>
            <a:ext cx="289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696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>
                <a:ln w="12700" cmpd="sng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TERIMA 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>
                <a:ea typeface="ＭＳ Ｐゴシック" pitchFamily="50" charset="-128"/>
              </a:rPr>
              <a:t>Penguraian organik oleh mikrobiologik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915400" cy="381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1900">
                <a:ea typeface="ＭＳ Ｐゴシック" pitchFamily="50" charset="-128"/>
              </a:rPr>
              <a:t>                                                    </a:t>
            </a:r>
            <a:r>
              <a:rPr lang="en-US" altLang="ja-JP" sz="2100">
                <a:ea typeface="ＭＳ Ｐゴシック" pitchFamily="50" charset="-128"/>
              </a:rPr>
              <a:t>cell</a:t>
            </a: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50" charset="-128"/>
              </a:rPr>
              <a:t>Organik + O2 +N +P            cell baru + CO2 + H2O + SMP</a:t>
            </a:r>
          </a:p>
          <a:p>
            <a:pPr>
              <a:buFont typeface="Wingdings" pitchFamily="2" charset="2"/>
              <a:buNone/>
            </a:pPr>
            <a:endParaRPr lang="en-US" altLang="ja-JP" sz="2600">
              <a:ea typeface="ＭＳ Ｐゴシック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50" charset="-128"/>
              </a:rPr>
              <a:t>Cell + O2                   CO2+ H2O +P + N +sisa cell +SMP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581400" y="2971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2860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3665538" y="1974850"/>
            <a:ext cx="2185987" cy="19780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3444875" y="1831975"/>
            <a:ext cx="2590800" cy="2273300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 rot="1450896">
            <a:off x="5959475" y="307975"/>
            <a:ext cx="685800" cy="9112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450896">
            <a:off x="5873750" y="228600"/>
            <a:ext cx="849313" cy="1049338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rot="1450896">
            <a:off x="6811963" y="1230313"/>
            <a:ext cx="1066800" cy="1066800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1450896">
            <a:off x="6704013" y="1143000"/>
            <a:ext cx="1235075" cy="12160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5349875" y="1374775"/>
            <a:ext cx="5334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58" y="209"/>
              </a:cxn>
              <a:cxn ang="0">
                <a:pos x="336" y="0"/>
              </a:cxn>
            </a:cxnLst>
            <a:rect l="0" t="0" r="r" b="b"/>
            <a:pathLst>
              <a:path w="336" h="672">
                <a:moveTo>
                  <a:pt x="0" y="672"/>
                </a:moveTo>
                <a:cubicBezTo>
                  <a:pt x="26" y="595"/>
                  <a:pt x="102" y="321"/>
                  <a:pt x="158" y="209"/>
                </a:cubicBezTo>
                <a:cubicBezTo>
                  <a:pt x="214" y="97"/>
                  <a:pt x="299" y="44"/>
                  <a:pt x="336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5883275" y="1831975"/>
            <a:ext cx="533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5273675" y="3343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rot="1426970">
            <a:off x="5045075" y="3724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 rot="2445056">
            <a:off x="3521075" y="1819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435475" y="38893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740275" y="3848100"/>
            <a:ext cx="1524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553200" y="3549650"/>
            <a:ext cx="7096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E288A"/>
                </a:solidFill>
                <a:latin typeface="Times New Roman" pitchFamily="18" charset="0"/>
              </a:rPr>
              <a:t>CO</a:t>
            </a:r>
            <a:r>
              <a:rPr lang="en-US" sz="2400" baseline="-25000">
                <a:solidFill>
                  <a:srgbClr val="1E288A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172200" y="4159250"/>
            <a:ext cx="7270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H</a:t>
            </a:r>
            <a:r>
              <a:rPr lang="en-US" sz="2400" baseline="-2500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086600" y="425450"/>
            <a:ext cx="1308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FF"/>
                </a:solidFill>
                <a:latin typeface="Times New Roman" pitchFamily="18" charset="0"/>
              </a:rPr>
              <a:t>Cell baru</a:t>
            </a:r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 rot="1584694">
            <a:off x="3368675" y="2200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 rot="22329666">
            <a:off x="2535238" y="238442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682875" y="1603375"/>
            <a:ext cx="1285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Absorbsi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572000" y="4343400"/>
            <a:ext cx="1285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9900"/>
                </a:solidFill>
                <a:latin typeface="Times New Roman" pitchFamily="18" charset="0"/>
              </a:rPr>
              <a:t>Adsorpsi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514600" y="1035050"/>
            <a:ext cx="2136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Organik terlarut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301875" y="1527175"/>
            <a:ext cx="533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600200" y="1111250"/>
            <a:ext cx="5064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219200" y="1949450"/>
            <a:ext cx="11985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Nutrient</a:t>
            </a:r>
          </a:p>
          <a:p>
            <a:r>
              <a:rPr lang="en-US" sz="2400">
                <a:latin typeface="Times New Roman" pitchFamily="18" charset="0"/>
              </a:rPr>
              <a:t>N, P</a:t>
            </a: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 rot="8552816" flipH="1">
            <a:off x="3292475" y="45751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 rot="10182627" flipH="1">
            <a:off x="2606675" y="43465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8" name="Freeform 28"/>
          <p:cNvSpPr>
            <a:spLocks/>
          </p:cNvSpPr>
          <p:nvPr/>
        </p:nvSpPr>
        <p:spPr bwMode="auto">
          <a:xfrm rot="9349087" flipH="1">
            <a:off x="2987675" y="44227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4054475" y="3930650"/>
            <a:ext cx="2286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825875" y="393065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3749675" y="4956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2530475" y="51085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3063875" y="4956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911475" y="4575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2225675" y="47275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3140075" y="52609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3825875" y="5413375"/>
            <a:ext cx="1524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311275" y="5489575"/>
            <a:ext cx="3662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E288A"/>
                </a:solidFill>
                <a:latin typeface="Times New Roman" pitchFamily="18" charset="0"/>
              </a:rPr>
              <a:t>Koloid dan Suspended Solid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4267200" y="2863850"/>
            <a:ext cx="9445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CELL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5257800" y="4810125"/>
            <a:ext cx="3886200" cy="2060575"/>
          </a:xfrm>
          <a:prstGeom prst="rect">
            <a:avLst/>
          </a:prstGeom>
          <a:solidFill>
            <a:srgbClr val="66FFFF"/>
          </a:solidFill>
          <a:ln w="12700" cap="sq">
            <a:solidFill>
              <a:srgbClr val="1E288A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u="sng">
                <a:latin typeface="Times New Roman" pitchFamily="18" charset="0"/>
              </a:rPr>
              <a:t>Catatan</a:t>
            </a:r>
          </a:p>
          <a:p>
            <a:r>
              <a:rPr lang="en-US" sz="1600">
                <a:latin typeface="Times New Roman" pitchFamily="18" charset="0"/>
              </a:rPr>
              <a:t>Pada  proses </a:t>
            </a:r>
            <a:r>
              <a:rPr lang="en-US" sz="1600" u="sng">
                <a:latin typeface="Times New Roman" pitchFamily="18" charset="0"/>
              </a:rPr>
              <a:t>anaerobik</a:t>
            </a:r>
            <a:r>
              <a:rPr lang="en-US" sz="1600">
                <a:latin typeface="Times New Roman" pitchFamily="18" charset="0"/>
              </a:rPr>
              <a:t> yang keluar dari cell</a:t>
            </a:r>
          </a:p>
          <a:p>
            <a:r>
              <a:rPr lang="en-US" sz="1600" u="sng">
                <a:latin typeface="Times New Roman" pitchFamily="18" charset="0"/>
              </a:rPr>
              <a:t>berupa</a:t>
            </a:r>
            <a:r>
              <a:rPr lang="en-US" sz="1600">
                <a:latin typeface="Times New Roman" pitchFamily="18" charset="0"/>
              </a:rPr>
              <a:t> CH</a:t>
            </a:r>
            <a:r>
              <a:rPr lang="en-US" sz="1600" baseline="-25000">
                <a:latin typeface="Times New Roman" pitchFamily="18" charset="0"/>
              </a:rPr>
              <a:t>4</a:t>
            </a:r>
            <a:r>
              <a:rPr lang="en-US" sz="1600">
                <a:latin typeface="Times New Roman" pitchFamily="18" charset="0"/>
              </a:rPr>
              <a:t> , CO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(untuk bakteri2 methan)</a:t>
            </a:r>
          </a:p>
          <a:p>
            <a:pPr algn="ctr"/>
            <a:endParaRPr lang="en-US" sz="1600">
              <a:latin typeface="Times New Roman" pitchFamily="18" charset="0"/>
            </a:endParaRPr>
          </a:p>
          <a:p>
            <a:r>
              <a:rPr lang="en-US" sz="1600" u="sng">
                <a:latin typeface="Times New Roman" pitchFamily="18" charset="0"/>
              </a:rPr>
              <a:t>berupa</a:t>
            </a:r>
            <a:r>
              <a:rPr lang="en-US" sz="1600">
                <a:latin typeface="Times New Roman" pitchFamily="18" charset="0"/>
              </a:rPr>
              <a:t> CO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, H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, asam2 organik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(untuk bakteri2 acetogenik)</a:t>
            </a:r>
          </a:p>
          <a:p>
            <a:endParaRPr lang="en-US" sz="1600" u="sng">
              <a:latin typeface="Times New Roman" pitchFamily="18" charset="0"/>
            </a:endParaRPr>
          </a:p>
        </p:txBody>
      </p:sp>
      <p:sp>
        <p:nvSpPr>
          <p:cNvPr id="25641" name="AutoShape 4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62484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82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400"/>
              <a:t>Pertumbuhan mikroba memerlukan antara </a:t>
            </a:r>
          </a:p>
          <a:p>
            <a:pPr>
              <a:buFont typeface="Wingdings" pitchFamily="2" charset="2"/>
              <a:buNone/>
            </a:pPr>
            <a:r>
              <a:rPr lang="en-US" sz="3400"/>
              <a:t>lain :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Unsur C (dari kandungan polutan organik)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Unsur N, P dan lain – lain (dari nutrient)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O</a:t>
            </a:r>
            <a:r>
              <a:rPr lang="en-US" sz="2600" baseline="-25000"/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		</a:t>
            </a:r>
            <a:r>
              <a:rPr lang="en-US" sz="3400"/>
              <a:t>Proses biologis aerobik :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Tx/>
              <a:buChar char="-"/>
            </a:pPr>
            <a:r>
              <a:rPr lang="en-US" sz="2600"/>
              <a:t>Aerobik tersuspensi (suspended growth)</a:t>
            </a:r>
          </a:p>
          <a:p>
            <a:pPr>
              <a:buFontTx/>
              <a:buChar char="-"/>
            </a:pPr>
            <a:endParaRPr lang="en-US" sz="2600"/>
          </a:p>
          <a:p>
            <a:pPr>
              <a:buFontTx/>
              <a:buChar char="-"/>
            </a:pPr>
            <a:r>
              <a:rPr lang="en-US" sz="2600"/>
              <a:t>Aerobik melekat (attached growth)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1258</TotalTime>
  <Words>698</Words>
  <Application>Microsoft Office PowerPoint</Application>
  <PresentationFormat>On-screen Show (4:3)</PresentationFormat>
  <Paragraphs>150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esa unggul</vt:lpstr>
      <vt:lpstr>PowerPoint Presentation</vt:lpstr>
      <vt:lpstr>PowerPoint Presentation</vt:lpstr>
      <vt:lpstr>Keuntungan dan Kerugian Pengolahan secara Aerobik :</vt:lpstr>
      <vt:lpstr>PowerPoint Presentation</vt:lpstr>
      <vt:lpstr>PowerPoint Presentation</vt:lpstr>
      <vt:lpstr>Penguraian organik oleh mikrobiologik</vt:lpstr>
      <vt:lpstr>PowerPoint Presentation</vt:lpstr>
      <vt:lpstr>PowerPoint Presentation</vt:lpstr>
      <vt:lpstr>PowerPoint Presentation</vt:lpstr>
      <vt:lpstr>PowerPoint Presentation</vt:lpstr>
      <vt:lpstr>ACTIVATED SLUDGE PROCESS</vt:lpstr>
      <vt:lpstr>PowerPoint Presentation</vt:lpstr>
      <vt:lpstr>Oxidation Ditch</vt:lpstr>
      <vt:lpstr>PowerPoint Presentation</vt:lpstr>
      <vt:lpstr>PowerPoint Presentation</vt:lpstr>
      <vt:lpstr>PowerPoint Presentation</vt:lpstr>
      <vt:lpstr> FAKULTATIF LAGOON </vt:lpstr>
      <vt:lpstr>FAKULTATIF LAGOON </vt:lpstr>
      <vt:lpstr>PowerPoint Presentation</vt:lpstr>
      <vt:lpstr>PowerPoint Presentation</vt:lpstr>
      <vt:lpstr>TRICKLING FILTER</vt:lpstr>
      <vt:lpstr>TRICKLING FILTER</vt:lpstr>
      <vt:lpstr>PowerPoint Presentation</vt:lpstr>
      <vt:lpstr>PowerPoint Presentation</vt:lpstr>
      <vt:lpstr>ROTATING BIOLOGICAL CONTACTORS</vt:lpstr>
      <vt:lpstr>ROTATING BIOLOGICAL CONTACTORS</vt:lpstr>
      <vt:lpstr>Gambar 2. Proses biologis aerobik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tekkim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Jurusan Teknik Kimia FTI - ITS</dc:title>
  <dc:subject>Jurusan Teknik Kimia FTI - ITS</dc:subject>
  <dc:creator>Jurusan Teknik Kimia FTI - ITS</dc:creator>
  <cp:lastModifiedBy>Asus</cp:lastModifiedBy>
  <cp:revision>57</cp:revision>
  <dcterms:created xsi:type="dcterms:W3CDTF">2002-10-08T22:14:45Z</dcterms:created>
  <dcterms:modified xsi:type="dcterms:W3CDTF">2017-09-04T16:59:30Z</dcterms:modified>
</cp:coreProperties>
</file>