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77" r:id="rId2"/>
    <p:sldMasterId id="2147483889" r:id="rId3"/>
    <p:sldMasterId id="2147483901" r:id="rId4"/>
  </p:sldMasterIdLst>
  <p:notesMasterIdLst>
    <p:notesMasterId r:id="rId24"/>
  </p:notesMasterIdLst>
  <p:sldIdLst>
    <p:sldId id="344" r:id="rId5"/>
    <p:sldId id="330" r:id="rId6"/>
    <p:sldId id="282" r:id="rId7"/>
    <p:sldId id="283" r:id="rId8"/>
    <p:sldId id="347" r:id="rId9"/>
    <p:sldId id="349" r:id="rId10"/>
    <p:sldId id="285" r:id="rId11"/>
    <p:sldId id="350" r:id="rId12"/>
    <p:sldId id="286" r:id="rId13"/>
    <p:sldId id="288" r:id="rId14"/>
    <p:sldId id="289" r:id="rId15"/>
    <p:sldId id="320" r:id="rId16"/>
    <p:sldId id="291" r:id="rId17"/>
    <p:sldId id="292" r:id="rId18"/>
    <p:sldId id="293" r:id="rId19"/>
    <p:sldId id="294" r:id="rId20"/>
    <p:sldId id="295" r:id="rId21"/>
    <p:sldId id="351" r:id="rId22"/>
    <p:sldId id="35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5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0E7ADC-74F8-430B-9DFF-FE16588BCEFA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017BE6-25DD-4794-B4BF-65BEFEE54865}">
      <dgm:prSet custT="1"/>
      <dgm:spPr/>
      <dgm:t>
        <a:bodyPr/>
        <a:lstStyle/>
        <a:p>
          <a:pPr rtl="0"/>
          <a:r>
            <a:rPr lang="en-US" sz="1800" dirty="0" smtClean="0">
              <a:latin typeface="Berlin Sans FB" pitchFamily="34" charset="0"/>
            </a:rPr>
            <a:t>Pembangunan </a:t>
          </a:r>
          <a:r>
            <a:rPr lang="en-US" sz="1800" dirty="0" err="1" smtClean="0">
              <a:latin typeface="Berlin Sans FB" pitchFamily="34" charset="0"/>
            </a:rPr>
            <a:t>berkelanjutan</a:t>
          </a:r>
          <a:r>
            <a:rPr lang="en-US" sz="1800" dirty="0" smtClean="0">
              <a:latin typeface="Berlin Sans FB" pitchFamily="34" charset="0"/>
            </a:rPr>
            <a:t> </a:t>
          </a:r>
          <a:r>
            <a:rPr lang="en-US" sz="1800" dirty="0" err="1" smtClean="0">
              <a:latin typeface="Berlin Sans FB" pitchFamily="34" charset="0"/>
            </a:rPr>
            <a:t>adalah</a:t>
          </a:r>
          <a:r>
            <a:rPr lang="en-US" sz="1800" dirty="0" smtClean="0">
              <a:latin typeface="Berlin Sans FB" pitchFamily="34" charset="0"/>
            </a:rPr>
            <a:t> </a:t>
          </a:r>
          <a:r>
            <a:rPr lang="en-US" sz="1800" dirty="0" err="1" smtClean="0">
              <a:latin typeface="Berlin Sans FB" pitchFamily="34" charset="0"/>
            </a:rPr>
            <a:t>pembangunan</a:t>
          </a:r>
          <a:r>
            <a:rPr lang="en-US" sz="1800" dirty="0" smtClean="0">
              <a:latin typeface="Berlin Sans FB" pitchFamily="34" charset="0"/>
            </a:rPr>
            <a:t> yang </a:t>
          </a:r>
          <a:r>
            <a:rPr lang="en-US" sz="1800" dirty="0" err="1" smtClean="0">
              <a:latin typeface="Berlin Sans FB" pitchFamily="34" charset="0"/>
            </a:rPr>
            <a:t>memenuhi</a:t>
          </a:r>
          <a:r>
            <a:rPr lang="en-US" sz="1800" dirty="0" smtClean="0">
              <a:latin typeface="Berlin Sans FB" pitchFamily="34" charset="0"/>
            </a:rPr>
            <a:t> </a:t>
          </a:r>
          <a:r>
            <a:rPr lang="en-US" sz="1800" dirty="0" err="1" smtClean="0">
              <a:latin typeface="Berlin Sans FB" pitchFamily="34" charset="0"/>
            </a:rPr>
            <a:t>kebutuhan</a:t>
          </a:r>
          <a:r>
            <a:rPr lang="en-US" sz="1800" dirty="0" smtClean="0">
              <a:latin typeface="Berlin Sans FB" pitchFamily="34" charset="0"/>
            </a:rPr>
            <a:t> </a:t>
          </a:r>
          <a:r>
            <a:rPr lang="en-US" sz="1800" dirty="0" err="1" smtClean="0">
              <a:latin typeface="Berlin Sans FB" pitchFamily="34" charset="0"/>
            </a:rPr>
            <a:t>masa</a:t>
          </a:r>
          <a:r>
            <a:rPr lang="en-US" sz="1800" dirty="0" smtClean="0">
              <a:latin typeface="Berlin Sans FB" pitchFamily="34" charset="0"/>
            </a:rPr>
            <a:t> </a:t>
          </a:r>
          <a:r>
            <a:rPr lang="en-US" sz="1800" dirty="0" err="1" smtClean="0">
              <a:latin typeface="Berlin Sans FB" pitchFamily="34" charset="0"/>
            </a:rPr>
            <a:t>kini</a:t>
          </a:r>
          <a:r>
            <a:rPr lang="en-US" sz="1800" dirty="0" smtClean="0">
              <a:latin typeface="Berlin Sans FB" pitchFamily="34" charset="0"/>
            </a:rPr>
            <a:t> </a:t>
          </a:r>
          <a:r>
            <a:rPr lang="en-US" sz="1800" dirty="0" err="1" smtClean="0">
              <a:latin typeface="Berlin Sans FB" pitchFamily="34" charset="0"/>
            </a:rPr>
            <a:t>tanpa</a:t>
          </a:r>
          <a:r>
            <a:rPr lang="en-US" sz="1800" dirty="0" smtClean="0">
              <a:latin typeface="Berlin Sans FB" pitchFamily="34" charset="0"/>
            </a:rPr>
            <a:t> </a:t>
          </a:r>
          <a:r>
            <a:rPr lang="en-US" sz="1800" dirty="0" err="1" smtClean="0">
              <a:latin typeface="Berlin Sans FB" pitchFamily="34" charset="0"/>
            </a:rPr>
            <a:t>mengurangi</a:t>
          </a:r>
          <a:r>
            <a:rPr lang="en-US" sz="1800" dirty="0" smtClean="0">
              <a:latin typeface="Berlin Sans FB" pitchFamily="34" charset="0"/>
            </a:rPr>
            <a:t> </a:t>
          </a:r>
          <a:r>
            <a:rPr lang="en-US" sz="1800" dirty="0" err="1" smtClean="0">
              <a:latin typeface="Berlin Sans FB" pitchFamily="34" charset="0"/>
            </a:rPr>
            <a:t>kemampuan</a:t>
          </a:r>
          <a:r>
            <a:rPr lang="en-US" sz="1800" dirty="0" smtClean="0">
              <a:latin typeface="Berlin Sans FB" pitchFamily="34" charset="0"/>
            </a:rPr>
            <a:t> </a:t>
          </a:r>
          <a:r>
            <a:rPr lang="en-US" sz="1800" dirty="0" err="1" smtClean="0">
              <a:latin typeface="Berlin Sans FB" pitchFamily="34" charset="0"/>
            </a:rPr>
            <a:t>generasi</a:t>
          </a:r>
          <a:r>
            <a:rPr lang="en-US" sz="1800" dirty="0" smtClean="0">
              <a:latin typeface="Berlin Sans FB" pitchFamily="34" charset="0"/>
            </a:rPr>
            <a:t> </a:t>
          </a:r>
          <a:r>
            <a:rPr lang="en-US" sz="1800" dirty="0" err="1" smtClean="0">
              <a:latin typeface="Berlin Sans FB" pitchFamily="34" charset="0"/>
            </a:rPr>
            <a:t>mendatang</a:t>
          </a:r>
          <a:endParaRPr lang="en-US" sz="1800" dirty="0">
            <a:latin typeface="Berlin Sans FB" pitchFamily="34" charset="0"/>
          </a:endParaRPr>
        </a:p>
      </dgm:t>
    </dgm:pt>
    <dgm:pt modelId="{35697760-BEB1-461B-BA03-D29BDA261594}" type="parTrans" cxnId="{CCD77CA9-877E-4670-BCDF-891B8BB39CF5}">
      <dgm:prSet/>
      <dgm:spPr/>
      <dgm:t>
        <a:bodyPr/>
        <a:lstStyle/>
        <a:p>
          <a:endParaRPr lang="en-US"/>
        </a:p>
      </dgm:t>
    </dgm:pt>
    <dgm:pt modelId="{2C404B0C-D7C9-4509-B8F0-72D812EFC18D}" type="sibTrans" cxnId="{CCD77CA9-877E-4670-BCDF-891B8BB39CF5}">
      <dgm:prSet/>
      <dgm:spPr/>
      <dgm:t>
        <a:bodyPr/>
        <a:lstStyle/>
        <a:p>
          <a:endParaRPr lang="en-US"/>
        </a:p>
      </dgm:t>
    </dgm:pt>
    <dgm:pt modelId="{9167D13D-1A4B-4F9B-B051-F9EC9EB51F1A}">
      <dgm:prSet custT="1"/>
      <dgm:spPr/>
      <dgm:t>
        <a:bodyPr/>
        <a:lstStyle/>
        <a:p>
          <a:pPr rtl="0"/>
          <a:r>
            <a:rPr lang="en-US" sz="1400" b="1" dirty="0" smtClean="0"/>
            <a:t>Di </a:t>
          </a:r>
          <a:r>
            <a:rPr lang="en-US" sz="1400" b="1" dirty="0" err="1" smtClean="0"/>
            <a:t>dalamnya</a:t>
          </a:r>
          <a:r>
            <a:rPr lang="en-US" sz="1400" b="1" dirty="0" smtClean="0"/>
            <a:t> </a:t>
          </a:r>
          <a:r>
            <a:rPr lang="en-US" sz="1400" b="1" dirty="0" err="1" smtClean="0"/>
            <a:t>terkandung</a:t>
          </a:r>
          <a:r>
            <a:rPr lang="en-US" sz="1400" b="1" dirty="0" smtClean="0"/>
            <a:t> </a:t>
          </a:r>
          <a:r>
            <a:rPr lang="en-US" sz="1400" b="1" dirty="0" err="1" smtClean="0"/>
            <a:t>dua</a:t>
          </a:r>
          <a:r>
            <a:rPr lang="en-US" sz="1400" b="1" dirty="0" smtClean="0"/>
            <a:t> </a:t>
          </a:r>
          <a:r>
            <a:rPr lang="en-US" sz="1400" b="1" dirty="0" err="1" smtClean="0"/>
            <a:t>gagasan</a:t>
          </a:r>
          <a:r>
            <a:rPr lang="en-US" sz="1400" b="1" dirty="0" smtClean="0"/>
            <a:t> </a:t>
          </a:r>
          <a:r>
            <a:rPr lang="en-US" sz="1400" b="1" dirty="0" err="1" smtClean="0"/>
            <a:t>penting</a:t>
          </a:r>
          <a:r>
            <a:rPr lang="en-US" sz="1400" b="1" dirty="0" smtClean="0"/>
            <a:t>:</a:t>
          </a:r>
          <a:endParaRPr lang="en-US" sz="1400" b="1" dirty="0"/>
        </a:p>
      </dgm:t>
    </dgm:pt>
    <dgm:pt modelId="{3E7E6585-554E-4E08-875D-CACA0622AE52}" type="parTrans" cxnId="{92EA6AE0-B7C5-41B1-B391-621C0639C9C5}">
      <dgm:prSet/>
      <dgm:spPr/>
      <dgm:t>
        <a:bodyPr/>
        <a:lstStyle/>
        <a:p>
          <a:endParaRPr lang="en-US"/>
        </a:p>
      </dgm:t>
    </dgm:pt>
    <dgm:pt modelId="{B1661281-70CC-4E19-AF8A-3A5D1191DA3C}" type="sibTrans" cxnId="{92EA6AE0-B7C5-41B1-B391-621C0639C9C5}">
      <dgm:prSet/>
      <dgm:spPr/>
      <dgm:t>
        <a:bodyPr/>
        <a:lstStyle/>
        <a:p>
          <a:endParaRPr lang="en-US"/>
        </a:p>
      </dgm:t>
    </dgm:pt>
    <dgm:pt modelId="{C38C034D-6AEF-4C90-8AA1-4A7D58C6E1E4}">
      <dgm:prSet custT="1"/>
      <dgm:spPr/>
      <dgm:t>
        <a:bodyPr/>
        <a:lstStyle/>
        <a:p>
          <a:pPr rtl="0"/>
          <a:r>
            <a:rPr lang="en-US" sz="1400" dirty="0" err="1" smtClean="0"/>
            <a:t>gagasan</a:t>
          </a:r>
          <a:r>
            <a:rPr lang="en-US" sz="1400" dirty="0" smtClean="0"/>
            <a:t> “</a:t>
          </a:r>
          <a:r>
            <a:rPr lang="en-US" sz="1400" dirty="0" err="1" smtClean="0"/>
            <a:t>kebutuhan</a:t>
          </a:r>
          <a:r>
            <a:rPr lang="en-US" sz="1400" dirty="0" smtClean="0"/>
            <a:t>” </a:t>
          </a:r>
          <a:r>
            <a:rPr lang="en-US" sz="1400" dirty="0" err="1" smtClean="0"/>
            <a:t>yaitu</a:t>
          </a:r>
          <a:r>
            <a:rPr lang="en-US" sz="1400" dirty="0" smtClean="0"/>
            <a:t> </a:t>
          </a:r>
          <a:r>
            <a:rPr lang="en-US" sz="1400" dirty="0" err="1" smtClean="0"/>
            <a:t>kebutuhan</a:t>
          </a:r>
          <a:r>
            <a:rPr lang="en-US" sz="1400" dirty="0" smtClean="0"/>
            <a:t> </a:t>
          </a:r>
          <a:r>
            <a:rPr lang="en-US" sz="1400" dirty="0" err="1" smtClean="0"/>
            <a:t>esensial</a:t>
          </a:r>
          <a:r>
            <a:rPr lang="en-US" sz="1400" dirty="0" smtClean="0"/>
            <a:t> </a:t>
          </a:r>
          <a:r>
            <a:rPr lang="en-US" sz="1400" dirty="0" err="1" smtClean="0"/>
            <a:t>untuk</a:t>
          </a:r>
          <a:r>
            <a:rPr lang="en-US" sz="1400" dirty="0" smtClean="0"/>
            <a:t> </a:t>
          </a:r>
          <a:r>
            <a:rPr lang="en-US" sz="1400" dirty="0" err="1" smtClean="0"/>
            <a:t>memberlanjutkan</a:t>
          </a:r>
          <a:r>
            <a:rPr lang="en-US" sz="1400" dirty="0" smtClean="0"/>
            <a:t> </a:t>
          </a:r>
          <a:r>
            <a:rPr lang="en-US" sz="1400" dirty="0" err="1" smtClean="0"/>
            <a:t>kehidupan</a:t>
          </a:r>
          <a:r>
            <a:rPr lang="en-US" sz="1400" dirty="0" smtClean="0"/>
            <a:t> </a:t>
          </a:r>
          <a:r>
            <a:rPr lang="en-US" sz="1400" dirty="0" err="1" smtClean="0"/>
            <a:t>manusia</a:t>
          </a:r>
          <a:r>
            <a:rPr lang="en-US" sz="1400" dirty="0" smtClean="0"/>
            <a:t>, </a:t>
          </a:r>
          <a:r>
            <a:rPr lang="en-US" sz="1400" dirty="0" err="1" smtClean="0"/>
            <a:t>dan</a:t>
          </a:r>
          <a:endParaRPr lang="en-US" sz="1400" dirty="0"/>
        </a:p>
      </dgm:t>
    </dgm:pt>
    <dgm:pt modelId="{535E387E-B595-48F7-A71C-D61195F27CE9}" type="parTrans" cxnId="{6DFD1DDE-E7D6-4F6C-9BFE-F32C8A6ACA5E}">
      <dgm:prSet/>
      <dgm:spPr/>
      <dgm:t>
        <a:bodyPr/>
        <a:lstStyle/>
        <a:p>
          <a:endParaRPr lang="en-US"/>
        </a:p>
      </dgm:t>
    </dgm:pt>
    <dgm:pt modelId="{03AC751A-8724-4B63-A70A-D86D71858031}" type="sibTrans" cxnId="{6DFD1DDE-E7D6-4F6C-9BFE-F32C8A6ACA5E}">
      <dgm:prSet/>
      <dgm:spPr/>
      <dgm:t>
        <a:bodyPr/>
        <a:lstStyle/>
        <a:p>
          <a:endParaRPr lang="en-US"/>
        </a:p>
      </dgm:t>
    </dgm:pt>
    <dgm:pt modelId="{797E12C7-7766-4E2B-A07A-73F3AA8F3529}">
      <dgm:prSet custT="1"/>
      <dgm:spPr/>
      <dgm:t>
        <a:bodyPr/>
        <a:lstStyle/>
        <a:p>
          <a:pPr rtl="0"/>
          <a:r>
            <a:rPr lang="en-US" sz="1400" dirty="0" err="1" smtClean="0"/>
            <a:t>gagasan</a:t>
          </a:r>
          <a:r>
            <a:rPr lang="en-US" sz="1400" dirty="0" smtClean="0"/>
            <a:t> </a:t>
          </a:r>
          <a:r>
            <a:rPr lang="en-US" sz="1400" dirty="0" err="1" smtClean="0"/>
            <a:t>keterbatasan</a:t>
          </a:r>
          <a:r>
            <a:rPr lang="en-US" sz="1400" dirty="0" smtClean="0"/>
            <a:t> yang </a:t>
          </a:r>
          <a:r>
            <a:rPr lang="en-US" sz="1400" dirty="0" err="1" smtClean="0"/>
            <a:t>bersumber</a:t>
          </a:r>
          <a:r>
            <a:rPr lang="en-US" sz="1400" dirty="0" smtClean="0"/>
            <a:t> </a:t>
          </a:r>
          <a:r>
            <a:rPr lang="en-US" sz="1400" dirty="0" err="1" smtClean="0"/>
            <a:t>pada</a:t>
          </a:r>
          <a:r>
            <a:rPr lang="en-US" sz="1400" dirty="0" smtClean="0"/>
            <a:t> </a:t>
          </a:r>
          <a:r>
            <a:rPr lang="en-US" sz="1400" dirty="0" err="1" smtClean="0"/>
            <a:t>kondisi</a:t>
          </a:r>
          <a:r>
            <a:rPr lang="en-US" sz="1400" dirty="0" smtClean="0"/>
            <a:t> </a:t>
          </a:r>
          <a:r>
            <a:rPr lang="en-US" sz="1400" dirty="0" err="1" smtClean="0"/>
            <a:t>teknologi</a:t>
          </a:r>
          <a:r>
            <a:rPr lang="en-US" sz="1400" dirty="0" smtClean="0"/>
            <a:t> </a:t>
          </a:r>
          <a:r>
            <a:rPr lang="en-US" sz="1400" dirty="0" err="1" smtClean="0"/>
            <a:t>dan</a:t>
          </a:r>
          <a:r>
            <a:rPr lang="en-US" sz="1400" dirty="0" smtClean="0"/>
            <a:t> </a:t>
          </a:r>
          <a:r>
            <a:rPr lang="en-US" sz="1400" dirty="0" err="1" smtClean="0"/>
            <a:t>organisasi</a:t>
          </a:r>
          <a:r>
            <a:rPr lang="en-US" sz="1400" dirty="0" smtClean="0"/>
            <a:t> </a:t>
          </a:r>
          <a:r>
            <a:rPr lang="en-US" sz="1400" dirty="0" err="1" smtClean="0"/>
            <a:t>sosial</a:t>
          </a:r>
          <a:r>
            <a:rPr lang="en-US" sz="1400" dirty="0" smtClean="0"/>
            <a:t> </a:t>
          </a:r>
          <a:r>
            <a:rPr lang="en-US" sz="1400" dirty="0" err="1" smtClean="0"/>
            <a:t>terhadap</a:t>
          </a:r>
          <a:r>
            <a:rPr lang="en-US" sz="1400" dirty="0" smtClean="0"/>
            <a:t> </a:t>
          </a:r>
          <a:r>
            <a:rPr lang="en-US" sz="1400" dirty="0" err="1" smtClean="0"/>
            <a:t>kemampuan</a:t>
          </a:r>
          <a:r>
            <a:rPr lang="en-US" sz="1400" dirty="0" smtClean="0"/>
            <a:t> </a:t>
          </a:r>
          <a:r>
            <a:rPr lang="en-US" sz="1400" dirty="0" err="1" smtClean="0"/>
            <a:t>lingkungan</a:t>
          </a:r>
          <a:r>
            <a:rPr lang="en-US" sz="1400" dirty="0" smtClean="0"/>
            <a:t> </a:t>
          </a:r>
          <a:r>
            <a:rPr lang="en-US" sz="1400" dirty="0" err="1" smtClean="0"/>
            <a:t>untuk</a:t>
          </a:r>
          <a:r>
            <a:rPr lang="en-US" sz="1400" dirty="0" smtClean="0"/>
            <a:t> </a:t>
          </a:r>
          <a:r>
            <a:rPr lang="en-US" sz="1400" dirty="0" err="1" smtClean="0"/>
            <a:t>memenuhi</a:t>
          </a:r>
          <a:r>
            <a:rPr lang="en-US" sz="1400" dirty="0" smtClean="0"/>
            <a:t> </a:t>
          </a:r>
          <a:r>
            <a:rPr lang="en-US" sz="1400" dirty="0" err="1" smtClean="0"/>
            <a:t>kebutuhan</a:t>
          </a:r>
          <a:r>
            <a:rPr lang="en-US" sz="1400" dirty="0" smtClean="0"/>
            <a:t> </a:t>
          </a:r>
          <a:r>
            <a:rPr lang="en-US" sz="1400" dirty="0" err="1" smtClean="0"/>
            <a:t>kini</a:t>
          </a:r>
          <a:r>
            <a:rPr lang="en-US" sz="1400" dirty="0" smtClean="0"/>
            <a:t> </a:t>
          </a:r>
          <a:r>
            <a:rPr lang="en-US" sz="1400" dirty="0" err="1" smtClean="0"/>
            <a:t>dan</a:t>
          </a:r>
          <a:r>
            <a:rPr lang="en-US" sz="1400" dirty="0" smtClean="0"/>
            <a:t> </a:t>
          </a:r>
          <a:r>
            <a:rPr lang="en-US" sz="1400" dirty="0" err="1" smtClean="0"/>
            <a:t>hari</a:t>
          </a:r>
          <a:r>
            <a:rPr lang="en-US" sz="1400" dirty="0" smtClean="0"/>
            <a:t> </a:t>
          </a:r>
          <a:r>
            <a:rPr lang="en-US" sz="1400" dirty="0" err="1" smtClean="0"/>
            <a:t>depan</a:t>
          </a:r>
          <a:r>
            <a:rPr lang="en-US" sz="1400" dirty="0" smtClean="0"/>
            <a:t>.</a:t>
          </a:r>
          <a:endParaRPr lang="en-US" sz="1400" dirty="0"/>
        </a:p>
      </dgm:t>
    </dgm:pt>
    <dgm:pt modelId="{0352EB2E-3738-44C3-9A49-BA8251E3A033}" type="parTrans" cxnId="{42D7D9F0-0E5F-48CE-B737-999324A507F8}">
      <dgm:prSet/>
      <dgm:spPr/>
      <dgm:t>
        <a:bodyPr/>
        <a:lstStyle/>
        <a:p>
          <a:endParaRPr lang="en-US"/>
        </a:p>
      </dgm:t>
    </dgm:pt>
    <dgm:pt modelId="{0A9620CB-EDF8-46A7-B2A5-CCD469C6776A}" type="sibTrans" cxnId="{42D7D9F0-0E5F-48CE-B737-999324A507F8}">
      <dgm:prSet/>
      <dgm:spPr/>
      <dgm:t>
        <a:bodyPr/>
        <a:lstStyle/>
        <a:p>
          <a:endParaRPr lang="en-US"/>
        </a:p>
      </dgm:t>
    </dgm:pt>
    <dgm:pt modelId="{E9DC08C2-8E0B-409F-AA17-95D115E2555B}" type="pres">
      <dgm:prSet presAssocID="{F70E7ADC-74F8-430B-9DFF-FE16588BCE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681A43-6FD0-492A-A139-EDF6DC12B9DD}" type="pres">
      <dgm:prSet presAssocID="{9D017BE6-25DD-4794-B4BF-65BEFEE54865}" presName="linNode" presStyleCnt="0"/>
      <dgm:spPr/>
    </dgm:pt>
    <dgm:pt modelId="{E71E063F-997E-4CEE-9083-99FAAA0BFFEC}" type="pres">
      <dgm:prSet presAssocID="{9D017BE6-25DD-4794-B4BF-65BEFEE54865}" presName="parentText" presStyleLbl="node1" presStyleIdx="0" presStyleCnt="2" custScaleX="109438" custScaleY="4793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63B12-A1CA-45C3-B7A5-7CBF36E50ACF}" type="pres">
      <dgm:prSet presAssocID="{2C404B0C-D7C9-4509-B8F0-72D812EFC18D}" presName="sp" presStyleCnt="0"/>
      <dgm:spPr/>
    </dgm:pt>
    <dgm:pt modelId="{1C88688B-93B8-45D2-8F44-A672C48ADDD2}" type="pres">
      <dgm:prSet presAssocID="{9167D13D-1A4B-4F9B-B051-F9EC9EB51F1A}" presName="linNode" presStyleCnt="0"/>
      <dgm:spPr/>
    </dgm:pt>
    <dgm:pt modelId="{E28FAB2B-3B16-4A82-800C-D60E180ED841}" type="pres">
      <dgm:prSet presAssocID="{9167D13D-1A4B-4F9B-B051-F9EC9EB51F1A}" presName="parentText" presStyleLbl="node1" presStyleIdx="1" presStyleCnt="2" custScaleY="1845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87868-8EE1-46E4-9085-D63B6CC85AE6}" type="pres">
      <dgm:prSet presAssocID="{9167D13D-1A4B-4F9B-B051-F9EC9EB51F1A}" presName="descendantText" presStyleLbl="alignAccFollowNode1" presStyleIdx="0" presStyleCnt="1" custScaleY="468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26F05A-0C90-488D-879F-AFC7CEEBCDD9}" type="presOf" srcId="{C38C034D-6AEF-4C90-8AA1-4A7D58C6E1E4}" destId="{3CA87868-8EE1-46E4-9085-D63B6CC85AE6}" srcOrd="0" destOrd="0" presId="urn:microsoft.com/office/officeart/2005/8/layout/vList5"/>
    <dgm:cxn modelId="{F6291003-10FC-4812-A4E1-E8E2EFE60A37}" type="presOf" srcId="{9167D13D-1A4B-4F9B-B051-F9EC9EB51F1A}" destId="{E28FAB2B-3B16-4A82-800C-D60E180ED841}" srcOrd="0" destOrd="0" presId="urn:microsoft.com/office/officeart/2005/8/layout/vList5"/>
    <dgm:cxn modelId="{CCD77CA9-877E-4670-BCDF-891B8BB39CF5}" srcId="{F70E7ADC-74F8-430B-9DFF-FE16588BCEFA}" destId="{9D017BE6-25DD-4794-B4BF-65BEFEE54865}" srcOrd="0" destOrd="0" parTransId="{35697760-BEB1-461B-BA03-D29BDA261594}" sibTransId="{2C404B0C-D7C9-4509-B8F0-72D812EFC18D}"/>
    <dgm:cxn modelId="{F743DCB8-F3A3-4B3F-9EED-A32F3C74727A}" type="presOf" srcId="{F70E7ADC-74F8-430B-9DFF-FE16588BCEFA}" destId="{E9DC08C2-8E0B-409F-AA17-95D115E2555B}" srcOrd="0" destOrd="0" presId="urn:microsoft.com/office/officeart/2005/8/layout/vList5"/>
    <dgm:cxn modelId="{5A966ED1-33F2-491D-B1ED-761E58D7E3FC}" type="presOf" srcId="{797E12C7-7766-4E2B-A07A-73F3AA8F3529}" destId="{3CA87868-8EE1-46E4-9085-D63B6CC85AE6}" srcOrd="0" destOrd="1" presId="urn:microsoft.com/office/officeart/2005/8/layout/vList5"/>
    <dgm:cxn modelId="{42D7D9F0-0E5F-48CE-B737-999324A507F8}" srcId="{9167D13D-1A4B-4F9B-B051-F9EC9EB51F1A}" destId="{797E12C7-7766-4E2B-A07A-73F3AA8F3529}" srcOrd="1" destOrd="0" parTransId="{0352EB2E-3738-44C3-9A49-BA8251E3A033}" sibTransId="{0A9620CB-EDF8-46A7-B2A5-CCD469C6776A}"/>
    <dgm:cxn modelId="{92EA6AE0-B7C5-41B1-B391-621C0639C9C5}" srcId="{F70E7ADC-74F8-430B-9DFF-FE16588BCEFA}" destId="{9167D13D-1A4B-4F9B-B051-F9EC9EB51F1A}" srcOrd="1" destOrd="0" parTransId="{3E7E6585-554E-4E08-875D-CACA0622AE52}" sibTransId="{B1661281-70CC-4E19-AF8A-3A5D1191DA3C}"/>
    <dgm:cxn modelId="{6DFD1DDE-E7D6-4F6C-9BFE-F32C8A6ACA5E}" srcId="{9167D13D-1A4B-4F9B-B051-F9EC9EB51F1A}" destId="{C38C034D-6AEF-4C90-8AA1-4A7D58C6E1E4}" srcOrd="0" destOrd="0" parTransId="{535E387E-B595-48F7-A71C-D61195F27CE9}" sibTransId="{03AC751A-8724-4B63-A70A-D86D71858031}"/>
    <dgm:cxn modelId="{5FA336B5-8232-4EE2-A693-133F6DFE2F7A}" type="presOf" srcId="{9D017BE6-25DD-4794-B4BF-65BEFEE54865}" destId="{E71E063F-997E-4CEE-9083-99FAAA0BFFEC}" srcOrd="0" destOrd="0" presId="urn:microsoft.com/office/officeart/2005/8/layout/vList5"/>
    <dgm:cxn modelId="{FB3EC134-DCCD-4FF9-B521-4E25A19806A3}" type="presParOf" srcId="{E9DC08C2-8E0B-409F-AA17-95D115E2555B}" destId="{E3681A43-6FD0-492A-A139-EDF6DC12B9DD}" srcOrd="0" destOrd="0" presId="urn:microsoft.com/office/officeart/2005/8/layout/vList5"/>
    <dgm:cxn modelId="{E4B2F276-2143-4DE5-B8BB-F38DE1A66108}" type="presParOf" srcId="{E3681A43-6FD0-492A-A139-EDF6DC12B9DD}" destId="{E71E063F-997E-4CEE-9083-99FAAA0BFFEC}" srcOrd="0" destOrd="0" presId="urn:microsoft.com/office/officeart/2005/8/layout/vList5"/>
    <dgm:cxn modelId="{F34DB422-5098-40B3-9E85-841BEB3B5EEE}" type="presParOf" srcId="{E9DC08C2-8E0B-409F-AA17-95D115E2555B}" destId="{56163B12-A1CA-45C3-B7A5-7CBF36E50ACF}" srcOrd="1" destOrd="0" presId="urn:microsoft.com/office/officeart/2005/8/layout/vList5"/>
    <dgm:cxn modelId="{C6F99546-9A86-470F-9D74-2AF298A3477C}" type="presParOf" srcId="{E9DC08C2-8E0B-409F-AA17-95D115E2555B}" destId="{1C88688B-93B8-45D2-8F44-A672C48ADDD2}" srcOrd="2" destOrd="0" presId="urn:microsoft.com/office/officeart/2005/8/layout/vList5"/>
    <dgm:cxn modelId="{98F3662A-68A0-48EC-A522-982A95F35ED8}" type="presParOf" srcId="{1C88688B-93B8-45D2-8F44-A672C48ADDD2}" destId="{E28FAB2B-3B16-4A82-800C-D60E180ED841}" srcOrd="0" destOrd="0" presId="urn:microsoft.com/office/officeart/2005/8/layout/vList5"/>
    <dgm:cxn modelId="{9B8C610F-7A6C-4765-B716-1B0C3A8B0C4D}" type="presParOf" srcId="{1C88688B-93B8-45D2-8F44-A672C48ADDD2}" destId="{3CA87868-8EE1-46E4-9085-D63B6CC85AE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F7924A-896D-47AE-8974-0C55382553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2F1A6B-1059-481C-8206-C315B781EE58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b="1" dirty="0" err="1" smtClean="0"/>
            <a:t>pencegahan</a:t>
          </a:r>
          <a:r>
            <a:rPr lang="en-US" b="1" dirty="0" smtClean="0"/>
            <a:t> </a:t>
          </a:r>
          <a:r>
            <a:rPr lang="en-US" dirty="0" err="1" smtClean="0"/>
            <a:t>pencemaran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b="1" dirty="0" err="1" smtClean="0"/>
            <a:t>melindungi</a:t>
          </a:r>
          <a:r>
            <a:rPr lang="en-US" dirty="0" smtClean="0"/>
            <a:t>   </a:t>
          </a:r>
          <a:r>
            <a:rPr lang="en-US" dirty="0" err="1" smtClean="0"/>
            <a:t>lingkungan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meningkatkan</a:t>
          </a:r>
          <a:r>
            <a:rPr lang="en-US" dirty="0" smtClean="0"/>
            <a:t> </a:t>
          </a:r>
          <a:r>
            <a:rPr lang="en-US" dirty="0" err="1" smtClean="0"/>
            <a:t>efisiensi</a:t>
          </a:r>
          <a:r>
            <a:rPr lang="en-US" dirty="0" smtClean="0"/>
            <a:t> </a:t>
          </a:r>
          <a:r>
            <a:rPr lang="en-US" dirty="0" err="1" smtClean="0"/>
            <a:t>ekonomi</a:t>
          </a:r>
          <a:endParaRPr lang="en-US" dirty="0"/>
        </a:p>
      </dgm:t>
    </dgm:pt>
    <dgm:pt modelId="{2400A8D6-8803-478F-93FA-A1A5913A75DE}" type="parTrans" cxnId="{F929BC4D-DA41-4558-9BC2-8950F457C145}">
      <dgm:prSet/>
      <dgm:spPr/>
      <dgm:t>
        <a:bodyPr/>
        <a:lstStyle/>
        <a:p>
          <a:endParaRPr lang="en-US"/>
        </a:p>
      </dgm:t>
    </dgm:pt>
    <dgm:pt modelId="{B725F023-3857-4B4B-8386-0052124134F7}" type="sibTrans" cxnId="{F929BC4D-DA41-4558-9BC2-8950F457C145}">
      <dgm:prSet/>
      <dgm:spPr/>
      <dgm:t>
        <a:bodyPr/>
        <a:lstStyle/>
        <a:p>
          <a:endParaRPr lang="en-US"/>
        </a:p>
      </dgm:t>
    </dgm:pt>
    <dgm:pt modelId="{0DFA75EF-D6D8-4F7C-911E-46DB482477BA}" type="pres">
      <dgm:prSet presAssocID="{43F7924A-896D-47AE-8974-0C55382553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369FDE-53EF-40D4-B3EE-26A56A890C7B}" type="pres">
      <dgm:prSet presAssocID="{162F1A6B-1059-481C-8206-C315B781EE5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4A5633-9A80-4081-9B26-7C6718FBA573}" type="presOf" srcId="{162F1A6B-1059-481C-8206-C315B781EE58}" destId="{E9369FDE-53EF-40D4-B3EE-26A56A890C7B}" srcOrd="0" destOrd="0" presId="urn:microsoft.com/office/officeart/2005/8/layout/vList2"/>
    <dgm:cxn modelId="{F929BC4D-DA41-4558-9BC2-8950F457C145}" srcId="{43F7924A-896D-47AE-8974-0C5538255359}" destId="{162F1A6B-1059-481C-8206-C315B781EE58}" srcOrd="0" destOrd="0" parTransId="{2400A8D6-8803-478F-93FA-A1A5913A75DE}" sibTransId="{B725F023-3857-4B4B-8386-0052124134F7}"/>
    <dgm:cxn modelId="{D794B3B2-A18C-414D-B304-AA66CDD82114}" type="presOf" srcId="{43F7924A-896D-47AE-8974-0C5538255359}" destId="{0DFA75EF-D6D8-4F7C-911E-46DB482477BA}" srcOrd="0" destOrd="0" presId="urn:microsoft.com/office/officeart/2005/8/layout/vList2"/>
    <dgm:cxn modelId="{B588CC7D-527E-4BBD-8650-66265C7739C8}" type="presParOf" srcId="{0DFA75EF-D6D8-4F7C-911E-46DB482477BA}" destId="{E9369FDE-53EF-40D4-B3EE-26A56A890C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E063F-997E-4CEE-9083-99FAAA0BFFEC}">
      <dsp:nvSpPr>
        <dsp:cNvPr id="0" name=""/>
        <dsp:cNvSpPr/>
      </dsp:nvSpPr>
      <dsp:spPr>
        <a:xfrm>
          <a:off x="3385" y="247"/>
          <a:ext cx="2729246" cy="18273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erlin Sans FB" pitchFamily="34" charset="0"/>
            </a:rPr>
            <a:t>Pembangunan </a:t>
          </a:r>
          <a:r>
            <a:rPr lang="en-US" sz="1800" kern="1200" dirty="0" err="1" smtClean="0">
              <a:latin typeface="Berlin Sans FB" pitchFamily="34" charset="0"/>
            </a:rPr>
            <a:t>berkelanjutan</a:t>
          </a:r>
          <a:r>
            <a:rPr lang="en-US" sz="1800" kern="1200" dirty="0" smtClean="0">
              <a:latin typeface="Berlin Sans FB" pitchFamily="34" charset="0"/>
            </a:rPr>
            <a:t> </a:t>
          </a:r>
          <a:r>
            <a:rPr lang="en-US" sz="1800" kern="1200" dirty="0" err="1" smtClean="0">
              <a:latin typeface="Berlin Sans FB" pitchFamily="34" charset="0"/>
            </a:rPr>
            <a:t>adalah</a:t>
          </a:r>
          <a:r>
            <a:rPr lang="en-US" sz="1800" kern="1200" dirty="0" smtClean="0">
              <a:latin typeface="Berlin Sans FB" pitchFamily="34" charset="0"/>
            </a:rPr>
            <a:t> </a:t>
          </a:r>
          <a:r>
            <a:rPr lang="en-US" sz="1800" kern="1200" dirty="0" err="1" smtClean="0">
              <a:latin typeface="Berlin Sans FB" pitchFamily="34" charset="0"/>
            </a:rPr>
            <a:t>pembangunan</a:t>
          </a:r>
          <a:r>
            <a:rPr lang="en-US" sz="1800" kern="1200" dirty="0" smtClean="0">
              <a:latin typeface="Berlin Sans FB" pitchFamily="34" charset="0"/>
            </a:rPr>
            <a:t> yang </a:t>
          </a:r>
          <a:r>
            <a:rPr lang="en-US" sz="1800" kern="1200" dirty="0" err="1" smtClean="0">
              <a:latin typeface="Berlin Sans FB" pitchFamily="34" charset="0"/>
            </a:rPr>
            <a:t>memenuhi</a:t>
          </a:r>
          <a:r>
            <a:rPr lang="en-US" sz="1800" kern="1200" dirty="0" smtClean="0">
              <a:latin typeface="Berlin Sans FB" pitchFamily="34" charset="0"/>
            </a:rPr>
            <a:t> </a:t>
          </a:r>
          <a:r>
            <a:rPr lang="en-US" sz="1800" kern="1200" dirty="0" err="1" smtClean="0">
              <a:latin typeface="Berlin Sans FB" pitchFamily="34" charset="0"/>
            </a:rPr>
            <a:t>kebutuhan</a:t>
          </a:r>
          <a:r>
            <a:rPr lang="en-US" sz="1800" kern="1200" dirty="0" smtClean="0">
              <a:latin typeface="Berlin Sans FB" pitchFamily="34" charset="0"/>
            </a:rPr>
            <a:t> </a:t>
          </a:r>
          <a:r>
            <a:rPr lang="en-US" sz="1800" kern="1200" dirty="0" err="1" smtClean="0">
              <a:latin typeface="Berlin Sans FB" pitchFamily="34" charset="0"/>
            </a:rPr>
            <a:t>masa</a:t>
          </a:r>
          <a:r>
            <a:rPr lang="en-US" sz="1800" kern="1200" dirty="0" smtClean="0">
              <a:latin typeface="Berlin Sans FB" pitchFamily="34" charset="0"/>
            </a:rPr>
            <a:t> </a:t>
          </a:r>
          <a:r>
            <a:rPr lang="en-US" sz="1800" kern="1200" dirty="0" err="1" smtClean="0">
              <a:latin typeface="Berlin Sans FB" pitchFamily="34" charset="0"/>
            </a:rPr>
            <a:t>kini</a:t>
          </a:r>
          <a:r>
            <a:rPr lang="en-US" sz="1800" kern="1200" dirty="0" smtClean="0">
              <a:latin typeface="Berlin Sans FB" pitchFamily="34" charset="0"/>
            </a:rPr>
            <a:t> </a:t>
          </a:r>
          <a:r>
            <a:rPr lang="en-US" sz="1800" kern="1200" dirty="0" err="1" smtClean="0">
              <a:latin typeface="Berlin Sans FB" pitchFamily="34" charset="0"/>
            </a:rPr>
            <a:t>tanpa</a:t>
          </a:r>
          <a:r>
            <a:rPr lang="en-US" sz="1800" kern="1200" dirty="0" smtClean="0">
              <a:latin typeface="Berlin Sans FB" pitchFamily="34" charset="0"/>
            </a:rPr>
            <a:t> </a:t>
          </a:r>
          <a:r>
            <a:rPr lang="en-US" sz="1800" kern="1200" dirty="0" err="1" smtClean="0">
              <a:latin typeface="Berlin Sans FB" pitchFamily="34" charset="0"/>
            </a:rPr>
            <a:t>mengurangi</a:t>
          </a:r>
          <a:r>
            <a:rPr lang="en-US" sz="1800" kern="1200" dirty="0" smtClean="0">
              <a:latin typeface="Berlin Sans FB" pitchFamily="34" charset="0"/>
            </a:rPr>
            <a:t> </a:t>
          </a:r>
          <a:r>
            <a:rPr lang="en-US" sz="1800" kern="1200" dirty="0" err="1" smtClean="0">
              <a:latin typeface="Berlin Sans FB" pitchFamily="34" charset="0"/>
            </a:rPr>
            <a:t>kemampuan</a:t>
          </a:r>
          <a:r>
            <a:rPr lang="en-US" sz="1800" kern="1200" dirty="0" smtClean="0">
              <a:latin typeface="Berlin Sans FB" pitchFamily="34" charset="0"/>
            </a:rPr>
            <a:t> </a:t>
          </a:r>
          <a:r>
            <a:rPr lang="en-US" sz="1800" kern="1200" dirty="0" err="1" smtClean="0">
              <a:latin typeface="Berlin Sans FB" pitchFamily="34" charset="0"/>
            </a:rPr>
            <a:t>generasi</a:t>
          </a:r>
          <a:r>
            <a:rPr lang="en-US" sz="1800" kern="1200" dirty="0" smtClean="0">
              <a:latin typeface="Berlin Sans FB" pitchFamily="34" charset="0"/>
            </a:rPr>
            <a:t> </a:t>
          </a:r>
          <a:r>
            <a:rPr lang="en-US" sz="1800" kern="1200" dirty="0" err="1" smtClean="0">
              <a:latin typeface="Berlin Sans FB" pitchFamily="34" charset="0"/>
            </a:rPr>
            <a:t>mendatang</a:t>
          </a:r>
          <a:endParaRPr lang="en-US" sz="1800" kern="1200" dirty="0">
            <a:latin typeface="Berlin Sans FB" pitchFamily="34" charset="0"/>
          </a:endParaRPr>
        </a:p>
      </dsp:txBody>
      <dsp:txXfrm>
        <a:off x="92588" y="89450"/>
        <a:ext cx="2550840" cy="1648916"/>
      </dsp:txXfrm>
    </dsp:sp>
    <dsp:sp modelId="{3CA87868-8EE1-46E4-9085-D63B6CC85AE6}">
      <dsp:nvSpPr>
        <dsp:cNvPr id="0" name=""/>
        <dsp:cNvSpPr/>
      </dsp:nvSpPr>
      <dsp:spPr>
        <a:xfrm rot="5400000">
          <a:off x="3999175" y="344713"/>
          <a:ext cx="1429723" cy="4433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gagasan</a:t>
          </a:r>
          <a:r>
            <a:rPr lang="en-US" sz="1400" kern="1200" dirty="0" smtClean="0"/>
            <a:t> “</a:t>
          </a:r>
          <a:r>
            <a:rPr lang="en-US" sz="1400" kern="1200" dirty="0" err="1" smtClean="0"/>
            <a:t>kebutuhan</a:t>
          </a:r>
          <a:r>
            <a:rPr lang="en-US" sz="1400" kern="1200" dirty="0" smtClean="0"/>
            <a:t>” </a:t>
          </a:r>
          <a:r>
            <a:rPr lang="en-US" sz="1400" kern="1200" dirty="0" err="1" smtClean="0"/>
            <a:t>yaitu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kebutuhan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esensial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untuk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memberlanjutkan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kehidupan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manusia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dan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gagasan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keterbatasan</a:t>
          </a:r>
          <a:r>
            <a:rPr lang="en-US" sz="1400" kern="1200" dirty="0" smtClean="0"/>
            <a:t> yang </a:t>
          </a:r>
          <a:r>
            <a:rPr lang="en-US" sz="1400" kern="1200" dirty="0" err="1" smtClean="0"/>
            <a:t>bersumber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pada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kondisi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teknologi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organisasi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sosial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terhadap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kemampuan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lingkungan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untuk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memenuhi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kebutuhan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kini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hari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depan</a:t>
          </a:r>
          <a:r>
            <a:rPr lang="en-US" sz="1400" kern="1200" dirty="0" smtClean="0"/>
            <a:t>.</a:t>
          </a:r>
          <a:endParaRPr lang="en-US" sz="1400" kern="1200" dirty="0"/>
        </a:p>
      </dsp:txBody>
      <dsp:txXfrm rot="-5400000">
        <a:off x="2497260" y="1916422"/>
        <a:ext cx="4363761" cy="1290137"/>
      </dsp:txXfrm>
    </dsp:sp>
    <dsp:sp modelId="{E28FAB2B-3B16-4A82-800C-D60E180ED841}">
      <dsp:nvSpPr>
        <dsp:cNvPr id="0" name=""/>
        <dsp:cNvSpPr/>
      </dsp:nvSpPr>
      <dsp:spPr>
        <a:xfrm>
          <a:off x="3385" y="2209801"/>
          <a:ext cx="2493874" cy="7033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Di </a:t>
          </a:r>
          <a:r>
            <a:rPr lang="en-US" sz="1400" b="1" kern="1200" dirty="0" err="1" smtClean="0"/>
            <a:t>dalamnya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terkandung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dua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gagasan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penting</a:t>
          </a:r>
          <a:r>
            <a:rPr lang="en-US" sz="1400" b="1" kern="1200" dirty="0" smtClean="0"/>
            <a:t>:</a:t>
          </a:r>
          <a:endParaRPr lang="en-US" sz="1400" b="1" kern="1200" dirty="0"/>
        </a:p>
      </dsp:txBody>
      <dsp:txXfrm>
        <a:off x="37721" y="2244137"/>
        <a:ext cx="2425202" cy="634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69FDE-53EF-40D4-B3EE-26A56A890C7B}">
      <dsp:nvSpPr>
        <dsp:cNvPr id="0" name=""/>
        <dsp:cNvSpPr/>
      </dsp:nvSpPr>
      <dsp:spPr>
        <a:xfrm>
          <a:off x="0" y="14139"/>
          <a:ext cx="4038600" cy="89505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pencegahan</a:t>
          </a:r>
          <a:r>
            <a:rPr lang="en-US" sz="1700" b="1" kern="1200" dirty="0" smtClean="0"/>
            <a:t> </a:t>
          </a:r>
          <a:r>
            <a:rPr lang="en-US" sz="1700" kern="1200" dirty="0" err="1" smtClean="0"/>
            <a:t>pencemaran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dalam</a:t>
          </a:r>
          <a:r>
            <a:rPr lang="en-US" sz="1700" kern="1200" dirty="0" smtClean="0"/>
            <a:t> </a:t>
          </a:r>
          <a:r>
            <a:rPr lang="en-US" sz="1700" b="1" kern="1200" dirty="0" err="1" smtClean="0"/>
            <a:t>melindungi</a:t>
          </a:r>
          <a:r>
            <a:rPr lang="en-US" sz="1700" kern="1200" dirty="0" smtClean="0"/>
            <a:t>   </a:t>
          </a:r>
          <a:r>
            <a:rPr lang="en-US" sz="1700" kern="1200" dirty="0" err="1" smtClean="0"/>
            <a:t>lingkungan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meningkatkan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efisiensi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ekonomi</a:t>
          </a:r>
          <a:endParaRPr lang="en-US" sz="1700" kern="1200" dirty="0"/>
        </a:p>
      </dsp:txBody>
      <dsp:txXfrm>
        <a:off x="43693" y="57832"/>
        <a:ext cx="3951214" cy="807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FA0619-02E1-4B24-8D5A-52851EB28B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16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E2C35DE-05EE-45EF-9F86-2B056B51D6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70490-6F84-4035-90AD-A5B16EFF0E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5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D7CF3-18B8-4482-92E6-F8DF48AE52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6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C35DE-05EE-45EF-9F86-2B056B51D6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80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162F-3AD3-435C-A050-5D18948DB3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87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43F9-3435-4566-9D39-96ADF50359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78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D404-D979-4C82-9084-6D75DBB3B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77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86D2-D3DB-46DB-A601-3CEB717D1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81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B5DC-BAF9-473F-A5A6-A6C015E445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75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8044-28F9-4CF6-8C01-9B59923929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97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7678-8171-4A61-8B87-DC265029C4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5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F162F-3AD3-435C-A050-5D18948DB3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3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A139-5CDC-44ED-B454-06FC43E0B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09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0490-6F84-4035-90AD-A5B16EFF0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1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7CF3-18B8-4482-92E6-F8DF48AE5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20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82DA-BB43-4C00-A4D4-C9D589606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40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82DA-BB43-4C00-A4D4-C9D589606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98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82DA-BB43-4C00-A4D4-C9D589606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83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82DA-BB43-4C00-A4D4-C9D589606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53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82DA-BB43-4C00-A4D4-C9D589606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94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82DA-BB43-4C00-A4D4-C9D589606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49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82DA-BB43-4C00-A4D4-C9D589606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4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843F9-3435-4566-9D39-96ADF50359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991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82DA-BB43-4C00-A4D4-C9D589606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58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82DA-BB43-4C00-A4D4-C9D589606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44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82DA-BB43-4C00-A4D4-C9D589606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3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82DA-BB43-4C00-A4D4-C9D589606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84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448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74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831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104900"/>
            <a:ext cx="3886200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104900"/>
            <a:ext cx="3886200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557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910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2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3D404-D979-4C82-9084-6D75DBB3BB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68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8263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4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259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85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7701" y="228600"/>
            <a:ext cx="2078039" cy="578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1" y="228600"/>
            <a:ext cx="6083300" cy="578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050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13739" cy="706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1" y="1104900"/>
            <a:ext cx="3886200" cy="49085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104900"/>
            <a:ext cx="3886200" cy="490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824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16" y="473077"/>
            <a:ext cx="8149163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316" y="1828803"/>
            <a:ext cx="8149163" cy="4035425"/>
          </a:xfrm>
        </p:spPr>
        <p:txBody>
          <a:bodyPr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533315" y="6248401"/>
            <a:ext cx="2054140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237981" y="6248401"/>
            <a:ext cx="2892206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780714" y="6248401"/>
            <a:ext cx="1901764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>
              <a:defRPr/>
            </a:pPr>
            <a:fld id="{B5C13B9C-3DFA-4466-960B-434291FC5B23}" type="slidenum">
              <a:rPr lang="en-GB" sz="2400">
                <a:solidFill>
                  <a:srgbClr val="FFFFFF"/>
                </a:solidFill>
                <a:latin typeface="Times New Roman" pitchFamily="18" charset="0"/>
                <a:ea typeface="MS Gothic" pitchFamily="49" charset="-128"/>
              </a:rPr>
              <a:pPr defTabSz="449263"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22931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16" y="473077"/>
            <a:ext cx="8149163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314" y="1828803"/>
            <a:ext cx="4004255" cy="4035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78225" y="1828803"/>
            <a:ext cx="4004254" cy="4035425"/>
          </a:xfrm>
        </p:spPr>
        <p:txBody>
          <a:bodyPr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33315" y="6248401"/>
            <a:ext cx="2054140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237981" y="6248401"/>
            <a:ext cx="2892206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780714" y="6248401"/>
            <a:ext cx="1901764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>
              <a:defRPr/>
            </a:pPr>
            <a:fld id="{F561786B-CAE9-430E-A4D9-8C82618C0A28}" type="slidenum">
              <a:rPr lang="en-GB" sz="2400">
                <a:solidFill>
                  <a:srgbClr val="FFFFFF"/>
                </a:solidFill>
                <a:latin typeface="Times New Roman" pitchFamily="18" charset="0"/>
                <a:ea typeface="MS Gothic" pitchFamily="49" charset="-128"/>
              </a:rPr>
              <a:pPr defTabSz="449263"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310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686D2-D3DB-46DB-A601-3CEB717D18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4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8B5DC-BAF9-473F-A5A6-A6C015E445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7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68044-28F9-4CF6-8C01-9B59923929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7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F7678-8171-4A61-8B87-DC265029C4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6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6A139-5CDC-44ED-B454-06FC43E0BE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8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BF1382DA-BB43-4C00-A4D4-C9D5896061A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382DA-BB43-4C00-A4D4-C9D589606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9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382DA-BB43-4C00-A4D4-C9D589606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3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104900"/>
            <a:ext cx="7924800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8313739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685800" cy="6858000"/>
          </a:xfrm>
          <a:prstGeom prst="rect">
            <a:avLst/>
          </a:prstGeom>
          <a:gradFill rotWithShape="0">
            <a:gsLst>
              <a:gs pos="0">
                <a:srgbClr val="063DE8">
                  <a:gamma/>
                  <a:shade val="49804"/>
                  <a:invGamma/>
                </a:srgbClr>
              </a:gs>
              <a:gs pos="50000">
                <a:srgbClr val="063DE8"/>
              </a:gs>
              <a:gs pos="100000">
                <a:srgbClr val="063DE8">
                  <a:gamma/>
                  <a:shade val="4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000000"/>
              </a:solidFill>
              <a:latin typeface="Arial"/>
              <a:ea typeface="MS Gothic" pitchFamily="49" charset="-128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 rot="16200000">
            <a:off x="-2501898" y="2888594"/>
            <a:ext cx="5621337" cy="4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2200" b="1" i="1">
                <a:solidFill>
                  <a:srgbClr val="FFFFFF"/>
                </a:solidFill>
                <a:latin typeface="Arial"/>
                <a:ea typeface="MS Gothic" pitchFamily="49" charset="-128"/>
              </a:rPr>
              <a:t>Environmental Health and Safety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4684715" y="6559553"/>
            <a:ext cx="403957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fld id="{564C8D04-1B8D-42D1-993F-FCF845E056A8}" type="slidenum">
              <a:rPr lang="en-US" sz="1400" i="1">
                <a:solidFill>
                  <a:srgbClr val="000000"/>
                </a:solidFill>
                <a:latin typeface="Arial"/>
                <a:ea typeface="MS Gothic" pitchFamily="49" charset="-128"/>
              </a:rPr>
              <a:pPr eaLnBrk="0" hangingPunct="0"/>
              <a:t>‹#›</a:t>
            </a:fld>
            <a:endParaRPr lang="en-US" sz="1400" i="1">
              <a:solidFill>
                <a:srgbClr val="000000"/>
              </a:solidFill>
              <a:latin typeface="Arial"/>
              <a:ea typeface="MS Gothic" pitchFamily="49" charset="-128"/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609600" y="838201"/>
            <a:ext cx="8534400" cy="635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Arial"/>
              <a:ea typeface="MS Gothic" pitchFamily="49" charset="-128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8957988" y="6340476"/>
            <a:ext cx="186013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eaLnBrk="0" hangingPunct="0"/>
            <a:endParaRPr lang="en-US" sz="1400">
              <a:solidFill>
                <a:srgbClr val="000000"/>
              </a:solidFill>
              <a:latin typeface="Times New Roman" pitchFamily="18" charset="0"/>
              <a:ea typeface="MS Gothic" pitchFamily="49" charset="-128"/>
            </a:endParaRPr>
          </a:p>
          <a:p>
            <a:pPr algn="r" eaLnBrk="0" hangingPunct="0"/>
            <a:endParaRPr lang="en-US" sz="1400">
              <a:solidFill>
                <a:srgbClr val="000000"/>
              </a:solidFill>
              <a:latin typeface="Times New Roman" pitchFamily="18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241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</p:sldLayoutIdLst>
  <p:hf hdr="0" ftr="0"/>
  <p:txStyles>
    <p:titleStyle>
      <a:lvl1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285750" indent="-28575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Wingdings" pitchFamily="2" charset="2"/>
        <a:buChar char="q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628650" indent="-22860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2pPr>
      <a:lvl3pPr marL="971550" indent="-22860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3pPr>
      <a:lvl4pPr marL="131445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1600" i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_DIVDH4BXjUQ/SdlbTbSEDKI/AAAAAAAAADM/PW7fRd8nPog/s1600-h/ecology.jpg" TargetMode="External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restrictedheart.files.wordpress.com/2009/08/image.png" TargetMode="Externa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8.png"/><Relationship Id="rId4" Type="http://schemas.openxmlformats.org/officeDocument/2006/relationships/hyperlink" Target="http://restrictedheart.files.wordpress.com/2009/08/image10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onlinebuku.com/wp-content/uploads/2010/01/ekologi-agroindustri2.jpg" TargetMode="Externa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enviroscopy.com/index.php?n=ESYOffer.Soil" TargetMode="Externa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195" y="19218"/>
            <a:ext cx="9354196" cy="683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6509" y="1600200"/>
            <a:ext cx="7662778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PENGOLAHAN LIMBAH INDUSTRI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66509" y="4191000"/>
            <a:ext cx="8153400" cy="762000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FAKULTAS ILMU IMU KESEHATAN – JURUSAHAN KESEHATAN MASYARAKAT, </a:t>
            </a:r>
          </a:p>
          <a:p>
            <a:pPr algn="ctr"/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PEMINATAN   K3- INDUSTRI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57400" y="5791200"/>
            <a:ext cx="5943600" cy="786774"/>
            <a:chOff x="2438400" y="5913005"/>
            <a:chExt cx="4689811" cy="78677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" name="Freeform 7"/>
            <p:cNvSpPr/>
            <p:nvPr/>
          </p:nvSpPr>
          <p:spPr>
            <a:xfrm>
              <a:off x="3164983" y="5913005"/>
              <a:ext cx="3963228" cy="644472"/>
            </a:xfrm>
            <a:custGeom>
              <a:avLst/>
              <a:gdLst>
                <a:gd name="connsiteX0" fmla="*/ 0 w 4524194"/>
                <a:gd name="connsiteY0" fmla="*/ 0 h 644470"/>
                <a:gd name="connsiteX1" fmla="*/ 4201959 w 4524194"/>
                <a:gd name="connsiteY1" fmla="*/ 0 h 644470"/>
                <a:gd name="connsiteX2" fmla="*/ 4524194 w 4524194"/>
                <a:gd name="connsiteY2" fmla="*/ 322235 h 644470"/>
                <a:gd name="connsiteX3" fmla="*/ 4201959 w 4524194"/>
                <a:gd name="connsiteY3" fmla="*/ 644470 h 644470"/>
                <a:gd name="connsiteX4" fmla="*/ 0 w 4524194"/>
                <a:gd name="connsiteY4" fmla="*/ 644470 h 644470"/>
                <a:gd name="connsiteX5" fmla="*/ 0 w 4524194"/>
                <a:gd name="connsiteY5" fmla="*/ 0 h 6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4194" h="644470">
                  <a:moveTo>
                    <a:pt x="4524194" y="644469"/>
                  </a:moveTo>
                  <a:lnTo>
                    <a:pt x="322235" y="644469"/>
                  </a:lnTo>
                  <a:lnTo>
                    <a:pt x="0" y="322235"/>
                  </a:lnTo>
                  <a:lnTo>
                    <a:pt x="322235" y="1"/>
                  </a:lnTo>
                  <a:lnTo>
                    <a:pt x="4524194" y="1"/>
                  </a:lnTo>
                  <a:lnTo>
                    <a:pt x="4524194" y="644469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2764" tIns="91441" rIns="170688" bIns="9144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Ir. MUH. ARIF LATAR, MSc</a:t>
              </a:r>
              <a:endParaRPr lang="en-US" sz="2400" kern="12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438400" y="5913005"/>
              <a:ext cx="726583" cy="78677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4000" b="-14000"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47705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43000" y="990600"/>
            <a:ext cx="6938963" cy="914400"/>
          </a:xfrm>
        </p:spPr>
        <p:txBody>
          <a:bodyPr/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Industrial Ecology is a regional planning concept which includes;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914400" y="2286000"/>
            <a:ext cx="4267200" cy="2971800"/>
          </a:xfrm>
        </p:spPr>
        <p:txBody>
          <a:bodyPr/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pollution prevention and eco-efficiency,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energy conservation,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switching to more benign fuel sources,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the recovery of various waste streams, and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recycling and reuse of waste material streams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5" name="Picture 4" descr="This is a representation of the industries that can benefit from &#10;one another. Products and by-products can be traded or sold to in a &#10;local economy to minimize wastes going into the air, land, and water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61146"/>
            <a:ext cx="2635250" cy="225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86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800" y="990600"/>
            <a:ext cx="7315200" cy="533400"/>
          </a:xfrm>
        </p:spPr>
        <p:txBody>
          <a:bodyPr/>
          <a:lstStyle/>
          <a:p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Strategi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implementasi</a:t>
            </a:r>
            <a:r>
              <a:rPr lang="en-US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konsep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ekologi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industri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yaitu</a:t>
            </a:r>
            <a:r>
              <a:rPr lang="en-US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49806" y="2286000"/>
            <a:ext cx="4760794" cy="2743200"/>
          </a:xfrm>
        </p:spPr>
        <p:txBody>
          <a:bodyPr/>
          <a:lstStyle/>
          <a:p>
            <a:pPr marL="457200" indent="-457200" algn="just">
              <a:buAutoNum type="arabicParenBoth"/>
            </a:pP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mengoptimasi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penggunaan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sumber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daya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yang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ada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; 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marL="457200" indent="-457200" algn="just">
              <a:buAutoNum type="arabicParenBoth"/>
            </a:pP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membuat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suatu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siklus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material yang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tertutup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dan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meminimalkan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emisi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; 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marL="457200" indent="-457200" algn="just">
              <a:buAutoNum type="arabicParenBoth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proses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dematerialisasi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;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dan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marL="457200" indent="-457200" algn="just">
              <a:buAutoNum type="arabicParenBoth"/>
            </a:pP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pengurangan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dan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penghilangan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ketergantungan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pada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sumber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energi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yang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tidak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terbarukan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Picture 4" descr="This is a representation of the industries that can benefit from &#10;one another. Products and by-products can be traded or sold to in a &#10;local economy to minimize wastes going into the air, land, and water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06" y="2438400"/>
            <a:ext cx="2971800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062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19201" y="1373361"/>
            <a:ext cx="135661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Industri</a:t>
            </a:r>
            <a:r>
              <a:rPr lang="en-US" dirty="0" smtClean="0"/>
              <a:t>-A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2787511"/>
            <a:ext cx="127525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Industri</a:t>
            </a:r>
            <a:r>
              <a:rPr lang="en-US" dirty="0" smtClean="0"/>
              <a:t>-C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78085" y="2053101"/>
            <a:ext cx="12954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Industri</a:t>
            </a:r>
            <a:r>
              <a:rPr lang="en-US" dirty="0" smtClean="0"/>
              <a:t>-B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00428" y="1328197"/>
            <a:ext cx="137993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Industri</a:t>
            </a:r>
            <a:r>
              <a:rPr lang="en-US" dirty="0" smtClean="0"/>
              <a:t>-A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42239" y="2217848"/>
            <a:ext cx="12954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Industri</a:t>
            </a:r>
            <a:r>
              <a:rPr lang="en-US" dirty="0" smtClean="0"/>
              <a:t>-B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1983" y="3167940"/>
            <a:ext cx="130838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Industri</a:t>
            </a:r>
            <a:r>
              <a:rPr lang="en-US" dirty="0" smtClean="0"/>
              <a:t>-C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075285" y="1467699"/>
            <a:ext cx="1366954" cy="6387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01155" y="1838769"/>
            <a:ext cx="0" cy="11607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953000" y="1838769"/>
            <a:ext cx="0" cy="1207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6129477" y="1691299"/>
            <a:ext cx="1062154" cy="5464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0" name="Straight Arrow Connector 1029"/>
          <p:cNvCxnSpPr/>
          <p:nvPr/>
        </p:nvCxnSpPr>
        <p:spPr>
          <a:xfrm flipV="1">
            <a:off x="6113730" y="2587559"/>
            <a:ext cx="1093649" cy="5675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2" name="Straight Arrow Connector 1031"/>
          <p:cNvCxnSpPr/>
          <p:nvPr/>
        </p:nvCxnSpPr>
        <p:spPr>
          <a:xfrm flipH="1">
            <a:off x="6277058" y="2684919"/>
            <a:ext cx="1165181" cy="6676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0" name="Rectangle 1039"/>
          <p:cNvSpPr/>
          <p:nvPr/>
        </p:nvSpPr>
        <p:spPr>
          <a:xfrm>
            <a:off x="914401" y="1021174"/>
            <a:ext cx="3160106" cy="28650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/>
          <p:cNvSpPr/>
          <p:nvPr/>
        </p:nvSpPr>
        <p:spPr>
          <a:xfrm>
            <a:off x="4360741" y="1005898"/>
            <a:ext cx="4537318" cy="28330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841861" y="4114800"/>
            <a:ext cx="2465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Tipe</a:t>
            </a:r>
            <a:r>
              <a:rPr lang="en-US" i="1" dirty="0"/>
              <a:t> </a:t>
            </a:r>
            <a:r>
              <a:rPr lang="en-US" i="1" dirty="0" err="1"/>
              <a:t>Kawasan</a:t>
            </a:r>
            <a:r>
              <a:rPr lang="en-US" i="1" dirty="0"/>
              <a:t> </a:t>
            </a:r>
            <a:r>
              <a:rPr lang="en-US" i="1" dirty="0" err="1"/>
              <a:t>Industri</a:t>
            </a:r>
            <a:endParaRPr lang="en-US" dirty="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922362" y="4648200"/>
            <a:ext cx="7397087" cy="81690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Dalam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konsep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ekologi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industri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kawasan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industri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ditata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sedemikian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rupa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sehingga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industri-industri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mempunyai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hubungan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simbiosis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mutualisme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42"/>
          <p:cNvGrpSpPr>
            <a:grpSpLocks/>
          </p:cNvGrpSpPr>
          <p:nvPr/>
        </p:nvGrpSpPr>
        <p:grpSpPr bwMode="auto">
          <a:xfrm>
            <a:off x="3303588" y="2729775"/>
            <a:ext cx="1295400" cy="1143000"/>
            <a:chOff x="1344" y="1680"/>
            <a:chExt cx="816" cy="720"/>
          </a:xfrm>
        </p:grpSpPr>
        <p:sp>
          <p:nvSpPr>
            <p:cNvPr id="12308" name="AutoShape 32"/>
            <p:cNvSpPr>
              <a:spLocks noChangeArrowheads="1"/>
            </p:cNvSpPr>
            <p:nvPr/>
          </p:nvSpPr>
          <p:spPr bwMode="auto">
            <a:xfrm>
              <a:off x="1344" y="1968"/>
              <a:ext cx="816" cy="432"/>
            </a:xfrm>
            <a:prstGeom prst="rightArrow">
              <a:avLst>
                <a:gd name="adj1" fmla="val 50000"/>
                <a:gd name="adj2" fmla="val 47222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2309" name="Text Box 35"/>
            <p:cNvSpPr txBox="1">
              <a:spLocks noChangeArrowheads="1"/>
            </p:cNvSpPr>
            <p:nvPr/>
          </p:nvSpPr>
          <p:spPr bwMode="auto">
            <a:xfrm>
              <a:off x="1344" y="1680"/>
              <a:ext cx="749" cy="330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Sebagai</a:t>
              </a:r>
              <a:r>
                <a:rPr lang="en-US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</a:p>
            <a:p>
              <a:pPr eaLnBrk="1" hangingPunct="1"/>
              <a:r>
                <a:rPr lang="en-US" sz="14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Bahan</a:t>
              </a:r>
              <a:r>
                <a:rPr lang="en-US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 </a:t>
              </a:r>
              <a:r>
                <a:rPr lang="en-US" sz="14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baku</a:t>
              </a:r>
              <a:endPara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2291" name="Group 43"/>
          <p:cNvGrpSpPr>
            <a:grpSpLocks/>
          </p:cNvGrpSpPr>
          <p:nvPr/>
        </p:nvGrpSpPr>
        <p:grpSpPr bwMode="auto">
          <a:xfrm>
            <a:off x="3222390" y="3886499"/>
            <a:ext cx="1295400" cy="969963"/>
            <a:chOff x="1248" y="2352"/>
            <a:chExt cx="816" cy="611"/>
          </a:xfrm>
        </p:grpSpPr>
        <p:sp>
          <p:nvSpPr>
            <p:cNvPr id="12306" name="AutoShape 34"/>
            <p:cNvSpPr>
              <a:spLocks noChangeArrowheads="1"/>
            </p:cNvSpPr>
            <p:nvPr/>
          </p:nvSpPr>
          <p:spPr bwMode="auto">
            <a:xfrm>
              <a:off x="1248" y="2352"/>
              <a:ext cx="816" cy="432"/>
            </a:xfrm>
            <a:prstGeom prst="leftArrow">
              <a:avLst>
                <a:gd name="adj1" fmla="val 50000"/>
                <a:gd name="adj2" fmla="val 47222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Text Box 36"/>
            <p:cNvSpPr txBox="1">
              <a:spLocks noChangeArrowheads="1"/>
            </p:cNvSpPr>
            <p:nvPr/>
          </p:nvSpPr>
          <p:spPr bwMode="auto">
            <a:xfrm>
              <a:off x="1488" y="2751"/>
              <a:ext cx="492" cy="212"/>
            </a:xfrm>
            <a:prstGeom prst="rect">
              <a:avLst/>
            </a:prstGeom>
            <a:ln/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limbah</a:t>
              </a:r>
              <a:endPara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2293" name="Group 21"/>
          <p:cNvGrpSpPr>
            <a:grpSpLocks/>
          </p:cNvGrpSpPr>
          <p:nvPr/>
        </p:nvGrpSpPr>
        <p:grpSpPr bwMode="auto">
          <a:xfrm>
            <a:off x="4754067" y="1676400"/>
            <a:ext cx="4249736" cy="4267200"/>
            <a:chOff x="4514582" y="1447800"/>
            <a:chExt cx="4419600" cy="4495800"/>
          </a:xfrm>
        </p:grpSpPr>
        <p:grpSp>
          <p:nvGrpSpPr>
            <p:cNvPr id="12295" name="Group 48"/>
            <p:cNvGrpSpPr>
              <a:grpSpLocks/>
            </p:cNvGrpSpPr>
            <p:nvPr/>
          </p:nvGrpSpPr>
          <p:grpSpPr bwMode="auto">
            <a:xfrm>
              <a:off x="4514582" y="1447800"/>
              <a:ext cx="4419600" cy="4495800"/>
              <a:chOff x="1188" y="816"/>
              <a:chExt cx="3408" cy="3216"/>
            </a:xfrm>
          </p:grpSpPr>
          <p:grpSp>
            <p:nvGrpSpPr>
              <p:cNvPr id="12297" name="Group 46"/>
              <p:cNvGrpSpPr>
                <a:grpSpLocks/>
              </p:cNvGrpSpPr>
              <p:nvPr/>
            </p:nvGrpSpPr>
            <p:grpSpPr bwMode="auto">
              <a:xfrm>
                <a:off x="1188" y="912"/>
                <a:ext cx="3408" cy="2967"/>
                <a:chOff x="1188" y="912"/>
                <a:chExt cx="3408" cy="2967"/>
              </a:xfrm>
            </p:grpSpPr>
            <p:sp>
              <p:nvSpPr>
                <p:cNvPr id="1229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161" y="3600"/>
                  <a:ext cx="1657" cy="279"/>
                </a:xfrm>
                <a:prstGeom prst="rect">
                  <a:avLst/>
                </a:prstGeom>
                <a:ln/>
                <a:extLst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sz="2000" dirty="0" err="1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rPr>
                    <a:t>Hukum</a:t>
                  </a:r>
                  <a:r>
                    <a:rPr lang="en-US" sz="2000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rPr>
                    <a:t> </a:t>
                  </a:r>
                  <a:r>
                    <a:rPr lang="en-US" sz="2000" dirty="0" err="1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rPr>
                    <a:t>Ekonomi</a:t>
                  </a:r>
                  <a:endParaRPr lang="en-US" sz="20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12300" name="Group 40"/>
                <p:cNvGrpSpPr>
                  <a:grpSpLocks/>
                </p:cNvGrpSpPr>
                <p:nvPr/>
              </p:nvGrpSpPr>
              <p:grpSpPr bwMode="auto">
                <a:xfrm>
                  <a:off x="1188" y="912"/>
                  <a:ext cx="3408" cy="2610"/>
                  <a:chOff x="1956" y="1104"/>
                  <a:chExt cx="3408" cy="2610"/>
                </a:xfrm>
              </p:grpSpPr>
              <p:pic>
                <p:nvPicPr>
                  <p:cNvPr id="12301" name="Picture 31" descr="sis eko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56" y="1104"/>
                    <a:ext cx="3408" cy="2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302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6" y="2736"/>
                    <a:ext cx="646" cy="2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sz="1600" b="1"/>
                      <a:t>supply</a:t>
                    </a:r>
                  </a:p>
                </p:txBody>
              </p:sp>
              <p:sp>
                <p:nvSpPr>
                  <p:cNvPr id="12303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3" y="2751"/>
                    <a:ext cx="742" cy="2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sz="1600" b="1"/>
                      <a:t>demand</a:t>
                    </a:r>
                  </a:p>
                </p:txBody>
              </p:sp>
            </p:grpSp>
          </p:grpSp>
          <p:sp>
            <p:nvSpPr>
              <p:cNvPr id="12298" name="Rectangle 47"/>
              <p:cNvSpPr>
                <a:spLocks noChangeArrowheads="1"/>
              </p:cNvSpPr>
              <p:nvPr/>
            </p:nvSpPr>
            <p:spPr bwMode="auto">
              <a:xfrm>
                <a:off x="1248" y="816"/>
                <a:ext cx="3168" cy="321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6" name="TextBox 29"/>
            <p:cNvSpPr txBox="1">
              <a:spLocks noChangeArrowheads="1"/>
            </p:cNvSpPr>
            <p:nvPr/>
          </p:nvSpPr>
          <p:spPr bwMode="auto">
            <a:xfrm>
              <a:off x="6133723" y="2283023"/>
              <a:ext cx="118147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/>
                <a:t>Sistem Alam</a:t>
              </a:r>
            </a:p>
          </p:txBody>
        </p:sp>
      </p:grp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468583" y="228600"/>
            <a:ext cx="6565063" cy="5229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kern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  <a:ea typeface="+mj-ea"/>
                <a:cs typeface="+mj-cs"/>
              </a:rPr>
              <a:t>Hubungan</a:t>
            </a:r>
            <a:r>
              <a:rPr lang="en-US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en-US" sz="2400" kern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  <a:ea typeface="+mj-ea"/>
                <a:cs typeface="+mj-cs"/>
              </a:rPr>
              <a:t>Sistem</a:t>
            </a:r>
            <a:r>
              <a:rPr lang="en-US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en-US" sz="2400" kern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  <a:ea typeface="+mj-ea"/>
                <a:cs typeface="+mj-cs"/>
              </a:rPr>
              <a:t>Ekonomi</a:t>
            </a:r>
            <a:r>
              <a:rPr lang="en-US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  <a:ea typeface="+mj-ea"/>
                <a:cs typeface="+mj-cs"/>
              </a:rPr>
              <a:t> &amp; </a:t>
            </a:r>
            <a:r>
              <a:rPr lang="en-US" sz="2400" kern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  <a:ea typeface="+mj-ea"/>
                <a:cs typeface="+mj-cs"/>
              </a:rPr>
              <a:t>Alam</a:t>
            </a:r>
            <a:endParaRPr lang="en-US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2" name="Picture 2" descr="http://1.bp.blogspot.com/_DIVDH4BXjUQ/SdlbTbSEDKI/AAAAAAAAADM/PW7fRd8nPog/s400/ecology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21" y="1799019"/>
            <a:ext cx="2155139" cy="29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4725053"/>
            <a:ext cx="104601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ALAM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98575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2624" y="1066800"/>
            <a:ext cx="7924800" cy="574675"/>
          </a:xfrm>
        </p:spPr>
        <p:txBody>
          <a:bodyPr/>
          <a:lstStyle/>
          <a:p>
            <a:r>
              <a:rPr lang="en-US" sz="2400" dirty="0" smtClean="0"/>
              <a:t>RANCANGAN KAWASAN EKOLOGI INDUSTRI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14400" y="2009617"/>
            <a:ext cx="3429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Analisis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aliran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material</a:t>
            </a:r>
          </a:p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Digunakan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mengidentifikasi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bahan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baku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energi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pada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setiap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tahapan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proses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produksi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Analisis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juga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meliputi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analisis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integrasi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massa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energi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proses.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Tujuan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analisis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adalah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penghematan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penggunaan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sumber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daya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alam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menganalisis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penggunaan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bahan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baku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lebih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ramah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lingkungan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pengurangan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dampak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lingkungan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55024" y="1732619"/>
            <a:ext cx="426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Analisis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ketersediaan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sumber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daya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alam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regional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Digunakan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menganalisis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ketersediaan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bahan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baku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dampak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negatif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penggunaannya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terhadap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sumber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daya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yang lain.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Setelah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mengetahui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hasil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analisis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atas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maka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dapat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dilakukan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identifikasi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ulang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masalah-masalah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aktual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dihadapi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Penyelesaian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masalah-masalah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ada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harus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bisa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dikomunikasikan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industri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lain yang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terkait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kawasan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tersebut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Pada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akhirnya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dapat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disusun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simbiosis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industri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saling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menguntungkan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diantara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industri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tersebut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773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57400" y="228600"/>
            <a:ext cx="4876799" cy="457200"/>
          </a:xfrm>
        </p:spPr>
        <p:txBody>
          <a:bodyPr/>
          <a:lstStyle/>
          <a:p>
            <a:r>
              <a:rPr lang="en-US" sz="1800" dirty="0" err="1">
                <a:solidFill>
                  <a:schemeClr val="accent1"/>
                </a:solidFill>
              </a:rPr>
              <a:t>Rancangan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Kawasan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Ekologi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Industri</a:t>
            </a: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4" name="Picture 3" descr="imag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8862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6576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914400" y="4514671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Penataan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kawasan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ekologi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industry di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Propinsi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Lampung (PT.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Suger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Group),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dapat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dimulai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dari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pendirian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kawasan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industri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terpadu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dekat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kawasan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pertanian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masyarakat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4829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543800" cy="457200"/>
          </a:xfrm>
        </p:spPr>
        <p:txBody>
          <a:bodyPr>
            <a:normAutofit/>
          </a:bodyPr>
          <a:lstStyle/>
          <a:p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ekologi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industri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berbasis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industri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pengolahan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tebu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ditunjukkan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 descr="http://onlinebuku.com/wp-content/uploads/2010/01/ekologi-agroindustri2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15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752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239000" cy="40386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Gambar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kawasan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ekologi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industri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di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atas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menjelaskan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proses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penataan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kawasan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dimulai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dari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kawasan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pertanian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tebu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rakyat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Hasil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tebu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diproses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di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industri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gula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menghasilkan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produk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gula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produk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samping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tetes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tebu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serta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selulosa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Tetes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tebu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digunakan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sebagai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bahan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baku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industri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penyulingan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etanol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sedangkan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serat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selulosa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dimanfaatkan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sebagai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bahan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baku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industri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kertas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Pada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industri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kertas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dihasilkan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produk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kertas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limbah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lumpur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telah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diolah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dapat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menjadi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bahan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baku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industri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pupuk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organik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Industri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penyulingan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etanol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dapat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menghasilkan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produk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etanol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efluen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dapat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dijadikan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bahan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baku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industri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biogas.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Industri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biogas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dapat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menghasilkan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energi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dapat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memasok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kawasan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tersebut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646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087404"/>
              </p:ext>
            </p:extLst>
          </p:nvPr>
        </p:nvGraphicFramePr>
        <p:xfrm>
          <a:off x="1143000" y="1143000"/>
          <a:ext cx="7739462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3" imgW="6649517" imgH="1875434" progId="Visio.Drawing.11">
                  <p:embed/>
                </p:oleObj>
              </mc:Choice>
              <mc:Fallback>
                <p:oleObj r:id="rId3" imgW="6649517" imgH="187543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143000"/>
                        <a:ext cx="7739462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47994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467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88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64406" y="228600"/>
            <a:ext cx="2246195" cy="53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>
                <a:solidFill>
                  <a:schemeClr val="accent6"/>
                </a:solidFill>
                <a:latin typeface="Agency FB" pitchFamily="34" charset="0"/>
              </a:rPr>
              <a:t>MODUL -1</a:t>
            </a:r>
            <a:endParaRPr lang="en-US" sz="1200" dirty="0">
              <a:solidFill>
                <a:schemeClr val="accent6"/>
              </a:solidFill>
              <a:latin typeface="Agency FB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752600" y="990600"/>
            <a:ext cx="6400801" cy="1619534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rtl="0" fontAlgn="base">
              <a:lnSpc>
                <a:spcPct val="93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q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28650" indent="-228600" algn="l" rtl="0" fontAlgn="base">
              <a:lnSpc>
                <a:spcPct val="93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2pPr>
            <a:lvl3pPr marL="971550" indent="-228600" algn="l" rtl="0" fontAlgn="base">
              <a:lnSpc>
                <a:spcPct val="93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3pPr>
            <a:lvl4pPr marL="13144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1600" i="1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INDUSTRIALISASI DAN DAMPAKNYA </a:t>
            </a:r>
          </a:p>
          <a:p>
            <a:pPr marL="0" indent="0" algn="ctr">
              <a:buNone/>
            </a:pPr>
            <a:endParaRPr lang="en-US" sz="3600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81200" y="5684124"/>
            <a:ext cx="6629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1" dirty="0" err="1">
                <a:ln w="50800"/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Manusia</a:t>
            </a:r>
            <a:r>
              <a:rPr lang="en-US" b="1" dirty="0">
                <a:ln w="50800"/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 </a:t>
            </a:r>
            <a:r>
              <a:rPr lang="en-US" b="1" dirty="0" err="1">
                <a:ln w="50800"/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tidak</a:t>
            </a:r>
            <a:r>
              <a:rPr lang="en-US" b="1" dirty="0">
                <a:ln w="50800"/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 </a:t>
            </a:r>
            <a:r>
              <a:rPr lang="en-US" b="1" dirty="0" err="1">
                <a:ln w="50800"/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mungkin</a:t>
            </a:r>
            <a:r>
              <a:rPr lang="en-US" b="1" dirty="0">
                <a:ln w="50800"/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 </a:t>
            </a:r>
            <a:r>
              <a:rPr lang="en-US" b="1" dirty="0" err="1">
                <a:ln w="50800"/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dapat</a:t>
            </a:r>
            <a:r>
              <a:rPr lang="en-US" b="1" dirty="0">
                <a:ln w="50800"/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 </a:t>
            </a:r>
            <a:r>
              <a:rPr lang="en-US" b="1" dirty="0" err="1">
                <a:ln w="50800"/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bertahan</a:t>
            </a:r>
            <a:r>
              <a:rPr lang="en-US" b="1" dirty="0">
                <a:ln w="50800"/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 </a:t>
            </a:r>
            <a:r>
              <a:rPr lang="en-US" b="1" dirty="0" err="1">
                <a:ln w="50800"/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tanpa</a:t>
            </a:r>
            <a:r>
              <a:rPr lang="en-US" b="1" dirty="0">
                <a:ln w="50800"/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 </a:t>
            </a:r>
            <a:r>
              <a:rPr lang="en-US" b="1" dirty="0" err="1">
                <a:ln w="50800"/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lingkungan</a:t>
            </a:r>
            <a:r>
              <a:rPr lang="en-US" b="1" dirty="0">
                <a:ln w="50800"/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 yang </a:t>
            </a:r>
            <a:r>
              <a:rPr lang="en-US" b="1" dirty="0" err="1">
                <a:ln w="50800"/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mampu</a:t>
            </a:r>
            <a:r>
              <a:rPr lang="en-US" b="1" dirty="0">
                <a:ln w="50800"/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 </a:t>
            </a:r>
            <a:r>
              <a:rPr lang="en-US" b="1" dirty="0" err="1">
                <a:ln w="50800"/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memenuhi</a:t>
            </a:r>
            <a:r>
              <a:rPr lang="en-US" b="1" dirty="0">
                <a:ln w="50800"/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 </a:t>
            </a:r>
            <a:r>
              <a:rPr lang="en-US" b="1" dirty="0" err="1">
                <a:ln w="50800"/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kebutuhan</a:t>
            </a:r>
            <a:r>
              <a:rPr lang="en-US" b="1" dirty="0">
                <a:ln w="50800"/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 </a:t>
            </a:r>
            <a:r>
              <a:rPr lang="en-US" b="1" dirty="0" err="1">
                <a:ln w="50800"/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manusia</a:t>
            </a:r>
            <a:endParaRPr lang="en-US" b="1" dirty="0">
              <a:ln w="50800"/>
              <a:solidFill>
                <a:schemeClr val="accent1">
                  <a:lumMod val="50000"/>
                </a:schemeClr>
              </a:solidFill>
              <a:latin typeface="Agency FB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85900"/>
            <a:ext cx="5506303" cy="3450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62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1828800" y="1009277"/>
            <a:ext cx="7086600" cy="4721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 Rounded MT Bold" pitchFamily="34" charset="0"/>
              </a:rPr>
              <a:t>Industri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 Rounded MT Bold" pitchFamily="34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 Rounded MT Bold" pitchFamily="34" charset="0"/>
              </a:rPr>
              <a:t>Berwawasan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 Rounded MT Bold" pitchFamily="34" charset="0"/>
              </a:rPr>
              <a:t> 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 Rounded MT Bold" pitchFamily="34" charset="0"/>
              </a:rPr>
              <a:t>Lingkungan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124200" y="2061948"/>
            <a:ext cx="5638800" cy="333182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Konsep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Green Company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adalah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suatu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konsep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dimana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sebuah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perusahaan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mempunyai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manajemen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secara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sadar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meletakkan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pertimbangan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perlindungan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pembangunan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lingkungan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keselamatan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kesehatan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setiap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pengambilan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keputusan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bisnisnya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sebagai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wujud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nyata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tanggung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jawab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upaya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memberikan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kontribusi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positif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masyarakat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pembangunan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berkelanjutan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 descr="Green Jobs Now!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38" y="4311469"/>
            <a:ext cx="1987465" cy="17483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own Arrow 4"/>
          <p:cNvSpPr/>
          <p:nvPr/>
        </p:nvSpPr>
        <p:spPr bwMode="auto">
          <a:xfrm>
            <a:off x="1463970" y="3962400"/>
            <a:ext cx="685800" cy="457200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3138" y="5987534"/>
            <a:ext cx="2311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Green Company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7" name="Picture 6" descr="D:\data Bapa\UNIV ESA UNGGUL\industri-pencem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22" y="1776484"/>
            <a:ext cx="2047496" cy="163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0" descr="GLOB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870" y="4612014"/>
            <a:ext cx="921190" cy="78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735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43000" y="304800"/>
            <a:ext cx="7696200" cy="381000"/>
          </a:xfrm>
        </p:spPr>
        <p:txBody>
          <a:bodyPr/>
          <a:lstStyle/>
          <a:p>
            <a:r>
              <a:rPr lang="sv-SE" altLang="ja-JP" sz="2400" dirty="0">
                <a:solidFill>
                  <a:schemeClr val="accent5">
                    <a:lumMod val="50000"/>
                  </a:schemeClr>
                </a:solidFill>
                <a:cs typeface="ＭＳ Ｐゴシック"/>
              </a:rPr>
              <a:t>Konsep Dasar Pembangunan Berkelanjutan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21770407"/>
              </p:ext>
            </p:extLst>
          </p:nvPr>
        </p:nvGraphicFramePr>
        <p:xfrm>
          <a:off x="1600200" y="1219200"/>
          <a:ext cx="6934200" cy="327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own Arrow 7"/>
          <p:cNvSpPr/>
          <p:nvPr/>
        </p:nvSpPr>
        <p:spPr bwMode="auto">
          <a:xfrm>
            <a:off x="2708182" y="4360622"/>
            <a:ext cx="600199" cy="478971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289081" y="5169090"/>
            <a:ext cx="40386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80000"/>
              </a:lnSpc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r>
              <a:rPr lang="sv-SE" altLang="ja-JP" sz="16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-128"/>
              </a:rPr>
              <a:t>Jadi </a:t>
            </a:r>
            <a:r>
              <a:rPr lang="sv-SE" altLang="ja-JP" sz="16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-128"/>
              </a:rPr>
              <a:t>tujuan pembangunan ekonomi dan sosial harus diupayakan dengan keberlanjutan.</a:t>
            </a:r>
            <a:r>
              <a:rPr lang="en-US" altLang="ja-JP" sz="16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-128"/>
              </a:rPr>
              <a:t> </a:t>
            </a:r>
            <a:endParaRPr lang="sv-SE" altLang="ja-JP" sz="16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ＭＳ Ｐゴシック" charset="-128"/>
            </a:endParaRPr>
          </a:p>
          <a:p>
            <a:pPr algn="ctr">
              <a:lnSpc>
                <a:spcPct val="80000"/>
              </a:lnSpc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endParaRPr lang="sv-SE" altLang="ja-JP" sz="16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22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696200" cy="513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 bwMode="auto">
          <a:xfrm>
            <a:off x="1143000" y="304800"/>
            <a:ext cx="7696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r>
              <a:rPr lang="sv-SE" altLang="ja-JP" sz="2400" smtClean="0">
                <a:solidFill>
                  <a:schemeClr val="accent5">
                    <a:lumMod val="50000"/>
                  </a:schemeClr>
                </a:solidFill>
                <a:cs typeface="ＭＳ Ｐゴシック"/>
              </a:rPr>
              <a:t>Konsep Dasar Pembangunan Berkelanjutan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8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176861" y="228600"/>
            <a:ext cx="3008313" cy="476250"/>
          </a:xfrm>
        </p:spPr>
        <p:txBody>
          <a:bodyPr/>
          <a:lstStyle/>
          <a:p>
            <a:r>
              <a:rPr lang="en-US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KONSEP</a:t>
            </a:r>
            <a:endParaRPr lang="en-US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1418230"/>
            <a:ext cx="3962400" cy="2514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1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Ekologi</a:t>
            </a:r>
            <a:r>
              <a:rPr lang="en-US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industri</a:t>
            </a:r>
            <a:r>
              <a:rPr lang="en-US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lebih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menekankan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pada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pendauran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suatu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limbah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</a:t>
            </a:r>
            <a:r>
              <a:rPr lang="en-US" sz="1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yang </a:t>
            </a:r>
            <a:r>
              <a:rPr lang="en-US" sz="18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terbentuknya</a:t>
            </a:r>
            <a:r>
              <a:rPr lang="en-US" sz="1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tidak</a:t>
            </a:r>
            <a:r>
              <a:rPr lang="en-US" sz="1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bisa</a:t>
            </a:r>
            <a:r>
              <a:rPr lang="en-US" sz="1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dihindari</a:t>
            </a:r>
            <a:r>
              <a:rPr lang="en-US" sz="1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(unavoidably produced waste) </a:t>
            </a:r>
            <a:r>
              <a:rPr lang="en-US" sz="18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US" sz="1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mensinergikan</a:t>
            </a:r>
            <a:r>
              <a:rPr lang="en-US" sz="1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antara</a:t>
            </a:r>
            <a:r>
              <a:rPr lang="en-US" sz="1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unit </a:t>
            </a:r>
            <a:r>
              <a:rPr lang="en-US" sz="18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satu</a:t>
            </a:r>
            <a:r>
              <a:rPr lang="en-US" sz="1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US" sz="1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lainnya</a:t>
            </a:r>
            <a:r>
              <a:rPr lang="en-US" sz="1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n-US" sz="1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antara</a:t>
            </a:r>
            <a:r>
              <a:rPr lang="en-US" sz="1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satu</a:t>
            </a:r>
            <a:r>
              <a:rPr lang="en-US" sz="1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industri</a:t>
            </a:r>
            <a:r>
              <a:rPr lang="en-US" sz="1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US" sz="1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industri</a:t>
            </a:r>
            <a:r>
              <a:rPr lang="en-US" sz="18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lainnya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5082607" y="1828800"/>
            <a:ext cx="3505200" cy="1752600"/>
          </a:xfr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Produksi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bersih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lebih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memfokuskan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pada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aspek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pengurangan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limbah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18722472"/>
              </p:ext>
            </p:extLst>
          </p:nvPr>
        </p:nvGraphicFramePr>
        <p:xfrm>
          <a:off x="3063307" y="4846401"/>
          <a:ext cx="403860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Down Arrow 15"/>
          <p:cNvSpPr/>
          <p:nvPr/>
        </p:nvSpPr>
        <p:spPr bwMode="auto">
          <a:xfrm rot="2364689">
            <a:off x="5791200" y="3962400"/>
            <a:ext cx="571500" cy="533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 rot="19296978">
            <a:off x="3120476" y="4064190"/>
            <a:ext cx="914400" cy="614303"/>
          </a:xfrm>
          <a:prstGeom prst="downArrow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5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91147" y="152400"/>
            <a:ext cx="2362200" cy="533400"/>
          </a:xfrm>
        </p:spPr>
        <p:txBody>
          <a:bodyPr>
            <a:noAutofit/>
          </a:bodyPr>
          <a:lstStyle/>
          <a:p>
            <a:r>
              <a:rPr lang="en-US" sz="28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URAIAN</a:t>
            </a:r>
            <a:endParaRPr lang="en-US" sz="28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idx="4294967295"/>
          </p:nvPr>
        </p:nvSpPr>
        <p:spPr bwMode="auto">
          <a:xfrm>
            <a:off x="1143000" y="914400"/>
            <a:ext cx="7162800" cy="49372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400" b="1" dirty="0" err="1">
                <a:latin typeface="+mj-lt"/>
              </a:rPr>
              <a:t>Ekologi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adalah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bidang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studi</a:t>
            </a:r>
            <a:r>
              <a:rPr lang="en-US" sz="1400" b="1" dirty="0">
                <a:latin typeface="+mj-lt"/>
              </a:rPr>
              <a:t> yang </a:t>
            </a:r>
            <a:r>
              <a:rPr lang="en-US" sz="1400" b="1" dirty="0" err="1">
                <a:latin typeface="+mj-lt"/>
              </a:rPr>
              <a:t>mempelajari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hubungan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antara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organisme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dengan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lingkungan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kimia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dan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fisik</a:t>
            </a:r>
            <a:r>
              <a:rPr lang="en-US" sz="1400" b="1" dirty="0">
                <a:latin typeface="+mj-lt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8" y="1589964"/>
            <a:ext cx="777864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 descr="anisun_e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752600"/>
            <a:ext cx="666365" cy="818870"/>
          </a:xfrm>
          <a:prstGeom prst="rect">
            <a:avLst/>
          </a:prstGeom>
          <a:noFill/>
        </p:spPr>
      </p:pic>
      <p:pic>
        <p:nvPicPr>
          <p:cNvPr id="10" name="Picture 29" descr="dove-left-gold"/>
          <p:cNvPicPr>
            <a:picLocks noChangeAspect="1" noChangeArrowheads="1"/>
          </p:cNvPicPr>
          <p:nvPr/>
        </p:nvPicPr>
        <p:blipFill>
          <a:blip r:embed="rId4">
            <a:lum bright="-24000" contrast="-30000"/>
          </a:blip>
          <a:srcRect/>
          <a:stretch>
            <a:fillRect/>
          </a:stretch>
        </p:blipFill>
        <p:spPr bwMode="auto">
          <a:xfrm rot="513048">
            <a:off x="4041719" y="4299783"/>
            <a:ext cx="1524000" cy="81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46032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enviroscopy.com/uploads/ESYOffer/industrial.s.jpg">
            <a:hlinkClick r:id="rId2" tgtFrame="&quot;_blank&quot;" tooltip="&quot;Industrial Ecology, Industrial &#10;Sysmbiosis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219200"/>
            <a:ext cx="6781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1098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47800" y="37531"/>
            <a:ext cx="5638800" cy="838200"/>
          </a:xfrm>
        </p:spPr>
        <p:txBody>
          <a:bodyPr/>
          <a:lstStyle/>
          <a:p>
            <a:r>
              <a:rPr lang="en-US" sz="1400" dirty="0" err="1">
                <a:solidFill>
                  <a:schemeClr val="tx1"/>
                </a:solidFill>
              </a:rPr>
              <a:t>Definisi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dikutip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dari</a:t>
            </a:r>
            <a:r>
              <a:rPr lang="en-US" sz="1400" dirty="0">
                <a:solidFill>
                  <a:schemeClr val="tx1"/>
                </a:solidFill>
              </a:rPr>
              <a:t> Wikipedia </a:t>
            </a:r>
            <a:r>
              <a:rPr lang="en-US" sz="1400" dirty="0" err="1">
                <a:solidFill>
                  <a:schemeClr val="tx1"/>
                </a:solidFill>
              </a:rPr>
              <a:t>arti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Ekologi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Industri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adalah</a:t>
            </a:r>
            <a:r>
              <a:rPr lang="en-US" sz="1400" dirty="0" smtClean="0">
                <a:solidFill>
                  <a:schemeClr val="tx1"/>
                </a:solidFill>
              </a:rPr>
              <a:t>: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29184" y="1515470"/>
            <a:ext cx="7162800" cy="12192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b="1" i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Ekologi</a:t>
            </a:r>
            <a:r>
              <a:rPr lang="en-US" sz="18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Industri</a:t>
            </a:r>
            <a:r>
              <a:rPr lang="en-US" sz="18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8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sz="1800" b="1" i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industri</a:t>
            </a:r>
            <a:r>
              <a:rPr lang="en-US" sz="18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alur</a:t>
            </a:r>
            <a:r>
              <a:rPr lang="en-US" sz="18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tertutup</a:t>
            </a:r>
            <a:r>
              <a:rPr lang="en-US" sz="18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US" sz="1800" b="1" i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berarti</a:t>
            </a:r>
            <a:r>
              <a:rPr lang="en-US" sz="18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18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buangan</a:t>
            </a:r>
            <a:r>
              <a:rPr lang="en-US" sz="18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industri</a:t>
            </a:r>
            <a:r>
              <a:rPr lang="en-US" sz="18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18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masukan</a:t>
            </a:r>
            <a:r>
              <a:rPr lang="en-US" sz="18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sz="1800" b="1" i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industri</a:t>
            </a:r>
            <a:r>
              <a:rPr lang="en-US" sz="18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lain. </a:t>
            </a:r>
            <a:r>
              <a:rPr lang="en-US" sz="1800" b="1" i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8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sz="18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8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alur</a:t>
            </a:r>
            <a:r>
              <a:rPr lang="en-US" sz="18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terbuka</a:t>
            </a:r>
            <a:r>
              <a:rPr lang="en-US" sz="18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di </a:t>
            </a:r>
            <a:r>
              <a:rPr lang="en-US" sz="1800" b="1" i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sz="18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sumberdaya</a:t>
            </a:r>
            <a:r>
              <a:rPr lang="en-US" sz="18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modal yang </a:t>
            </a:r>
            <a:r>
              <a:rPr lang="en-US" sz="1800" b="1" i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ditanam</a:t>
            </a:r>
            <a:r>
              <a:rPr lang="en-US" sz="18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bergerak</a:t>
            </a:r>
            <a:r>
              <a:rPr lang="en-US" sz="18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18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18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sz="18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buangan</a:t>
            </a:r>
            <a:r>
              <a:rPr lang="en-US" sz="18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b="1" i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8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terpakai</a:t>
            </a:r>
            <a:r>
              <a:rPr lang="en-US" sz="18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1014483" y="2763103"/>
            <a:ext cx="731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85750" indent="-285750" algn="l" rtl="0" fontAlgn="base">
              <a:lnSpc>
                <a:spcPct val="93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q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28650" indent="-228600" algn="l" rtl="0" fontAlgn="base">
              <a:lnSpc>
                <a:spcPct val="93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2pPr>
            <a:lvl3pPr marL="971550" indent="-228600" algn="l" rtl="0" fontAlgn="base">
              <a:lnSpc>
                <a:spcPct val="93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3pPr>
            <a:lvl4pPr marL="13144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1600" i="1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Tujuan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Utamanya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i="1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adalah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i="1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untuk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i="1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mengorganisasi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i="1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sistem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i="1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industri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i="1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sehingga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i="1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diperoleh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i="1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suatu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i="1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jenis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i="1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operasi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yang </a:t>
            </a:r>
            <a:r>
              <a:rPr lang="en-US" sz="1800" i="1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ramah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i="1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lingkungan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i="1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dan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i="1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berkesinambungan</a:t>
            </a:r>
            <a:endParaRPr lang="en-US" sz="1800" i="1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243083" y="4419600"/>
            <a:ext cx="6858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algn="just"/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Ekologi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Industri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menekankan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pendauran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limbah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terbentuk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(unavoidably produced waste)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mensinergikan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unit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industri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industri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pemanfaatan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material yang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dihasilkan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unit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unit lain,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dimungkinkan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terjadinya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integrasi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energi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unit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unit lain di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kawasan</a:t>
            </a:r>
            <a:endParaRPr lang="en-US" sz="1800" b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3847530" y="4035757"/>
            <a:ext cx="796119" cy="381000"/>
          </a:xfrm>
          <a:prstGeom prst="downArrow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51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inthian columns design templat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order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or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orde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679</Words>
  <Application>Microsoft Office PowerPoint</Application>
  <PresentationFormat>On-screen Show (4:3)</PresentationFormat>
  <Paragraphs>64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Corinthian columns design template</vt:lpstr>
      <vt:lpstr>Office Theme</vt:lpstr>
      <vt:lpstr>1_Office Theme</vt:lpstr>
      <vt:lpstr>border</vt:lpstr>
      <vt:lpstr>Visio.Drawing.11</vt:lpstr>
      <vt:lpstr>PowerPoint Presentation</vt:lpstr>
      <vt:lpstr>PowerPoint Presentation</vt:lpstr>
      <vt:lpstr>Industri Berwawasan  Lingkungan</vt:lpstr>
      <vt:lpstr>Konsep Dasar Pembangunan Berkelanjutan</vt:lpstr>
      <vt:lpstr>PowerPoint Presentation</vt:lpstr>
      <vt:lpstr>KONSEP</vt:lpstr>
      <vt:lpstr>URAIAN</vt:lpstr>
      <vt:lpstr>PowerPoint Presentation</vt:lpstr>
      <vt:lpstr>Definisi yang dikutip dari Wikipedia arti Ekologi Industri adalah:</vt:lpstr>
      <vt:lpstr>Industrial Ecology is a regional planning concept which includes; </vt:lpstr>
      <vt:lpstr>Strategi implementasi konsep ekologi industri yaitu :</vt:lpstr>
      <vt:lpstr>PowerPoint Presentation</vt:lpstr>
      <vt:lpstr>PowerPoint Presentation</vt:lpstr>
      <vt:lpstr>RANCANGAN KAWASAN EKOLOGI INDUSTRI</vt:lpstr>
      <vt:lpstr>Rancangan Kawasan Ekologi Industri</vt:lpstr>
      <vt:lpstr>ekologi industri berbasis industri pengolahan tebu ditunjukkan</vt:lpstr>
      <vt:lpstr>PowerPoint Presentation</vt:lpstr>
      <vt:lpstr>PowerPoint Presentation</vt:lpstr>
      <vt:lpstr>PowerPoint Presentation</vt:lpstr>
    </vt:vector>
  </TitlesOfParts>
  <Company>Albert Einstein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IMAL EINSTEIN</dc:creator>
  <cp:lastModifiedBy>May</cp:lastModifiedBy>
  <cp:revision>43</cp:revision>
  <dcterms:created xsi:type="dcterms:W3CDTF">2010-06-27T10:50:31Z</dcterms:created>
  <dcterms:modified xsi:type="dcterms:W3CDTF">2015-05-27T06:42:21Z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TC011594391033</vt:lpwstr>
  </property>
</Properties>
</file>