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4"/>
  </p:sldMasterIdLst>
  <p:notesMasterIdLst>
    <p:notesMasterId r:id="rId52"/>
  </p:notesMasterIdLst>
  <p:handoutMasterIdLst>
    <p:handoutMasterId r:id="rId53"/>
  </p:handoutMasterIdLst>
  <p:sldIdLst>
    <p:sldId id="511" r:id="rId5"/>
    <p:sldId id="453" r:id="rId6"/>
    <p:sldId id="529" r:id="rId7"/>
    <p:sldId id="530" r:id="rId8"/>
    <p:sldId id="531" r:id="rId9"/>
    <p:sldId id="469" r:id="rId10"/>
    <p:sldId id="470" r:id="rId11"/>
    <p:sldId id="473" r:id="rId12"/>
    <p:sldId id="459" r:id="rId13"/>
    <p:sldId id="512" r:id="rId14"/>
    <p:sldId id="429" r:id="rId15"/>
    <p:sldId id="460" r:id="rId16"/>
    <p:sldId id="384" r:id="rId17"/>
    <p:sldId id="474" r:id="rId18"/>
    <p:sldId id="475" r:id="rId19"/>
    <p:sldId id="478" r:id="rId20"/>
    <p:sldId id="479" r:id="rId21"/>
    <p:sldId id="480" r:id="rId22"/>
    <p:sldId id="481" r:id="rId23"/>
    <p:sldId id="492" r:id="rId24"/>
    <p:sldId id="482" r:id="rId25"/>
    <p:sldId id="491" r:id="rId26"/>
    <p:sldId id="483" r:id="rId27"/>
    <p:sldId id="493" r:id="rId28"/>
    <p:sldId id="494" r:id="rId29"/>
    <p:sldId id="484" r:id="rId30"/>
    <p:sldId id="561" r:id="rId31"/>
    <p:sldId id="503" r:id="rId32"/>
    <p:sldId id="485" r:id="rId33"/>
    <p:sldId id="505" r:id="rId34"/>
    <p:sldId id="506" r:id="rId35"/>
    <p:sldId id="487" r:id="rId36"/>
    <p:sldId id="508" r:id="rId37"/>
    <p:sldId id="564" r:id="rId38"/>
    <p:sldId id="488" r:id="rId39"/>
    <p:sldId id="543" r:id="rId40"/>
    <p:sldId id="544" r:id="rId41"/>
    <p:sldId id="545" r:id="rId42"/>
    <p:sldId id="546" r:id="rId43"/>
    <p:sldId id="552" r:id="rId44"/>
    <p:sldId id="554" r:id="rId45"/>
    <p:sldId id="553" r:id="rId46"/>
    <p:sldId id="555" r:id="rId47"/>
    <p:sldId id="556" r:id="rId48"/>
    <p:sldId id="557" r:id="rId49"/>
    <p:sldId id="559" r:id="rId50"/>
    <p:sldId id="414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81037" autoAdjust="0"/>
  </p:normalViewPr>
  <p:slideViewPr>
    <p:cSldViewPr>
      <p:cViewPr>
        <p:scale>
          <a:sx n="46" d="100"/>
          <a:sy n="46" d="100"/>
        </p:scale>
        <p:origin x="-122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0CBEF-08D1-4532-B8D8-02C763A417F2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5F402-0C83-4324-818C-9F2B25A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46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91945-9A7D-4A6E-8A30-A44EFE93E07D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E1DC0-005C-4B20-9286-B14DEB9F6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1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6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41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4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1DC0-005C-4B20-9286-B14DEB9F620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7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794E4-644D-4534-A9C8-5F01D6F1DDF8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529-206E-4470-85DE-BF65E93685A0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73BB-5AB4-4009-A5DE-BE2BB00586A1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F16E-F6BD-4A67-A398-4D7FB4C15ABB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9409-DB21-495C-8605-E0C31EDE87A7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AEF1-B3C0-434A-817C-0445AECFE87C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7880D-0BB8-46D0-A3DC-9461FBFB7F51}" type="datetime1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5340-54BB-4298-B4DA-93DAC69213A7}" type="datetime1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97AA-E2B7-4846-8891-5A2A817AA4D5}" type="datetime1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43F9-B136-4D3E-A53D-9736E95A86DD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EDF6-BECA-4950-BE81-9C052A7B07F9}" type="datetime1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F16E5-1192-425F-A41C-78F34FA5E6FA}" type="datetime1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D9F60-F67A-4B4E-BDF8-379029358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1.bp.blogspot.com/_WttdBfMOFYI/S5klYNQJ4MI/AAAAAAAAADs/vDd7pz-aVU4/s1600-h/Picture1.bmp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3.jpeg"/><Relationship Id="rId4" Type="http://schemas.openxmlformats.org/officeDocument/2006/relationships/hyperlink" Target="http://rds.yahoo.com/_ylt=A0Je5xeY3nREE28AAw.JzbkF;_ylu=X3oDMTBjYzZubXM2BHBvcwM4BHNlYwNzcg--/SIG=1is57jj4i/EXP=1148596248/**http:/images.search.yahoo.com/search/images/view?back=http://images.search.yahoo.com/search/images?p=air%20pollution&amp;sp=1&amp;toggle=1&amp;ei=UTF-8&amp;fr=FP-tab-web-t&amp;SpellState=n-3698804622_q-zCAFRi/AHXbmoT4b/qBOwwABAA@@&amp;fr2=tab-web&amp;w=250&amp;h=187&amp;imgurl=www.ressick.net/photography/gafl0103/airpollution.jpg&amp;rurl=http://www.ressick.net/photography/gafl0103&amp;size=17.4kB&amp;name=airpollution.jpg&amp;p=air+pollution&amp;type=jpeg&amp;no=8&amp;tt=102,073&amp;ei=UTF-8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mengerjakantugas.blogspot.com/2009/03/pencemaran-lingkungan.html" TargetMode="External"/><Relationship Id="rId2" Type="http://schemas.openxmlformats.org/officeDocument/2006/relationships/hyperlink" Target="http://mengerjakantugas.blogspot.com/search/label/Daera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ngerjakantugas.blogspot.com/search/label/Udara" TargetMode="External"/><Relationship Id="rId2" Type="http://schemas.openxmlformats.org/officeDocument/2006/relationships/hyperlink" Target="http://mengerjakantugas.blogspot.com/2009/03/pencemaran-lingkungan.html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79053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79862" y="2549236"/>
            <a:ext cx="8382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58888" indent="-1258888" algn="l"/>
            <a:r>
              <a:rPr lang="nl-N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III. 	LIMBAH GAS DAN PARTIKEL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387" y="1037272"/>
            <a:ext cx="3447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ll Gothic Std Black" pitchFamily="34" charset="0"/>
              </a:rPr>
              <a:t>MODUL -  4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ll Gothic Std Black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43200" y="5659828"/>
            <a:ext cx="5387538" cy="786774"/>
            <a:chOff x="2877162" y="5841854"/>
            <a:chExt cx="4251049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Freeform 7"/>
            <p:cNvSpPr/>
            <p:nvPr/>
          </p:nvSpPr>
          <p:spPr>
            <a:xfrm>
              <a:off x="3164983" y="5913005"/>
              <a:ext cx="396322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Ir. MUH. ARIF LATAR, MSc</a:t>
              </a:r>
              <a:endParaRPr lang="en-US" sz="2400" kern="12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877162" y="5841854"/>
              <a:ext cx="910320" cy="786774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8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6400800" cy="6096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Oksida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Nitrogen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23622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 algn="just">
              <a:tabLst>
                <a:tab pos="800100" algn="l"/>
              </a:tabLst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Didefenisikan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sebagai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gas :</a:t>
            </a:r>
          </a:p>
          <a:p>
            <a:pPr marL="690563" lvl="1" indent="-569913" algn="just">
              <a:buClr>
                <a:srgbClr val="000099"/>
              </a:buClr>
              <a:buFont typeface="Wingdings 2" pitchFamily="18" charset="2"/>
              <a:buChar char="í"/>
              <a:tabLst>
                <a:tab pos="690563" algn="l"/>
                <a:tab pos="800100" algn="l"/>
              </a:tabLst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Diatas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suhu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70  </a:t>
            </a:r>
            <a:r>
              <a:rPr lang="en-US" sz="20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0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 NO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berwarna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coklat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kemerahan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pPr marL="690563" lvl="1" indent="-569913" algn="just">
              <a:buClr>
                <a:srgbClr val="000099"/>
              </a:buClr>
              <a:buFont typeface="Wingdings 2" pitchFamily="18" charset="2"/>
              <a:buChar char="í"/>
              <a:tabLst>
                <a:tab pos="690563" algn="l"/>
                <a:tab pos="800100" algn="l"/>
              </a:tabLst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Dibawah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suhu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70  </a:t>
            </a:r>
            <a:r>
              <a:rPr lang="en-US" sz="20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0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NO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merupakan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cairan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berwarna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colklat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kekuningan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endParaRPr lang="en-US" sz="2000" baseline="3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pPr marL="690563" lvl="1" indent="-569913" algn="just">
              <a:buClr>
                <a:srgbClr val="000099"/>
              </a:buClr>
              <a:buFont typeface="Wingdings 2" pitchFamily="18" charset="2"/>
              <a:buChar char="í"/>
              <a:tabLst>
                <a:tab pos="690563" algn="l"/>
                <a:tab pos="800100" algn="l"/>
              </a:tabLst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Titik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didih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adalah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70  </a:t>
            </a:r>
            <a:r>
              <a:rPr lang="en-US" sz="20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0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 </a:t>
            </a:r>
          </a:p>
          <a:p>
            <a:pPr marL="690563" lvl="1" indent="-569913" algn="just">
              <a:buClr>
                <a:srgbClr val="000099"/>
              </a:buClr>
              <a:buFont typeface="Wingdings 2" pitchFamily="18" charset="2"/>
              <a:buChar char="í"/>
              <a:tabLst>
                <a:tab pos="690563" algn="l"/>
                <a:tab pos="800100" algn="l"/>
              </a:tabLst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Tidak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mudah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terbakar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tetapi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mempercepat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nyala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material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mudah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terbakar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7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291" y="457200"/>
            <a:ext cx="5162909" cy="990600"/>
          </a:xfrm>
        </p:spPr>
        <p:txBody>
          <a:bodyPr/>
          <a:lstStyle/>
          <a:p>
            <a:pPr algn="l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Oksida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Nitrogen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524000"/>
            <a:ext cx="518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Oksida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nitrogen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lazim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dikenal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NO.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bersumber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instalasi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pembakaran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pabrik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minyak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bumi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udara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NO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dioksidasi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bila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bereaksi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hidrokarbon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udara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membentuk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asap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Pabrik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menghasilkan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NO 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antaranya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pabrik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pulp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rayon,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almunium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turbin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gas,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nitrat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bahan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peledak,semen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galas,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batubara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timah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hitam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song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peleburan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magnesium</a:t>
            </a:r>
          </a:p>
        </p:txBody>
      </p:sp>
      <p:pic>
        <p:nvPicPr>
          <p:cNvPr id="4" name="BLOGGER_PHOTO_ID_5447426322085830850" descr="http://1.bp.blogspot.com/_WttdBfMOFYI/S5klYNQJ4MI/AAAAAAAAADs/vDd7pz-aVU4/s400/Picture1.bmp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752600"/>
            <a:ext cx="2819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0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4951" y="1055978"/>
            <a:ext cx="5867400" cy="851532"/>
          </a:xfrm>
        </p:spPr>
        <p:txBody>
          <a:bodyPr>
            <a:normAutofit/>
          </a:bodyPr>
          <a:lstStyle/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</a:t>
            </a:r>
            <a:r>
              <a:rPr lang="en-US" sz="32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akan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berpengaruh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terhadap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idx="4294967295"/>
          </p:nvPr>
        </p:nvSpPr>
        <p:spPr>
          <a:xfrm>
            <a:off x="533400" y="3429000"/>
            <a:ext cx="4267200" cy="16764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berpengaruh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terhadap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tanam-tanaman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sekaligus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menghambat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pertumbuhan</a:t>
            </a:r>
            <a:endParaRPr lang="en-US" sz="2400" dirty="0"/>
          </a:p>
        </p:txBody>
      </p:sp>
      <p:sp>
        <p:nvSpPr>
          <p:cNvPr id="5" name="Down Arrow 4"/>
          <p:cNvSpPr/>
          <p:nvPr/>
        </p:nvSpPr>
        <p:spPr>
          <a:xfrm rot="1219352">
            <a:off x="5787655" y="2044695"/>
            <a:ext cx="1066800" cy="6096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kililila so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1295">
            <a:off x="4824486" y="2947057"/>
            <a:ext cx="2993138" cy="337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0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3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3.3.     HIDROKARBON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(HC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)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7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90600"/>
            <a:ext cx="5410200" cy="762000"/>
          </a:xfrm>
        </p:spPr>
        <p:txBody>
          <a:bodyPr>
            <a:normAutofit/>
          </a:bodyPr>
          <a:lstStyle/>
          <a:p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Hidrokarbon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(HC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981200"/>
            <a:ext cx="72965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Cemaran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hidrokarbon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yang paling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penting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CH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4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(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metana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) + 860/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emisi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total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hidrokarbon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Cemaran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hidrokarbon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lain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cukup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penting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emisi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terpene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(a-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pinene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p-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pinene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myrcene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d-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Iimonene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)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tumbuhan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± 9,2 %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emisi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hidrokarbon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total.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Sumbangan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emisi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hidrokarbon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sumber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antrofogenik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5%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kecil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berasal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pembakaran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bensin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1,8%,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insineratc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penguapan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solvent 1,9%.</a:t>
            </a:r>
          </a:p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7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4464"/>
            <a:ext cx="6629400" cy="8382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Metana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(CH</a:t>
            </a:r>
            <a:r>
              <a:rPr lang="en-US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5572" y="1447800"/>
            <a:ext cx="78816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Metana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merupakan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cemaran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gas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bersama-sama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dengan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CO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, CFC,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N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O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menyebabkan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efek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rumah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kaca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sehingga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menyebabkan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pemanasan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global. 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 Narrow" pitchFamily="34" charset="0"/>
            </a:endParaRPr>
          </a:p>
          <a:p>
            <a:pPr algn="just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 Narrow" pitchFamily="34" charset="0"/>
            </a:endParaRPr>
          </a:p>
          <a:p>
            <a:pPr algn="just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Sumber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cemaran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CH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4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adalah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sawah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(11%),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rawa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(34%),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hutan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tropis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(36%),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pertambangan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dll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(5%). 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 Narrow" pitchFamily="34" charset="0"/>
            </a:endParaRPr>
          </a:p>
          <a:p>
            <a:pPr algn="just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 Narrow" pitchFamily="34" charset="0"/>
            </a:endParaRPr>
          </a:p>
          <a:p>
            <a:pPr algn="just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Sinar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matahari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masuk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atmosfer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sekitar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51%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diserap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oleh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permukaan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bumi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sebagian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disebarkan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serta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dipantulkan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dalam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bentuk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radiasi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panjang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gelombang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pendek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(30%)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sebagian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dalam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bentuk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radiasi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inframerah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(70%). 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 Narrow" pitchFamily="34" charset="0"/>
            </a:endParaRPr>
          </a:p>
          <a:p>
            <a:pPr algn="just"/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 Narrow" pitchFamily="34" charset="0"/>
            </a:endParaRPr>
          </a:p>
          <a:p>
            <a:pPr algn="just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Radiasi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inframerah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dipancarkan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oleh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permukaan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bumi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tertahan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oleh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awan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. Gas-gas CH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4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, CFC, N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O, CO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berada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di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atmosfer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mengakibatkan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radiasi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inframerah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tertahan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akan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meningkat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pada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gilirannya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akan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mengakibatkan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pemanasan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global.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3058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3.4.    SULFUR OKSIDA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(SOX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)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           DAN 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          SULFURDIOKSIDA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(SO</a:t>
            </a:r>
            <a:r>
              <a:rPr lang="en-US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)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</a:b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4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5257800" cy="1112838"/>
          </a:xfrm>
        </p:spPr>
        <p:txBody>
          <a:bodyPr>
            <a:noAutofit/>
          </a:bodyPr>
          <a:lstStyle/>
          <a:p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Sulfur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oksida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(SOX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5240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 </a:t>
            </a:r>
          </a:p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Senyawa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sulfur 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atmosfer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terdiri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H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merkaptan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H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4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garam-garam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sulfit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garam-garam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sulfat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aerosol sulfur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organik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cemaran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tersebut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yang paling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penting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memberikan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sumbangan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± 50%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emisi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total.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Cemaran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garam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sulfat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sulfit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dalam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bentuk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aerosol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berasal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percikan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air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laut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memberikan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sumbangan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15%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emisi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total.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9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5181600" cy="800100"/>
          </a:xfrm>
        </p:spPr>
        <p:txBody>
          <a:bodyPr>
            <a:normAutofit/>
          </a:bodyPr>
          <a:lstStyle/>
          <a:p>
            <a:pPr lvl="0" algn="l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Sulfurdioksida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905000"/>
            <a:ext cx="7315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 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Gas (SO</a:t>
            </a:r>
            <a:r>
              <a:rPr lang="en-US" sz="24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)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menyebabkan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terjadinya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kabut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mengganggu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reaksi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foto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sintesa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permukaan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air, gas 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membentuk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asam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sulfat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dalam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udara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tidak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stabil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Sumber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gas 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2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adalal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pabrik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belerang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pengecoran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biji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logam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pabrik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asam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sulfat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pabrik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semen,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peleburan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tembaga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timah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hitam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lain-lain.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3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1524000"/>
            <a:ext cx="4648200" cy="8001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Sulfurdioksida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667000"/>
            <a:ext cx="5181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Gas SO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dapat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merusak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tanaman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sehingga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daunnya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menjadi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kuning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kecoklatan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atau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merah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kecoklatan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berbintik-bintik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</a:t>
            </a:r>
          </a:p>
          <a:p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Gas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ini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juga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menyebabkan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hujan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asam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korosi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permukaan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logam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merusak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bahan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nilon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lain-lain.</a:t>
            </a:r>
          </a:p>
        </p:txBody>
      </p:sp>
      <p:pic>
        <p:nvPicPr>
          <p:cNvPr id="6" name="Picture 6" descr="Agroecosyste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397" y="1524000"/>
            <a:ext cx="3528204" cy="459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160020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Secara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alamiah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udara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mengandung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unsur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kimia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seperti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</a:t>
            </a:r>
            <a:r>
              <a:rPr lang="en-U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: </a:t>
            </a:r>
          </a:p>
          <a:p>
            <a:pPr marL="1377950"/>
            <a:r>
              <a:rPr lang="en-U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O</a:t>
            </a:r>
            <a:r>
              <a:rPr lang="en-US" sz="32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2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, </a:t>
            </a:r>
            <a:endParaRPr lang="en-US" sz="32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  <a:p>
            <a:pPr marL="1377950"/>
            <a:r>
              <a:rPr lang="en-U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N</a:t>
            </a:r>
            <a:r>
              <a:rPr lang="en-US" sz="32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2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, </a:t>
            </a:r>
            <a:endParaRPr lang="en-US" sz="32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Rounded MT Bold" pitchFamily="34" charset="0"/>
            </a:endParaRPr>
          </a:p>
          <a:p>
            <a:pPr marL="1377950"/>
            <a:r>
              <a:rPr lang="en-U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NO</a:t>
            </a:r>
            <a:r>
              <a:rPr lang="en-US" sz="32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2</a:t>
            </a:r>
            <a:r>
              <a:rPr lang="en-U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,</a:t>
            </a:r>
          </a:p>
          <a:p>
            <a:pPr marL="1377950"/>
            <a:r>
              <a:rPr lang="en-U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CO</a:t>
            </a:r>
            <a:r>
              <a:rPr lang="en-US" sz="3200" b="1" baseline="-250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2</a:t>
            </a:r>
            <a:r>
              <a:rPr lang="en-U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,</a:t>
            </a:r>
          </a:p>
          <a:p>
            <a:pPr marL="1377950"/>
            <a:r>
              <a:rPr lang="en-US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H</a:t>
            </a:r>
            <a:r>
              <a:rPr lang="en-US" sz="3200" b="1" baseline="-250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2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</a:t>
            </a:r>
            <a:r>
              <a:rPr lang="en-US" sz="32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dan</a:t>
            </a:r>
            <a:r>
              <a:rPr lang="en-US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Rounded MT Bold" pitchFamily="34" charset="0"/>
              </a:rPr>
              <a:t> lain-lain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2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2514600"/>
            <a:ext cx="7162800" cy="1143000"/>
          </a:xfrm>
        </p:spPr>
        <p:txBody>
          <a:bodyPr>
            <a:noAutofit/>
          </a:bodyPr>
          <a:lstStyle/>
          <a:p>
            <a:pPr lvl="0" algn="l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3.5.   FLUORIDA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0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762000"/>
            <a:ext cx="2743200" cy="639762"/>
          </a:xfrm>
        </p:spPr>
        <p:txBody>
          <a:bodyPr>
            <a:noAutofit/>
          </a:bodyPr>
          <a:lstStyle/>
          <a:p>
            <a:pPr lvl="0" algn="l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Fluorida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85934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Fluorida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racun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bersifat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kumulatif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berkembang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atmosfer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karena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amat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reaktif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pPr algn="just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Dalam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bentuk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fluorine,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zat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ini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tidak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dihisap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tanah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tapi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langsung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masuk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dalam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daun-daun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berwarna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kuningkecoklatan.Binatang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memakan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daunan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tersebut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bisa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menderita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penyakit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gigi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rontok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Pabrik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menjadi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sumber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fluor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antara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lain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pabrik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pengecoran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aluminium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pabrik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pupuk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pembakaran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batubara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pengecoran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baja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lainnya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9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0" descr="GLO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7207"/>
            <a:ext cx="7924800" cy="670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905000" y="291465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3.6.  OZON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3352800" cy="1143000"/>
          </a:xfrm>
        </p:spPr>
        <p:txBody>
          <a:bodyPr>
            <a:normAutofit/>
          </a:bodyPr>
          <a:lstStyle/>
          <a:p>
            <a:pPr lvl="0" algn="l"/>
            <a:r>
              <a:rPr lang="en-US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Ozon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Ozon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rumus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molekul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disebut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oksidan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merupakan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reaksi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foto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kimiawi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antara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NO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hidrokarbon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karena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pengaruh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ultra violet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sinar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matahari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Sifat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ozon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merusak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tumbuh-tumbuhan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tekstil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melunturkan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warna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Reaksi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pembentukan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ozon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sebagai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berikut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0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b72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65532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3352800" cy="1143000"/>
          </a:xfrm>
        </p:spPr>
        <p:txBody>
          <a:bodyPr>
            <a:normAutofit/>
          </a:bodyPr>
          <a:lstStyle/>
          <a:p>
            <a:pPr lvl="0" algn="l"/>
            <a:r>
              <a:rPr lang="en-US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Ozon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133600"/>
            <a:ext cx="60824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3.7.    AMONIA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5943600" cy="24773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542" y="762000"/>
            <a:ext cx="3426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AMONIA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" name="Picture 3" descr="http://kimia.upi.edu/utama/bahanajar/kuliah_web/2007/fitriani%20ratnasari%20dewi%20%28044642%29/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796" y="0"/>
            <a:ext cx="978724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1447800"/>
            <a:ext cx="82431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senyawa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kimia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rumus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NH3.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Biasanya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senyawa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ini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didapati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berupa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gas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tajam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khas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(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disebut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) 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Walaupun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memiliki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sumbangan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penting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bagi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keberadaan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nutrisi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bumi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sendiri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senyawa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kaustik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merusak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kesehatan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Administrasi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Keselamatan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Kesehatan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Pekerjaan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Amerika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Serikat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memberikan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batas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15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menit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bagi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kontak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gas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berkonsentrasi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35 ppm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volum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atau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8 jam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untuk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25 ppm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volum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202584" y="3513997"/>
            <a:ext cx="599989" cy="457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2542" y="5791200"/>
            <a:ext cx="7911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Amonia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umumnya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bersifat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basa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pKb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4.75) 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namun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dapat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juga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bertindak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sebagai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lemah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pKa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9.25)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8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191000"/>
            <a:ext cx="7821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Gas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dihasilkan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pabrik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pencelupan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eksplorasi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minyak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pupuk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</a:t>
            </a:r>
          </a:p>
          <a:p>
            <a:pPr algn="just"/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Pada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konsentrasi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25%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mudah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meledak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2542" y="762000"/>
            <a:ext cx="3426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AMONIA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447" y="1524000"/>
            <a:ext cx="79216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Kontak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gas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berkonsentrasi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tinggi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kerusakan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paru-paru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bahkan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kematian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Sekalipun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di AS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diatur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sebagai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gas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mudah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terbakar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masih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digolongkan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sebagai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bahan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beracun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jika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terhirup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0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696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3.8.    PARTIKULAT</a:t>
            </a:r>
            <a:endParaRPr lang="en-US" sz="6600" dirty="0">
              <a:latin typeface="Arial Rounded MT Bold" pitchFamily="34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791200"/>
            <a:ext cx="1752600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5715000" cy="8382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Partikulat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897162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Cemaran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partikulat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meliputi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partikel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ukuran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molekul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s/d &gt; 10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μm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</a:t>
            </a:r>
          </a:p>
          <a:p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Partikel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ukuran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&gt; 10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μm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diendapkan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secara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gravitasi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atmosfer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ukuran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kecil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0,1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μm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umumnya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tidak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masalah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lingkungan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Oleh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karena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itu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cemaran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partikulat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penting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kisaran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ukuran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0,1 – 10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μm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</a:t>
            </a:r>
          </a:p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Sumber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utama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partikulat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pembakaran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bahan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bakar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± 13% – 59%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insinerasi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6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</a:rPr>
              <a:t>Cemaran</a:t>
            </a:r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n-US" sz="36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</a:rPr>
              <a:t>U</a:t>
            </a:r>
            <a:r>
              <a:rPr lang="en-US" sz="36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</a:rPr>
              <a:t>dara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diklasifihasikan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kategori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menurut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atau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dimasukkan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atmosfer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yaitu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: </a:t>
            </a:r>
            <a:r>
              <a:rPr lang="en-US" sz="2800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primer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sekunder</a:t>
            </a:r>
            <a:r>
              <a:rPr lang="en-US" sz="32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marL="858838" lvl="0" indent="-858838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Primer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adalah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diemisikan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secara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langsung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sumber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</a:p>
          <a:p>
            <a:pPr marL="858838" lvl="0" indent="-858838"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Sekunder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adalah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terbentuk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oleh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proses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kimia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di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atmosfer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627965"/>
            <a:ext cx="5715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3600" b="1" dirty="0">
                <a:ln/>
                <a:solidFill>
                  <a:schemeClr val="bg1">
                    <a:lumMod val="95000"/>
                  </a:schemeClr>
                </a:solidFill>
                <a:latin typeface="Cooper Std Black" pitchFamily="18" charset="0"/>
              </a:rPr>
              <a:t>PENCEMARAN UDARA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2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14400"/>
            <a:ext cx="4648200" cy="685800"/>
          </a:xfrm>
        </p:spPr>
        <p:txBody>
          <a:bodyPr>
            <a:noAutofit/>
          </a:bodyPr>
          <a:lstStyle/>
          <a:p>
            <a:pPr lvl="0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Partikel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828800"/>
            <a:ext cx="8153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Partikel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merupakan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dispersi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terdapat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atmosfer,berbagai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larutan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mempunyai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sifat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fisis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kimia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Partikel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dalam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udara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terdiri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</a:p>
          <a:p>
            <a:pPr marL="1035050" lvl="0" indent="-569913">
              <a:buFont typeface="Wingdings" pitchFamily="2" charset="2"/>
              <a:buChar char="q"/>
            </a:pP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Asap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merupakan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hasil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suatu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pembakaran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1035050" lvl="0" indent="-569913">
              <a:buFont typeface="Wingdings" pitchFamily="2" charset="2"/>
              <a:buChar char="q"/>
            </a:pP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Debu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partikel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kecil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dengan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diameter 1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mikron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1035050" lvl="0" indent="-569913">
              <a:buFont typeface="Wingdings" pitchFamily="2" charset="2"/>
              <a:buChar char="q"/>
            </a:pP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Kabut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partikel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cairan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dengan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garis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tengah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tertentu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1035050" lvl="0" indent="-569913">
              <a:buFont typeface="Wingdings" pitchFamily="2" charset="2"/>
              <a:buChar char="q"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Aerosol,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merupakan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kondensasi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uap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1035050" lvl="0" indent="-569913">
              <a:buFont typeface="Wingdings" pitchFamily="2" charset="2"/>
              <a:buChar char="q"/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Fume,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merupakan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hasil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penguapan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350"/>
            <a:ext cx="8991600" cy="672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533400"/>
            <a:ext cx="7848600" cy="54864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1506885"/>
            <a:ext cx="45921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Asap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kabut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merupakan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cemaran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hasil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reaksi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fotokimia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antara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O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hidrokarbon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NO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X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membentuk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senyawa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baru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aldehida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(RHCO)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Peroxy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Acil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Nitrat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(PAN) (RCNO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).</a:t>
            </a:r>
          </a:p>
          <a:p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522952"/>
            <a:ext cx="47943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Arial Rounded MT Bold" pitchFamily="34" charset="0"/>
              </a:rPr>
              <a:t>Asap</a:t>
            </a:r>
            <a:r>
              <a:rPr lang="en-US" sz="3200" b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 Rounded MT Bold" pitchFamily="34" charset="0"/>
              </a:rPr>
              <a:t>kabut</a:t>
            </a:r>
            <a:r>
              <a:rPr lang="en-US" sz="3200" b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 Rounded MT Bold" pitchFamily="34" charset="0"/>
              </a:rPr>
              <a:t>fotokimia</a:t>
            </a:r>
            <a:endParaRPr lang="en-US" sz="32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8" name="Picture 10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6885"/>
            <a:ext cx="3314449" cy="4131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kimia.upi.edu/utama/bahanajar/kuliah_web/2007/fitriani%20ratnasari%20dewi%20%28044642%29/S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796" y="0"/>
            <a:ext cx="978724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5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574" y="2590800"/>
            <a:ext cx="8001000" cy="14478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3.9.   HUJAN  ASAM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" name="Picture 3" descr="http://kimia.upi.edu/utama/bahanajar/kuliah_web/2007/fitriani%20ratnasari%20dewi%20%28044642%29/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796" y="381000"/>
            <a:ext cx="628204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art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63435"/>
            <a:ext cx="1758043" cy="144780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8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pPr algn="ctr"/>
            <a:r>
              <a:rPr lang="en-US" sz="3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POLUSI UDARA DAPAT MENYEBABKAN HUJAN ASAM</a:t>
            </a:r>
          </a:p>
        </p:txBody>
      </p:sp>
      <p:pic>
        <p:nvPicPr>
          <p:cNvPr id="4103" name="Picture 7" descr="cycle_a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24013"/>
            <a:ext cx="6934200" cy="439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990600" y="1981200"/>
            <a:ext cx="2667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HUJAN ASAM</a:t>
            </a: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6629400" y="1676400"/>
            <a:ext cx="2133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Awan dng H</a:t>
            </a:r>
            <a:r>
              <a:rPr lang="en-US" sz="1600" baseline="-25000"/>
              <a:t>2</a:t>
            </a:r>
            <a:r>
              <a:rPr lang="en-US" sz="1600"/>
              <a:t>SO</a:t>
            </a:r>
            <a:r>
              <a:rPr lang="en-US" sz="1600" baseline="-25000"/>
              <a:t>4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6934200" y="3048000"/>
            <a:ext cx="2438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Asap dng gas SO</a:t>
            </a:r>
            <a:r>
              <a:rPr lang="en-US" baseline="-25000"/>
              <a:t>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7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41465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Dua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gas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dihasilkan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pembakaran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mesin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kendaraan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serta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pembangkit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listrik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tenaga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disel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batubara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utama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adalah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sulfur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dioksida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(SO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)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nitrogen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dioksida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(NO</a:t>
            </a:r>
            <a:r>
              <a:rPr lang="en-US" sz="20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). </a:t>
            </a:r>
          </a:p>
          <a:p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Gas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dihasilkan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tersebut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bereaksi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di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udara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membentuk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asam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jatuh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bumi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bersama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hujan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salju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Misalnya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sulfur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dioksida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berreaksi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oksigen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membentuk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sulfur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trioksida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pic>
        <p:nvPicPr>
          <p:cNvPr id="3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753" y="3200400"/>
            <a:ext cx="7620000" cy="131761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685800" y="4719199"/>
            <a:ext cx="7795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Uap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air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telah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mengandung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asam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ini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menjadi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awan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akhirnya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turun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bumi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hujan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asam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atau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salju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asam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Hujan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asam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dapat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mengakibatkan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kerusakan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hutan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tanaman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pertanian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perkebunan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Hujan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asam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juga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mengakibatkan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berkaratnya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benda-benda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terbuat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logam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misalnya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jembatan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rel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kereta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api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serta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rusaknya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berbagai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bangunan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186262" y="304800"/>
            <a:ext cx="2757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Hujan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Asam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5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674" y="491149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Hujan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4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asam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  <a:p>
            <a:pPr algn="just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 </a:t>
            </a:r>
          </a:p>
          <a:p>
            <a:pPr algn="just"/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Bila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konsentrasi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cemaran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NOx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X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atmosfer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tinggi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maka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diubah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menjadi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HNO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H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4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</a:t>
            </a:r>
          </a:p>
          <a:p>
            <a:pPr algn="just"/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Adanya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hidrokarbon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NO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oksida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logam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(II), Fe (II), Ni (II),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Cu (II)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mempercepat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reaksi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menjadi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H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4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 HNO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H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4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bersama-sama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HCI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emisi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HCI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derajad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keasaman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(pH)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hujan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menjadi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rendah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&lt; 5,7.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umumnya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kisaran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pH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hujan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asam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4 – 5,5.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284" y="4800600"/>
            <a:ext cx="82798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Selain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itu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hujan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asam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penurunan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pH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tanah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sungai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danau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sehingga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mempengaruhi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kehidupan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organisme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tanah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air,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serta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kesehatan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manusia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829887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IV.	DAMPAK 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PENCEMARAN UDARA PADA KESEHATAN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0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2" name="Text Box 4"/>
          <p:cNvSpPr txBox="1">
            <a:spLocks noChangeArrowheads="1"/>
          </p:cNvSpPr>
          <p:nvPr/>
        </p:nvSpPr>
        <p:spPr bwMode="auto">
          <a:xfrm>
            <a:off x="-76200" y="247650"/>
            <a:ext cx="922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DAMPAK PENCEMARAN UDARA PADA KESEHATAN</a:t>
            </a:r>
          </a:p>
        </p:txBody>
      </p:sp>
      <p:grpSp>
        <p:nvGrpSpPr>
          <p:cNvPr id="493573" name="Group 5"/>
          <p:cNvGrpSpPr>
            <a:grpSpLocks/>
          </p:cNvGrpSpPr>
          <p:nvPr/>
        </p:nvGrpSpPr>
        <p:grpSpPr bwMode="auto">
          <a:xfrm>
            <a:off x="3200400" y="1284288"/>
            <a:ext cx="2763838" cy="5305425"/>
            <a:chOff x="2457" y="1343"/>
            <a:chExt cx="866" cy="1662"/>
          </a:xfrm>
        </p:grpSpPr>
        <p:sp>
          <p:nvSpPr>
            <p:cNvPr id="493574" name="Freeform 6"/>
            <p:cNvSpPr>
              <a:spLocks/>
            </p:cNvSpPr>
            <p:nvPr/>
          </p:nvSpPr>
          <p:spPr bwMode="auto">
            <a:xfrm>
              <a:off x="2457" y="1343"/>
              <a:ext cx="866" cy="1662"/>
            </a:xfrm>
            <a:custGeom>
              <a:avLst/>
              <a:gdLst>
                <a:gd name="T0" fmla="*/ 206 w 866"/>
                <a:gd name="T1" fmla="*/ 124 h 1662"/>
                <a:gd name="T2" fmla="*/ 241 w 866"/>
                <a:gd name="T3" fmla="*/ 156 h 1662"/>
                <a:gd name="T4" fmla="*/ 257 w 866"/>
                <a:gd name="T5" fmla="*/ 237 h 1662"/>
                <a:gd name="T6" fmla="*/ 254 w 866"/>
                <a:gd name="T7" fmla="*/ 287 h 1662"/>
                <a:gd name="T8" fmla="*/ 221 w 866"/>
                <a:gd name="T9" fmla="*/ 320 h 1662"/>
                <a:gd name="T10" fmla="*/ 171 w 866"/>
                <a:gd name="T11" fmla="*/ 325 h 1662"/>
                <a:gd name="T12" fmla="*/ 119 w 866"/>
                <a:gd name="T13" fmla="*/ 388 h 1662"/>
                <a:gd name="T14" fmla="*/ 91 w 866"/>
                <a:gd name="T15" fmla="*/ 375 h 1662"/>
                <a:gd name="T16" fmla="*/ 94 w 866"/>
                <a:gd name="T17" fmla="*/ 294 h 1662"/>
                <a:gd name="T18" fmla="*/ 143 w 866"/>
                <a:gd name="T19" fmla="*/ 225 h 1662"/>
                <a:gd name="T20" fmla="*/ 184 w 866"/>
                <a:gd name="T21" fmla="*/ 229 h 1662"/>
                <a:gd name="T22" fmla="*/ 165 w 866"/>
                <a:gd name="T23" fmla="*/ 201 h 1662"/>
                <a:gd name="T24" fmla="*/ 115 w 866"/>
                <a:gd name="T25" fmla="*/ 178 h 1662"/>
                <a:gd name="T26" fmla="*/ 62 w 866"/>
                <a:gd name="T27" fmla="*/ 285 h 1662"/>
                <a:gd name="T28" fmla="*/ 9 w 866"/>
                <a:gd name="T29" fmla="*/ 402 h 1662"/>
                <a:gd name="T30" fmla="*/ 53 w 866"/>
                <a:gd name="T31" fmla="*/ 551 h 1662"/>
                <a:gd name="T32" fmla="*/ 127 w 866"/>
                <a:gd name="T33" fmla="*/ 518 h 1662"/>
                <a:gd name="T34" fmla="*/ 193 w 866"/>
                <a:gd name="T35" fmla="*/ 551 h 1662"/>
                <a:gd name="T36" fmla="*/ 228 w 866"/>
                <a:gd name="T37" fmla="*/ 648 h 1662"/>
                <a:gd name="T38" fmla="*/ 219 w 866"/>
                <a:gd name="T39" fmla="*/ 677 h 1662"/>
                <a:gd name="T40" fmla="*/ 218 w 866"/>
                <a:gd name="T41" fmla="*/ 834 h 1662"/>
                <a:gd name="T42" fmla="*/ 202 w 866"/>
                <a:gd name="T43" fmla="*/ 1157 h 1662"/>
                <a:gd name="T44" fmla="*/ 159 w 866"/>
                <a:gd name="T45" fmla="*/ 1310 h 1662"/>
                <a:gd name="T46" fmla="*/ 143 w 866"/>
                <a:gd name="T47" fmla="*/ 1586 h 1662"/>
                <a:gd name="T48" fmla="*/ 133 w 866"/>
                <a:gd name="T49" fmla="*/ 1662 h 1662"/>
                <a:gd name="T50" fmla="*/ 285 w 866"/>
                <a:gd name="T51" fmla="*/ 1662 h 1662"/>
                <a:gd name="T52" fmla="*/ 246 w 866"/>
                <a:gd name="T53" fmla="*/ 1619 h 1662"/>
                <a:gd name="T54" fmla="*/ 238 w 866"/>
                <a:gd name="T55" fmla="*/ 1567 h 1662"/>
                <a:gd name="T56" fmla="*/ 279 w 866"/>
                <a:gd name="T57" fmla="*/ 1324 h 1662"/>
                <a:gd name="T58" fmla="*/ 324 w 866"/>
                <a:gd name="T59" fmla="*/ 1170 h 1662"/>
                <a:gd name="T60" fmla="*/ 351 w 866"/>
                <a:gd name="T61" fmla="*/ 1112 h 1662"/>
                <a:gd name="T62" fmla="*/ 338 w 866"/>
                <a:gd name="T63" fmla="*/ 1426 h 1662"/>
                <a:gd name="T64" fmla="*/ 373 w 866"/>
                <a:gd name="T65" fmla="*/ 1562 h 1662"/>
                <a:gd name="T66" fmla="*/ 426 w 866"/>
                <a:gd name="T67" fmla="*/ 1639 h 1662"/>
                <a:gd name="T68" fmla="*/ 551 w 866"/>
                <a:gd name="T69" fmla="*/ 1619 h 1662"/>
                <a:gd name="T70" fmla="*/ 484 w 866"/>
                <a:gd name="T71" fmla="*/ 1597 h 1662"/>
                <a:gd name="T72" fmla="*/ 448 w 866"/>
                <a:gd name="T73" fmla="*/ 1558 h 1662"/>
                <a:gd name="T74" fmla="*/ 443 w 866"/>
                <a:gd name="T75" fmla="*/ 1332 h 1662"/>
                <a:gd name="T76" fmla="*/ 478 w 866"/>
                <a:gd name="T77" fmla="*/ 1114 h 1662"/>
                <a:gd name="T78" fmla="*/ 470 w 866"/>
                <a:gd name="T79" fmla="*/ 683 h 1662"/>
                <a:gd name="T80" fmla="*/ 465 w 866"/>
                <a:gd name="T81" fmla="*/ 611 h 1662"/>
                <a:gd name="T82" fmla="*/ 484 w 866"/>
                <a:gd name="T83" fmla="*/ 466 h 1662"/>
                <a:gd name="T84" fmla="*/ 539 w 866"/>
                <a:gd name="T85" fmla="*/ 397 h 1662"/>
                <a:gd name="T86" fmla="*/ 589 w 866"/>
                <a:gd name="T87" fmla="*/ 357 h 1662"/>
                <a:gd name="T88" fmla="*/ 651 w 866"/>
                <a:gd name="T89" fmla="*/ 332 h 1662"/>
                <a:gd name="T90" fmla="*/ 735 w 866"/>
                <a:gd name="T91" fmla="*/ 267 h 1662"/>
                <a:gd name="T92" fmla="*/ 798 w 866"/>
                <a:gd name="T93" fmla="*/ 228 h 1662"/>
                <a:gd name="T94" fmla="*/ 832 w 866"/>
                <a:gd name="T95" fmla="*/ 198 h 1662"/>
                <a:gd name="T96" fmla="*/ 855 w 866"/>
                <a:gd name="T97" fmla="*/ 137 h 1662"/>
                <a:gd name="T98" fmla="*/ 849 w 866"/>
                <a:gd name="T99" fmla="*/ 106 h 1662"/>
                <a:gd name="T100" fmla="*/ 855 w 866"/>
                <a:gd name="T101" fmla="*/ 12 h 1662"/>
                <a:gd name="T102" fmla="*/ 827 w 866"/>
                <a:gd name="T103" fmla="*/ 74 h 1662"/>
                <a:gd name="T104" fmla="*/ 792 w 866"/>
                <a:gd name="T105" fmla="*/ 179 h 1662"/>
                <a:gd name="T106" fmla="*/ 748 w 866"/>
                <a:gd name="T107" fmla="*/ 188 h 1662"/>
                <a:gd name="T108" fmla="*/ 651 w 866"/>
                <a:gd name="T109" fmla="*/ 231 h 1662"/>
                <a:gd name="T110" fmla="*/ 570 w 866"/>
                <a:gd name="T111" fmla="*/ 270 h 1662"/>
                <a:gd name="T112" fmla="*/ 484 w 866"/>
                <a:gd name="T113" fmla="*/ 322 h 1662"/>
                <a:gd name="T114" fmla="*/ 437 w 866"/>
                <a:gd name="T115" fmla="*/ 303 h 1662"/>
                <a:gd name="T116" fmla="*/ 397 w 866"/>
                <a:gd name="T117" fmla="*/ 284 h 1662"/>
                <a:gd name="T118" fmla="*/ 376 w 866"/>
                <a:gd name="T119" fmla="*/ 231 h 1662"/>
                <a:gd name="T120" fmla="*/ 382 w 866"/>
                <a:gd name="T121" fmla="*/ 118 h 1662"/>
                <a:gd name="T122" fmla="*/ 393 w 866"/>
                <a:gd name="T123" fmla="*/ 34 h 1662"/>
                <a:gd name="T124" fmla="*/ 209 w 866"/>
                <a:gd name="T125" fmla="*/ 21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66" h="1662">
                  <a:moveTo>
                    <a:pt x="240" y="102"/>
                  </a:moveTo>
                  <a:lnTo>
                    <a:pt x="237" y="106"/>
                  </a:lnTo>
                  <a:lnTo>
                    <a:pt x="232" y="109"/>
                  </a:lnTo>
                  <a:lnTo>
                    <a:pt x="227" y="113"/>
                  </a:lnTo>
                  <a:lnTo>
                    <a:pt x="219" y="118"/>
                  </a:lnTo>
                  <a:lnTo>
                    <a:pt x="212" y="121"/>
                  </a:lnTo>
                  <a:lnTo>
                    <a:pt x="206" y="124"/>
                  </a:lnTo>
                  <a:lnTo>
                    <a:pt x="199" y="127"/>
                  </a:lnTo>
                  <a:lnTo>
                    <a:pt x="194" y="128"/>
                  </a:lnTo>
                  <a:lnTo>
                    <a:pt x="194" y="137"/>
                  </a:lnTo>
                  <a:lnTo>
                    <a:pt x="243" y="137"/>
                  </a:lnTo>
                  <a:lnTo>
                    <a:pt x="243" y="143"/>
                  </a:lnTo>
                  <a:lnTo>
                    <a:pt x="241" y="149"/>
                  </a:lnTo>
                  <a:lnTo>
                    <a:pt x="241" y="156"/>
                  </a:lnTo>
                  <a:lnTo>
                    <a:pt x="243" y="162"/>
                  </a:lnTo>
                  <a:lnTo>
                    <a:pt x="232" y="169"/>
                  </a:lnTo>
                  <a:lnTo>
                    <a:pt x="231" y="184"/>
                  </a:lnTo>
                  <a:lnTo>
                    <a:pt x="238" y="198"/>
                  </a:lnTo>
                  <a:lnTo>
                    <a:pt x="254" y="207"/>
                  </a:lnTo>
                  <a:lnTo>
                    <a:pt x="253" y="222"/>
                  </a:lnTo>
                  <a:lnTo>
                    <a:pt x="257" y="237"/>
                  </a:lnTo>
                  <a:lnTo>
                    <a:pt x="266" y="250"/>
                  </a:lnTo>
                  <a:lnTo>
                    <a:pt x="279" y="262"/>
                  </a:lnTo>
                  <a:lnTo>
                    <a:pt x="279" y="269"/>
                  </a:lnTo>
                  <a:lnTo>
                    <a:pt x="281" y="278"/>
                  </a:lnTo>
                  <a:lnTo>
                    <a:pt x="281" y="287"/>
                  </a:lnTo>
                  <a:lnTo>
                    <a:pt x="281" y="289"/>
                  </a:lnTo>
                  <a:lnTo>
                    <a:pt x="254" y="287"/>
                  </a:lnTo>
                  <a:lnTo>
                    <a:pt x="263" y="310"/>
                  </a:lnTo>
                  <a:lnTo>
                    <a:pt x="256" y="311"/>
                  </a:lnTo>
                  <a:lnTo>
                    <a:pt x="249" y="313"/>
                  </a:lnTo>
                  <a:lnTo>
                    <a:pt x="241" y="314"/>
                  </a:lnTo>
                  <a:lnTo>
                    <a:pt x="234" y="317"/>
                  </a:lnTo>
                  <a:lnTo>
                    <a:pt x="227" y="319"/>
                  </a:lnTo>
                  <a:lnTo>
                    <a:pt x="221" y="320"/>
                  </a:lnTo>
                  <a:lnTo>
                    <a:pt x="216" y="320"/>
                  </a:lnTo>
                  <a:lnTo>
                    <a:pt x="212" y="319"/>
                  </a:lnTo>
                  <a:lnTo>
                    <a:pt x="203" y="314"/>
                  </a:lnTo>
                  <a:lnTo>
                    <a:pt x="196" y="311"/>
                  </a:lnTo>
                  <a:lnTo>
                    <a:pt x="187" y="311"/>
                  </a:lnTo>
                  <a:lnTo>
                    <a:pt x="180" y="316"/>
                  </a:lnTo>
                  <a:lnTo>
                    <a:pt x="171" y="325"/>
                  </a:lnTo>
                  <a:lnTo>
                    <a:pt x="159" y="335"/>
                  </a:lnTo>
                  <a:lnTo>
                    <a:pt x="147" y="350"/>
                  </a:lnTo>
                  <a:lnTo>
                    <a:pt x="141" y="364"/>
                  </a:lnTo>
                  <a:lnTo>
                    <a:pt x="138" y="372"/>
                  </a:lnTo>
                  <a:lnTo>
                    <a:pt x="134" y="378"/>
                  </a:lnTo>
                  <a:lnTo>
                    <a:pt x="127" y="383"/>
                  </a:lnTo>
                  <a:lnTo>
                    <a:pt x="119" y="388"/>
                  </a:lnTo>
                  <a:lnTo>
                    <a:pt x="112" y="394"/>
                  </a:lnTo>
                  <a:lnTo>
                    <a:pt x="105" y="398"/>
                  </a:lnTo>
                  <a:lnTo>
                    <a:pt x="97" y="404"/>
                  </a:lnTo>
                  <a:lnTo>
                    <a:pt x="93" y="411"/>
                  </a:lnTo>
                  <a:lnTo>
                    <a:pt x="93" y="401"/>
                  </a:lnTo>
                  <a:lnTo>
                    <a:pt x="93" y="388"/>
                  </a:lnTo>
                  <a:lnTo>
                    <a:pt x="91" y="375"/>
                  </a:lnTo>
                  <a:lnTo>
                    <a:pt x="91" y="366"/>
                  </a:lnTo>
                  <a:lnTo>
                    <a:pt x="94" y="356"/>
                  </a:lnTo>
                  <a:lnTo>
                    <a:pt x="99" y="341"/>
                  </a:lnTo>
                  <a:lnTo>
                    <a:pt x="105" y="325"/>
                  </a:lnTo>
                  <a:lnTo>
                    <a:pt x="109" y="311"/>
                  </a:lnTo>
                  <a:lnTo>
                    <a:pt x="86" y="300"/>
                  </a:lnTo>
                  <a:lnTo>
                    <a:pt x="94" y="294"/>
                  </a:lnTo>
                  <a:lnTo>
                    <a:pt x="103" y="285"/>
                  </a:lnTo>
                  <a:lnTo>
                    <a:pt x="112" y="276"/>
                  </a:lnTo>
                  <a:lnTo>
                    <a:pt x="122" y="265"/>
                  </a:lnTo>
                  <a:lnTo>
                    <a:pt x="130" y="254"/>
                  </a:lnTo>
                  <a:lnTo>
                    <a:pt x="137" y="244"/>
                  </a:lnTo>
                  <a:lnTo>
                    <a:pt x="141" y="234"/>
                  </a:lnTo>
                  <a:lnTo>
                    <a:pt x="143" y="225"/>
                  </a:lnTo>
                  <a:lnTo>
                    <a:pt x="153" y="226"/>
                  </a:lnTo>
                  <a:lnTo>
                    <a:pt x="160" y="228"/>
                  </a:lnTo>
                  <a:lnTo>
                    <a:pt x="168" y="229"/>
                  </a:lnTo>
                  <a:lnTo>
                    <a:pt x="172" y="229"/>
                  </a:lnTo>
                  <a:lnTo>
                    <a:pt x="177" y="229"/>
                  </a:lnTo>
                  <a:lnTo>
                    <a:pt x="181" y="229"/>
                  </a:lnTo>
                  <a:lnTo>
                    <a:pt x="184" y="229"/>
                  </a:lnTo>
                  <a:lnTo>
                    <a:pt x="188" y="229"/>
                  </a:lnTo>
                  <a:lnTo>
                    <a:pt x="193" y="226"/>
                  </a:lnTo>
                  <a:lnTo>
                    <a:pt x="194" y="220"/>
                  </a:lnTo>
                  <a:lnTo>
                    <a:pt x="190" y="215"/>
                  </a:lnTo>
                  <a:lnTo>
                    <a:pt x="184" y="210"/>
                  </a:lnTo>
                  <a:lnTo>
                    <a:pt x="175" y="207"/>
                  </a:lnTo>
                  <a:lnTo>
                    <a:pt x="165" y="201"/>
                  </a:lnTo>
                  <a:lnTo>
                    <a:pt x="155" y="194"/>
                  </a:lnTo>
                  <a:lnTo>
                    <a:pt x="147" y="188"/>
                  </a:lnTo>
                  <a:lnTo>
                    <a:pt x="143" y="185"/>
                  </a:lnTo>
                  <a:lnTo>
                    <a:pt x="137" y="182"/>
                  </a:lnTo>
                  <a:lnTo>
                    <a:pt x="130" y="181"/>
                  </a:lnTo>
                  <a:lnTo>
                    <a:pt x="122" y="178"/>
                  </a:lnTo>
                  <a:lnTo>
                    <a:pt x="115" y="178"/>
                  </a:lnTo>
                  <a:lnTo>
                    <a:pt x="108" y="178"/>
                  </a:lnTo>
                  <a:lnTo>
                    <a:pt x="103" y="179"/>
                  </a:lnTo>
                  <a:lnTo>
                    <a:pt x="99" y="182"/>
                  </a:lnTo>
                  <a:lnTo>
                    <a:pt x="90" y="194"/>
                  </a:lnTo>
                  <a:lnTo>
                    <a:pt x="77" y="216"/>
                  </a:lnTo>
                  <a:lnTo>
                    <a:pt x="65" y="247"/>
                  </a:lnTo>
                  <a:lnTo>
                    <a:pt x="62" y="285"/>
                  </a:lnTo>
                  <a:lnTo>
                    <a:pt x="41" y="276"/>
                  </a:lnTo>
                  <a:lnTo>
                    <a:pt x="43" y="297"/>
                  </a:lnTo>
                  <a:lnTo>
                    <a:pt x="41" y="320"/>
                  </a:lnTo>
                  <a:lnTo>
                    <a:pt x="37" y="345"/>
                  </a:lnTo>
                  <a:lnTo>
                    <a:pt x="31" y="364"/>
                  </a:lnTo>
                  <a:lnTo>
                    <a:pt x="21" y="382"/>
                  </a:lnTo>
                  <a:lnTo>
                    <a:pt x="9" y="402"/>
                  </a:lnTo>
                  <a:lnTo>
                    <a:pt x="0" y="427"/>
                  </a:lnTo>
                  <a:lnTo>
                    <a:pt x="0" y="455"/>
                  </a:lnTo>
                  <a:lnTo>
                    <a:pt x="6" y="486"/>
                  </a:lnTo>
                  <a:lnTo>
                    <a:pt x="14" y="517"/>
                  </a:lnTo>
                  <a:lnTo>
                    <a:pt x="25" y="542"/>
                  </a:lnTo>
                  <a:lnTo>
                    <a:pt x="40" y="552"/>
                  </a:lnTo>
                  <a:lnTo>
                    <a:pt x="53" y="551"/>
                  </a:lnTo>
                  <a:lnTo>
                    <a:pt x="62" y="546"/>
                  </a:lnTo>
                  <a:lnTo>
                    <a:pt x="71" y="542"/>
                  </a:lnTo>
                  <a:lnTo>
                    <a:pt x="83" y="538"/>
                  </a:lnTo>
                  <a:lnTo>
                    <a:pt x="91" y="535"/>
                  </a:lnTo>
                  <a:lnTo>
                    <a:pt x="102" y="530"/>
                  </a:lnTo>
                  <a:lnTo>
                    <a:pt x="113" y="526"/>
                  </a:lnTo>
                  <a:lnTo>
                    <a:pt x="127" y="518"/>
                  </a:lnTo>
                  <a:lnTo>
                    <a:pt x="138" y="511"/>
                  </a:lnTo>
                  <a:lnTo>
                    <a:pt x="149" y="505"/>
                  </a:lnTo>
                  <a:lnTo>
                    <a:pt x="158" y="498"/>
                  </a:lnTo>
                  <a:lnTo>
                    <a:pt x="163" y="492"/>
                  </a:lnTo>
                  <a:lnTo>
                    <a:pt x="172" y="510"/>
                  </a:lnTo>
                  <a:lnTo>
                    <a:pt x="183" y="532"/>
                  </a:lnTo>
                  <a:lnTo>
                    <a:pt x="193" y="551"/>
                  </a:lnTo>
                  <a:lnTo>
                    <a:pt x="197" y="564"/>
                  </a:lnTo>
                  <a:lnTo>
                    <a:pt x="197" y="579"/>
                  </a:lnTo>
                  <a:lnTo>
                    <a:pt x="196" y="598"/>
                  </a:lnTo>
                  <a:lnTo>
                    <a:pt x="199" y="618"/>
                  </a:lnTo>
                  <a:lnTo>
                    <a:pt x="207" y="634"/>
                  </a:lnTo>
                  <a:lnTo>
                    <a:pt x="219" y="645"/>
                  </a:lnTo>
                  <a:lnTo>
                    <a:pt x="228" y="648"/>
                  </a:lnTo>
                  <a:lnTo>
                    <a:pt x="234" y="648"/>
                  </a:lnTo>
                  <a:lnTo>
                    <a:pt x="235" y="648"/>
                  </a:lnTo>
                  <a:lnTo>
                    <a:pt x="228" y="654"/>
                  </a:lnTo>
                  <a:lnTo>
                    <a:pt x="222" y="661"/>
                  </a:lnTo>
                  <a:lnTo>
                    <a:pt x="219" y="667"/>
                  </a:lnTo>
                  <a:lnTo>
                    <a:pt x="218" y="670"/>
                  </a:lnTo>
                  <a:lnTo>
                    <a:pt x="219" y="677"/>
                  </a:lnTo>
                  <a:lnTo>
                    <a:pt x="224" y="684"/>
                  </a:lnTo>
                  <a:lnTo>
                    <a:pt x="228" y="692"/>
                  </a:lnTo>
                  <a:lnTo>
                    <a:pt x="234" y="698"/>
                  </a:lnTo>
                  <a:lnTo>
                    <a:pt x="225" y="715"/>
                  </a:lnTo>
                  <a:lnTo>
                    <a:pt x="219" y="746"/>
                  </a:lnTo>
                  <a:lnTo>
                    <a:pt x="215" y="787"/>
                  </a:lnTo>
                  <a:lnTo>
                    <a:pt x="218" y="834"/>
                  </a:lnTo>
                  <a:lnTo>
                    <a:pt x="219" y="890"/>
                  </a:lnTo>
                  <a:lnTo>
                    <a:pt x="216" y="956"/>
                  </a:lnTo>
                  <a:lnTo>
                    <a:pt x="210" y="1015"/>
                  </a:lnTo>
                  <a:lnTo>
                    <a:pt x="207" y="1048"/>
                  </a:lnTo>
                  <a:lnTo>
                    <a:pt x="206" y="1076"/>
                  </a:lnTo>
                  <a:lnTo>
                    <a:pt x="203" y="1117"/>
                  </a:lnTo>
                  <a:lnTo>
                    <a:pt x="202" y="1157"/>
                  </a:lnTo>
                  <a:lnTo>
                    <a:pt x="202" y="1182"/>
                  </a:lnTo>
                  <a:lnTo>
                    <a:pt x="193" y="1200"/>
                  </a:lnTo>
                  <a:lnTo>
                    <a:pt x="185" y="1220"/>
                  </a:lnTo>
                  <a:lnTo>
                    <a:pt x="178" y="1242"/>
                  </a:lnTo>
                  <a:lnTo>
                    <a:pt x="171" y="1264"/>
                  </a:lnTo>
                  <a:lnTo>
                    <a:pt x="165" y="1286"/>
                  </a:lnTo>
                  <a:lnTo>
                    <a:pt x="159" y="1310"/>
                  </a:lnTo>
                  <a:lnTo>
                    <a:pt x="155" y="1332"/>
                  </a:lnTo>
                  <a:lnTo>
                    <a:pt x="152" y="1354"/>
                  </a:lnTo>
                  <a:lnTo>
                    <a:pt x="147" y="1404"/>
                  </a:lnTo>
                  <a:lnTo>
                    <a:pt x="144" y="1465"/>
                  </a:lnTo>
                  <a:lnTo>
                    <a:pt x="141" y="1528"/>
                  </a:lnTo>
                  <a:lnTo>
                    <a:pt x="137" y="1581"/>
                  </a:lnTo>
                  <a:lnTo>
                    <a:pt x="143" y="1586"/>
                  </a:lnTo>
                  <a:lnTo>
                    <a:pt x="150" y="1589"/>
                  </a:lnTo>
                  <a:lnTo>
                    <a:pt x="155" y="1592"/>
                  </a:lnTo>
                  <a:lnTo>
                    <a:pt x="158" y="1593"/>
                  </a:lnTo>
                  <a:lnTo>
                    <a:pt x="149" y="1603"/>
                  </a:lnTo>
                  <a:lnTo>
                    <a:pt x="141" y="1619"/>
                  </a:lnTo>
                  <a:lnTo>
                    <a:pt x="134" y="1640"/>
                  </a:lnTo>
                  <a:lnTo>
                    <a:pt x="133" y="1662"/>
                  </a:lnTo>
                  <a:lnTo>
                    <a:pt x="152" y="1662"/>
                  </a:lnTo>
                  <a:lnTo>
                    <a:pt x="175" y="1662"/>
                  </a:lnTo>
                  <a:lnTo>
                    <a:pt x="202" y="1662"/>
                  </a:lnTo>
                  <a:lnTo>
                    <a:pt x="228" y="1662"/>
                  </a:lnTo>
                  <a:lnTo>
                    <a:pt x="252" y="1662"/>
                  </a:lnTo>
                  <a:lnTo>
                    <a:pt x="272" y="1662"/>
                  </a:lnTo>
                  <a:lnTo>
                    <a:pt x="285" y="1662"/>
                  </a:lnTo>
                  <a:lnTo>
                    <a:pt x="290" y="1662"/>
                  </a:lnTo>
                  <a:lnTo>
                    <a:pt x="290" y="1653"/>
                  </a:lnTo>
                  <a:lnTo>
                    <a:pt x="288" y="1644"/>
                  </a:lnTo>
                  <a:lnTo>
                    <a:pt x="284" y="1636"/>
                  </a:lnTo>
                  <a:lnTo>
                    <a:pt x="271" y="1633"/>
                  </a:lnTo>
                  <a:lnTo>
                    <a:pt x="257" y="1628"/>
                  </a:lnTo>
                  <a:lnTo>
                    <a:pt x="246" y="1619"/>
                  </a:lnTo>
                  <a:lnTo>
                    <a:pt x="235" y="1609"/>
                  </a:lnTo>
                  <a:lnTo>
                    <a:pt x="230" y="1602"/>
                  </a:lnTo>
                  <a:lnTo>
                    <a:pt x="237" y="1602"/>
                  </a:lnTo>
                  <a:lnTo>
                    <a:pt x="243" y="1600"/>
                  </a:lnTo>
                  <a:lnTo>
                    <a:pt x="247" y="1600"/>
                  </a:lnTo>
                  <a:lnTo>
                    <a:pt x="249" y="1600"/>
                  </a:lnTo>
                  <a:lnTo>
                    <a:pt x="238" y="1567"/>
                  </a:lnTo>
                  <a:lnTo>
                    <a:pt x="235" y="1527"/>
                  </a:lnTo>
                  <a:lnTo>
                    <a:pt x="240" y="1483"/>
                  </a:lnTo>
                  <a:lnTo>
                    <a:pt x="249" y="1440"/>
                  </a:lnTo>
                  <a:lnTo>
                    <a:pt x="254" y="1417"/>
                  </a:lnTo>
                  <a:lnTo>
                    <a:pt x="263" y="1387"/>
                  </a:lnTo>
                  <a:lnTo>
                    <a:pt x="271" y="1357"/>
                  </a:lnTo>
                  <a:lnTo>
                    <a:pt x="279" y="1324"/>
                  </a:lnTo>
                  <a:lnTo>
                    <a:pt x="288" y="1294"/>
                  </a:lnTo>
                  <a:lnTo>
                    <a:pt x="296" y="1267"/>
                  </a:lnTo>
                  <a:lnTo>
                    <a:pt x="301" y="1247"/>
                  </a:lnTo>
                  <a:lnTo>
                    <a:pt x="306" y="1235"/>
                  </a:lnTo>
                  <a:lnTo>
                    <a:pt x="313" y="1216"/>
                  </a:lnTo>
                  <a:lnTo>
                    <a:pt x="319" y="1194"/>
                  </a:lnTo>
                  <a:lnTo>
                    <a:pt x="324" y="1170"/>
                  </a:lnTo>
                  <a:lnTo>
                    <a:pt x="324" y="1153"/>
                  </a:lnTo>
                  <a:lnTo>
                    <a:pt x="326" y="1123"/>
                  </a:lnTo>
                  <a:lnTo>
                    <a:pt x="337" y="1075"/>
                  </a:lnTo>
                  <a:lnTo>
                    <a:pt x="349" y="1028"/>
                  </a:lnTo>
                  <a:lnTo>
                    <a:pt x="356" y="1003"/>
                  </a:lnTo>
                  <a:lnTo>
                    <a:pt x="354" y="1053"/>
                  </a:lnTo>
                  <a:lnTo>
                    <a:pt x="351" y="1112"/>
                  </a:lnTo>
                  <a:lnTo>
                    <a:pt x="350" y="1167"/>
                  </a:lnTo>
                  <a:lnTo>
                    <a:pt x="351" y="1208"/>
                  </a:lnTo>
                  <a:lnTo>
                    <a:pt x="340" y="1266"/>
                  </a:lnTo>
                  <a:lnTo>
                    <a:pt x="334" y="1311"/>
                  </a:lnTo>
                  <a:lnTo>
                    <a:pt x="332" y="1348"/>
                  </a:lnTo>
                  <a:lnTo>
                    <a:pt x="334" y="1382"/>
                  </a:lnTo>
                  <a:lnTo>
                    <a:pt x="338" y="1426"/>
                  </a:lnTo>
                  <a:lnTo>
                    <a:pt x="343" y="1480"/>
                  </a:lnTo>
                  <a:lnTo>
                    <a:pt x="346" y="1530"/>
                  </a:lnTo>
                  <a:lnTo>
                    <a:pt x="346" y="1558"/>
                  </a:lnTo>
                  <a:lnTo>
                    <a:pt x="353" y="1559"/>
                  </a:lnTo>
                  <a:lnTo>
                    <a:pt x="362" y="1561"/>
                  </a:lnTo>
                  <a:lnTo>
                    <a:pt x="371" y="1562"/>
                  </a:lnTo>
                  <a:lnTo>
                    <a:pt x="373" y="1562"/>
                  </a:lnTo>
                  <a:lnTo>
                    <a:pt x="365" y="1575"/>
                  </a:lnTo>
                  <a:lnTo>
                    <a:pt x="356" y="1592"/>
                  </a:lnTo>
                  <a:lnTo>
                    <a:pt x="349" y="1612"/>
                  </a:lnTo>
                  <a:lnTo>
                    <a:pt x="349" y="1639"/>
                  </a:lnTo>
                  <a:lnTo>
                    <a:pt x="366" y="1639"/>
                  </a:lnTo>
                  <a:lnTo>
                    <a:pt x="393" y="1639"/>
                  </a:lnTo>
                  <a:lnTo>
                    <a:pt x="426" y="1639"/>
                  </a:lnTo>
                  <a:lnTo>
                    <a:pt x="463" y="1639"/>
                  </a:lnTo>
                  <a:lnTo>
                    <a:pt x="498" y="1639"/>
                  </a:lnTo>
                  <a:lnTo>
                    <a:pt x="528" y="1639"/>
                  </a:lnTo>
                  <a:lnTo>
                    <a:pt x="550" y="1639"/>
                  </a:lnTo>
                  <a:lnTo>
                    <a:pt x="557" y="1639"/>
                  </a:lnTo>
                  <a:lnTo>
                    <a:pt x="556" y="1628"/>
                  </a:lnTo>
                  <a:lnTo>
                    <a:pt x="551" y="1619"/>
                  </a:lnTo>
                  <a:lnTo>
                    <a:pt x="545" y="1614"/>
                  </a:lnTo>
                  <a:lnTo>
                    <a:pt x="537" y="1612"/>
                  </a:lnTo>
                  <a:lnTo>
                    <a:pt x="531" y="1612"/>
                  </a:lnTo>
                  <a:lnTo>
                    <a:pt x="520" y="1609"/>
                  </a:lnTo>
                  <a:lnTo>
                    <a:pt x="510" y="1606"/>
                  </a:lnTo>
                  <a:lnTo>
                    <a:pt x="497" y="1602"/>
                  </a:lnTo>
                  <a:lnTo>
                    <a:pt x="484" y="1597"/>
                  </a:lnTo>
                  <a:lnTo>
                    <a:pt x="472" y="1590"/>
                  </a:lnTo>
                  <a:lnTo>
                    <a:pt x="462" y="1583"/>
                  </a:lnTo>
                  <a:lnTo>
                    <a:pt x="454" y="1575"/>
                  </a:lnTo>
                  <a:lnTo>
                    <a:pt x="447" y="1562"/>
                  </a:lnTo>
                  <a:lnTo>
                    <a:pt x="445" y="1558"/>
                  </a:lnTo>
                  <a:lnTo>
                    <a:pt x="447" y="1558"/>
                  </a:lnTo>
                  <a:lnTo>
                    <a:pt x="448" y="1558"/>
                  </a:lnTo>
                  <a:lnTo>
                    <a:pt x="460" y="1552"/>
                  </a:lnTo>
                  <a:lnTo>
                    <a:pt x="456" y="1527"/>
                  </a:lnTo>
                  <a:lnTo>
                    <a:pt x="451" y="1495"/>
                  </a:lnTo>
                  <a:lnTo>
                    <a:pt x="447" y="1458"/>
                  </a:lnTo>
                  <a:lnTo>
                    <a:pt x="444" y="1414"/>
                  </a:lnTo>
                  <a:lnTo>
                    <a:pt x="443" y="1370"/>
                  </a:lnTo>
                  <a:lnTo>
                    <a:pt x="443" y="1332"/>
                  </a:lnTo>
                  <a:lnTo>
                    <a:pt x="445" y="1301"/>
                  </a:lnTo>
                  <a:lnTo>
                    <a:pt x="450" y="1280"/>
                  </a:lnTo>
                  <a:lnTo>
                    <a:pt x="456" y="1254"/>
                  </a:lnTo>
                  <a:lnTo>
                    <a:pt x="463" y="1216"/>
                  </a:lnTo>
                  <a:lnTo>
                    <a:pt x="469" y="1179"/>
                  </a:lnTo>
                  <a:lnTo>
                    <a:pt x="473" y="1153"/>
                  </a:lnTo>
                  <a:lnTo>
                    <a:pt x="478" y="1114"/>
                  </a:lnTo>
                  <a:lnTo>
                    <a:pt x="487" y="1047"/>
                  </a:lnTo>
                  <a:lnTo>
                    <a:pt x="495" y="965"/>
                  </a:lnTo>
                  <a:lnTo>
                    <a:pt x="498" y="884"/>
                  </a:lnTo>
                  <a:lnTo>
                    <a:pt x="495" y="814"/>
                  </a:lnTo>
                  <a:lnTo>
                    <a:pt x="490" y="753"/>
                  </a:lnTo>
                  <a:lnTo>
                    <a:pt x="481" y="709"/>
                  </a:lnTo>
                  <a:lnTo>
                    <a:pt x="470" y="683"/>
                  </a:lnTo>
                  <a:lnTo>
                    <a:pt x="476" y="676"/>
                  </a:lnTo>
                  <a:lnTo>
                    <a:pt x="479" y="664"/>
                  </a:lnTo>
                  <a:lnTo>
                    <a:pt x="478" y="649"/>
                  </a:lnTo>
                  <a:lnTo>
                    <a:pt x="470" y="634"/>
                  </a:lnTo>
                  <a:lnTo>
                    <a:pt x="463" y="624"/>
                  </a:lnTo>
                  <a:lnTo>
                    <a:pt x="462" y="617"/>
                  </a:lnTo>
                  <a:lnTo>
                    <a:pt x="465" y="611"/>
                  </a:lnTo>
                  <a:lnTo>
                    <a:pt x="473" y="604"/>
                  </a:lnTo>
                  <a:lnTo>
                    <a:pt x="481" y="587"/>
                  </a:lnTo>
                  <a:lnTo>
                    <a:pt x="485" y="563"/>
                  </a:lnTo>
                  <a:lnTo>
                    <a:pt x="485" y="536"/>
                  </a:lnTo>
                  <a:lnTo>
                    <a:pt x="484" y="517"/>
                  </a:lnTo>
                  <a:lnTo>
                    <a:pt x="482" y="496"/>
                  </a:lnTo>
                  <a:lnTo>
                    <a:pt x="484" y="466"/>
                  </a:lnTo>
                  <a:lnTo>
                    <a:pt x="485" y="439"/>
                  </a:lnTo>
                  <a:lnTo>
                    <a:pt x="485" y="427"/>
                  </a:lnTo>
                  <a:lnTo>
                    <a:pt x="494" y="422"/>
                  </a:lnTo>
                  <a:lnTo>
                    <a:pt x="504" y="414"/>
                  </a:lnTo>
                  <a:lnTo>
                    <a:pt x="514" y="408"/>
                  </a:lnTo>
                  <a:lnTo>
                    <a:pt x="528" y="402"/>
                  </a:lnTo>
                  <a:lnTo>
                    <a:pt x="539" y="397"/>
                  </a:lnTo>
                  <a:lnTo>
                    <a:pt x="550" y="392"/>
                  </a:lnTo>
                  <a:lnTo>
                    <a:pt x="560" y="389"/>
                  </a:lnTo>
                  <a:lnTo>
                    <a:pt x="569" y="386"/>
                  </a:lnTo>
                  <a:lnTo>
                    <a:pt x="579" y="379"/>
                  </a:lnTo>
                  <a:lnTo>
                    <a:pt x="586" y="369"/>
                  </a:lnTo>
                  <a:lnTo>
                    <a:pt x="589" y="361"/>
                  </a:lnTo>
                  <a:lnTo>
                    <a:pt x="589" y="357"/>
                  </a:lnTo>
                  <a:lnTo>
                    <a:pt x="598" y="361"/>
                  </a:lnTo>
                  <a:lnTo>
                    <a:pt x="610" y="363"/>
                  </a:lnTo>
                  <a:lnTo>
                    <a:pt x="619" y="363"/>
                  </a:lnTo>
                  <a:lnTo>
                    <a:pt x="626" y="357"/>
                  </a:lnTo>
                  <a:lnTo>
                    <a:pt x="631" y="351"/>
                  </a:lnTo>
                  <a:lnTo>
                    <a:pt x="639" y="342"/>
                  </a:lnTo>
                  <a:lnTo>
                    <a:pt x="651" y="332"/>
                  </a:lnTo>
                  <a:lnTo>
                    <a:pt x="666" y="320"/>
                  </a:lnTo>
                  <a:lnTo>
                    <a:pt x="680" y="309"/>
                  </a:lnTo>
                  <a:lnTo>
                    <a:pt x="694" y="297"/>
                  </a:lnTo>
                  <a:lnTo>
                    <a:pt x="707" y="288"/>
                  </a:lnTo>
                  <a:lnTo>
                    <a:pt x="716" y="281"/>
                  </a:lnTo>
                  <a:lnTo>
                    <a:pt x="725" y="275"/>
                  </a:lnTo>
                  <a:lnTo>
                    <a:pt x="735" y="267"/>
                  </a:lnTo>
                  <a:lnTo>
                    <a:pt x="745" y="260"/>
                  </a:lnTo>
                  <a:lnTo>
                    <a:pt x="757" y="253"/>
                  </a:lnTo>
                  <a:lnTo>
                    <a:pt x="769" y="245"/>
                  </a:lnTo>
                  <a:lnTo>
                    <a:pt x="779" y="240"/>
                  </a:lnTo>
                  <a:lnTo>
                    <a:pt x="788" y="235"/>
                  </a:lnTo>
                  <a:lnTo>
                    <a:pt x="797" y="234"/>
                  </a:lnTo>
                  <a:lnTo>
                    <a:pt x="798" y="228"/>
                  </a:lnTo>
                  <a:lnTo>
                    <a:pt x="798" y="222"/>
                  </a:lnTo>
                  <a:lnTo>
                    <a:pt x="798" y="219"/>
                  </a:lnTo>
                  <a:lnTo>
                    <a:pt x="798" y="218"/>
                  </a:lnTo>
                  <a:lnTo>
                    <a:pt x="808" y="212"/>
                  </a:lnTo>
                  <a:lnTo>
                    <a:pt x="816" y="207"/>
                  </a:lnTo>
                  <a:lnTo>
                    <a:pt x="824" y="203"/>
                  </a:lnTo>
                  <a:lnTo>
                    <a:pt x="832" y="198"/>
                  </a:lnTo>
                  <a:lnTo>
                    <a:pt x="838" y="194"/>
                  </a:lnTo>
                  <a:lnTo>
                    <a:pt x="842" y="188"/>
                  </a:lnTo>
                  <a:lnTo>
                    <a:pt x="845" y="182"/>
                  </a:lnTo>
                  <a:lnTo>
                    <a:pt x="848" y="175"/>
                  </a:lnTo>
                  <a:lnTo>
                    <a:pt x="851" y="160"/>
                  </a:lnTo>
                  <a:lnTo>
                    <a:pt x="854" y="147"/>
                  </a:lnTo>
                  <a:lnTo>
                    <a:pt x="855" y="137"/>
                  </a:lnTo>
                  <a:lnTo>
                    <a:pt x="858" y="129"/>
                  </a:lnTo>
                  <a:lnTo>
                    <a:pt x="860" y="125"/>
                  </a:lnTo>
                  <a:lnTo>
                    <a:pt x="858" y="119"/>
                  </a:lnTo>
                  <a:lnTo>
                    <a:pt x="854" y="118"/>
                  </a:lnTo>
                  <a:lnTo>
                    <a:pt x="848" y="119"/>
                  </a:lnTo>
                  <a:lnTo>
                    <a:pt x="849" y="112"/>
                  </a:lnTo>
                  <a:lnTo>
                    <a:pt x="849" y="106"/>
                  </a:lnTo>
                  <a:lnTo>
                    <a:pt x="852" y="102"/>
                  </a:lnTo>
                  <a:lnTo>
                    <a:pt x="857" y="94"/>
                  </a:lnTo>
                  <a:lnTo>
                    <a:pt x="861" y="81"/>
                  </a:lnTo>
                  <a:lnTo>
                    <a:pt x="866" y="62"/>
                  </a:lnTo>
                  <a:lnTo>
                    <a:pt x="866" y="41"/>
                  </a:lnTo>
                  <a:lnTo>
                    <a:pt x="863" y="22"/>
                  </a:lnTo>
                  <a:lnTo>
                    <a:pt x="855" y="12"/>
                  </a:lnTo>
                  <a:lnTo>
                    <a:pt x="849" y="11"/>
                  </a:lnTo>
                  <a:lnTo>
                    <a:pt x="845" y="16"/>
                  </a:lnTo>
                  <a:lnTo>
                    <a:pt x="844" y="27"/>
                  </a:lnTo>
                  <a:lnTo>
                    <a:pt x="842" y="40"/>
                  </a:lnTo>
                  <a:lnTo>
                    <a:pt x="839" y="53"/>
                  </a:lnTo>
                  <a:lnTo>
                    <a:pt x="833" y="65"/>
                  </a:lnTo>
                  <a:lnTo>
                    <a:pt x="827" y="74"/>
                  </a:lnTo>
                  <a:lnTo>
                    <a:pt x="819" y="81"/>
                  </a:lnTo>
                  <a:lnTo>
                    <a:pt x="810" y="90"/>
                  </a:lnTo>
                  <a:lnTo>
                    <a:pt x="804" y="103"/>
                  </a:lnTo>
                  <a:lnTo>
                    <a:pt x="802" y="124"/>
                  </a:lnTo>
                  <a:lnTo>
                    <a:pt x="802" y="147"/>
                  </a:lnTo>
                  <a:lnTo>
                    <a:pt x="799" y="166"/>
                  </a:lnTo>
                  <a:lnTo>
                    <a:pt x="792" y="179"/>
                  </a:lnTo>
                  <a:lnTo>
                    <a:pt x="782" y="185"/>
                  </a:lnTo>
                  <a:lnTo>
                    <a:pt x="776" y="181"/>
                  </a:lnTo>
                  <a:lnTo>
                    <a:pt x="772" y="178"/>
                  </a:lnTo>
                  <a:lnTo>
                    <a:pt x="769" y="175"/>
                  </a:lnTo>
                  <a:lnTo>
                    <a:pt x="767" y="175"/>
                  </a:lnTo>
                  <a:lnTo>
                    <a:pt x="760" y="181"/>
                  </a:lnTo>
                  <a:lnTo>
                    <a:pt x="748" y="188"/>
                  </a:lnTo>
                  <a:lnTo>
                    <a:pt x="735" y="196"/>
                  </a:lnTo>
                  <a:lnTo>
                    <a:pt x="720" y="203"/>
                  </a:lnTo>
                  <a:lnTo>
                    <a:pt x="704" y="212"/>
                  </a:lnTo>
                  <a:lnTo>
                    <a:pt x="689" y="218"/>
                  </a:lnTo>
                  <a:lnTo>
                    <a:pt x="675" y="223"/>
                  </a:lnTo>
                  <a:lnTo>
                    <a:pt x="663" y="228"/>
                  </a:lnTo>
                  <a:lnTo>
                    <a:pt x="651" y="231"/>
                  </a:lnTo>
                  <a:lnTo>
                    <a:pt x="638" y="235"/>
                  </a:lnTo>
                  <a:lnTo>
                    <a:pt x="623" y="238"/>
                  </a:lnTo>
                  <a:lnTo>
                    <a:pt x="609" y="244"/>
                  </a:lnTo>
                  <a:lnTo>
                    <a:pt x="594" y="250"/>
                  </a:lnTo>
                  <a:lnTo>
                    <a:pt x="582" y="256"/>
                  </a:lnTo>
                  <a:lnTo>
                    <a:pt x="575" y="263"/>
                  </a:lnTo>
                  <a:lnTo>
                    <a:pt x="570" y="270"/>
                  </a:lnTo>
                  <a:lnTo>
                    <a:pt x="559" y="284"/>
                  </a:lnTo>
                  <a:lnTo>
                    <a:pt x="544" y="292"/>
                  </a:lnTo>
                  <a:lnTo>
                    <a:pt x="529" y="300"/>
                  </a:lnTo>
                  <a:lnTo>
                    <a:pt x="516" y="304"/>
                  </a:lnTo>
                  <a:lnTo>
                    <a:pt x="503" y="309"/>
                  </a:lnTo>
                  <a:lnTo>
                    <a:pt x="492" y="314"/>
                  </a:lnTo>
                  <a:lnTo>
                    <a:pt x="484" y="322"/>
                  </a:lnTo>
                  <a:lnTo>
                    <a:pt x="481" y="331"/>
                  </a:lnTo>
                  <a:lnTo>
                    <a:pt x="478" y="317"/>
                  </a:lnTo>
                  <a:lnTo>
                    <a:pt x="470" y="307"/>
                  </a:lnTo>
                  <a:lnTo>
                    <a:pt x="460" y="303"/>
                  </a:lnTo>
                  <a:lnTo>
                    <a:pt x="450" y="301"/>
                  </a:lnTo>
                  <a:lnTo>
                    <a:pt x="444" y="303"/>
                  </a:lnTo>
                  <a:lnTo>
                    <a:pt x="437" y="303"/>
                  </a:lnTo>
                  <a:lnTo>
                    <a:pt x="428" y="304"/>
                  </a:lnTo>
                  <a:lnTo>
                    <a:pt x="419" y="304"/>
                  </a:lnTo>
                  <a:lnTo>
                    <a:pt x="410" y="304"/>
                  </a:lnTo>
                  <a:lnTo>
                    <a:pt x="403" y="304"/>
                  </a:lnTo>
                  <a:lnTo>
                    <a:pt x="396" y="304"/>
                  </a:lnTo>
                  <a:lnTo>
                    <a:pt x="391" y="304"/>
                  </a:lnTo>
                  <a:lnTo>
                    <a:pt x="397" y="284"/>
                  </a:lnTo>
                  <a:lnTo>
                    <a:pt x="387" y="281"/>
                  </a:lnTo>
                  <a:lnTo>
                    <a:pt x="378" y="279"/>
                  </a:lnTo>
                  <a:lnTo>
                    <a:pt x="369" y="278"/>
                  </a:lnTo>
                  <a:lnTo>
                    <a:pt x="366" y="278"/>
                  </a:lnTo>
                  <a:lnTo>
                    <a:pt x="363" y="257"/>
                  </a:lnTo>
                  <a:lnTo>
                    <a:pt x="372" y="250"/>
                  </a:lnTo>
                  <a:lnTo>
                    <a:pt x="376" y="231"/>
                  </a:lnTo>
                  <a:lnTo>
                    <a:pt x="379" y="210"/>
                  </a:lnTo>
                  <a:lnTo>
                    <a:pt x="379" y="194"/>
                  </a:lnTo>
                  <a:lnTo>
                    <a:pt x="388" y="187"/>
                  </a:lnTo>
                  <a:lnTo>
                    <a:pt x="393" y="172"/>
                  </a:lnTo>
                  <a:lnTo>
                    <a:pt x="391" y="159"/>
                  </a:lnTo>
                  <a:lnTo>
                    <a:pt x="379" y="154"/>
                  </a:lnTo>
                  <a:lnTo>
                    <a:pt x="382" y="118"/>
                  </a:lnTo>
                  <a:lnTo>
                    <a:pt x="398" y="107"/>
                  </a:lnTo>
                  <a:lnTo>
                    <a:pt x="410" y="96"/>
                  </a:lnTo>
                  <a:lnTo>
                    <a:pt x="418" y="84"/>
                  </a:lnTo>
                  <a:lnTo>
                    <a:pt x="420" y="80"/>
                  </a:lnTo>
                  <a:lnTo>
                    <a:pt x="415" y="63"/>
                  </a:lnTo>
                  <a:lnTo>
                    <a:pt x="406" y="49"/>
                  </a:lnTo>
                  <a:lnTo>
                    <a:pt x="393" y="34"/>
                  </a:lnTo>
                  <a:lnTo>
                    <a:pt x="376" y="21"/>
                  </a:lnTo>
                  <a:lnTo>
                    <a:pt x="356" y="11"/>
                  </a:lnTo>
                  <a:lnTo>
                    <a:pt x="331" y="3"/>
                  </a:lnTo>
                  <a:lnTo>
                    <a:pt x="301" y="0"/>
                  </a:lnTo>
                  <a:lnTo>
                    <a:pt x="268" y="2"/>
                  </a:lnTo>
                  <a:lnTo>
                    <a:pt x="235" y="9"/>
                  </a:lnTo>
                  <a:lnTo>
                    <a:pt x="209" y="21"/>
                  </a:lnTo>
                  <a:lnTo>
                    <a:pt x="193" y="36"/>
                  </a:lnTo>
                  <a:lnTo>
                    <a:pt x="184" y="52"/>
                  </a:lnTo>
                  <a:lnTo>
                    <a:pt x="184" y="69"/>
                  </a:lnTo>
                  <a:lnTo>
                    <a:pt x="194" y="84"/>
                  </a:lnTo>
                  <a:lnTo>
                    <a:pt x="212" y="94"/>
                  </a:lnTo>
                  <a:lnTo>
                    <a:pt x="24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75" name="Freeform 7"/>
            <p:cNvSpPr>
              <a:spLocks/>
            </p:cNvSpPr>
            <p:nvPr/>
          </p:nvSpPr>
          <p:spPr bwMode="auto">
            <a:xfrm>
              <a:off x="2607" y="2071"/>
              <a:ext cx="85" cy="204"/>
            </a:xfrm>
            <a:custGeom>
              <a:avLst/>
              <a:gdLst>
                <a:gd name="T0" fmla="*/ 53 w 85"/>
                <a:gd name="T1" fmla="*/ 25 h 204"/>
                <a:gd name="T2" fmla="*/ 50 w 85"/>
                <a:gd name="T3" fmla="*/ 18 h 204"/>
                <a:gd name="T4" fmla="*/ 44 w 85"/>
                <a:gd name="T5" fmla="*/ 12 h 204"/>
                <a:gd name="T6" fmla="*/ 38 w 85"/>
                <a:gd name="T7" fmla="*/ 6 h 204"/>
                <a:gd name="T8" fmla="*/ 30 w 85"/>
                <a:gd name="T9" fmla="*/ 2 h 204"/>
                <a:gd name="T10" fmla="*/ 22 w 85"/>
                <a:gd name="T11" fmla="*/ 0 h 204"/>
                <a:gd name="T12" fmla="*/ 13 w 85"/>
                <a:gd name="T13" fmla="*/ 3 h 204"/>
                <a:gd name="T14" fmla="*/ 8 w 85"/>
                <a:gd name="T15" fmla="*/ 11 h 204"/>
                <a:gd name="T16" fmla="*/ 3 w 85"/>
                <a:gd name="T17" fmla="*/ 22 h 204"/>
                <a:gd name="T18" fmla="*/ 0 w 85"/>
                <a:gd name="T19" fmla="*/ 46 h 204"/>
                <a:gd name="T20" fmla="*/ 5 w 85"/>
                <a:gd name="T21" fmla="*/ 59 h 204"/>
                <a:gd name="T22" fmla="*/ 12 w 85"/>
                <a:gd name="T23" fmla="*/ 65 h 204"/>
                <a:gd name="T24" fmla="*/ 27 w 85"/>
                <a:gd name="T25" fmla="*/ 66 h 204"/>
                <a:gd name="T26" fmla="*/ 18 w 85"/>
                <a:gd name="T27" fmla="*/ 78 h 204"/>
                <a:gd name="T28" fmla="*/ 24 w 85"/>
                <a:gd name="T29" fmla="*/ 109 h 204"/>
                <a:gd name="T30" fmla="*/ 30 w 85"/>
                <a:gd name="T31" fmla="*/ 149 h 204"/>
                <a:gd name="T32" fmla="*/ 33 w 85"/>
                <a:gd name="T33" fmla="*/ 184 h 204"/>
                <a:gd name="T34" fmla="*/ 34 w 85"/>
                <a:gd name="T35" fmla="*/ 199 h 204"/>
                <a:gd name="T36" fmla="*/ 55 w 85"/>
                <a:gd name="T37" fmla="*/ 204 h 204"/>
                <a:gd name="T38" fmla="*/ 85 w 85"/>
                <a:gd name="T39" fmla="*/ 58 h 204"/>
                <a:gd name="T40" fmla="*/ 78 w 85"/>
                <a:gd name="T41" fmla="*/ 56 h 204"/>
                <a:gd name="T42" fmla="*/ 74 w 85"/>
                <a:gd name="T43" fmla="*/ 44 h 204"/>
                <a:gd name="T44" fmla="*/ 69 w 85"/>
                <a:gd name="T45" fmla="*/ 36 h 204"/>
                <a:gd name="T46" fmla="*/ 62 w 85"/>
                <a:gd name="T47" fmla="*/ 28 h 204"/>
                <a:gd name="T48" fmla="*/ 53 w 85"/>
                <a:gd name="T49" fmla="*/ 25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5" h="204">
                  <a:moveTo>
                    <a:pt x="53" y="25"/>
                  </a:moveTo>
                  <a:lnTo>
                    <a:pt x="50" y="18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3" y="3"/>
                  </a:lnTo>
                  <a:lnTo>
                    <a:pt x="8" y="11"/>
                  </a:lnTo>
                  <a:lnTo>
                    <a:pt x="3" y="22"/>
                  </a:lnTo>
                  <a:lnTo>
                    <a:pt x="0" y="46"/>
                  </a:lnTo>
                  <a:lnTo>
                    <a:pt x="5" y="59"/>
                  </a:lnTo>
                  <a:lnTo>
                    <a:pt x="12" y="65"/>
                  </a:lnTo>
                  <a:lnTo>
                    <a:pt x="27" y="66"/>
                  </a:lnTo>
                  <a:lnTo>
                    <a:pt x="18" y="78"/>
                  </a:lnTo>
                  <a:lnTo>
                    <a:pt x="24" y="109"/>
                  </a:lnTo>
                  <a:lnTo>
                    <a:pt x="30" y="149"/>
                  </a:lnTo>
                  <a:lnTo>
                    <a:pt x="33" y="184"/>
                  </a:lnTo>
                  <a:lnTo>
                    <a:pt x="34" y="199"/>
                  </a:lnTo>
                  <a:lnTo>
                    <a:pt x="55" y="204"/>
                  </a:lnTo>
                  <a:lnTo>
                    <a:pt x="85" y="58"/>
                  </a:lnTo>
                  <a:lnTo>
                    <a:pt x="78" y="56"/>
                  </a:lnTo>
                  <a:lnTo>
                    <a:pt x="74" y="44"/>
                  </a:lnTo>
                  <a:lnTo>
                    <a:pt x="69" y="36"/>
                  </a:lnTo>
                  <a:lnTo>
                    <a:pt x="62" y="28"/>
                  </a:lnTo>
                  <a:lnTo>
                    <a:pt x="53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76" name="Freeform 8"/>
            <p:cNvSpPr>
              <a:spLocks/>
            </p:cNvSpPr>
            <p:nvPr/>
          </p:nvSpPr>
          <p:spPr bwMode="auto">
            <a:xfrm>
              <a:off x="2941" y="2021"/>
              <a:ext cx="80" cy="411"/>
            </a:xfrm>
            <a:custGeom>
              <a:avLst/>
              <a:gdLst>
                <a:gd name="T0" fmla="*/ 0 w 80"/>
                <a:gd name="T1" fmla="*/ 9 h 411"/>
                <a:gd name="T2" fmla="*/ 3 w 80"/>
                <a:gd name="T3" fmla="*/ 77 h 411"/>
                <a:gd name="T4" fmla="*/ 10 w 80"/>
                <a:gd name="T5" fmla="*/ 206 h 411"/>
                <a:gd name="T6" fmla="*/ 17 w 80"/>
                <a:gd name="T7" fmla="*/ 335 h 411"/>
                <a:gd name="T8" fmla="*/ 22 w 80"/>
                <a:gd name="T9" fmla="*/ 400 h 411"/>
                <a:gd name="T10" fmla="*/ 29 w 80"/>
                <a:gd name="T11" fmla="*/ 409 h 411"/>
                <a:gd name="T12" fmla="*/ 41 w 80"/>
                <a:gd name="T13" fmla="*/ 411 h 411"/>
                <a:gd name="T14" fmla="*/ 53 w 80"/>
                <a:gd name="T15" fmla="*/ 407 h 411"/>
                <a:gd name="T16" fmla="*/ 55 w 80"/>
                <a:gd name="T17" fmla="*/ 394 h 411"/>
                <a:gd name="T18" fmla="*/ 51 w 80"/>
                <a:gd name="T19" fmla="*/ 338 h 411"/>
                <a:gd name="T20" fmla="*/ 45 w 80"/>
                <a:gd name="T21" fmla="*/ 241 h 411"/>
                <a:gd name="T22" fmla="*/ 39 w 80"/>
                <a:gd name="T23" fmla="*/ 147 h 411"/>
                <a:gd name="T24" fmla="*/ 38 w 80"/>
                <a:gd name="T25" fmla="*/ 106 h 411"/>
                <a:gd name="T26" fmla="*/ 41 w 80"/>
                <a:gd name="T27" fmla="*/ 106 h 411"/>
                <a:gd name="T28" fmla="*/ 50 w 80"/>
                <a:gd name="T29" fmla="*/ 106 h 411"/>
                <a:gd name="T30" fmla="*/ 60 w 80"/>
                <a:gd name="T31" fmla="*/ 106 h 411"/>
                <a:gd name="T32" fmla="*/ 70 w 80"/>
                <a:gd name="T33" fmla="*/ 106 h 411"/>
                <a:gd name="T34" fmla="*/ 78 w 80"/>
                <a:gd name="T35" fmla="*/ 99 h 411"/>
                <a:gd name="T36" fmla="*/ 80 w 80"/>
                <a:gd name="T37" fmla="*/ 84 h 411"/>
                <a:gd name="T38" fmla="*/ 78 w 80"/>
                <a:gd name="T39" fmla="*/ 71 h 411"/>
                <a:gd name="T40" fmla="*/ 66 w 80"/>
                <a:gd name="T41" fmla="*/ 65 h 411"/>
                <a:gd name="T42" fmla="*/ 51 w 80"/>
                <a:gd name="T43" fmla="*/ 65 h 411"/>
                <a:gd name="T44" fmla="*/ 42 w 80"/>
                <a:gd name="T45" fmla="*/ 65 h 411"/>
                <a:gd name="T46" fmla="*/ 36 w 80"/>
                <a:gd name="T47" fmla="*/ 65 h 411"/>
                <a:gd name="T48" fmla="*/ 35 w 80"/>
                <a:gd name="T49" fmla="*/ 65 h 411"/>
                <a:gd name="T50" fmla="*/ 35 w 80"/>
                <a:gd name="T51" fmla="*/ 59 h 411"/>
                <a:gd name="T52" fmla="*/ 33 w 80"/>
                <a:gd name="T53" fmla="*/ 45 h 411"/>
                <a:gd name="T54" fmla="*/ 32 w 80"/>
                <a:gd name="T55" fmla="*/ 27 h 411"/>
                <a:gd name="T56" fmla="*/ 30 w 80"/>
                <a:gd name="T57" fmla="*/ 12 h 411"/>
                <a:gd name="T58" fmla="*/ 25 w 80"/>
                <a:gd name="T59" fmla="*/ 5 h 411"/>
                <a:gd name="T60" fmla="*/ 14 w 80"/>
                <a:gd name="T61" fmla="*/ 0 h 411"/>
                <a:gd name="T62" fmla="*/ 4 w 80"/>
                <a:gd name="T63" fmla="*/ 2 h 411"/>
                <a:gd name="T64" fmla="*/ 0 w 80"/>
                <a:gd name="T65" fmla="*/ 9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0" h="411">
                  <a:moveTo>
                    <a:pt x="0" y="9"/>
                  </a:moveTo>
                  <a:lnTo>
                    <a:pt x="3" y="77"/>
                  </a:lnTo>
                  <a:lnTo>
                    <a:pt x="10" y="206"/>
                  </a:lnTo>
                  <a:lnTo>
                    <a:pt x="17" y="335"/>
                  </a:lnTo>
                  <a:lnTo>
                    <a:pt x="22" y="400"/>
                  </a:lnTo>
                  <a:lnTo>
                    <a:pt x="29" y="409"/>
                  </a:lnTo>
                  <a:lnTo>
                    <a:pt x="41" y="411"/>
                  </a:lnTo>
                  <a:lnTo>
                    <a:pt x="53" y="407"/>
                  </a:lnTo>
                  <a:lnTo>
                    <a:pt x="55" y="394"/>
                  </a:lnTo>
                  <a:lnTo>
                    <a:pt x="51" y="338"/>
                  </a:lnTo>
                  <a:lnTo>
                    <a:pt x="45" y="241"/>
                  </a:lnTo>
                  <a:lnTo>
                    <a:pt x="39" y="147"/>
                  </a:lnTo>
                  <a:lnTo>
                    <a:pt x="38" y="106"/>
                  </a:lnTo>
                  <a:lnTo>
                    <a:pt x="41" y="106"/>
                  </a:lnTo>
                  <a:lnTo>
                    <a:pt x="50" y="106"/>
                  </a:lnTo>
                  <a:lnTo>
                    <a:pt x="60" y="106"/>
                  </a:lnTo>
                  <a:lnTo>
                    <a:pt x="70" y="106"/>
                  </a:lnTo>
                  <a:lnTo>
                    <a:pt x="78" y="99"/>
                  </a:lnTo>
                  <a:lnTo>
                    <a:pt x="80" y="84"/>
                  </a:lnTo>
                  <a:lnTo>
                    <a:pt x="78" y="71"/>
                  </a:lnTo>
                  <a:lnTo>
                    <a:pt x="66" y="65"/>
                  </a:lnTo>
                  <a:lnTo>
                    <a:pt x="51" y="65"/>
                  </a:lnTo>
                  <a:lnTo>
                    <a:pt x="42" y="65"/>
                  </a:lnTo>
                  <a:lnTo>
                    <a:pt x="36" y="65"/>
                  </a:lnTo>
                  <a:lnTo>
                    <a:pt x="35" y="65"/>
                  </a:lnTo>
                  <a:lnTo>
                    <a:pt x="35" y="59"/>
                  </a:lnTo>
                  <a:lnTo>
                    <a:pt x="33" y="45"/>
                  </a:lnTo>
                  <a:lnTo>
                    <a:pt x="32" y="27"/>
                  </a:lnTo>
                  <a:lnTo>
                    <a:pt x="30" y="12"/>
                  </a:lnTo>
                  <a:lnTo>
                    <a:pt x="25" y="5"/>
                  </a:lnTo>
                  <a:lnTo>
                    <a:pt x="14" y="0"/>
                  </a:lnTo>
                  <a:lnTo>
                    <a:pt x="4" y="2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3577" name="Freeform 9"/>
            <p:cNvSpPr>
              <a:spLocks/>
            </p:cNvSpPr>
            <p:nvPr/>
          </p:nvSpPr>
          <p:spPr bwMode="auto">
            <a:xfrm>
              <a:off x="2670" y="1713"/>
              <a:ext cx="77" cy="93"/>
            </a:xfrm>
            <a:custGeom>
              <a:avLst/>
              <a:gdLst>
                <a:gd name="T0" fmla="*/ 39 w 77"/>
                <a:gd name="T1" fmla="*/ 0 h 93"/>
                <a:gd name="T2" fmla="*/ 31 w 77"/>
                <a:gd name="T3" fmla="*/ 6 h 93"/>
                <a:gd name="T4" fmla="*/ 21 w 77"/>
                <a:gd name="T5" fmla="*/ 10 h 93"/>
                <a:gd name="T6" fmla="*/ 11 w 77"/>
                <a:gd name="T7" fmla="*/ 12 h 93"/>
                <a:gd name="T8" fmla="*/ 2 w 77"/>
                <a:gd name="T9" fmla="*/ 9 h 93"/>
                <a:gd name="T10" fmla="*/ 0 w 77"/>
                <a:gd name="T11" fmla="*/ 16 h 93"/>
                <a:gd name="T12" fmla="*/ 0 w 77"/>
                <a:gd name="T13" fmla="*/ 27 h 93"/>
                <a:gd name="T14" fmla="*/ 2 w 77"/>
                <a:gd name="T15" fmla="*/ 37 h 93"/>
                <a:gd name="T16" fmla="*/ 6 w 77"/>
                <a:gd name="T17" fmla="*/ 49 h 93"/>
                <a:gd name="T18" fmla="*/ 12 w 77"/>
                <a:gd name="T19" fmla="*/ 60 h 93"/>
                <a:gd name="T20" fmla="*/ 21 w 77"/>
                <a:gd name="T21" fmla="*/ 72 h 93"/>
                <a:gd name="T22" fmla="*/ 33 w 77"/>
                <a:gd name="T23" fmla="*/ 82 h 93"/>
                <a:gd name="T24" fmla="*/ 49 w 77"/>
                <a:gd name="T25" fmla="*/ 93 h 93"/>
                <a:gd name="T26" fmla="*/ 59 w 77"/>
                <a:gd name="T27" fmla="*/ 79 h 93"/>
                <a:gd name="T28" fmla="*/ 69 w 77"/>
                <a:gd name="T29" fmla="*/ 56 h 93"/>
                <a:gd name="T30" fmla="*/ 77 w 77"/>
                <a:gd name="T31" fmla="*/ 31 h 93"/>
                <a:gd name="T32" fmla="*/ 77 w 77"/>
                <a:gd name="T33" fmla="*/ 8 h 93"/>
                <a:gd name="T34" fmla="*/ 69 w 77"/>
                <a:gd name="T35" fmla="*/ 10 h 93"/>
                <a:gd name="T36" fmla="*/ 58 w 77"/>
                <a:gd name="T37" fmla="*/ 9 h 93"/>
                <a:gd name="T38" fmla="*/ 46 w 77"/>
                <a:gd name="T39" fmla="*/ 6 h 93"/>
                <a:gd name="T40" fmla="*/ 39 w 77"/>
                <a:gd name="T4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7" h="93">
                  <a:moveTo>
                    <a:pt x="39" y="0"/>
                  </a:moveTo>
                  <a:lnTo>
                    <a:pt x="31" y="6"/>
                  </a:lnTo>
                  <a:lnTo>
                    <a:pt x="21" y="10"/>
                  </a:lnTo>
                  <a:lnTo>
                    <a:pt x="11" y="12"/>
                  </a:lnTo>
                  <a:lnTo>
                    <a:pt x="2" y="9"/>
                  </a:lnTo>
                  <a:lnTo>
                    <a:pt x="0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6" y="49"/>
                  </a:lnTo>
                  <a:lnTo>
                    <a:pt x="12" y="60"/>
                  </a:lnTo>
                  <a:lnTo>
                    <a:pt x="21" y="72"/>
                  </a:lnTo>
                  <a:lnTo>
                    <a:pt x="33" y="82"/>
                  </a:lnTo>
                  <a:lnTo>
                    <a:pt x="49" y="93"/>
                  </a:lnTo>
                  <a:lnTo>
                    <a:pt x="59" y="79"/>
                  </a:lnTo>
                  <a:lnTo>
                    <a:pt x="69" y="56"/>
                  </a:lnTo>
                  <a:lnTo>
                    <a:pt x="77" y="31"/>
                  </a:lnTo>
                  <a:lnTo>
                    <a:pt x="77" y="8"/>
                  </a:lnTo>
                  <a:lnTo>
                    <a:pt x="69" y="10"/>
                  </a:lnTo>
                  <a:lnTo>
                    <a:pt x="58" y="9"/>
                  </a:lnTo>
                  <a:lnTo>
                    <a:pt x="46" y="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3578" name="Freeform 10"/>
          <p:cNvSpPr>
            <a:spLocks/>
          </p:cNvSpPr>
          <p:nvPr/>
        </p:nvSpPr>
        <p:spPr bwMode="auto">
          <a:xfrm>
            <a:off x="4343400" y="1268413"/>
            <a:ext cx="3929063" cy="1154112"/>
          </a:xfrm>
          <a:custGeom>
            <a:avLst/>
            <a:gdLst>
              <a:gd name="T0" fmla="*/ 143 w 241"/>
              <a:gd name="T1" fmla="*/ 0 h 51"/>
              <a:gd name="T2" fmla="*/ 124 w 241"/>
              <a:gd name="T3" fmla="*/ 9 h 51"/>
              <a:gd name="T4" fmla="*/ 0 w 241"/>
              <a:gd name="T5" fmla="*/ 24 h 51"/>
              <a:gd name="T6" fmla="*/ 124 w 241"/>
              <a:gd name="T7" fmla="*/ 21 h 51"/>
              <a:gd name="T8" fmla="*/ 124 w 241"/>
              <a:gd name="T9" fmla="*/ 42 h 51"/>
              <a:gd name="T10" fmla="*/ 143 w 241"/>
              <a:gd name="T11" fmla="*/ 51 h 51"/>
              <a:gd name="T12" fmla="*/ 173 w 241"/>
              <a:gd name="T13" fmla="*/ 51 h 51"/>
              <a:gd name="T14" fmla="*/ 221 w 241"/>
              <a:gd name="T15" fmla="*/ 51 h 51"/>
              <a:gd name="T16" fmla="*/ 241 w 241"/>
              <a:gd name="T17" fmla="*/ 42 h 51"/>
              <a:gd name="T18" fmla="*/ 241 w 241"/>
              <a:gd name="T19" fmla="*/ 21 h 51"/>
              <a:gd name="T20" fmla="*/ 241 w 241"/>
              <a:gd name="T21" fmla="*/ 9 h 51"/>
              <a:gd name="T22" fmla="*/ 221 w 241"/>
              <a:gd name="T23" fmla="*/ 0 h 51"/>
              <a:gd name="T24" fmla="*/ 173 w 241"/>
              <a:gd name="T25" fmla="*/ 0 h 51"/>
              <a:gd name="T26" fmla="*/ 143 w 241"/>
              <a:gd name="T2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1" h="51">
                <a:moveTo>
                  <a:pt x="143" y="0"/>
                </a:moveTo>
                <a:cubicBezTo>
                  <a:pt x="133" y="0"/>
                  <a:pt x="124" y="4"/>
                  <a:pt x="124" y="9"/>
                </a:cubicBezTo>
                <a:lnTo>
                  <a:pt x="0" y="24"/>
                </a:lnTo>
                <a:lnTo>
                  <a:pt x="124" y="21"/>
                </a:lnTo>
                <a:lnTo>
                  <a:pt x="124" y="42"/>
                </a:lnTo>
                <a:cubicBezTo>
                  <a:pt x="124" y="47"/>
                  <a:pt x="133" y="51"/>
                  <a:pt x="143" y="51"/>
                </a:cubicBezTo>
                <a:lnTo>
                  <a:pt x="173" y="51"/>
                </a:lnTo>
                <a:lnTo>
                  <a:pt x="221" y="51"/>
                </a:lnTo>
                <a:cubicBezTo>
                  <a:pt x="232" y="51"/>
                  <a:pt x="241" y="47"/>
                  <a:pt x="241" y="42"/>
                </a:cubicBezTo>
                <a:lnTo>
                  <a:pt x="241" y="21"/>
                </a:lnTo>
                <a:lnTo>
                  <a:pt x="241" y="9"/>
                </a:lnTo>
                <a:cubicBezTo>
                  <a:pt x="241" y="4"/>
                  <a:pt x="232" y="0"/>
                  <a:pt x="221" y="0"/>
                </a:cubicBezTo>
                <a:lnTo>
                  <a:pt x="173" y="0"/>
                </a:lnTo>
                <a:lnTo>
                  <a:pt x="14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3579" name="Freeform 11"/>
          <p:cNvSpPr>
            <a:spLocks/>
          </p:cNvSpPr>
          <p:nvPr/>
        </p:nvSpPr>
        <p:spPr bwMode="auto">
          <a:xfrm>
            <a:off x="4186238" y="2133600"/>
            <a:ext cx="4849812" cy="1366838"/>
          </a:xfrm>
          <a:custGeom>
            <a:avLst/>
            <a:gdLst>
              <a:gd name="T0" fmla="*/ 149 w 247"/>
              <a:gd name="T1" fmla="*/ 19 h 69"/>
              <a:gd name="T2" fmla="*/ 129 w 247"/>
              <a:gd name="T3" fmla="*/ 27 h 69"/>
              <a:gd name="T4" fmla="*/ 0 w 247"/>
              <a:gd name="T5" fmla="*/ 0 h 69"/>
              <a:gd name="T6" fmla="*/ 129 w 247"/>
              <a:gd name="T7" fmla="*/ 40 h 69"/>
              <a:gd name="T8" fmla="*/ 129 w 247"/>
              <a:gd name="T9" fmla="*/ 61 h 69"/>
              <a:gd name="T10" fmla="*/ 149 w 247"/>
              <a:gd name="T11" fmla="*/ 69 h 69"/>
              <a:gd name="T12" fmla="*/ 178 w 247"/>
              <a:gd name="T13" fmla="*/ 69 h 69"/>
              <a:gd name="T14" fmla="*/ 227 w 247"/>
              <a:gd name="T15" fmla="*/ 69 h 69"/>
              <a:gd name="T16" fmla="*/ 247 w 247"/>
              <a:gd name="T17" fmla="*/ 61 h 69"/>
              <a:gd name="T18" fmla="*/ 247 w 247"/>
              <a:gd name="T19" fmla="*/ 40 h 69"/>
              <a:gd name="T20" fmla="*/ 247 w 247"/>
              <a:gd name="T21" fmla="*/ 27 h 69"/>
              <a:gd name="T22" fmla="*/ 227 w 247"/>
              <a:gd name="T23" fmla="*/ 19 h 69"/>
              <a:gd name="T24" fmla="*/ 178 w 247"/>
              <a:gd name="T25" fmla="*/ 19 h 69"/>
              <a:gd name="T26" fmla="*/ 149 w 247"/>
              <a:gd name="T27" fmla="*/ 1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7" h="69">
                <a:moveTo>
                  <a:pt x="149" y="19"/>
                </a:moveTo>
                <a:cubicBezTo>
                  <a:pt x="138" y="19"/>
                  <a:pt x="129" y="23"/>
                  <a:pt x="129" y="27"/>
                </a:cubicBezTo>
                <a:lnTo>
                  <a:pt x="0" y="0"/>
                </a:lnTo>
                <a:lnTo>
                  <a:pt x="129" y="40"/>
                </a:lnTo>
                <a:lnTo>
                  <a:pt x="129" y="61"/>
                </a:lnTo>
                <a:cubicBezTo>
                  <a:pt x="129" y="65"/>
                  <a:pt x="138" y="69"/>
                  <a:pt x="149" y="69"/>
                </a:cubicBezTo>
                <a:lnTo>
                  <a:pt x="178" y="69"/>
                </a:lnTo>
                <a:lnTo>
                  <a:pt x="227" y="69"/>
                </a:lnTo>
                <a:cubicBezTo>
                  <a:pt x="238" y="69"/>
                  <a:pt x="247" y="65"/>
                  <a:pt x="247" y="61"/>
                </a:cubicBezTo>
                <a:lnTo>
                  <a:pt x="247" y="40"/>
                </a:lnTo>
                <a:lnTo>
                  <a:pt x="247" y="27"/>
                </a:lnTo>
                <a:cubicBezTo>
                  <a:pt x="247" y="23"/>
                  <a:pt x="238" y="19"/>
                  <a:pt x="227" y="19"/>
                </a:cubicBezTo>
                <a:lnTo>
                  <a:pt x="178" y="19"/>
                </a:lnTo>
                <a:lnTo>
                  <a:pt x="149" y="1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3580" name="Freeform 12"/>
          <p:cNvSpPr>
            <a:spLocks/>
          </p:cNvSpPr>
          <p:nvPr/>
        </p:nvSpPr>
        <p:spPr bwMode="auto">
          <a:xfrm>
            <a:off x="4343400" y="2566988"/>
            <a:ext cx="4405313" cy="2438400"/>
          </a:xfrm>
          <a:custGeom>
            <a:avLst/>
            <a:gdLst>
              <a:gd name="T0" fmla="*/ 142 w 240"/>
              <a:gd name="T1" fmla="*/ 61 h 119"/>
              <a:gd name="T2" fmla="*/ 123 w 240"/>
              <a:gd name="T3" fmla="*/ 71 h 119"/>
              <a:gd name="T4" fmla="*/ 123 w 240"/>
              <a:gd name="T5" fmla="*/ 85 h 119"/>
              <a:gd name="T6" fmla="*/ 123 w 240"/>
              <a:gd name="T7" fmla="*/ 109 h 119"/>
              <a:gd name="T8" fmla="*/ 142 w 240"/>
              <a:gd name="T9" fmla="*/ 119 h 119"/>
              <a:gd name="T10" fmla="*/ 172 w 240"/>
              <a:gd name="T11" fmla="*/ 119 h 119"/>
              <a:gd name="T12" fmla="*/ 221 w 240"/>
              <a:gd name="T13" fmla="*/ 119 h 119"/>
              <a:gd name="T14" fmla="*/ 240 w 240"/>
              <a:gd name="T15" fmla="*/ 109 h 119"/>
              <a:gd name="T16" fmla="*/ 240 w 240"/>
              <a:gd name="T17" fmla="*/ 85 h 119"/>
              <a:gd name="T18" fmla="*/ 240 w 240"/>
              <a:gd name="T19" fmla="*/ 71 h 119"/>
              <a:gd name="T20" fmla="*/ 221 w 240"/>
              <a:gd name="T21" fmla="*/ 61 h 119"/>
              <a:gd name="T22" fmla="*/ 172 w 240"/>
              <a:gd name="T23" fmla="*/ 61 h 119"/>
              <a:gd name="T24" fmla="*/ 0 w 240"/>
              <a:gd name="T25" fmla="*/ 0 h 119"/>
              <a:gd name="T26" fmla="*/ 142 w 240"/>
              <a:gd name="T27" fmla="*/ 61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40" h="119">
                <a:moveTo>
                  <a:pt x="142" y="61"/>
                </a:moveTo>
                <a:cubicBezTo>
                  <a:pt x="132" y="61"/>
                  <a:pt x="123" y="66"/>
                  <a:pt x="123" y="71"/>
                </a:cubicBezTo>
                <a:lnTo>
                  <a:pt x="123" y="85"/>
                </a:lnTo>
                <a:lnTo>
                  <a:pt x="123" y="109"/>
                </a:lnTo>
                <a:cubicBezTo>
                  <a:pt x="123" y="114"/>
                  <a:pt x="132" y="119"/>
                  <a:pt x="142" y="119"/>
                </a:cubicBezTo>
                <a:lnTo>
                  <a:pt x="172" y="119"/>
                </a:lnTo>
                <a:lnTo>
                  <a:pt x="221" y="119"/>
                </a:lnTo>
                <a:cubicBezTo>
                  <a:pt x="231" y="119"/>
                  <a:pt x="240" y="114"/>
                  <a:pt x="240" y="109"/>
                </a:cubicBezTo>
                <a:lnTo>
                  <a:pt x="240" y="85"/>
                </a:lnTo>
                <a:lnTo>
                  <a:pt x="240" y="71"/>
                </a:lnTo>
                <a:cubicBezTo>
                  <a:pt x="240" y="66"/>
                  <a:pt x="231" y="61"/>
                  <a:pt x="221" y="61"/>
                </a:cubicBezTo>
                <a:lnTo>
                  <a:pt x="172" y="61"/>
                </a:lnTo>
                <a:lnTo>
                  <a:pt x="0" y="0"/>
                </a:lnTo>
                <a:lnTo>
                  <a:pt x="142" y="6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3581" name="Freeform 13"/>
          <p:cNvSpPr>
            <a:spLocks/>
          </p:cNvSpPr>
          <p:nvPr/>
        </p:nvSpPr>
        <p:spPr bwMode="auto">
          <a:xfrm>
            <a:off x="304800" y="3265488"/>
            <a:ext cx="3810000" cy="1219200"/>
          </a:xfrm>
          <a:custGeom>
            <a:avLst/>
            <a:gdLst>
              <a:gd name="T0" fmla="*/ 23 w 203"/>
              <a:gd name="T1" fmla="*/ 0 h 54"/>
              <a:gd name="T2" fmla="*/ 0 w 203"/>
              <a:gd name="T3" fmla="*/ 9 h 54"/>
              <a:gd name="T4" fmla="*/ 0 w 203"/>
              <a:gd name="T5" fmla="*/ 22 h 54"/>
              <a:gd name="T6" fmla="*/ 0 w 203"/>
              <a:gd name="T7" fmla="*/ 45 h 54"/>
              <a:gd name="T8" fmla="*/ 23 w 203"/>
              <a:gd name="T9" fmla="*/ 54 h 54"/>
              <a:gd name="T10" fmla="*/ 79 w 203"/>
              <a:gd name="T11" fmla="*/ 54 h 54"/>
              <a:gd name="T12" fmla="*/ 113 w 203"/>
              <a:gd name="T13" fmla="*/ 54 h 54"/>
              <a:gd name="T14" fmla="*/ 135 w 203"/>
              <a:gd name="T15" fmla="*/ 45 h 54"/>
              <a:gd name="T16" fmla="*/ 135 w 203"/>
              <a:gd name="T17" fmla="*/ 22 h 54"/>
              <a:gd name="T18" fmla="*/ 203 w 203"/>
              <a:gd name="T19" fmla="*/ 9 h 54"/>
              <a:gd name="T20" fmla="*/ 135 w 203"/>
              <a:gd name="T21" fmla="*/ 9 h 54"/>
              <a:gd name="T22" fmla="*/ 113 w 203"/>
              <a:gd name="T23" fmla="*/ 0 h 54"/>
              <a:gd name="T24" fmla="*/ 79 w 203"/>
              <a:gd name="T25" fmla="*/ 0 h 54"/>
              <a:gd name="T26" fmla="*/ 23 w 203"/>
              <a:gd name="T27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3" h="54">
                <a:moveTo>
                  <a:pt x="23" y="0"/>
                </a:moveTo>
                <a:cubicBezTo>
                  <a:pt x="11" y="0"/>
                  <a:pt x="0" y="4"/>
                  <a:pt x="0" y="9"/>
                </a:cubicBezTo>
                <a:lnTo>
                  <a:pt x="0" y="22"/>
                </a:lnTo>
                <a:lnTo>
                  <a:pt x="0" y="45"/>
                </a:lnTo>
                <a:cubicBezTo>
                  <a:pt x="0" y="50"/>
                  <a:pt x="11" y="54"/>
                  <a:pt x="23" y="54"/>
                </a:cubicBezTo>
                <a:lnTo>
                  <a:pt x="79" y="54"/>
                </a:lnTo>
                <a:lnTo>
                  <a:pt x="113" y="54"/>
                </a:lnTo>
                <a:cubicBezTo>
                  <a:pt x="125" y="54"/>
                  <a:pt x="135" y="50"/>
                  <a:pt x="135" y="45"/>
                </a:cubicBezTo>
                <a:lnTo>
                  <a:pt x="135" y="22"/>
                </a:lnTo>
                <a:lnTo>
                  <a:pt x="203" y="9"/>
                </a:lnTo>
                <a:lnTo>
                  <a:pt x="135" y="9"/>
                </a:lnTo>
                <a:cubicBezTo>
                  <a:pt x="135" y="4"/>
                  <a:pt x="125" y="0"/>
                  <a:pt x="113" y="0"/>
                </a:cubicBezTo>
                <a:lnTo>
                  <a:pt x="79" y="0"/>
                </a:lnTo>
                <a:lnTo>
                  <a:pt x="23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3582" name="Freeform 14"/>
          <p:cNvSpPr>
            <a:spLocks/>
          </p:cNvSpPr>
          <p:nvPr/>
        </p:nvSpPr>
        <p:spPr bwMode="auto">
          <a:xfrm>
            <a:off x="423863" y="3933825"/>
            <a:ext cx="3919537" cy="2808288"/>
          </a:xfrm>
          <a:custGeom>
            <a:avLst/>
            <a:gdLst>
              <a:gd name="T0" fmla="*/ 23 w 212"/>
              <a:gd name="T1" fmla="*/ 46 h 101"/>
              <a:gd name="T2" fmla="*/ 0 w 212"/>
              <a:gd name="T3" fmla="*/ 56 h 101"/>
              <a:gd name="T4" fmla="*/ 0 w 212"/>
              <a:gd name="T5" fmla="*/ 69 h 101"/>
              <a:gd name="T6" fmla="*/ 0 w 212"/>
              <a:gd name="T7" fmla="*/ 92 h 101"/>
              <a:gd name="T8" fmla="*/ 23 w 212"/>
              <a:gd name="T9" fmla="*/ 101 h 101"/>
              <a:gd name="T10" fmla="*/ 79 w 212"/>
              <a:gd name="T11" fmla="*/ 101 h 101"/>
              <a:gd name="T12" fmla="*/ 113 w 212"/>
              <a:gd name="T13" fmla="*/ 101 h 101"/>
              <a:gd name="T14" fmla="*/ 135 w 212"/>
              <a:gd name="T15" fmla="*/ 92 h 101"/>
              <a:gd name="T16" fmla="*/ 135 w 212"/>
              <a:gd name="T17" fmla="*/ 69 h 101"/>
              <a:gd name="T18" fmla="*/ 135 w 212"/>
              <a:gd name="T19" fmla="*/ 56 h 101"/>
              <a:gd name="T20" fmla="*/ 113 w 212"/>
              <a:gd name="T21" fmla="*/ 46 h 101"/>
              <a:gd name="T22" fmla="*/ 212 w 212"/>
              <a:gd name="T23" fmla="*/ 0 h 101"/>
              <a:gd name="T24" fmla="*/ 79 w 212"/>
              <a:gd name="T25" fmla="*/ 46 h 101"/>
              <a:gd name="T26" fmla="*/ 23 w 212"/>
              <a:gd name="T27" fmla="*/ 4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2" h="101">
                <a:moveTo>
                  <a:pt x="23" y="46"/>
                </a:moveTo>
                <a:cubicBezTo>
                  <a:pt x="10" y="46"/>
                  <a:pt x="0" y="51"/>
                  <a:pt x="0" y="56"/>
                </a:cubicBezTo>
                <a:lnTo>
                  <a:pt x="0" y="69"/>
                </a:lnTo>
                <a:lnTo>
                  <a:pt x="0" y="92"/>
                </a:lnTo>
                <a:cubicBezTo>
                  <a:pt x="0" y="97"/>
                  <a:pt x="10" y="101"/>
                  <a:pt x="23" y="101"/>
                </a:cubicBezTo>
                <a:lnTo>
                  <a:pt x="79" y="101"/>
                </a:lnTo>
                <a:lnTo>
                  <a:pt x="113" y="101"/>
                </a:lnTo>
                <a:cubicBezTo>
                  <a:pt x="125" y="101"/>
                  <a:pt x="135" y="97"/>
                  <a:pt x="135" y="92"/>
                </a:cubicBezTo>
                <a:lnTo>
                  <a:pt x="135" y="69"/>
                </a:lnTo>
                <a:lnTo>
                  <a:pt x="135" y="56"/>
                </a:lnTo>
                <a:cubicBezTo>
                  <a:pt x="135" y="51"/>
                  <a:pt x="125" y="46"/>
                  <a:pt x="113" y="46"/>
                </a:cubicBezTo>
                <a:lnTo>
                  <a:pt x="212" y="0"/>
                </a:lnTo>
                <a:lnTo>
                  <a:pt x="79" y="46"/>
                </a:lnTo>
                <a:lnTo>
                  <a:pt x="23" y="4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3583" name="Freeform 15"/>
          <p:cNvSpPr>
            <a:spLocks/>
          </p:cNvSpPr>
          <p:nvPr/>
        </p:nvSpPr>
        <p:spPr bwMode="auto">
          <a:xfrm>
            <a:off x="685800" y="1817688"/>
            <a:ext cx="3395663" cy="1317625"/>
          </a:xfrm>
          <a:custGeom>
            <a:avLst/>
            <a:gdLst>
              <a:gd name="T0" fmla="*/ 22 w 202"/>
              <a:gd name="T1" fmla="*/ 9 h 67"/>
              <a:gd name="T2" fmla="*/ 0 w 202"/>
              <a:gd name="T3" fmla="*/ 19 h 67"/>
              <a:gd name="T4" fmla="*/ 0 w 202"/>
              <a:gd name="T5" fmla="*/ 33 h 67"/>
              <a:gd name="T6" fmla="*/ 0 w 202"/>
              <a:gd name="T7" fmla="*/ 57 h 67"/>
              <a:gd name="T8" fmla="*/ 22 w 202"/>
              <a:gd name="T9" fmla="*/ 67 h 67"/>
              <a:gd name="T10" fmla="*/ 78 w 202"/>
              <a:gd name="T11" fmla="*/ 67 h 67"/>
              <a:gd name="T12" fmla="*/ 112 w 202"/>
              <a:gd name="T13" fmla="*/ 67 h 67"/>
              <a:gd name="T14" fmla="*/ 135 w 202"/>
              <a:gd name="T15" fmla="*/ 57 h 67"/>
              <a:gd name="T16" fmla="*/ 135 w 202"/>
              <a:gd name="T17" fmla="*/ 33 h 67"/>
              <a:gd name="T18" fmla="*/ 202 w 202"/>
              <a:gd name="T19" fmla="*/ 0 h 67"/>
              <a:gd name="T20" fmla="*/ 135 w 202"/>
              <a:gd name="T21" fmla="*/ 19 h 67"/>
              <a:gd name="T22" fmla="*/ 112 w 202"/>
              <a:gd name="T23" fmla="*/ 9 h 67"/>
              <a:gd name="T24" fmla="*/ 78 w 202"/>
              <a:gd name="T25" fmla="*/ 9 h 67"/>
              <a:gd name="T26" fmla="*/ 22 w 202"/>
              <a:gd name="T27" fmla="*/ 9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2" h="67">
                <a:moveTo>
                  <a:pt x="22" y="9"/>
                </a:moveTo>
                <a:cubicBezTo>
                  <a:pt x="10" y="9"/>
                  <a:pt x="0" y="13"/>
                  <a:pt x="0" y="19"/>
                </a:cubicBezTo>
                <a:lnTo>
                  <a:pt x="0" y="33"/>
                </a:lnTo>
                <a:lnTo>
                  <a:pt x="0" y="57"/>
                </a:lnTo>
                <a:cubicBezTo>
                  <a:pt x="0" y="63"/>
                  <a:pt x="10" y="67"/>
                  <a:pt x="22" y="67"/>
                </a:cubicBezTo>
                <a:lnTo>
                  <a:pt x="78" y="67"/>
                </a:lnTo>
                <a:lnTo>
                  <a:pt x="112" y="67"/>
                </a:lnTo>
                <a:cubicBezTo>
                  <a:pt x="125" y="67"/>
                  <a:pt x="135" y="63"/>
                  <a:pt x="135" y="57"/>
                </a:cubicBezTo>
                <a:lnTo>
                  <a:pt x="135" y="33"/>
                </a:lnTo>
                <a:lnTo>
                  <a:pt x="202" y="0"/>
                </a:lnTo>
                <a:lnTo>
                  <a:pt x="135" y="19"/>
                </a:lnTo>
                <a:cubicBezTo>
                  <a:pt x="135" y="13"/>
                  <a:pt x="125" y="9"/>
                  <a:pt x="112" y="9"/>
                </a:cubicBezTo>
                <a:lnTo>
                  <a:pt x="78" y="9"/>
                </a:lnTo>
                <a:lnTo>
                  <a:pt x="22" y="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3584" name="Freeform 16"/>
          <p:cNvSpPr>
            <a:spLocks/>
          </p:cNvSpPr>
          <p:nvPr/>
        </p:nvSpPr>
        <p:spPr bwMode="auto">
          <a:xfrm>
            <a:off x="4233863" y="2925763"/>
            <a:ext cx="3614737" cy="3721100"/>
          </a:xfrm>
          <a:custGeom>
            <a:avLst/>
            <a:gdLst>
              <a:gd name="T0" fmla="*/ 57 w 175"/>
              <a:gd name="T1" fmla="*/ 119 h 176"/>
              <a:gd name="T2" fmla="*/ 33 w 175"/>
              <a:gd name="T3" fmla="*/ 129 h 176"/>
              <a:gd name="T4" fmla="*/ 33 w 175"/>
              <a:gd name="T5" fmla="*/ 143 h 176"/>
              <a:gd name="T6" fmla="*/ 33 w 175"/>
              <a:gd name="T7" fmla="*/ 166 h 176"/>
              <a:gd name="T8" fmla="*/ 57 w 175"/>
              <a:gd name="T9" fmla="*/ 176 h 176"/>
              <a:gd name="T10" fmla="*/ 92 w 175"/>
              <a:gd name="T11" fmla="*/ 176 h 176"/>
              <a:gd name="T12" fmla="*/ 151 w 175"/>
              <a:gd name="T13" fmla="*/ 176 h 176"/>
              <a:gd name="T14" fmla="*/ 175 w 175"/>
              <a:gd name="T15" fmla="*/ 166 h 176"/>
              <a:gd name="T16" fmla="*/ 175 w 175"/>
              <a:gd name="T17" fmla="*/ 143 h 176"/>
              <a:gd name="T18" fmla="*/ 175 w 175"/>
              <a:gd name="T19" fmla="*/ 129 h 176"/>
              <a:gd name="T20" fmla="*/ 151 w 175"/>
              <a:gd name="T21" fmla="*/ 119 h 176"/>
              <a:gd name="T22" fmla="*/ 92 w 175"/>
              <a:gd name="T23" fmla="*/ 119 h 176"/>
              <a:gd name="T24" fmla="*/ 0 w 175"/>
              <a:gd name="T25" fmla="*/ 0 h 176"/>
              <a:gd name="T26" fmla="*/ 57 w 175"/>
              <a:gd name="T27" fmla="*/ 11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5" h="176">
                <a:moveTo>
                  <a:pt x="57" y="119"/>
                </a:moveTo>
                <a:cubicBezTo>
                  <a:pt x="44" y="119"/>
                  <a:pt x="33" y="124"/>
                  <a:pt x="33" y="129"/>
                </a:cubicBezTo>
                <a:lnTo>
                  <a:pt x="33" y="143"/>
                </a:lnTo>
                <a:lnTo>
                  <a:pt x="33" y="166"/>
                </a:lnTo>
                <a:cubicBezTo>
                  <a:pt x="33" y="172"/>
                  <a:pt x="44" y="176"/>
                  <a:pt x="57" y="176"/>
                </a:cubicBezTo>
                <a:lnTo>
                  <a:pt x="92" y="176"/>
                </a:lnTo>
                <a:lnTo>
                  <a:pt x="151" y="176"/>
                </a:lnTo>
                <a:cubicBezTo>
                  <a:pt x="164" y="176"/>
                  <a:pt x="175" y="172"/>
                  <a:pt x="175" y="166"/>
                </a:cubicBezTo>
                <a:lnTo>
                  <a:pt x="175" y="143"/>
                </a:lnTo>
                <a:lnTo>
                  <a:pt x="175" y="129"/>
                </a:lnTo>
                <a:cubicBezTo>
                  <a:pt x="175" y="124"/>
                  <a:pt x="164" y="119"/>
                  <a:pt x="151" y="119"/>
                </a:cubicBezTo>
                <a:lnTo>
                  <a:pt x="92" y="119"/>
                </a:lnTo>
                <a:lnTo>
                  <a:pt x="0" y="0"/>
                </a:lnTo>
                <a:lnTo>
                  <a:pt x="57" y="11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93585" name="Picture 17" descr="but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3" y="535305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3586" name="Picture 18" descr="but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427663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3587" name="Picture 19" descr="but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2025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3588" name="Picture 20" descr="but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62163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3589" name="Picture 21" descr="but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786188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3590" name="Picture 22" descr="but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925763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3591" name="Picture 23" descr="but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60488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3592" name="Text Box 24"/>
          <p:cNvSpPr txBox="1">
            <a:spLocks noChangeArrowheads="1"/>
          </p:cNvSpPr>
          <p:nvPr/>
        </p:nvSpPr>
        <p:spPr bwMode="auto">
          <a:xfrm>
            <a:off x="692150" y="2062163"/>
            <a:ext cx="2151063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OTAK</a:t>
            </a:r>
            <a:endParaRPr lang="en-US" sz="1700" b="1">
              <a:solidFill>
                <a:srgbClr val="000000"/>
              </a:solidFill>
              <a:latin typeface="Times" pitchFamily="18" charset="0"/>
            </a:endParaRP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gangguan pertumbuhan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&amp; kecerdasan akibat Pb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(timbal)</a:t>
            </a:r>
            <a:endParaRPr lang="en-US" sz="17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93593" name="Text Box 25"/>
          <p:cNvSpPr txBox="1">
            <a:spLocks noChangeArrowheads="1"/>
          </p:cNvSpPr>
          <p:nvPr/>
        </p:nvSpPr>
        <p:spPr bwMode="auto">
          <a:xfrm>
            <a:off x="407988" y="3319463"/>
            <a:ext cx="1801812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PERUT</a:t>
            </a:r>
            <a:endParaRPr lang="en-US" sz="1700" b="1">
              <a:solidFill>
                <a:srgbClr val="000000"/>
              </a:solidFill>
              <a:latin typeface="Times" pitchFamily="18" charset="0"/>
            </a:endParaRP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Mual, lesu dan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nafsu makan turun 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akibat Pb (timbal)</a:t>
            </a:r>
            <a:endParaRPr lang="en-US" sz="1500">
              <a:solidFill>
                <a:srgbClr val="000000"/>
              </a:solidFill>
              <a:latin typeface="Times" pitchFamily="18" charset="0"/>
            </a:endParaRPr>
          </a:p>
          <a:p>
            <a:pPr algn="ctr"/>
            <a:endParaRPr lang="en-US" sz="17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93594" name="Text Box 26"/>
          <p:cNvSpPr txBox="1">
            <a:spLocks noChangeArrowheads="1"/>
          </p:cNvSpPr>
          <p:nvPr/>
        </p:nvSpPr>
        <p:spPr bwMode="auto">
          <a:xfrm>
            <a:off x="468313" y="5373688"/>
            <a:ext cx="230028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SISTEM</a:t>
            </a:r>
          </a:p>
          <a:p>
            <a:pPr algn="ctr"/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REPRODUKSI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terganggu (laki-laki)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akibat Pb (timbal)</a:t>
            </a:r>
            <a:endParaRPr lang="en-US" sz="17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93595" name="Text Box 27"/>
          <p:cNvSpPr txBox="1">
            <a:spLocks noChangeArrowheads="1"/>
          </p:cNvSpPr>
          <p:nvPr/>
        </p:nvSpPr>
        <p:spPr bwMode="auto">
          <a:xfrm>
            <a:off x="6557963" y="1366838"/>
            <a:ext cx="1908175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MATA</a:t>
            </a:r>
            <a:endParaRPr lang="en-US" sz="1700" b="1">
              <a:solidFill>
                <a:srgbClr val="000000"/>
              </a:solidFill>
              <a:latin typeface="Times" pitchFamily="18" charset="0"/>
            </a:endParaRP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Iritasi &amp; peradangan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akibat HC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(hidrokarbon)</a:t>
            </a:r>
            <a:endParaRPr lang="en-US" sz="17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93596" name="Text Box 28"/>
          <p:cNvSpPr txBox="1">
            <a:spLocks noChangeArrowheads="1"/>
          </p:cNvSpPr>
          <p:nvPr/>
        </p:nvSpPr>
        <p:spPr bwMode="auto">
          <a:xfrm>
            <a:off x="6794500" y="2638425"/>
            <a:ext cx="224631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TENGGOROKAN</a:t>
            </a:r>
            <a:endParaRPr lang="en-US" sz="1700" b="1">
              <a:solidFill>
                <a:srgbClr val="000000"/>
              </a:solidFill>
              <a:latin typeface="Times" pitchFamily="18" charset="0"/>
            </a:endParaRP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Peradangan akibat 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HC (hidrokarbon)</a:t>
            </a:r>
            <a:endParaRPr lang="en-US" sz="17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93597" name="Text Box 29"/>
          <p:cNvSpPr txBox="1">
            <a:spLocks noChangeArrowheads="1"/>
          </p:cNvSpPr>
          <p:nvPr/>
        </p:nvSpPr>
        <p:spPr bwMode="auto">
          <a:xfrm>
            <a:off x="6732588" y="4021138"/>
            <a:ext cx="1965325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PARU-PARU</a:t>
            </a:r>
            <a:endParaRPr lang="en-US" sz="1700" b="1">
              <a:solidFill>
                <a:srgbClr val="000000"/>
              </a:solidFill>
              <a:latin typeface="Times" pitchFamily="18" charset="0"/>
            </a:endParaRP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flek &amp; memicu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serangan asma akibat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HC &amp; SOx</a:t>
            </a:r>
            <a:endParaRPr lang="en-US" sz="17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93598" name="Text Box 30"/>
          <p:cNvSpPr txBox="1">
            <a:spLocks noChangeArrowheads="1"/>
          </p:cNvSpPr>
          <p:nvPr/>
        </p:nvSpPr>
        <p:spPr bwMode="auto">
          <a:xfrm>
            <a:off x="5307013" y="5632450"/>
            <a:ext cx="23685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0000"/>
                </a:solidFill>
                <a:latin typeface="Times" pitchFamily="18" charset="0"/>
              </a:rPr>
              <a:t>JANTUNG</a:t>
            </a:r>
            <a:endParaRPr lang="en-US" sz="1700" b="1">
              <a:solidFill>
                <a:srgbClr val="000000"/>
              </a:solidFill>
              <a:latin typeface="Times" pitchFamily="18" charset="0"/>
            </a:endParaRP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darah kekurangan oksigen</a:t>
            </a:r>
          </a:p>
          <a:p>
            <a:pPr algn="ctr"/>
            <a:r>
              <a:rPr lang="en-US" sz="1500" b="1">
                <a:solidFill>
                  <a:srgbClr val="000000"/>
                </a:solidFill>
                <a:latin typeface="Times" pitchFamily="18" charset="0"/>
              </a:rPr>
              <a:t>akibat CO dan NOx</a:t>
            </a:r>
            <a:endParaRPr lang="en-US" sz="17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5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153400" cy="1066801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Penyakit-penyakit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yang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dapat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disebabkan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oleh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udara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adalah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610600" cy="5410200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Bronchitis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kronika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</a:p>
          <a:p>
            <a:pPr lvl="1" algn="l"/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Pengaruh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wanita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maupun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pria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kurang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sama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Hal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ini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membuktikan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bahwa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prevalensinya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dipengaruhi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oleh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macam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pekerjaan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sehari-hari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membersihkan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udara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terjadi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penurunan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40%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angka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mortalitas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Emphysema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pulmonum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Bronchopneumonia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Asthma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bronchiale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Cor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pulmonale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kronikum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465138" algn="l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daerah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industri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Republik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Ceko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umpamanya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ditemukan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prevalensi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tinggi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penyakit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ini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Demikian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juga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di India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utara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mana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penduduk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tinggal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rumah-rumah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tanah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liat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tanpa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jendela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menggunakan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kayu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api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pemanas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rumah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algn="l"/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--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Clr>
                <a:srgbClr val="FFFF00"/>
              </a:buClr>
              <a:buFont typeface="+mj-lt"/>
              <a:buAutoNum type="arabicPeriod" startAt="6"/>
            </a:pP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Kanker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paru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Stocks &amp; Campbell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menemukan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mortalitas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nonsmokers di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daerah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perkotaan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10 kali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lebih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besar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daripada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daerah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pedesaan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pPr marL="514350" indent="-514350">
              <a:buClr>
                <a:srgbClr val="FFFF00"/>
              </a:buClr>
              <a:buFont typeface="+mj-lt"/>
              <a:buAutoNum type="arabicPeriod" startAt="6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Penyakit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jantung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juga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ditemukan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2 kali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lebih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besar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morbiditasnya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di </a:t>
            </a:r>
            <a:r>
              <a:rPr lang="en-US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hlinkClick r:id="rId2"/>
              </a:rPr>
              <a:t>daerah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pencemaran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udara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tinggi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 startAt="8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Kanker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lambung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ditemukan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2 kali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Iebih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banyak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daerah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pencemaran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tinggi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 startAt="8"/>
            </a:pP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Penyakit-penyakit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lain,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umpamanya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iritasi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mata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kulit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sebagainya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banyak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juga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dihubungkan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hlinkClick r:id="rId3"/>
              </a:rPr>
              <a:t>pencemaran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udara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Juga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gangguan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pertumbuhan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anak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kelainan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hematologik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pernah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diumumkan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Lima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PRIMER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secara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total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memberikan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sumbangan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90% </a:t>
            </a:r>
            <a:r>
              <a:rPr lang="en-US" sz="2400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/>
              </a:rPr>
              <a:t>pencemaran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/>
              </a:rPr>
              <a:t>udara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global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adalah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2514600"/>
            <a:ext cx="5638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a.	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Karbon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monoksida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(CO),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b. 	Nitrogen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oksida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Nox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),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c.	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Hidrokarbon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(HC),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d. 	Sulfur 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oksida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SOx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 	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Partikulat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</p:txBody>
      </p:sp>
      <p:sp>
        <p:nvSpPr>
          <p:cNvPr id="4" name="Striped Right Arrow 3"/>
          <p:cNvSpPr/>
          <p:nvPr/>
        </p:nvSpPr>
        <p:spPr>
          <a:xfrm rot="5165649">
            <a:off x="2600462" y="1639562"/>
            <a:ext cx="668488" cy="1407545"/>
          </a:xfrm>
          <a:prstGeom prst="stripedRightArrow">
            <a:avLst>
              <a:gd name="adj1" fmla="val 50000"/>
              <a:gd name="adj2" fmla="val 417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5943600" cy="76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4. 1.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Karbon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monoksida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(CO)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376645"/>
            <a:ext cx="448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DAMPAK KEPADA KESEHATAN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Striped Right Arrow 7"/>
          <p:cNvSpPr/>
          <p:nvPr/>
        </p:nvSpPr>
        <p:spPr>
          <a:xfrm rot="6426050">
            <a:off x="4763302" y="1999386"/>
            <a:ext cx="533400" cy="6378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6307" y="27432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algn="just">
              <a:buClr>
                <a:srgbClr val="FFFF00"/>
              </a:buClr>
              <a:buNone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Karbon-monoksida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ternyata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bahaya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jantung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apalagi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bila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tanda-tanda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penyakit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jantung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ischemik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sebelumnya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</a:p>
          <a:p>
            <a:pPr marL="166688" algn="just">
              <a:buClr>
                <a:srgbClr val="FFFF00"/>
              </a:buClr>
              <a:buNone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Afinitas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CO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terhadap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hemoglobin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210 kali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besar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sehingga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bila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kadar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COI-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Ib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sama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atau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besar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50%,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makin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terjadi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nekrosis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otot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jantung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  <a:p>
            <a:pPr marL="166688" algn="just">
              <a:buClr>
                <a:srgbClr val="FFFF00"/>
              </a:buClr>
              <a:buNone/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Kadar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lebih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rendah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itu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pun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mengganggu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faal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jantung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Scharf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dkk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(1974)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melaporkan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suatu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kasus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infark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myocard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transmural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setelah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terkena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CO.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7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2895600" cy="6858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Lanjutan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 : CO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4394" y="28956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lvl="1" indent="-412750">
              <a:buClr>
                <a:srgbClr val="000099"/>
              </a:buClr>
              <a:buFont typeface="Wingdings 2" pitchFamily="18" charset="2"/>
              <a:buChar char="í"/>
              <a:tabLst>
                <a:tab pos="465138" algn="l"/>
              </a:tabLst>
              <a:defRPr/>
            </a:pPr>
            <a:r>
              <a:rPr lang="en-US" sz="24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Keracunan</a:t>
            </a:r>
            <a:r>
              <a:rPr lang="en-US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akut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 (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sakit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kepala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pingsan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denyut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nadi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pernapasan,tekaan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darah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marL="465138" lvl="1" indent="-412750">
              <a:buClr>
                <a:srgbClr val="000099"/>
              </a:buClr>
              <a:buFont typeface="Wingdings 2" pitchFamily="18" charset="2"/>
              <a:buChar char="í"/>
              <a:tabLst>
                <a:tab pos="465138" algn="l"/>
              </a:tabLst>
              <a:defRPr/>
            </a:pPr>
            <a:r>
              <a:rPr lang="en-US" sz="2400" i="1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Keracunan</a:t>
            </a:r>
            <a:r>
              <a:rPr lang="en-US" sz="2400" i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i="1" u="sng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kronis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(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perubahan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tingkah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laku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/behavioral,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perubahan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sel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darah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merah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/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polisetemia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nafsu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berkurang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kehilangan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rasa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tangan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457268"/>
            <a:ext cx="385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DAMPAK KEPADA KESEHATAN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Striped Right Arrow 4"/>
          <p:cNvSpPr/>
          <p:nvPr/>
        </p:nvSpPr>
        <p:spPr>
          <a:xfrm rot="6426050">
            <a:off x="4763302" y="1999386"/>
            <a:ext cx="533400" cy="6378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8200" y="914400"/>
            <a:ext cx="7772400" cy="53721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Carbon monoxide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- heart disease 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- lung diseases 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- central nervous system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 pitchFamily="18" charset="2"/>
              </a:rPr>
              <a:t>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response to external stimuli </a:t>
            </a:r>
          </a:p>
          <a:p>
            <a:pPr algn="l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(symptoms  similar  of  flu)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- Normal individual during strenuous work</a:t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4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966" y="685800"/>
            <a:ext cx="7141234" cy="808038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4.2. 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Oksida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Nitrogen (NO,NO</a:t>
            </a:r>
            <a:r>
              <a:rPr lang="en-US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81000" y="2819400"/>
            <a:ext cx="8458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914400" indent="-620713">
              <a:spcBef>
                <a:spcPct val="50000"/>
              </a:spcBef>
              <a:buBlip>
                <a:blip r:embed="rId2"/>
              </a:buBlip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Mengakibatkan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penyakit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bahagian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sistem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	    	 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pernafasan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914400" indent="-620713">
              <a:spcBef>
                <a:spcPct val="50000"/>
              </a:spcBef>
              <a:buBlip>
                <a:blip r:embed="rId2"/>
              </a:buBlip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Menyebabkan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kesan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kerosakan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 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paru-paru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sesak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nafas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914400" indent="-620713">
              <a:spcBef>
                <a:spcPct val="50000"/>
              </a:spcBef>
              <a:buBlip>
                <a:blip r:embed="rId2"/>
              </a:buBlip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Kesan-kesan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sampingan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seperti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menggalakkan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tindakan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fotokimia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pengeluaran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elektron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mengurangkan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keupayaan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ozone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mengurangkan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sinaran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ultraviolet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sinaran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cahaya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matahari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mengakibatkan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kesan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kulit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899" y="1865266"/>
            <a:ext cx="385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DAMPAK KEPADA KESEHATAN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 rot="6426050">
            <a:off x="4763302" y="1999386"/>
            <a:ext cx="533400" cy="63784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7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762000"/>
            <a:ext cx="7315200" cy="4953000"/>
          </a:xfrm>
        </p:spPr>
        <p:txBody>
          <a:bodyPr>
            <a:normAutofit fontScale="90000"/>
          </a:bodyPr>
          <a:lstStyle/>
          <a:p>
            <a:pPr algn="l"/>
            <a:r>
              <a:rPr kumimoji="0"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Nitrogen Dioxide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Short term -	respiratory infections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   		trigger asthma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 pitchFamily="18" charset="2"/>
              </a:rPr>
              <a:t>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lung function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respiratory irritation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Long-term -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 chronic damage (emphysema)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Suppression of immune system 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 pitchFamily="18" charset="2"/>
              </a:rPr>
              <a:t> 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ability to fight off bacterial &amp; viral infections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 pitchFamily="18" charset="2"/>
              </a:rPr>
              <a:t> 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body's ability to generate antibodies </a:t>
            </a:r>
            <a:b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sym typeface="Symbol" pitchFamily="18" charset="2"/>
              </a:rPr>
              <a:t>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ability to remove foreign particles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77240" y="3505200"/>
            <a:ext cx="7162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7713" indent="-747713" algn="just"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Merupakan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bahan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karsinogenik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boleh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menyebabkan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kanker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747713" indent="-747713" algn="just"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Mengakibatkan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kerosakan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bahagian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otak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ketumbuhan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pundi-pundi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kencing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  <a:buClr>
                <a:srgbClr val="FFC000"/>
              </a:buClr>
              <a:buFont typeface="Wingdings" pitchFamily="2" charset="2"/>
              <a:buChar char="v"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883920"/>
            <a:ext cx="64008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4.3.  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Hidrokarbon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(HC)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2338" y="2113064"/>
            <a:ext cx="385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DAMPAK KEPADA KESEHATAN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 rot="1561056">
            <a:off x="5241966" y="2711671"/>
            <a:ext cx="762000" cy="595667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9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2895600"/>
            <a:ext cx="83058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862013" indent="-862013">
              <a:spcBef>
                <a:spcPct val="50000"/>
              </a:spcBef>
              <a:buBlip>
                <a:blip r:embed="rId2"/>
              </a:buBlip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Boleh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kesan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di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bahagian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saluran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pernafasan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terutama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mereka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yang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terdedah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kepada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SO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kepekatan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tinggi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862013" indent="-862013">
              <a:spcBef>
                <a:spcPct val="50000"/>
              </a:spcBef>
              <a:buBlip>
                <a:blip r:embed="rId2"/>
              </a:buBlip>
            </a:pP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Boleh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kerosakan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mata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862013" indent="-862013">
              <a:spcBef>
                <a:spcPct val="50000"/>
              </a:spcBef>
              <a:buBlip>
                <a:blip r:embed="rId2"/>
              </a:buBlip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Berkemungkinan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menyebabkan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kecacatan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kepada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kandungan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ibu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marL="862013" indent="-862013">
              <a:spcBef>
                <a:spcPct val="50000"/>
              </a:spcBef>
              <a:buBlip>
                <a:blip r:embed="rId2"/>
              </a:buBlip>
            </a:pP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Dalam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konsentrasi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melebihi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nilai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ambang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batas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dapat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mematikan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Narrow" pitchFamily="34" charset="0"/>
              </a:rPr>
              <a:t>.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704850"/>
            <a:ext cx="6553200" cy="8001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4.4.  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Sulfurdioksida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- SO</a:t>
            </a:r>
            <a:r>
              <a:rPr lang="en-US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863389"/>
            <a:ext cx="385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DAMPAK KEPADA KESEHATAN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 rot="1561056">
            <a:off x="5241965" y="2243942"/>
            <a:ext cx="762000" cy="595667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1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077200" cy="556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TERIMA KASIH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6" descr="http://www.kaskus.us/images/smilies/I-Luv-Indonesi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645" y="2514600"/>
            <a:ext cx="3328555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001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Ada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beberapa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SEKUNDER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yang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dapat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mengakibatkan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dampak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penting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baik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lokal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regional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maupun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global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yaitu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2743200"/>
            <a:ext cx="7391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520700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a.	 CO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karbon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dioksida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),</a:t>
            </a:r>
          </a:p>
          <a:p>
            <a:pPr marL="520700" indent="-520700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b. 	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Cemaran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asap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kabut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atau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smog (smoke fog),</a:t>
            </a:r>
          </a:p>
          <a:p>
            <a:pPr marL="520700" indent="-520700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c. 	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Hujan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asam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</a:p>
          <a:p>
            <a:pPr marL="520700" indent="-520700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d. 	CFC (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Chloro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Fluoro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-Carbon/Freon),</a:t>
            </a:r>
          </a:p>
          <a:p>
            <a:pPr marL="520700" indent="-520700"/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e. 	CH</a:t>
            </a:r>
            <a:r>
              <a:rPr lang="en-US" sz="28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en-US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metana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).</a:t>
            </a:r>
          </a:p>
        </p:txBody>
      </p:sp>
      <p:sp>
        <p:nvSpPr>
          <p:cNvPr id="4" name="Down Arrow 3"/>
          <p:cNvSpPr/>
          <p:nvPr/>
        </p:nvSpPr>
        <p:spPr>
          <a:xfrm rot="21078219">
            <a:off x="3733800" y="1894449"/>
            <a:ext cx="1219200" cy="533400"/>
          </a:xfrm>
          <a:prstGeom prst="downArrow">
            <a:avLst/>
          </a:prstGeom>
          <a:solidFill>
            <a:srgbClr val="FF0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7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3.1.   KARBON MONOKSIDA (CO),</a:t>
            </a:r>
            <a:b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</a:b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        </a:t>
            </a:r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dan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/>
            </a:r>
            <a:b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</a:b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          KARBON DIOKSIDA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(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CO</a:t>
            </a:r>
            <a:r>
              <a:rPr lang="en-US" sz="36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)</a:t>
            </a:r>
            <a:b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 </a:t>
            </a:r>
            <a:endParaRPr lang="en-US" sz="3600" b="1" dirty="0">
              <a:latin typeface="Arial Rounded MT Bol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508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6324600" cy="8382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Karbon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monoksida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(CO)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4000" y="3962400"/>
            <a:ext cx="7887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0563" indent="-690563">
              <a:buBlip>
                <a:blip r:embed="rId2"/>
              </a:buBlip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Berasal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dari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sumber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alami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seperti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 :</a:t>
            </a:r>
          </a:p>
          <a:p>
            <a:pPr marL="793750" lvl="2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Kebakaran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hutan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,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produksi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CO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oleh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vegetasi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kehidupan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di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laut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.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</a:p>
          <a:p>
            <a:pPr marL="690563" indent="-690563">
              <a:buBlip>
                <a:blip r:embed="rId2"/>
              </a:buBlip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erasal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dari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sumber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antropogenik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yaitu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:</a:t>
            </a:r>
          </a:p>
          <a:p>
            <a:pPr marL="1311275" indent="-449263"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hasil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pembakaran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bahan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bakar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fosil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yang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memberikan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sumbangan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78,5%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dari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emisi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total. 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 Rounded MT Bold" pitchFamily="34" charset="0"/>
            </a:endParaRPr>
          </a:p>
          <a:p>
            <a:pPr marL="1311275" indent="-449263">
              <a:buClr>
                <a:srgbClr val="FFC000"/>
              </a:buClr>
              <a:buFont typeface="Wingdings" pitchFamily="2" charset="2"/>
              <a:buChar char="v"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berasal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dari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pembakaran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bensin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pada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otomotif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 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55,3%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219200"/>
            <a:ext cx="6934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>
              <a:tabLst>
                <a:tab pos="800100" algn="l"/>
              </a:tabLst>
              <a:defRPr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Didefenisikan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sebagai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gas :</a:t>
            </a:r>
          </a:p>
          <a:p>
            <a:pPr marL="517525" lvl="2" indent="-396875">
              <a:buClr>
                <a:srgbClr val="000099"/>
              </a:buClr>
              <a:buFont typeface="Wingdings" pitchFamily="2" charset="2"/>
              <a:buChar char="v"/>
              <a:tabLst>
                <a:tab pos="465138" algn="l"/>
              </a:tabLst>
              <a:defRPr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Tidak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Berwarna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Berbau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, 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dan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tidak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iritasi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,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tetapi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toksik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marL="517525" lvl="2" indent="-396875">
              <a:buClr>
                <a:srgbClr val="000099"/>
              </a:buClr>
              <a:buFont typeface="Wingdings" pitchFamily="2" charset="2"/>
              <a:buChar char="v"/>
              <a:tabLst>
                <a:tab pos="465138" algn="l"/>
              </a:tabLst>
              <a:defRPr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Berat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melekul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= 28 ,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berat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jenis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 Rounded MT Bold" pitchFamily="34" charset="0"/>
              </a:rPr>
              <a:t> 0,97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370" y="2776116"/>
            <a:ext cx="1976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Arial Rounded MT Bold" pitchFamily="34" charset="0"/>
              </a:rPr>
              <a:t>SUMBER</a:t>
            </a:r>
            <a:endParaRPr lang="en-US" sz="3200" b="1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 rot="3715477">
            <a:off x="1529709" y="3211638"/>
            <a:ext cx="533400" cy="642610"/>
          </a:xfrm>
          <a:prstGeom prst="strip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6294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Karbondioksida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(CO</a:t>
            </a:r>
            <a:r>
              <a:rPr lang="en-US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Emisi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cemaran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CO</a:t>
            </a:r>
            <a:r>
              <a:rPr lang="en-US" sz="2400" baseline="-25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2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berasal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dari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pembakaran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bahan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bakar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sumber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alami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dan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kebakaran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hutan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2,8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% </a:t>
            </a:r>
          </a:p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Sumber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cemaran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antropogenik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utama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adalah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pembakaran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batubara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52%, gas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alam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8,5%,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" y="3587660"/>
            <a:ext cx="7424738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8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8014558" cy="1524000"/>
          </a:xfrm>
        </p:spPr>
        <p:txBody>
          <a:bodyPr>
            <a:noAutofit/>
          </a:bodyPr>
          <a:lstStyle/>
          <a:p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3.2.   OKSIDA NITROGEN</a:t>
            </a:r>
            <a:endParaRPr lang="en-US" sz="4800" dirty="0">
              <a:latin typeface="Arial Rounded MT Bold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  :M.ARIEF LATAR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D9F60-F67A-4B4E-BDF8-3790293580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62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3B506E8D-FD77-478C-B40F-CD63FBD6E2E5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17AC964-F7E6-4833-BBD0-5E7D7802D1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DBA6E0-5C04-4751-B929-5A1BF368F20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2570</TotalTime>
  <Words>1881</Words>
  <Application>Microsoft Office PowerPoint</Application>
  <PresentationFormat>On-screen Show (4:3)</PresentationFormat>
  <Paragraphs>309</Paragraphs>
  <Slides>47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TP030006216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3.1.   KARBON MONOKSIDA (CO),           dan            KARBON DIOKSIDA (CO2)   </vt:lpstr>
      <vt:lpstr>Karbon monoksida (CO)</vt:lpstr>
      <vt:lpstr>Karbondioksida (CO2)</vt:lpstr>
      <vt:lpstr>3.2.   OKSIDA NITROGEN</vt:lpstr>
      <vt:lpstr>Oksida Nitrogen</vt:lpstr>
      <vt:lpstr>Oksida Nitrogen</vt:lpstr>
      <vt:lpstr>NO2 akan berpengaruh terhadap.</vt:lpstr>
      <vt:lpstr>3.3.     HIDROKARBON (HC)</vt:lpstr>
      <vt:lpstr>Hidrokarbon (HC)</vt:lpstr>
      <vt:lpstr>Metana (CH4)</vt:lpstr>
      <vt:lpstr>3.4.    SULFUR OKSIDA (SOX)             DAN              SULFURDIOKSIDA (SO2 )  </vt:lpstr>
      <vt:lpstr>Sulfur oksida (SOX)</vt:lpstr>
      <vt:lpstr>Sulfurdioksida</vt:lpstr>
      <vt:lpstr>PowerPoint Presentation</vt:lpstr>
      <vt:lpstr>3.5.   FLUORIDA</vt:lpstr>
      <vt:lpstr>Fluorida</vt:lpstr>
      <vt:lpstr>PowerPoint Presentation</vt:lpstr>
      <vt:lpstr>Ozon</vt:lpstr>
      <vt:lpstr>Ozon</vt:lpstr>
      <vt:lpstr>3.7.    AMONIA</vt:lpstr>
      <vt:lpstr>PowerPoint Presentation</vt:lpstr>
      <vt:lpstr>PowerPoint Presentation</vt:lpstr>
      <vt:lpstr>3.8.    PARTIKULAT</vt:lpstr>
      <vt:lpstr>Partikulat</vt:lpstr>
      <vt:lpstr>Partikel</vt:lpstr>
      <vt:lpstr>PowerPoint Presentation</vt:lpstr>
      <vt:lpstr>3.9.   HUJAN  ASAM</vt:lpstr>
      <vt:lpstr>POLUSI UDARA DAPAT MENYEBABKAN HUJAN ASAM</vt:lpstr>
      <vt:lpstr>PowerPoint Presentation</vt:lpstr>
      <vt:lpstr>PowerPoint Presentation</vt:lpstr>
      <vt:lpstr>PowerPoint Presentation</vt:lpstr>
      <vt:lpstr>PowerPoint Presentation</vt:lpstr>
      <vt:lpstr>Penyakit-penyakit yang dapat disebabkan oleh pencemaran udara adalah</vt:lpstr>
      <vt:lpstr>Lanjutan-- :</vt:lpstr>
      <vt:lpstr>4. 1.  Karbon monoksida (CO)</vt:lpstr>
      <vt:lpstr>Lanjutan -  : CO</vt:lpstr>
      <vt:lpstr>PowerPoint Presentation</vt:lpstr>
      <vt:lpstr>4.2.   Oksida Nitrogen (NO,NO2 )</vt:lpstr>
      <vt:lpstr>Nitrogen Dioxide   Short term - respiratory infections         trigger asthma     lung function    respiratory irritation  Long-term -    chronic damage (emphysema)  Suppression of immune system      ability to fight off bacterial &amp; viral infections   body's ability to generate antibodies    ability to remove foreign particles</vt:lpstr>
      <vt:lpstr>PowerPoint Presentation</vt:lpstr>
      <vt:lpstr>PowerPoint Presentation</vt:lpstr>
      <vt:lpstr>    TERIMA KASIH</vt:lpstr>
    </vt:vector>
  </TitlesOfParts>
  <Company>Albert Einstein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“LIMBAH CAIR</dc:title>
  <dc:creator>IMAL EINSTEIN</dc:creator>
  <cp:lastModifiedBy>May</cp:lastModifiedBy>
  <cp:revision>167</cp:revision>
  <dcterms:created xsi:type="dcterms:W3CDTF">2010-06-11T16:05:39Z</dcterms:created>
  <dcterms:modified xsi:type="dcterms:W3CDTF">2015-05-27T07:15:23Z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TC300062169990</vt:lpwstr>
  </property>
</Properties>
</file>