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70" r:id="rId5"/>
    <p:sldId id="533" r:id="rId6"/>
    <p:sldId id="516" r:id="rId7"/>
    <p:sldId id="515" r:id="rId8"/>
    <p:sldId id="517" r:id="rId9"/>
    <p:sldId id="518" r:id="rId10"/>
    <p:sldId id="560" r:id="rId11"/>
    <p:sldId id="561" r:id="rId12"/>
    <p:sldId id="562" r:id="rId13"/>
    <p:sldId id="526" r:id="rId14"/>
    <p:sldId id="527" r:id="rId15"/>
    <p:sldId id="389" r:id="rId16"/>
    <p:sldId id="524" r:id="rId17"/>
    <p:sldId id="523" r:id="rId18"/>
    <p:sldId id="520" r:id="rId19"/>
    <p:sldId id="521" r:id="rId20"/>
    <p:sldId id="522" r:id="rId21"/>
    <p:sldId id="537" r:id="rId22"/>
    <p:sldId id="538" r:id="rId23"/>
    <p:sldId id="410" r:id="rId24"/>
    <p:sldId id="497" r:id="rId25"/>
    <p:sldId id="535" r:id="rId26"/>
    <p:sldId id="490" r:id="rId27"/>
    <p:sldId id="540" r:id="rId28"/>
    <p:sldId id="563" r:id="rId29"/>
    <p:sldId id="541" r:id="rId30"/>
    <p:sldId id="564" r:id="rId31"/>
    <p:sldId id="4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81037" autoAdjust="0"/>
  </p:normalViewPr>
  <p:slideViewPr>
    <p:cSldViewPr>
      <p:cViewPr>
        <p:scale>
          <a:sx n="57" d="100"/>
          <a:sy n="57" d="100"/>
        </p:scale>
        <p:origin x="-8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0CBEF-08D1-4532-B8D8-02C763A417F2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5F402-0C83-4324-818C-9F2B25A2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4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91945-9A7D-4A6E-8A30-A44EFE93E07D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E1DC0-005C-4B20-9286-B14DEB9F6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1DC0-005C-4B20-9286-B14DEB9F62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4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934729-B1AE-4B33-AD0B-B6019FF3DEE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1DC0-005C-4B20-9286-B14DEB9F62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06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1DC0-005C-4B20-9286-B14DEB9F62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4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F3C3D-E75B-4FF3-A325-652E451FD490}" type="slidenum">
              <a:rPr lang="en-US"/>
              <a:pPr/>
              <a:t>18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dirty="0">
                <a:latin typeface="Tahoma" pitchFamily="34" charset="0"/>
              </a:rPr>
              <a:t> Ground limestone and other raw materials are placed in rotating kiln.</a:t>
            </a:r>
            <a:endParaRPr lang="en-US" dirty="0"/>
          </a:p>
          <a:p>
            <a:pPr marL="228600" indent="-228600">
              <a:buFontTx/>
              <a:buAutoNum type="arabicPeriod"/>
            </a:pPr>
            <a:r>
              <a:rPr lang="en-US" dirty="0">
                <a:latin typeface="Tahoma" pitchFamily="34" charset="0"/>
              </a:rPr>
              <a:t> The ground materials are heated by fuel (which can include hazardous wastes), introduced at the opposite end of the kiln.</a:t>
            </a:r>
            <a:endParaRPr lang="en-US" dirty="0"/>
          </a:p>
          <a:p>
            <a:pPr marL="228600" indent="-228600">
              <a:buFontTx/>
              <a:buAutoNum type="arabicPeriod"/>
            </a:pPr>
            <a:r>
              <a:rPr lang="en-US" dirty="0">
                <a:latin typeface="Tahoma" pitchFamily="34" charset="0"/>
              </a:rPr>
              <a:t> The final product, called "clinker" is cooled and later ground and mixed with gypsum to form cement.</a:t>
            </a:r>
            <a:endParaRPr lang="en-US" dirty="0"/>
          </a:p>
          <a:p>
            <a:pPr marL="228600" indent="-228600"/>
            <a:r>
              <a:rPr lang="en-US" dirty="0"/>
              <a:t>Note: Cement Kiln dust forms in the rotating kiln. It is collected by electrostatic precipitators or other air pollution control equipment.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In the upper end of the kiln, or Zone 1, raw materials are fed into the kiln (Temperatures of 20-600 C)</a:t>
            </a:r>
          </a:p>
          <a:p>
            <a:pPr marL="228600" indent="-228600"/>
            <a:r>
              <a:rPr lang="en-US" dirty="0"/>
              <a:t>In Zone 2, the </a:t>
            </a:r>
            <a:r>
              <a:rPr lang="en-US" dirty="0" err="1"/>
              <a:t>calcining</a:t>
            </a:r>
            <a:r>
              <a:rPr lang="en-US" dirty="0"/>
              <a:t> occurs, dissociating calcium dioxide from the limestone to form calcium oxide (Temperatures of 600-900 C)</a:t>
            </a:r>
          </a:p>
          <a:p>
            <a:pPr marL="228600" indent="-228600"/>
            <a:r>
              <a:rPr lang="en-US" dirty="0"/>
              <a:t>In Zone 3 </a:t>
            </a:r>
            <a:r>
              <a:rPr lang="en-US" dirty="0" err="1"/>
              <a:t>pyroprocessing</a:t>
            </a:r>
            <a:r>
              <a:rPr lang="en-US" dirty="0"/>
              <a:t> occurs, when the calcium oxide reacts with silicates, iron, and aluminum to form cement clinker (Temperatures in excess of 1500 C)</a:t>
            </a:r>
          </a:p>
          <a:p>
            <a:pPr marL="228600" indent="-228600"/>
            <a:r>
              <a:rPr lang="en-US" dirty="0"/>
              <a:t>Hot gases are </a:t>
            </a:r>
            <a:r>
              <a:rPr lang="en-US" dirty="0" err="1"/>
              <a:t>convected</a:t>
            </a:r>
            <a:r>
              <a:rPr lang="en-US" dirty="0"/>
              <a:t> up through the kiln while raw materials pass down toward the lower end</a:t>
            </a:r>
          </a:p>
          <a:p>
            <a:pPr marL="228600" indent="-228600"/>
            <a:r>
              <a:rPr lang="en-US" dirty="0"/>
              <a:t>Chemical processes transform raw materials to cement clinker.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FB8D-18B7-46BA-B582-EF44C41ADDCF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9F60-F67A-4B4E-BDF8-379029358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a/Triple_expansion_engine_animation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masisnanto.blogdetik.com/2009/05/25/clean-pltu/pltu1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sisnanto.blogdetik.com/2009/05/25/clean-pltu/pltu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2.bp.blogspot.com/_WttdBfMOFYI/S5knCnqMfXI/AAAAAAAAAEE/c0xcm7rEGlg/s1600-h/Picture3.bmp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2438400"/>
            <a:ext cx="6869115" cy="2057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PENGENDALIAN PECEMARAN UDARA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 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0" y="1828800"/>
            <a:ext cx="8610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4800" y="533400"/>
            <a:ext cx="3447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ll Gothic Std Black" pitchFamily="34" charset="0"/>
              </a:rPr>
              <a:t>MODUL -  4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ll Gothic Std Black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91444" y="5486400"/>
            <a:ext cx="5366756" cy="1371600"/>
            <a:chOff x="2893560" y="5913005"/>
            <a:chExt cx="4234651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3" name="Freeform 22"/>
            <p:cNvSpPr/>
            <p:nvPr/>
          </p:nvSpPr>
          <p:spPr>
            <a:xfrm>
              <a:off x="3164983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Ir. MUH. ARIF LATAR, MSc</a:t>
              </a:r>
              <a:endParaRPr lang="en-US" sz="2800" kern="12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893560" y="5913005"/>
              <a:ext cx="910320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6" name="Picture 15" descr="http://kimia.upi.edu/utama/bahanajar/kuliah_web/2007/fitriani%20ratnasari%20dewi%20%28044642%29/beaker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15" y="-6429"/>
            <a:ext cx="2003500" cy="16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85800"/>
            <a:ext cx="56388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Cerobong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2209800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FUNGSI :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menghasilkan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isapan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alamiah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untuk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mengalirkan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gas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asap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ke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luar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mesin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uap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kecepatan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tertentu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mengatasi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kerugian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gesekan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aliran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gas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asap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terjadi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mulai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rangka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bakar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atau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pembakar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(</a:t>
            </a:r>
            <a:r>
              <a:rPr lang="en-U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burner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),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hingga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ke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luar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cerobong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diharapkan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setinggi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mungkin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sehingga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tidak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mengganggu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lingkungan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sekitarnya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.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just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Tarikan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paksa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diperlukan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jika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ketinggian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maksimum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cerobong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tidak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mampu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mengalirkan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gas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asap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atau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cerobong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memang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tidak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terlalu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tinggi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219200"/>
          </a:xfrm>
        </p:spPr>
        <p:txBody>
          <a:bodyPr>
            <a:noAutofit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/>
            </a:r>
            <a:b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</a:b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Ventilator</a:t>
            </a:r>
            <a:b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FUNGSI :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menciptakan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isapan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paksa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Rounded MT Bold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1600200"/>
            <a:ext cx="8305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  <a:p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Tiga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jenis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sistem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tarikan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paksa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yaitu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marL="747713" indent="-747713">
              <a:buFontTx/>
              <a:buChar char="•"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sistem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tarikan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tekan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;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fan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dipasang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sebelum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ruang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bakar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marL="747713" indent="-747713">
              <a:buFontTx/>
              <a:buChar char="•"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sistem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tarikan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isap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;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fan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dipasang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sebelum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cerobong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  <a:p>
            <a:pPr marL="747713" indent="-747713">
              <a:buFontTx/>
              <a:buChar char="•"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sistem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tarikan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kombinasi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;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 2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fan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dipasang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sebelum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ruang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bakar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dan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sebelum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cerobong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4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58328"/>
            <a:ext cx="8001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Pengendalian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pencemaran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udara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dilakukan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dengan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cara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: </a:t>
            </a: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pengendalian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pada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sumber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pencemar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pengenceran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limbah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gas.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  <a:p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Pengendalian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pada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sumber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pencemar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merupakan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metode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lebih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efektif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karena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hal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tersebut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dapat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mengurangi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keseluruhan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limbah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gas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diproses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pada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akhirnya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dibuang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ke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lingkungan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5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rkas:Triple expansion engine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6" y="3733800"/>
            <a:ext cx="2438400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kimia.upi.edu/utama/bahanajar/kuliah_web/2007/fitriani%20ratnasari%20dewi%20%28044642%29/pic%2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4221192" cy="5791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cxnSp>
        <p:nvCxnSpPr>
          <p:cNvPr id="8" name="Curved Connector 7"/>
          <p:cNvCxnSpPr/>
          <p:nvPr/>
        </p:nvCxnSpPr>
        <p:spPr>
          <a:xfrm>
            <a:off x="2590800" y="3733800"/>
            <a:ext cx="1981200" cy="8915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10200" y="1643950"/>
            <a:ext cx="12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CEROBONG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701546"/>
            <a:ext cx="342715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Triple Expansion engine Animation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kimia.upi.edu/utama/bahanajar/kuliah_web/2007/fitriani%20ratnasari%20dewi%20%28044642%29/pic%2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687792" cy="5867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152400" y="1768019"/>
            <a:ext cx="480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Asap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pabrik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sebelum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meninggalkan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cerobong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asap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dialirkan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melalui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ujung-ujung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logam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tajam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bermuatan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tegangan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tinggi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(20.000 - 75.000). Ujung-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ujung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runcing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mengionkan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molekul-molekul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udara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Ion-ion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tersebut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diadsorbsi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oleh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partikel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asap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menjadi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bermuatan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Selanjutnya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partikel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bermuatan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tertarik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diikat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pad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aelektroda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lainnya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Pengendap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Cottrel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banyak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digunakan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industri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tujuan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yaitu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mencegah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udara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oleh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buangan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beracun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atau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memperoleh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kembali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berharga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misalnya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logam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09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sap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pabrik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industri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digumpalkan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koagulasi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listrik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Cottrel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5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ECO-SO2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dikatakan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mampu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menurunkan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kadar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polusi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udara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masing-masing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polutan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sbb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;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	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SO2 (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sulphur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)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mengakibatkan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hujan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asam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sampai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99%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	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Nox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nitrogen )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sampai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90%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Hg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air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raksa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)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mengakibatkan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sesak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napas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/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asma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antara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80 s/d 90%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Partikel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lain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mengotori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air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serta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&amp;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sampai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90%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2695545"/>
            <a:ext cx="419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SKEMA PLTU ( TANPA ECO-SO2 )</a:t>
            </a:r>
          </a:p>
        </p:txBody>
      </p:sp>
      <p:pic>
        <p:nvPicPr>
          <p:cNvPr id="4097" name="Picture 19" descr="Description: pltu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72599"/>
            <a:ext cx="6705600" cy="33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tu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0866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0" y="4419600"/>
            <a:ext cx="85085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ECO – SO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dipasang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instalasi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PLTU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ESP ( electronic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procipitator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) &amp;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buangan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dialirkan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cerobong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asap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Pemakaian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ECO-SO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mendesak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ketat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diberlakukan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Sebab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murah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ternyata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batubara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polusi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udara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lingkuangan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gambaran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PLTU 500 MW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membakar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225 ton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batubara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/ jam,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membuang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108 ton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– 432 ton fly ash – 288 ton SO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20 ton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Nox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perhari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mending fly ash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masih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dijual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pabrik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semen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campuran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mutu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2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Selama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kontrol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emisi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buangan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PLTU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dilakukan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hanya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;</a:t>
            </a:r>
          </a:p>
          <a:p>
            <a:pPr marL="914400" indent="-91440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.	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Menggunakan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batubara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yg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mengandung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sulphur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RENDAH</a:t>
            </a:r>
          </a:p>
          <a:p>
            <a:pPr marL="862013" indent="-862013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2.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	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Menangkap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kembali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sulphur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cerobong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gas,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sebelum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dibuang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lewat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chimney.</a:t>
            </a:r>
          </a:p>
          <a:p>
            <a:pPr marL="914400" indent="-91440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3.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	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Sedang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kontrol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Nox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dilakukan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pembakaran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pada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suhu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lebih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rendah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karena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pada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suhu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tersebut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lebih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sedikit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Nox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terbentuk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8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Dry Process of a Cement Kiln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7772400" cy="4114800"/>
          </a:xfrm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9975" y="5761038"/>
            <a:ext cx="70992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Source: Texas Environmental Profiles (http://www.texasep.org/html/wst/wst_4imn_incin.html)</a:t>
            </a:r>
          </a:p>
        </p:txBody>
      </p:sp>
    </p:spTree>
    <p:extLst>
      <p:ext uri="{BB962C8B-B14F-4D97-AF65-F5344CB8AC3E}">
        <p14:creationId xmlns:p14="http://schemas.microsoft.com/office/powerpoint/2010/main" val="6302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5105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Dust Collector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1189038"/>
            <a:ext cx="800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FUNGSI: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membersihkan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gas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asap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yang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keluar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melalui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cerobong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agar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tidak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menimbulkan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polusi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udara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terhadap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lingkungan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sekitarnya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3079750"/>
            <a:ext cx="79248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Jenis-jenis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 (</a:t>
            </a:r>
            <a:r>
              <a:rPr lang="en-US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dust collector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):</a:t>
            </a:r>
          </a:p>
          <a:p>
            <a:pPr marL="631825" indent="-631825" algn="just" eaLnBrk="0" hangingPunct="0">
              <a:buClr>
                <a:srgbClr val="FFC000"/>
              </a:buClr>
              <a:buFont typeface="Wingdings" pitchFamily="2" charset="2"/>
              <a:buChar char="v"/>
              <a:tabLst>
                <a:tab pos="631825" algn="l"/>
              </a:tabLst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Sistem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mekanis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kering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: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siklon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, 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multisiklon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  <a:p>
            <a:pPr marL="631825" indent="-631825" algn="just" eaLnBrk="0" hangingPunct="0">
              <a:buClr>
                <a:srgbClr val="FFC000"/>
              </a:buClr>
              <a:buFont typeface="Wingdings" pitchFamily="2" charset="2"/>
              <a:buChar char="v"/>
              <a:tabLst>
                <a:tab pos="631825" algn="l"/>
              </a:tabLst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Sistem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mekanis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basah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: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sistem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hujan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buatan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, 	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sistem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adhesi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marL="631825" indent="-631825" algn="just" eaLnBrk="0" hangingPunct="0">
              <a:buClr>
                <a:srgbClr val="FFC000"/>
              </a:buClr>
              <a:buFont typeface="Wingdings" pitchFamily="2" charset="2"/>
              <a:buChar char="v"/>
              <a:tabLst>
                <a:tab pos="631825" algn="l"/>
              </a:tabLst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Sistem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elektrostatis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 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2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2" name="Picture 4" descr="Draw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5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800100" y="461663"/>
            <a:ext cx="6972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Prosedur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Pengendalian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Pencemaran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Udara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Berdasarkan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PP 41/99</a:t>
            </a:r>
          </a:p>
        </p:txBody>
      </p:sp>
      <p:sp>
        <p:nvSpPr>
          <p:cNvPr id="534534" name="Line 6"/>
          <p:cNvSpPr>
            <a:spLocks noChangeShapeType="1"/>
          </p:cNvSpPr>
          <p:nvPr/>
        </p:nvSpPr>
        <p:spPr bwMode="auto">
          <a:xfrm>
            <a:off x="4495800" y="1143000"/>
            <a:ext cx="0" cy="57150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4535" name="Text Box 7"/>
          <p:cNvSpPr txBox="1">
            <a:spLocks noChangeArrowheads="1"/>
          </p:cNvSpPr>
          <p:nvPr/>
        </p:nvSpPr>
        <p:spPr bwMode="auto">
          <a:xfrm>
            <a:off x="4678363" y="1344613"/>
            <a:ext cx="374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Usulan Yang perlu ditambahkan</a:t>
            </a:r>
          </a:p>
        </p:txBody>
      </p:sp>
    </p:spTree>
    <p:extLst>
      <p:ext uri="{BB962C8B-B14F-4D97-AF65-F5344CB8AC3E}">
        <p14:creationId xmlns:p14="http://schemas.microsoft.com/office/powerpoint/2010/main" val="32297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35772"/>
            <a:ext cx="3048000" cy="45506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935772"/>
            <a:ext cx="4724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Alat-alat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pemisah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bertujuan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untuk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memisahkan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dari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alirah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gas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buang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dapat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ditemui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dalam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berbagai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ukuran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bentuk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komposisi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kimia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densitas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daya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kohesi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sifat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higroskopik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berbeda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Maka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dari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itu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,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pemilihan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alat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pemisah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tepat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berkaitan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dengan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tujuan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akhir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pengolahan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juga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aspek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ekonomis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Secara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umum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alat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pemisah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dapat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diklasifikasikan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menurut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prinsip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kerjanya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Rounded MT Bold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832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685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sz="32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Pemisah</a:t>
            </a:r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Brown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19600" cy="4691063"/>
          </a:xfrm>
        </p:spPr>
        <p:txBody>
          <a:bodyPr>
            <a:no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pemisah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bekerja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prinsip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menerapkan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prinsip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gerak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menurut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Brown.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memisahkan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rentang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ukuran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0,01 – 0,05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mikron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dipatenkan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dibentuk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oleh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susunan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filamen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gelas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jarak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antar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filamen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lebih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kecil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lintasan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bebas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rata-rata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 </a:t>
            </a: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BLOGGER_PHOTO_ID_5447428150240509298" descr="http://2.bp.blogspot.com/_WttdBfMOFYI/S5knCnqMfXI/AAAAAAAAAEE/c0xcm7rEGlg/s400/Picture3.bm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88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5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57200"/>
            <a:ext cx="24384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Penapisan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153400" cy="3048000"/>
          </a:xfrm>
          <a:noFill/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3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Pengendap</a:t>
            </a:r>
            <a:r>
              <a:rPr 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Elektrostatik</a:t>
            </a:r>
            <a:endParaRPr lang="en-US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mengalirkan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tegangan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tinggi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dikenakan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pada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aliran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berkecepatan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rendah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telah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menempel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dapat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dihilangkan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secara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beraturan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cara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getaran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Keuntungan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diperoleh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penggunaan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pengendap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elektrostatik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ialah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didapatkannya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kering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ukuran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rentang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0,2 – 0,5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mikron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Secara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teoritik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seharusnya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terkumpulkan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tidak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memiliki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batas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minimum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1066800"/>
            <a:ext cx="7924800" cy="1828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Deretan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penapis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atau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filter bag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menghilangkan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hingga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0,1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mikron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Susunan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penapis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digunakan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buang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mengandung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minyak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atau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higroskopik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algn="just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Electrostatic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Precipitator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680" y="1066800"/>
            <a:ext cx="829347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Pengumpul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sentrifugal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Pemisahan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aliran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didasarkan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pada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gaya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sentrifugal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dibangkitkan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oleh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bentuk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saluran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masuk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Gaya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melemparkan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dinding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berputar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(vortex)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sehingga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menempel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di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dinding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serta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terkumpul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pada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dasar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menggunakan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prinsip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digunakan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pemisahan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rentang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ukuran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diameter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hingga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10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mikron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lebih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326" y="3912007"/>
            <a:ext cx="798912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Pemisah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inersia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Pemisah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bekerja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atas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gaya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inersia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dimiliki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oleh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dalam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aliran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Pemisah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menggunakan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susunan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penyekat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sehingga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bertumbukan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penyekat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dipisahkan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aliran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fasa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bekerja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berdasarkan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prinsip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inersia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bekerja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baik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berukuran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hingga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5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mikron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75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Pengendapan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gravitasi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just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just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bekerja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prinsip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memanfaatkan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perbedaan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gaya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gravitasi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kecepatan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dialami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oleh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bekerja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baik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ukuran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lebih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besar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40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mikron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tidak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digunakan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sebagi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pemisah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tingkat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akhir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algn="just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 </a:t>
            </a:r>
          </a:p>
          <a:p>
            <a:pPr algn="just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industri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juga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beberapa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memisahkan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secara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bersamaan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simultan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).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Alat-alat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tersebut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memanfaatkan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sifat-sifat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fisik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sekaligus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sifat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terlarut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dalam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cairan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Beberapa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metoda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umum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digunakan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pemisahan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secara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simultan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ialah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42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242" y="381000"/>
            <a:ext cx="79289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Menara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percik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just"/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Prinsip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kerja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percik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ialah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mengkontakkan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aliran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berkecepatan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rendah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aliran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bertekanan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tinggi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dalam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bentuk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butiran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merupakan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relatif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sederhana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kemampuan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penghilangan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sedang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(moderate).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percik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mampu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mengurangi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kandungan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rentang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ukuran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diameter 10-20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mikron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larut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dalam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724308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Siklon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basah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just"/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Modifikasi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siklon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menangani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berputar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lewat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percikan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Butiran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mendandung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terlarut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dipisahkan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aliran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utama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atas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dasar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gaya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sentrifugal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Slurry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dikumpulkan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di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bagian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bawah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siklon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Siklon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jenis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lebih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baik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daripada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percik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Rentang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ukuran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dapat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dipisahkan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ialah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antara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3 – 5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mikron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4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873" y="685800"/>
            <a:ext cx="7924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 </a:t>
            </a:r>
          </a:p>
          <a:p>
            <a:pPr lvl="0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Pemisah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venturi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  <a:p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Metode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pemisahan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venturi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didasarkan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atas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kecepatan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gas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tinggi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pada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bagian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disempitkan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kemudan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gas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bersentuhan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dengan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butir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air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dimasukkan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di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daerah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sempit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tersebut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Alat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dapat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memisahakan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partikel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hingga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ukuran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0,1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mikron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gas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larut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di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dalam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 air.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 </a:t>
            </a:r>
          </a:p>
          <a:p>
            <a:pPr lvl="0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Tumbukan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orifice plate</a:t>
            </a:r>
          </a:p>
          <a:p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disusun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oleh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piringan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berlubang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lewat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orifis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membentur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lapisan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hingga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membentuk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percikan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Percikan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bertumbukkan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dengan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penyekat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air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menyerap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gas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serta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mengikat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debu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Ukuran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partikel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paling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kecil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yang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dapat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diserap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ialah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1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mikron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50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Menara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packing</a:t>
            </a:r>
          </a:p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Prinsip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penyerapan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gas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dilakukan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mengkontakkan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cairan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gas di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antara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packing.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Aliran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gas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cairan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mengalir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secara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co-current, counter-current,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ataupun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cross-current.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Ukuran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debu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diserap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ialah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debu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berdiameter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lebih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mikron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lvl="0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Pencuci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pengintian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Prinsip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diterapkan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adalah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pertumbuhan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kondensasi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partikel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ditangani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ialah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partikel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berdiameter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hingga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0,01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mikron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serta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dikumpulkan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permnukaan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filamen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lvl="0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Pembentur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turbulen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Pembentur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turben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dasarnya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ialah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penyerapan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partikel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mengalirkan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aliran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gas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lewat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cairan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berisi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bola-bola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pejal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Partikel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dipisahan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aliran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gas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karena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bertumbukkan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bola-bola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tersebut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Efisiensi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penyerapan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gas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bergantung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jumlah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tahap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digunakan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4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2" y="106680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TERIMA KASIH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http://www.kaskus.us/images/smilies/I-Luv-Indonesi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35052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9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WordArt 2"/>
          <p:cNvSpPr>
            <a:spLocks noChangeArrowheads="1" noChangeShapeType="1" noTextEdit="1"/>
          </p:cNvSpPr>
          <p:nvPr/>
        </p:nvSpPr>
        <p:spPr bwMode="auto">
          <a:xfrm>
            <a:off x="762000" y="685801"/>
            <a:ext cx="53340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i="1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accato222 BT"/>
              </a:rPr>
              <a:t>pengujian emisi cerobong</a:t>
            </a:r>
          </a:p>
        </p:txBody>
      </p:sp>
      <p:sp>
        <p:nvSpPr>
          <p:cNvPr id="707587" name="AutoShape 3"/>
          <p:cNvSpPr>
            <a:spLocks noChangeArrowheads="1"/>
          </p:cNvSpPr>
          <p:nvPr/>
        </p:nvSpPr>
        <p:spPr bwMode="auto">
          <a:xfrm>
            <a:off x="2971800" y="2419351"/>
            <a:ext cx="457200" cy="542925"/>
          </a:xfrm>
          <a:custGeom>
            <a:avLst/>
            <a:gdLst>
              <a:gd name="T0" fmla="*/ 371475 w 21600"/>
              <a:gd name="T1" fmla="*/ 0 h 21600"/>
              <a:gd name="T2" fmla="*/ 0 w 21600"/>
              <a:gd name="T3" fmla="*/ 271463 h 21600"/>
              <a:gd name="T4" fmla="*/ 371475 w 21600"/>
              <a:gd name="T5" fmla="*/ 542925 h 21600"/>
              <a:gd name="T6" fmla="*/ 495300 w 21600"/>
              <a:gd name="T7" fmla="*/ 271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07588" name="AutoShape 4"/>
          <p:cNvSpPr>
            <a:spLocks noChangeArrowheads="1"/>
          </p:cNvSpPr>
          <p:nvPr/>
        </p:nvSpPr>
        <p:spPr bwMode="auto">
          <a:xfrm>
            <a:off x="5867400" y="2428876"/>
            <a:ext cx="457200" cy="542925"/>
          </a:xfrm>
          <a:custGeom>
            <a:avLst/>
            <a:gdLst>
              <a:gd name="T0" fmla="*/ 371475 w 21600"/>
              <a:gd name="T1" fmla="*/ 0 h 21600"/>
              <a:gd name="T2" fmla="*/ 0 w 21600"/>
              <a:gd name="T3" fmla="*/ 271463 h 21600"/>
              <a:gd name="T4" fmla="*/ 371475 w 21600"/>
              <a:gd name="T5" fmla="*/ 542925 h 21600"/>
              <a:gd name="T6" fmla="*/ 495300 w 21600"/>
              <a:gd name="T7" fmla="*/ 271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07589" name="Text Box 5"/>
          <p:cNvSpPr txBox="1">
            <a:spLocks noChangeArrowheads="1"/>
          </p:cNvSpPr>
          <p:nvPr/>
        </p:nvSpPr>
        <p:spPr bwMode="auto">
          <a:xfrm>
            <a:off x="381000" y="3886200"/>
            <a:ext cx="5410200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Team 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berkumpul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untuk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diberi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pengarahan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persiapan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peralatan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Masing-masing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team 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melakukan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inspeksi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ke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area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cerobong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Team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melalukan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pengambilan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sampel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pada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stage 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cerobong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.</a:t>
            </a:r>
          </a:p>
          <a:p>
            <a:pPr marL="457200" indent="-457200" algn="just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Pengambilan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 gas  NO2,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dan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 SO2.</a:t>
            </a:r>
          </a:p>
        </p:txBody>
      </p:sp>
      <p:sp>
        <p:nvSpPr>
          <p:cNvPr id="707590" name="AutoShape 6"/>
          <p:cNvSpPr>
            <a:spLocks noChangeArrowheads="1"/>
          </p:cNvSpPr>
          <p:nvPr/>
        </p:nvSpPr>
        <p:spPr bwMode="auto">
          <a:xfrm>
            <a:off x="7162800" y="3505200"/>
            <a:ext cx="685800" cy="3810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0066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64519" name="Picture 7" descr="RIMG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 descr="RIMG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81201"/>
            <a:ext cx="2362200" cy="16494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64521" name="Picture 9" descr="RIMG00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219200"/>
            <a:ext cx="2362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0" descr="RIMG00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114800"/>
            <a:ext cx="2286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RIMG00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0386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1584082" y="3384551"/>
            <a:ext cx="282450" cy="276999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aseline="2000">
                <a:latin typeface="Verdana" pitchFamily="34" charset="0"/>
              </a:rPr>
              <a:t>1</a:t>
            </a:r>
          </a:p>
        </p:txBody>
      </p:sp>
      <p:sp>
        <p:nvSpPr>
          <p:cNvPr id="707597" name="Text Box 13"/>
          <p:cNvSpPr txBox="1">
            <a:spLocks noChangeArrowheads="1"/>
          </p:cNvSpPr>
          <p:nvPr/>
        </p:nvSpPr>
        <p:spPr bwMode="auto">
          <a:xfrm>
            <a:off x="4555881" y="3232150"/>
            <a:ext cx="397119" cy="3937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aseline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</a:t>
            </a:r>
          </a:p>
        </p:txBody>
      </p:sp>
      <p:sp>
        <p:nvSpPr>
          <p:cNvPr id="707598" name="Text Box 14"/>
          <p:cNvSpPr txBox="1">
            <a:spLocks noChangeArrowheads="1"/>
          </p:cNvSpPr>
          <p:nvPr/>
        </p:nvSpPr>
        <p:spPr bwMode="auto">
          <a:xfrm>
            <a:off x="7315201" y="2844800"/>
            <a:ext cx="282450" cy="276999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aseline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3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7467600" y="5638800"/>
            <a:ext cx="533400" cy="420688"/>
          </a:xfrm>
          <a:prstGeom prst="rect">
            <a:avLst/>
          </a:prstGeom>
          <a:solidFill>
            <a:srgbClr val="FF00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aseline="2000">
                <a:latin typeface="Verdan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6652916"/>
      </p:ext>
    </p:extLst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6" grpId="0"/>
      <p:bldP spid="707587" grpId="0" animBg="1"/>
      <p:bldP spid="707588" grpId="0" animBg="1"/>
      <p:bldP spid="707589" grpId="0" autoUpdateAnimBg="0"/>
      <p:bldP spid="7075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334000" cy="356236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5134"/>
            <a:ext cx="5060950" cy="28527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Picture 5" descr="http://sae-greenline.bravehost.com/Greenline/All-E-Inst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74" y="1752600"/>
            <a:ext cx="3155950" cy="3201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715000" y="914400"/>
            <a:ext cx="315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Alat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pengukur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cerobong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asap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715000" y="5638800"/>
            <a:ext cx="3147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Hasil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pengujian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adalah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 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CO, NO, NO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SO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CO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CxHy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H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temperatur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Velocity</a:t>
            </a:r>
          </a:p>
        </p:txBody>
      </p:sp>
    </p:spTree>
    <p:extLst>
      <p:ext uri="{BB962C8B-B14F-4D97-AF65-F5344CB8AC3E}">
        <p14:creationId xmlns:p14="http://schemas.microsoft.com/office/powerpoint/2010/main" val="41503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ae-greenline.bravehost.com/Greenline/All-E-Inst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4191000" cy="3726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09600" y="49530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mengukur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kualitas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udara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di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keluarkan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oleh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cerobong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asap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Pabrik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Hasil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penguruan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adalah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 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CO, NO, NO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SO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CO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CxHy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H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temperatur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Velocity</a:t>
            </a:r>
          </a:p>
        </p:txBody>
      </p:sp>
    </p:spTree>
    <p:extLst>
      <p:ext uri="{BB962C8B-B14F-4D97-AF65-F5344CB8AC3E}">
        <p14:creationId xmlns:p14="http://schemas.microsoft.com/office/powerpoint/2010/main" val="193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848600" cy="5715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181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8800" y="889844"/>
            <a:ext cx="304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PERALATAN YANG DIPERGUNAKAN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 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Bola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globe,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sibata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Psikrometer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arsman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Kata thermometer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Termometer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suhu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Kompas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Neraca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analitik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Flow rate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-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alat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gelas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Anemometer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Mini </a:t>
            </a:r>
            <a:r>
              <a:rPr lang="fr-FR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pump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A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Impinger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NDIR Analyzer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Gas Chromatography  (GC 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HVDS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Spectrophotometer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64008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538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536376"/>
            <a:ext cx="8014855" cy="632162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519545" y="228599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latin typeface="Arial Narrow" pitchFamily="34" charset="0"/>
              </a:rPr>
              <a:t>PERATURAN PEMERINTAH REPUBLIK INDONESIA NOMOR : 41 TAHUN 1999 TANGGAL : 26 MEI 1999</a:t>
            </a:r>
            <a:endParaRPr lang="en-US" sz="14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" y="0"/>
            <a:ext cx="4496927" cy="36536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47" y="0"/>
            <a:ext cx="4600150" cy="33929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4" y="3523297"/>
            <a:ext cx="4231845" cy="320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04" y="3392978"/>
            <a:ext cx="4949896" cy="346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6919" y="3392978"/>
            <a:ext cx="3961681" cy="327244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62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117AC964-F7E6-4833-BBD0-5E7D7802D1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06E8D-FD77-478C-B40F-CD63FBD6E2E5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9FDBA6E0-5C04-4751-B929-5A1BF368F20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2353</TotalTime>
  <Words>1321</Words>
  <Application>Microsoft Office PowerPoint</Application>
  <PresentationFormat>On-screen Show (4:3)</PresentationFormat>
  <Paragraphs>133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TP030006216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Cerobong</vt:lpstr>
      <vt:lpstr> Ventilator FUNGSI : menciptakan isapan paksa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Dry Process of a Cement Kiln</vt:lpstr>
      <vt:lpstr>Dust Collector</vt:lpstr>
      <vt:lpstr>PowerPoint Presentation</vt:lpstr>
      <vt:lpstr>Pemisah Brown</vt:lpstr>
      <vt:lpstr>Penapisan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“LIMBAH CAIR</dc:title>
  <dc:creator>IMAL EINSTEIN</dc:creator>
  <cp:lastModifiedBy>May</cp:lastModifiedBy>
  <cp:revision>158</cp:revision>
  <dcterms:created xsi:type="dcterms:W3CDTF">2010-06-11T16:05:39Z</dcterms:created>
  <dcterms:modified xsi:type="dcterms:W3CDTF">2015-05-27T07:16:04Z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TC300062169990</vt:lpwstr>
  </property>
</Properties>
</file>