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  <p:sldMasterId id="2147483688" r:id="rId3"/>
    <p:sldMasterId id="2147483766" r:id="rId4"/>
    <p:sldMasterId id="2147483778" r:id="rId5"/>
    <p:sldMasterId id="2147483790" r:id="rId6"/>
    <p:sldMasterId id="2147483802" r:id="rId7"/>
  </p:sldMasterIdLst>
  <p:notesMasterIdLst>
    <p:notesMasterId r:id="rId27"/>
  </p:notesMasterIdLst>
  <p:sldIdLst>
    <p:sldId id="360" r:id="rId8"/>
    <p:sldId id="374" r:id="rId9"/>
    <p:sldId id="375" r:id="rId10"/>
    <p:sldId id="361" r:id="rId11"/>
    <p:sldId id="377" r:id="rId12"/>
    <p:sldId id="379" r:id="rId13"/>
    <p:sldId id="380" r:id="rId14"/>
    <p:sldId id="366" r:id="rId15"/>
    <p:sldId id="367" r:id="rId16"/>
    <p:sldId id="372" r:id="rId17"/>
    <p:sldId id="291" r:id="rId18"/>
    <p:sldId id="368" r:id="rId19"/>
    <p:sldId id="369" r:id="rId20"/>
    <p:sldId id="370" r:id="rId21"/>
    <p:sldId id="293" r:id="rId22"/>
    <p:sldId id="294" r:id="rId23"/>
    <p:sldId id="295" r:id="rId24"/>
    <p:sldId id="297" r:id="rId25"/>
    <p:sldId id="407" r:id="rId26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Corporation" initials="" lastIdx="4" clrIdx="0"/>
  <p:cmAuthor id="1" name="Elisabeth Keating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1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004" autoAdjust="0"/>
  </p:normalViewPr>
  <p:slideViewPr>
    <p:cSldViewPr>
      <p:cViewPr>
        <p:scale>
          <a:sx n="46" d="100"/>
          <a:sy n="46" d="100"/>
        </p:scale>
        <p:origin x="-1206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1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EDE40-12C1-408B-A907-DE08057AC5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10075"/>
            <a:ext cx="555625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82CAA-AB64-4073-83D4-69D6EEBD5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KEMENTERIAN LINGKUNGAN HIDUP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51E7CE-8F08-4231-B8C3-C137813DED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8550E-DACD-4321-AC82-4BB77DAA1942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BCE39-D94A-4503-90F8-35407E7C81FC}" type="slidenum">
              <a:rPr lang="en-US"/>
              <a:pPr/>
              <a:t>15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E07EC-9BBC-4DAA-80B8-33D824EBB36E}" type="slidenum">
              <a:rPr lang="en-US"/>
              <a:pPr/>
              <a:t>16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5065-0C1A-4838-BCED-39118CFE61D4}" type="slidenum">
              <a:rPr lang="en-US"/>
              <a:pPr/>
              <a:t>17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B82CB-EB1E-4C11-AE65-B5A929E179CB}" type="slidenum">
              <a:rPr lang="en-US"/>
              <a:pPr/>
              <a:t>18</a:t>
            </a:fld>
            <a:endParaRPr lang="en-US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936577" y="0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38" tIns="46369" rIns="92738" bIns="46369" anchor="ctr"/>
          <a:lstStyle/>
          <a:p>
            <a:endParaRPr lang="en-US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936577" y="8819515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21" tIns="0" rIns="19321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8819515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38" tIns="46369" rIns="92738" bIns="46369" anchor="ctr"/>
          <a:lstStyle/>
          <a:p>
            <a:endParaRPr lang="en-US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38" tIns="46369" rIns="92738" bIns="46369" anchor="ctr"/>
          <a:lstStyle/>
          <a:p>
            <a:endParaRPr 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26254" y="4408146"/>
            <a:ext cx="5094393" cy="4177665"/>
          </a:xfrm>
          <a:noFill/>
          <a:ln/>
        </p:spPr>
        <p:txBody>
          <a:bodyPr lIns="93382" tIns="46692" rIns="93382" bIns="46692"/>
          <a:lstStyle/>
          <a:p>
            <a:r>
              <a:rPr lang="en-US"/>
              <a:t>EPA/DOT gives a more reasonable upper limit on flammability - it is within the bounds of ambient working conditions found in factories.</a:t>
            </a:r>
          </a:p>
          <a:p>
            <a:endParaRPr lang="en-US"/>
          </a:p>
          <a:p>
            <a:r>
              <a:rPr lang="en-US"/>
              <a:t>OSHA limit is below a lot of working conditions found in southern states in the summer. </a:t>
            </a:r>
          </a:p>
        </p:txBody>
      </p:sp>
      <p:sp>
        <p:nvSpPr>
          <p:cNvPr id="1484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3263"/>
            <a:ext cx="4624388" cy="34686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6051E-EF52-4170-9E22-2BB03A5B315E}" type="slidenum">
              <a:rPr lang="en-US"/>
              <a:pPr/>
              <a:t>19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953000"/>
            <a:ext cx="57150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752600" y="3352800"/>
            <a:ext cx="5715000" cy="16002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7B26A6-348A-4F28-967A-CFDE560B0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9932-AA44-43F4-9125-4E5A4DE36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791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175D1-AEB9-4D33-8393-B1B80C2E3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2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77DFA3-5D3D-47CF-A7FB-8EB9176B1D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7504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6A6-348A-4F28-967A-CFDE560B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8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985E-340A-4618-A2E3-1E719421D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E3-49DB-4FCC-8D0E-24557494F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1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5F6-DFEB-483A-A5B7-C03429AE8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3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900-42F7-4DF5-8D0B-DAD45D1F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54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D6C1-D7D2-49AB-9283-7377A11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7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840C-F5A5-4C35-84C4-70C7E05F7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8985E-340A-4618-A2E3-1E719421D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3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48D4-0051-426A-B74A-51C7D9FAA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00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ACF-9E09-418E-86EC-1A6110E86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15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9932-AA44-43F4-9125-4E5A4DE36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5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75D1-AEB9-4D33-8393-B1B80C2E3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3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7B26A6-348A-4F28-967A-CFDE560B0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8985E-340A-4618-A2E3-1E719421D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9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56E3-49DB-4FCC-8D0E-24557494F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4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45F6-DFEB-483A-A5B7-C03429AE8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07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5D900-42F7-4DF5-8D0B-DAD45D1F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90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8D6C1-D7D2-49AB-9283-7377A11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56E3-49DB-4FCC-8D0E-24557494F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4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9840C-F5A5-4C35-84C4-70C7E05F7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48D4-0051-426A-B74A-51C7D9FAA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4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6ACF-9E09-418E-86EC-1A6110E86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9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9932-AA44-43F4-9125-4E5A4DE36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5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175D1-AEB9-4D33-8393-B1B80C2E3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1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77DFA3-5D3D-47CF-A7FB-8EB9176B1D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7504"/>
      </p:ext>
    </p:extLst>
  </p:cSld>
  <p:clrMapOvr>
    <a:masterClrMapping/>
  </p:clrMapOvr>
  <p:transition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5C52B3-E067-4730-BE9F-8FD14A701C06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01B4-69FE-4FE8-B0C0-31B8E23BDB00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21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7EEE-1424-4EF2-8D0A-50DBEA16603E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89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9896-6E94-4A38-AB6F-8B75B4BAC946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3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45F6-DFEB-483A-A5B7-C03429AE8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6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36F8-AAA0-4A31-BE58-F99ABB335972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5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4855D-0F33-410C-B882-876700445EF1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09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022CA-A727-4E95-8CDC-0C39B33AC2A6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94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D9E6-7AA1-4A03-BE31-ED634CA3D3C1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8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61FB-2C49-447E-984B-A14E260CF261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89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0A8C-06E9-42DD-BD41-19850190F799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96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4747-ABBA-4C22-9BD6-92A4F8629012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3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6A6-348A-4F28-967A-CFDE560B0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985E-340A-4618-A2E3-1E719421D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E3-49DB-4FCC-8D0E-24557494F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5D900-42F7-4DF5-8D0B-DAD45D1FF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2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5F6-DFEB-483A-A5B7-C03429AE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900-42F7-4DF5-8D0B-DAD45D1F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D6C1-D7D2-49AB-9283-7377A11C8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840C-F5A5-4C35-84C4-70C7E05F7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48D4-0051-426A-B74A-51C7D9FAA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66ACF-9E09-418E-86EC-1A6110E861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9932-AA44-43F4-9125-4E5A4DE36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75D1-AEB9-4D33-8393-B1B80C2E3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6A6-348A-4F28-967A-CFDE560B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5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985E-340A-4618-A2E3-1E719421D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8D6C1-D7D2-49AB-9283-7377A11C8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01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E3-49DB-4FCC-8D0E-24557494F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5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5F6-DFEB-483A-A5B7-C03429AE8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2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900-42F7-4DF5-8D0B-DAD45D1F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53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D6C1-D7D2-49AB-9283-7377A11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0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840C-F5A5-4C35-84C4-70C7E05F7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24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48D4-0051-426A-B74A-51C7D9FAA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0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ACF-9E09-418E-86EC-1A6110E86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08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9932-AA44-43F4-9125-4E5A4DE36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822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75D1-AEB9-4D33-8393-B1B80C2E3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7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6A6-348A-4F28-967A-CFDE560B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5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9840C-F5A5-4C35-84C4-70C7E05F7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69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985E-340A-4618-A2E3-1E719421D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22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E3-49DB-4FCC-8D0E-24557494F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433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5F6-DFEB-483A-A5B7-C03429AE8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89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900-42F7-4DF5-8D0B-DAD45D1F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6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D6C1-D7D2-49AB-9283-7377A11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16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840C-F5A5-4C35-84C4-70C7E05F7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0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48D4-0051-426A-B74A-51C7D9FAA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9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ACF-9E09-418E-86EC-1A6110E86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08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9932-AA44-43F4-9125-4E5A4DE36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30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75D1-AEB9-4D33-8393-B1B80C2E3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5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48D4-0051-426A-B74A-51C7D9FAA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6ACF-9E09-418E-86EC-1A6110E86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9248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6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4375" y="6248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fld id="{B3EC46C5-4CAC-4278-98B9-C8A8BF6365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9pPr>
    </p:titleStyle>
    <p:bodyStyle>
      <a:lvl1pPr marL="447675" indent="-447675" algn="l" rtl="0" eaLnBrk="1" fontAlgn="base" hangingPunct="1">
        <a:spcBef>
          <a:spcPct val="60000"/>
        </a:spcBef>
        <a:spcAft>
          <a:spcPct val="0"/>
        </a:spcAft>
        <a:buClr>
          <a:srgbClr val="663300"/>
        </a:buClr>
        <a:buChar char="•"/>
        <a:defRPr sz="2000">
          <a:solidFill>
            <a:srgbClr val="824100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>
          <a:solidFill>
            <a:srgbClr val="824100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600">
          <a:solidFill>
            <a:srgbClr val="824100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36686" y="936486"/>
            <a:ext cx="8610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1772" y="1219200"/>
            <a:ext cx="8045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Bell Gothic Std Black" pitchFamily="34" charset="0"/>
              </a:rPr>
              <a:t>PENGOLAHAN LIMBAH  B3</a:t>
            </a:r>
            <a:endParaRPr lang="en-US" sz="4800" dirty="0">
              <a:solidFill>
                <a:srgbClr val="C00000"/>
              </a:solidFill>
              <a:latin typeface="Bell Gothic Std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895" y="228600"/>
            <a:ext cx="2903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Gothic Std Black" pitchFamily="34" charset="0"/>
              </a:rPr>
              <a:t>MODUL -  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ll Gothic Std Black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048000" y="6019800"/>
            <a:ext cx="5007095" cy="644472"/>
          </a:xfrm>
          <a:custGeom>
            <a:avLst/>
            <a:gdLst>
              <a:gd name="connsiteX0" fmla="*/ 0 w 4524194"/>
              <a:gd name="connsiteY0" fmla="*/ 0 h 644470"/>
              <a:gd name="connsiteX1" fmla="*/ 4201959 w 4524194"/>
              <a:gd name="connsiteY1" fmla="*/ 0 h 644470"/>
              <a:gd name="connsiteX2" fmla="*/ 4524194 w 4524194"/>
              <a:gd name="connsiteY2" fmla="*/ 322235 h 644470"/>
              <a:gd name="connsiteX3" fmla="*/ 4201959 w 4524194"/>
              <a:gd name="connsiteY3" fmla="*/ 644470 h 644470"/>
              <a:gd name="connsiteX4" fmla="*/ 0 w 4524194"/>
              <a:gd name="connsiteY4" fmla="*/ 644470 h 644470"/>
              <a:gd name="connsiteX5" fmla="*/ 0 w 4524194"/>
              <a:gd name="connsiteY5" fmla="*/ 0 h 64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4194" h="644470">
                <a:moveTo>
                  <a:pt x="4524194" y="644469"/>
                </a:moveTo>
                <a:lnTo>
                  <a:pt x="322235" y="644469"/>
                </a:lnTo>
                <a:lnTo>
                  <a:pt x="0" y="322235"/>
                </a:lnTo>
                <a:lnTo>
                  <a:pt x="322235" y="1"/>
                </a:lnTo>
                <a:lnTo>
                  <a:pt x="4524194" y="1"/>
                </a:lnTo>
                <a:lnTo>
                  <a:pt x="4524194" y="644469"/>
                </a:lnTo>
                <a:close/>
              </a:path>
            </a:pathLst>
          </a:custGeom>
          <a:ln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22764" tIns="91441" rIns="170688" bIns="9144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Ir. MUH. ARIF LATAR, MSc</a:t>
            </a:r>
            <a:endParaRPr lang="en-US" sz="2400" kern="1200" dirty="0"/>
          </a:p>
        </p:txBody>
      </p:sp>
      <p:sp>
        <p:nvSpPr>
          <p:cNvPr id="26" name="Rectangle 25"/>
          <p:cNvSpPr/>
          <p:nvPr/>
        </p:nvSpPr>
        <p:spPr>
          <a:xfrm>
            <a:off x="685800" y="2209800"/>
            <a:ext cx="77724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PENGOLAHAN  LIMBAH BAHAN BERACUN DAN BERBAHAYA 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(B3)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58091" y="5029200"/>
            <a:ext cx="8153400" cy="762000"/>
          </a:xfrm>
          <a:prstGeom prst="rect">
            <a:avLst/>
          </a:prstGeom>
          <a:solidFill>
            <a:srgbClr val="CCFF33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Kozuka Gothic Pro H" pitchFamily="34" charset="-128"/>
                <a:ea typeface="Kozuka Gothic Pro H" pitchFamily="34" charset="-128"/>
              </a:rPr>
              <a:t>FAKULTAS ILMU IMU KESEHATAN – JURUSAHAN KESEHATAN MASYARAKAT, </a:t>
            </a:r>
          </a:p>
          <a:p>
            <a:pPr algn="ctr"/>
            <a:r>
              <a:rPr lang="en-US" dirty="0" smtClean="0">
                <a:latin typeface="Kozuka Gothic Pro H" pitchFamily="34" charset="-128"/>
                <a:ea typeface="Kozuka Gothic Pro H" pitchFamily="34" charset="-128"/>
              </a:rPr>
              <a:t>PEMINATAN   K3- INDUSTRI</a:t>
            </a:r>
            <a:endParaRPr lang="en-US" dirty="0"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49695" y="6019800"/>
            <a:ext cx="1153688" cy="78677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015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09538" y="1389597"/>
            <a:ext cx="5497512" cy="236988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Sumber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Tidak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Spesifik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Tahoma" pitchFamily="34" charset="0"/>
              </a:rPr>
              <a:t>(</a:t>
            </a:r>
            <a:r>
              <a:rPr lang="en-US" sz="1400" dirty="0" err="1">
                <a:solidFill>
                  <a:srgbClr val="008000"/>
                </a:solidFill>
                <a:latin typeface="Tahoma" pitchFamily="34" charset="0"/>
              </a:rPr>
              <a:t>berdasarkan</a:t>
            </a:r>
            <a:r>
              <a:rPr lang="en-US" sz="14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Tahoma" pitchFamily="34" charset="0"/>
              </a:rPr>
              <a:t>Lampiran</a:t>
            </a:r>
            <a:r>
              <a:rPr lang="en-US" sz="1400" dirty="0">
                <a:solidFill>
                  <a:srgbClr val="008000"/>
                </a:solidFill>
                <a:latin typeface="Tahoma" pitchFamily="34" charset="0"/>
              </a:rPr>
              <a:t> I, </a:t>
            </a:r>
            <a:r>
              <a:rPr lang="en-US" sz="1400" dirty="0" err="1">
                <a:solidFill>
                  <a:srgbClr val="008000"/>
                </a:solidFill>
                <a:latin typeface="Tahoma" pitchFamily="34" charset="0"/>
              </a:rPr>
              <a:t>tabel</a:t>
            </a:r>
            <a:r>
              <a:rPr lang="en-US" sz="1400" dirty="0">
                <a:solidFill>
                  <a:srgbClr val="008000"/>
                </a:solidFill>
                <a:latin typeface="Tahoma" pitchFamily="34" charset="0"/>
              </a:rPr>
              <a:t> 1, PP 85 /1999)</a:t>
            </a:r>
            <a:endParaRPr lang="en-US" sz="1800" dirty="0">
              <a:solidFill>
                <a:srgbClr val="008000"/>
              </a:solidFill>
              <a:latin typeface="Tahoma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Sumber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Spesifik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Tahoma" pitchFamily="34" charset="0"/>
              </a:rPr>
              <a:t>(</a:t>
            </a:r>
            <a:r>
              <a:rPr lang="en-US" sz="1400" dirty="0" err="1">
                <a:solidFill>
                  <a:srgbClr val="008000"/>
                </a:solidFill>
                <a:latin typeface="Tahoma" pitchFamily="34" charset="0"/>
              </a:rPr>
              <a:t>berdasarkan</a:t>
            </a:r>
            <a:r>
              <a:rPr lang="en-US" sz="14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Tahoma" pitchFamily="34" charset="0"/>
              </a:rPr>
              <a:t>Lampiran</a:t>
            </a:r>
            <a:r>
              <a:rPr lang="en-US" sz="1400" dirty="0">
                <a:solidFill>
                  <a:srgbClr val="008000"/>
                </a:solidFill>
                <a:latin typeface="Tahoma" pitchFamily="34" charset="0"/>
              </a:rPr>
              <a:t> I, </a:t>
            </a:r>
            <a:r>
              <a:rPr lang="en-US" sz="1400" dirty="0" err="1">
                <a:solidFill>
                  <a:srgbClr val="008000"/>
                </a:solidFill>
                <a:latin typeface="Tahoma" pitchFamily="34" charset="0"/>
              </a:rPr>
              <a:t>tabel</a:t>
            </a:r>
            <a:r>
              <a:rPr lang="en-US" sz="1400" dirty="0">
                <a:solidFill>
                  <a:srgbClr val="008000"/>
                </a:solidFill>
                <a:latin typeface="Tahoma" pitchFamily="34" charset="0"/>
              </a:rPr>
              <a:t> 2,  PP 85/1999)</a:t>
            </a:r>
          </a:p>
          <a:p>
            <a:pPr eaLnBrk="1" hangingPunct="1">
              <a:buFontTx/>
              <a:buAutoNum type="arabicPeriod"/>
            </a:pP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Bahan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kimia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kadaluarsa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;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Tumpahan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;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sisa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kemasan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;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buangan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produk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yang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tidak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memenuhi</a:t>
            </a:r>
            <a:r>
              <a:rPr lang="en-US" sz="1800" dirty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Tahoma" pitchFamily="34" charset="0"/>
              </a:rPr>
              <a:t>spesifikasi</a:t>
            </a:r>
            <a:endParaRPr lang="en-US" sz="1800" dirty="0">
              <a:solidFill>
                <a:srgbClr val="008000"/>
              </a:solidFill>
              <a:latin typeface="Tahoma" pitchFamily="34" charset="0"/>
            </a:endParaRPr>
          </a:p>
          <a:p>
            <a:pPr eaLnBrk="1" hangingPunct="1"/>
            <a:endParaRPr lang="en-US" sz="1800" dirty="0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13315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9538" y="4191000"/>
            <a:ext cx="2774950" cy="36909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err="1">
                <a:solidFill>
                  <a:srgbClr val="008000"/>
                </a:solidFill>
              </a:rPr>
              <a:t>Mudah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meledak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err="1">
                <a:solidFill>
                  <a:srgbClr val="008000"/>
                </a:solidFill>
              </a:rPr>
              <a:t>Mudah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terbakar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err="1">
                <a:solidFill>
                  <a:srgbClr val="008000"/>
                </a:solidFill>
              </a:rPr>
              <a:t>Reaktif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3316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895600" y="4191001"/>
            <a:ext cx="2711450" cy="495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i="1" dirty="0" err="1">
                <a:solidFill>
                  <a:srgbClr val="FF0000"/>
                </a:solidFill>
              </a:rPr>
              <a:t>Beracun</a:t>
            </a:r>
            <a:r>
              <a:rPr lang="en-US" sz="1600" i="1" dirty="0">
                <a:solidFill>
                  <a:srgbClr val="FF0000"/>
                </a:solidFill>
              </a:rPr>
              <a:t> (</a:t>
            </a:r>
            <a:r>
              <a:rPr lang="en-US" sz="1600" i="1" dirty="0" err="1">
                <a:solidFill>
                  <a:srgbClr val="FF0000"/>
                </a:solidFill>
              </a:rPr>
              <a:t>Uji</a:t>
            </a:r>
            <a:r>
              <a:rPr lang="en-US" sz="1600" i="1" dirty="0">
                <a:solidFill>
                  <a:srgbClr val="FF0000"/>
                </a:solidFill>
              </a:rPr>
              <a:t> TCLP)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err="1">
                <a:solidFill>
                  <a:srgbClr val="008000"/>
                </a:solidFill>
              </a:rPr>
              <a:t>Infeksius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err="1">
                <a:solidFill>
                  <a:srgbClr val="008000"/>
                </a:solidFill>
              </a:rPr>
              <a:t>Bersifat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korosif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03188" y="3733800"/>
            <a:ext cx="5230812" cy="396875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2000">
                <a:latin typeface="Tahoma" pitchFamily="34" charset="0"/>
              </a:rPr>
              <a:t>Berdasarkan Karakteristik Limbah B3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09538" y="5638800"/>
            <a:ext cx="7707312" cy="1006475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2000" b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000">
                <a:latin typeface="Tahoma" pitchFamily="34" charset="0"/>
              </a:rPr>
              <a:t>Berdasarkan Pengujian toksikologi untuk menentukan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>
                <a:latin typeface="Tahoma" pitchFamily="34" charset="0"/>
              </a:rPr>
              <a:t>    sifat akut (LD50) dan/atau kronik (Lampiran III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>
                <a:latin typeface="Tahoma" pitchFamily="34" charset="0"/>
              </a:rPr>
              <a:t>    PP 85/1999 dg mempertimbangkan 11 faktor)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76200" y="947738"/>
            <a:ext cx="5638800" cy="396875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2000" dirty="0" err="1">
                <a:latin typeface="Tahoma" pitchFamily="34" charset="0"/>
              </a:rPr>
              <a:t>Limbah</a:t>
            </a:r>
            <a:r>
              <a:rPr lang="en-US" sz="2000" dirty="0">
                <a:latin typeface="Tahoma" pitchFamily="34" charset="0"/>
              </a:rPr>
              <a:t> B3 </a:t>
            </a:r>
            <a:r>
              <a:rPr lang="en-US" sz="2000" dirty="0" err="1">
                <a:latin typeface="Tahoma" pitchFamily="34" charset="0"/>
              </a:rPr>
              <a:t>menurut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sumbernya</a:t>
            </a:r>
            <a:r>
              <a:rPr lang="en-US" sz="2000" dirty="0">
                <a:latin typeface="Tahoma" pitchFamily="34" charset="0"/>
              </a:rPr>
              <a:t> :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228600" y="228600"/>
            <a:ext cx="5181600" cy="522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just" eaLnBrk="0" hangingPunct="0"/>
            <a:r>
              <a:rPr lang="en-US" sz="3300">
                <a:solidFill>
                  <a:srgbClr val="993300"/>
                </a:solidFill>
              </a:rPr>
              <a:t>Identifikasi Limbah B3</a:t>
            </a:r>
          </a:p>
        </p:txBody>
      </p:sp>
      <p:sp>
        <p:nvSpPr>
          <p:cNvPr id="13321" name="Rectangle 11" descr="30%"/>
          <p:cNvSpPr>
            <a:spLocks noChangeArrowheads="1"/>
          </p:cNvSpPr>
          <p:nvPr/>
        </p:nvSpPr>
        <p:spPr bwMode="auto">
          <a:xfrm>
            <a:off x="76200" y="792481"/>
            <a:ext cx="8229600" cy="45719"/>
          </a:xfrm>
          <a:prstGeom prst="rect">
            <a:avLst/>
          </a:prstGeom>
          <a:pattFill prst="pct30">
            <a:fgClr>
              <a:schemeClr val="hlink"/>
            </a:fgClr>
            <a:bgClr>
              <a:srgbClr val="FF0066"/>
            </a:bgClr>
          </a:patt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13322" name="Picture 12" descr="paint-identlb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37373"/>
            <a:ext cx="3252699" cy="21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5715000" y="4038600"/>
            <a:ext cx="2895600" cy="1295400"/>
          </a:xfrm>
          <a:prstGeom prst="rect">
            <a:avLst/>
          </a:prstGeom>
          <a:solidFill>
            <a:srgbClr val="92D050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i="1" dirty="0" err="1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Disarankan</a:t>
            </a:r>
            <a:r>
              <a:rPr lang="en-US" i="1" dirty="0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 Screening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i="1" dirty="0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test </a:t>
            </a:r>
            <a:r>
              <a:rPr lang="en-US" i="1" dirty="0" err="1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atau</a:t>
            </a:r>
            <a:r>
              <a:rPr lang="en-US" i="1" dirty="0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 Finger print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i="1" dirty="0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test</a:t>
            </a:r>
            <a:r>
              <a:rPr lang="en-US" dirty="0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indikasi</a:t>
            </a:r>
            <a:endParaRPr lang="en-US" dirty="0">
              <a:solidFill>
                <a:srgbClr val="990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awal</a:t>
            </a:r>
            <a:r>
              <a:rPr lang="en-US" dirty="0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karakteristik</a:t>
            </a:r>
            <a:r>
              <a:rPr lang="en-US" dirty="0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 LB3</a:t>
            </a:r>
            <a:endParaRPr lang="en-US" sz="2000" dirty="0">
              <a:solidFill>
                <a:srgbClr val="990000"/>
              </a:solidFill>
              <a:latin typeface="Century Gothic" pitchFamily="34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8610600" y="22098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id-ID">
              <a:cs typeface="+mn-cs"/>
            </a:endParaRPr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 flipH="1">
            <a:off x="87630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FC5617-ADAF-4673-BD33-F3F7AE23272B}" type="slidenum">
              <a:rPr lang="en-US"/>
              <a:pPr/>
              <a:t>11</a:t>
            </a:fld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15240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0161" y="909503"/>
            <a:ext cx="8153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d-ID" sz="6000" b="1" dirty="0">
                <a:latin typeface="Arno Pro Smbd Display" pitchFamily="18" charset="0"/>
              </a:rPr>
              <a:t>KARAKTERISTIK LIMBAH </a:t>
            </a:r>
            <a:r>
              <a:rPr lang="id-ID" sz="6000" b="1" dirty="0" smtClean="0">
                <a:latin typeface="Arno Pro Smbd Display" pitchFamily="18" charset="0"/>
              </a:rPr>
              <a:t>B3</a:t>
            </a:r>
            <a:endParaRPr lang="en-US" sz="6000" b="1" dirty="0">
              <a:latin typeface="Arno Pro Smbd Display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4400" b="1" i="1" dirty="0">
                <a:latin typeface="Arno Pro Smbd Display" pitchFamily="18" charset="0"/>
              </a:rPr>
              <a:t>“ </a:t>
            </a:r>
            <a:r>
              <a:rPr lang="en-US" sz="4400" b="1" i="1" dirty="0" err="1">
                <a:latin typeface="Arno Pro Smbd Display" pitchFamily="18" charset="0"/>
              </a:rPr>
              <a:t>Klasifikasi</a:t>
            </a:r>
            <a:r>
              <a:rPr lang="en-US" sz="4400" b="1" i="1" dirty="0">
                <a:latin typeface="Arno Pro Smbd Display" pitchFamily="18" charset="0"/>
              </a:rPr>
              <a:t> &amp; </a:t>
            </a:r>
            <a:r>
              <a:rPr lang="en-US" sz="4400" b="1" i="1" dirty="0" err="1">
                <a:latin typeface="Arno Pro Smbd Display" pitchFamily="18" charset="0"/>
              </a:rPr>
              <a:t>Bahaya</a:t>
            </a:r>
            <a:r>
              <a:rPr lang="en-US" sz="4400" b="1" i="1" dirty="0">
                <a:latin typeface="Arno Pro Smbd Display" pitchFamily="18" charset="0"/>
              </a:rPr>
              <a:t> </a:t>
            </a:r>
            <a:r>
              <a:rPr lang="en-US" sz="4400" b="1" i="1" dirty="0" err="1">
                <a:latin typeface="Arno Pro Smbd Display" pitchFamily="18" charset="0"/>
              </a:rPr>
              <a:t>Fisik</a:t>
            </a:r>
            <a:r>
              <a:rPr lang="en-US" sz="4400" b="1" i="1" dirty="0">
                <a:latin typeface="Arno Pro Smbd Display" pitchFamily="18" charset="0"/>
              </a:rPr>
              <a:t> B3 “</a:t>
            </a:r>
          </a:p>
          <a:p>
            <a:pPr algn="ctr" eaLnBrk="0" hangingPunct="0">
              <a:spcBef>
                <a:spcPct val="50000"/>
              </a:spcBef>
            </a:pPr>
            <a:endParaRPr lang="en-US" sz="4400" b="1" i="1" dirty="0">
              <a:latin typeface="Arno Pro Smbd Displa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12192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meledak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pengoksidasi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menyala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menyala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menyala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amat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beracun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beracun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beracun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berbahaya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korosif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iritasi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berbahayabagi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karsinogenik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teratogenik</a:t>
            </a:r>
            <a:r>
              <a:rPr lang="en-US" sz="2000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mutagenik</a:t>
            </a:r>
            <a:r>
              <a:rPr lang="en-US" sz="2000" dirty="0"/>
              <a:t>.</a:t>
            </a:r>
          </a:p>
        </p:txBody>
      </p:sp>
      <p:pic>
        <p:nvPicPr>
          <p:cNvPr id="4" name="Picture 8" descr="hazardous-waste-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200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162800" cy="1600200"/>
          </a:xfrm>
        </p:spPr>
        <p:txBody>
          <a:bodyPr/>
          <a:lstStyle/>
          <a:p>
            <a:pPr algn="l"/>
            <a:r>
              <a:rPr lang="en-US" sz="4000" dirty="0" smtClean="0"/>
              <a:t>KARAKTERISTIK LMBAH B3 </a:t>
            </a: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/>
              <a:t>PP No. 18 </a:t>
            </a:r>
            <a:r>
              <a:rPr lang="en-US" sz="2800" dirty="0" err="1"/>
              <a:t>tahun</a:t>
            </a:r>
            <a:r>
              <a:rPr lang="en-US" sz="2800" dirty="0"/>
              <a:t> 1999 yang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mencantumkan</a:t>
            </a:r>
            <a:r>
              <a:rPr lang="en-US" sz="2800" dirty="0"/>
              <a:t> 6 (</a:t>
            </a:r>
            <a:r>
              <a:rPr lang="en-US" sz="2800" dirty="0" err="1"/>
              <a:t>enam</a:t>
            </a:r>
            <a:r>
              <a:rPr lang="en-US" sz="2800" dirty="0"/>
              <a:t>) </a:t>
            </a:r>
            <a:r>
              <a:rPr lang="en-US" sz="2800" dirty="0" err="1"/>
              <a:t>kriteria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14600"/>
            <a:ext cx="5527573" cy="29718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 smtClean="0">
                <a:latin typeface="Arial Rounded MT Bold" pitchFamily="34" charset="0"/>
              </a:rPr>
              <a:t>Mudah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meledak</a:t>
            </a:r>
            <a:endParaRPr lang="en-US" sz="3200" b="1" dirty="0">
              <a:latin typeface="Arial Rounded MT Bold" pitchFamily="34" charset="0"/>
            </a:endParaRPr>
          </a:p>
          <a:p>
            <a:pPr marL="457200" lvl="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>
                <a:latin typeface="Arial Rounded MT Bold" pitchFamily="34" charset="0"/>
              </a:rPr>
              <a:t>M</a:t>
            </a:r>
            <a:r>
              <a:rPr lang="en-US" sz="3200" b="1" dirty="0" err="1" smtClean="0">
                <a:latin typeface="Arial Rounded MT Bold" pitchFamily="34" charset="0"/>
              </a:rPr>
              <a:t>udah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terbakar</a:t>
            </a:r>
            <a:endParaRPr lang="en-US" sz="3200" b="1" dirty="0">
              <a:latin typeface="Arial Rounded MT Bold" pitchFamily="34" charset="0"/>
            </a:endParaRPr>
          </a:p>
          <a:p>
            <a:pPr marL="457200" lvl="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>
                <a:latin typeface="Arial Rounded MT Bold" pitchFamily="34" charset="0"/>
              </a:rPr>
              <a:t>B</a:t>
            </a:r>
            <a:r>
              <a:rPr lang="en-US" sz="3200" b="1" dirty="0" err="1" smtClean="0">
                <a:latin typeface="Arial Rounded MT Bold" pitchFamily="34" charset="0"/>
              </a:rPr>
              <a:t>ersifat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reaktif</a:t>
            </a:r>
            <a:endParaRPr lang="en-US" sz="3200" b="1" dirty="0">
              <a:latin typeface="Arial Rounded MT Bold" pitchFamily="34" charset="0"/>
            </a:endParaRPr>
          </a:p>
          <a:p>
            <a:pPr marL="457200" lvl="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 smtClean="0">
                <a:latin typeface="Arial Rounded MT Bold" pitchFamily="34" charset="0"/>
              </a:rPr>
              <a:t>Beracun</a:t>
            </a:r>
            <a:endParaRPr lang="en-US" sz="3200" b="1" dirty="0">
              <a:latin typeface="Arial Rounded MT Bold" pitchFamily="34" charset="0"/>
            </a:endParaRPr>
          </a:p>
          <a:p>
            <a:pPr marL="457200" lvl="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>
                <a:latin typeface="Arial Rounded MT Bold" pitchFamily="34" charset="0"/>
              </a:rPr>
              <a:t>M</a:t>
            </a:r>
            <a:r>
              <a:rPr lang="en-US" sz="3200" b="1" dirty="0" err="1" smtClean="0">
                <a:latin typeface="Arial Rounded MT Bold" pitchFamily="34" charset="0"/>
              </a:rPr>
              <a:t>enyebabkan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infeksi</a:t>
            </a:r>
            <a:endParaRPr lang="en-US" sz="3200" b="1" dirty="0">
              <a:latin typeface="Arial Rounded MT Bold" pitchFamily="34" charset="0"/>
            </a:endParaRPr>
          </a:p>
          <a:p>
            <a:pPr marL="457200" lvl="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>
                <a:latin typeface="Arial Rounded MT Bold" pitchFamily="34" charset="0"/>
              </a:rPr>
              <a:t>B</a:t>
            </a:r>
            <a:r>
              <a:rPr lang="en-US" sz="3200" b="1" dirty="0" err="1" smtClean="0">
                <a:latin typeface="Arial Rounded MT Bold" pitchFamily="34" charset="0"/>
              </a:rPr>
              <a:t>ersifat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korosif</a:t>
            </a:r>
            <a:endParaRPr lang="en-US" sz="3200" b="1" dirty="0">
              <a:latin typeface="Arial Rounded MT Bold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US" sz="32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1"/>
            <a:ext cx="4101663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2" descr="paint-identl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6350"/>
            <a:ext cx="4876800" cy="537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278" y="838200"/>
            <a:ext cx="7010400" cy="5334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Bahan</a:t>
            </a:r>
            <a:r>
              <a:rPr lang="en-US" sz="3600" b="1" dirty="0"/>
              <a:t> </a:t>
            </a:r>
            <a:r>
              <a:rPr lang="en-US" sz="3600" b="1" dirty="0" err="1"/>
              <a:t>kimia</a:t>
            </a:r>
            <a:r>
              <a:rPr lang="en-US" sz="3600" b="1" dirty="0"/>
              <a:t> yang </a:t>
            </a:r>
            <a:r>
              <a:rPr lang="en-US" sz="3600" b="1" dirty="0" err="1"/>
              <a:t>mudah</a:t>
            </a:r>
            <a:r>
              <a:rPr lang="en-US" sz="3600" b="1" dirty="0"/>
              <a:t> </a:t>
            </a:r>
            <a:r>
              <a:rPr lang="en-US" sz="3600" b="1" dirty="0" err="1"/>
              <a:t>meledak</a:t>
            </a:r>
            <a:endParaRPr lang="en-US" sz="3600" b="1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1762257" y="1837659"/>
            <a:ext cx="6909614" cy="411480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rial Rounded MT Bold" pitchFamily="34" charset="0"/>
              </a:rPr>
              <a:t>Zat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kimia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peka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terhadap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suhu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 </a:t>
            </a:r>
            <a:r>
              <a:rPr lang="en-US" sz="2400" dirty="0" err="1">
                <a:latin typeface="Arial Rounded MT Bold" pitchFamily="34" charset="0"/>
              </a:rPr>
              <a:t>tekanan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tinggi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atau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goncangan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mendadak</a:t>
            </a:r>
            <a:r>
              <a:rPr lang="en-US" sz="2400" dirty="0">
                <a:latin typeface="Arial Rounded MT Bold" pitchFamily="34" charset="0"/>
              </a:rPr>
              <a:t>. </a:t>
            </a:r>
            <a:r>
              <a:rPr lang="en-US" sz="2400" dirty="0" err="1">
                <a:latin typeface="Arial Rounded MT Bold" pitchFamily="34" charset="0"/>
              </a:rPr>
              <a:t>Zat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atau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cair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atau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campuran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keduanya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akibat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suatu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reaksi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kimia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dapat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menghasilkan</a:t>
            </a:r>
            <a:r>
              <a:rPr lang="en-US" sz="2400" dirty="0">
                <a:latin typeface="Arial Rounded MT Bold" pitchFamily="34" charset="0"/>
              </a:rPr>
              <a:t> gas </a:t>
            </a:r>
            <a:r>
              <a:rPr lang="en-US" sz="2400" dirty="0" err="1">
                <a:latin typeface="Arial Rounded MT Bold" pitchFamily="34" charset="0"/>
              </a:rPr>
              <a:t>dalam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jumlah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tekanan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besar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serta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suhu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tinggi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sehingga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bisa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menimbulkan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peledakan</a:t>
            </a:r>
            <a:r>
              <a:rPr lang="en-US" sz="2400" dirty="0">
                <a:latin typeface="Arial Rounded MT Bold" pitchFamily="34" charset="0"/>
              </a:rPr>
              <a:t>. </a:t>
            </a:r>
          </a:p>
          <a:p>
            <a:r>
              <a:rPr lang="en-US" sz="2400" dirty="0" err="1" smtClean="0">
                <a:latin typeface="Arial Rounded MT Bold" pitchFamily="34" charset="0"/>
              </a:rPr>
              <a:t>Contoh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: </a:t>
            </a:r>
            <a:r>
              <a:rPr lang="en-US" sz="2400" dirty="0" err="1">
                <a:latin typeface="Arial Rounded MT Bold" pitchFamily="34" charset="0"/>
              </a:rPr>
              <a:t>Trinitrotoluen</a:t>
            </a:r>
            <a:r>
              <a:rPr lang="en-US" sz="2400" dirty="0">
                <a:latin typeface="Arial Rounded MT Bold" pitchFamily="34" charset="0"/>
              </a:rPr>
              <a:t> (TNT), nitroglycerine, </a:t>
            </a:r>
            <a:r>
              <a:rPr lang="en-US" sz="2400" dirty="0" err="1">
                <a:latin typeface="Arial Rounded MT Bold" pitchFamily="34" charset="0"/>
              </a:rPr>
              <a:t>amonium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nitrat</a:t>
            </a:r>
            <a:r>
              <a:rPr lang="en-US" sz="2400" dirty="0">
                <a:latin typeface="Arial Rounded MT Bold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DFC3-C486-4B31-B6CA-FCF95E0B75DC}" type="slidenum">
              <a:rPr lang="en-US"/>
              <a:pPr/>
              <a:t>15</a:t>
            </a:fld>
            <a:endParaRPr lang="en-US"/>
          </a:p>
        </p:txBody>
      </p:sp>
      <p:pic>
        <p:nvPicPr>
          <p:cNvPr id="7" name="Picture 26" descr="C:\Users\KLH\Documents\Iyan-DiklatPIM III\Template ppt\Explode-04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1" y="2540504"/>
            <a:ext cx="1349476" cy="270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000803_1089_8918_vs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" y="4123113"/>
            <a:ext cx="2129877" cy="13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4400" b="1" i="1" dirty="0" err="1"/>
              <a:t>Campuran</a:t>
            </a:r>
            <a:r>
              <a:rPr lang="en-US" sz="4400" b="1" i="1" dirty="0"/>
              <a:t> </a:t>
            </a:r>
            <a:r>
              <a:rPr lang="en-US" sz="4400" b="1" i="1" dirty="0" err="1"/>
              <a:t>eksplosif</a:t>
            </a:r>
            <a:endParaRPr lang="en-US" sz="4400" b="1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458200" cy="2667000"/>
          </a:xfrm>
        </p:spPr>
        <p:txBody>
          <a:bodyPr>
            <a:noAutofit/>
          </a:bodyPr>
          <a:lstStyle/>
          <a:p>
            <a:r>
              <a:rPr lang="en-US" sz="2400" dirty="0" err="1"/>
              <a:t>Eksplosif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pula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pencampuran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oksidator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reduktor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reaktor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Debu-debu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debu</a:t>
            </a:r>
            <a:r>
              <a:rPr lang="en-US" sz="2400" dirty="0"/>
              <a:t> </a:t>
            </a:r>
            <a:r>
              <a:rPr lang="en-US" sz="2400" dirty="0" err="1"/>
              <a:t>karbon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batu</a:t>
            </a:r>
            <a:r>
              <a:rPr lang="en-US" sz="2400" dirty="0"/>
              <a:t> </a:t>
            </a:r>
            <a:r>
              <a:rPr lang="en-US" sz="2400" dirty="0" err="1"/>
              <a:t>bara</a:t>
            </a:r>
            <a:r>
              <a:rPr lang="en-US" sz="2400" dirty="0"/>
              <a:t>,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diazo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pabrik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magnesium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pabrik</a:t>
            </a:r>
            <a:r>
              <a:rPr lang="en-US" sz="2400" dirty="0"/>
              <a:t> </a:t>
            </a:r>
            <a:r>
              <a:rPr lang="en-US" sz="2400" dirty="0" err="1"/>
              <a:t>baja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debu-debu</a:t>
            </a:r>
            <a:r>
              <a:rPr lang="en-US" sz="2400" dirty="0"/>
              <a:t>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ledakan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campuran</a:t>
            </a:r>
            <a:r>
              <a:rPr lang="en-US" sz="2400" dirty="0"/>
              <a:t> </a:t>
            </a:r>
            <a:r>
              <a:rPr lang="en-US" sz="2400" dirty="0" err="1"/>
              <a:t>eksplosif</a:t>
            </a:r>
            <a:r>
              <a:rPr lang="en-US" sz="2400" dirty="0"/>
              <a:t>: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1148-3439-4080-9836-0CE7B7FF9713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351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83601"/>
              </p:ext>
            </p:extLst>
          </p:nvPr>
        </p:nvGraphicFramePr>
        <p:xfrm>
          <a:off x="2362200" y="4495800"/>
          <a:ext cx="5928961" cy="20787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060465"/>
                <a:gridCol w="2868496"/>
              </a:tblGrid>
              <a:tr h="425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Oksidator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Reduktor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652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KCIO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Asam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nitrat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Kalium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permanganat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Krom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Trioksida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Karbon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belerang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Etanol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Gliserol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Hidrazin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2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err="1"/>
              <a:t>Letusan</a:t>
            </a:r>
            <a:r>
              <a:rPr lang="en-US" sz="4000" b="1" dirty="0"/>
              <a:t>, </a:t>
            </a:r>
            <a:r>
              <a:rPr lang="en-US" sz="4000" b="1" dirty="0" err="1"/>
              <a:t>Ledakan</a:t>
            </a:r>
            <a:r>
              <a:rPr lang="en-US" sz="4000" b="1" dirty="0"/>
              <a:t>, </a:t>
            </a:r>
            <a:r>
              <a:rPr lang="en-US" sz="4000" b="1" dirty="0" err="1"/>
              <a:t>Detonasi</a:t>
            </a:r>
            <a:endParaRPr lang="en-US" sz="4000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374073" y="3097617"/>
            <a:ext cx="8534400" cy="3124200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Letusan</a:t>
            </a:r>
            <a:r>
              <a:rPr lang="en-US" sz="1800" dirty="0"/>
              <a:t> :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api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tekanan</a:t>
            </a:r>
            <a:r>
              <a:rPr lang="en-US" sz="1800" dirty="0"/>
              <a:t> </a:t>
            </a:r>
            <a:r>
              <a:rPr lang="en-US" sz="1800" dirty="0" err="1"/>
              <a:t>berjalan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kecepatan</a:t>
            </a:r>
            <a:r>
              <a:rPr lang="en-US" sz="1800" dirty="0"/>
              <a:t> </a:t>
            </a:r>
            <a:r>
              <a:rPr lang="en-US" sz="1800" dirty="0" err="1"/>
              <a:t>hampir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(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kira-kira</a:t>
            </a:r>
            <a:r>
              <a:rPr lang="en-US" sz="1800" dirty="0"/>
              <a:t> 100 m/s)</a:t>
            </a:r>
            <a:endParaRPr lang="en-US" sz="1800" u="sng" dirty="0"/>
          </a:p>
          <a:p>
            <a:pPr>
              <a:buFontTx/>
              <a:buNone/>
            </a:pPr>
            <a:r>
              <a:rPr lang="en-US" sz="1800" dirty="0"/>
              <a:t>	</a:t>
            </a:r>
            <a:r>
              <a:rPr lang="en-US" sz="1800" dirty="0" err="1"/>
              <a:t>Contoh</a:t>
            </a:r>
            <a:r>
              <a:rPr lang="en-US" sz="1800" dirty="0"/>
              <a:t>: </a:t>
            </a:r>
            <a:r>
              <a:rPr lang="en-US" sz="1800" dirty="0" err="1"/>
              <a:t>Campuran</a:t>
            </a:r>
            <a:r>
              <a:rPr lang="en-US" sz="1800" dirty="0"/>
              <a:t> </a:t>
            </a:r>
            <a:r>
              <a:rPr lang="en-US" sz="1800" dirty="0" err="1"/>
              <a:t>debu</a:t>
            </a:r>
            <a:r>
              <a:rPr lang="en-US" sz="1800" dirty="0"/>
              <a:t>/</a:t>
            </a:r>
            <a:r>
              <a:rPr lang="en-US" sz="1800" dirty="0" err="1"/>
              <a:t>udara</a:t>
            </a:r>
            <a:r>
              <a:rPr lang="en-US" sz="1800" dirty="0"/>
              <a:t> yang </a:t>
            </a:r>
            <a:r>
              <a:rPr lang="en-US" sz="1800" dirty="0" err="1"/>
              <a:t>menyala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bejana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ruang</a:t>
            </a:r>
            <a:r>
              <a:rPr lang="en-US" sz="1800" dirty="0"/>
              <a:t> </a:t>
            </a:r>
            <a:r>
              <a:rPr lang="en-US" sz="1800" dirty="0" err="1"/>
              <a:t>terbuka</a:t>
            </a:r>
            <a:r>
              <a:rPr lang="en-US" sz="1800" dirty="0"/>
              <a:t>.</a:t>
            </a:r>
            <a:endParaRPr lang="en-US" sz="1800" b="1" dirty="0"/>
          </a:p>
          <a:p>
            <a:r>
              <a:rPr lang="en-US" sz="1800" b="1" dirty="0" err="1"/>
              <a:t>Ledakan</a:t>
            </a:r>
            <a:r>
              <a:rPr lang="en-US" sz="1800" dirty="0"/>
              <a:t> :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tekanan</a:t>
            </a:r>
            <a:r>
              <a:rPr lang="en-US" sz="1800" dirty="0"/>
              <a:t> </a:t>
            </a:r>
            <a:r>
              <a:rPr lang="en-US" sz="1800" dirty="0" err="1"/>
              <a:t>berjalan</a:t>
            </a:r>
            <a:r>
              <a:rPr lang="en-US" sz="1800" dirty="0"/>
              <a:t> di </a:t>
            </a:r>
            <a:r>
              <a:rPr lang="en-US" sz="1800" dirty="0" err="1"/>
              <a:t>depan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api</a:t>
            </a:r>
            <a:r>
              <a:rPr lang="en-US" sz="1800" dirty="0"/>
              <a:t> (</a:t>
            </a:r>
            <a:r>
              <a:rPr lang="en-US" sz="1800" dirty="0" err="1"/>
              <a:t>kira-kira</a:t>
            </a:r>
            <a:r>
              <a:rPr lang="en-US" sz="1800" dirty="0"/>
              <a:t> 100 - 300 m/s).</a:t>
            </a:r>
            <a:endParaRPr lang="en-US" sz="1800" u="sng" dirty="0"/>
          </a:p>
          <a:p>
            <a:pPr>
              <a:buFontTx/>
              <a:buNone/>
            </a:pPr>
            <a:r>
              <a:rPr lang="en-US" sz="1800" dirty="0"/>
              <a:t>	</a:t>
            </a:r>
            <a:r>
              <a:rPr lang="en-US" sz="1800" dirty="0" err="1"/>
              <a:t>Contoh</a:t>
            </a:r>
            <a:r>
              <a:rPr lang="en-US" sz="1800" dirty="0"/>
              <a:t>:  </a:t>
            </a:r>
            <a:r>
              <a:rPr lang="en-US" sz="1800" dirty="0" err="1"/>
              <a:t>Campuran</a:t>
            </a:r>
            <a:r>
              <a:rPr lang="en-US" sz="1800" dirty="0"/>
              <a:t> </a:t>
            </a:r>
            <a:r>
              <a:rPr lang="en-US" sz="1800" dirty="0" err="1"/>
              <a:t>uap</a:t>
            </a:r>
            <a:r>
              <a:rPr lang="en-US" sz="1800" dirty="0"/>
              <a:t> </a:t>
            </a:r>
            <a:r>
              <a:rPr lang="en-US" sz="1800" dirty="0" err="1"/>
              <a:t>pelarut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 </a:t>
            </a:r>
            <a:r>
              <a:rPr lang="en-US" sz="1800" dirty="0" err="1"/>
              <a:t>udara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ketel</a:t>
            </a:r>
            <a:r>
              <a:rPr lang="en-US" sz="1800" dirty="0"/>
              <a:t> </a:t>
            </a:r>
            <a:r>
              <a:rPr lang="en-US" sz="1800" dirty="0" err="1"/>
              <a:t>tertutup</a:t>
            </a:r>
            <a:r>
              <a:rPr lang="en-US" sz="1800" dirty="0"/>
              <a:t>.</a:t>
            </a:r>
            <a:endParaRPr lang="en-US" sz="1800" b="1" dirty="0"/>
          </a:p>
          <a:p>
            <a:r>
              <a:rPr lang="en-US" sz="1800" b="1" dirty="0" err="1"/>
              <a:t>Detonasi</a:t>
            </a:r>
            <a:r>
              <a:rPr lang="en-US" sz="1800" b="1" dirty="0"/>
              <a:t> :</a:t>
            </a:r>
            <a:r>
              <a:rPr lang="en-US" sz="1800" dirty="0"/>
              <a:t> </a:t>
            </a:r>
            <a:r>
              <a:rPr lang="en-US" sz="1800" dirty="0" err="1"/>
              <a:t>gelombang-gelombang</a:t>
            </a:r>
            <a:r>
              <a:rPr lang="en-US" sz="1800" dirty="0"/>
              <a:t> </a:t>
            </a:r>
            <a:r>
              <a:rPr lang="en-US" sz="1800" dirty="0" err="1"/>
              <a:t>tekanan</a:t>
            </a:r>
            <a:r>
              <a:rPr lang="en-US" sz="1800" dirty="0"/>
              <a:t> yang </a:t>
            </a:r>
            <a:r>
              <a:rPr lang="en-US" sz="1800" dirty="0" err="1"/>
              <a:t>berjalan</a:t>
            </a:r>
            <a:r>
              <a:rPr lang="en-US" sz="1800" dirty="0"/>
              <a:t> di </a:t>
            </a:r>
            <a:r>
              <a:rPr lang="en-US" sz="1800" dirty="0" err="1"/>
              <a:t>depan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api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lagi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api</a:t>
            </a:r>
            <a:r>
              <a:rPr lang="en-US" sz="1800" dirty="0"/>
              <a:t> </a:t>
            </a:r>
            <a:r>
              <a:rPr lang="en-US" sz="1800" dirty="0" err="1"/>
              <a:t>selanjutnya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mengakibatkan</a:t>
            </a:r>
            <a:r>
              <a:rPr lang="en-US" sz="1800" dirty="0"/>
              <a:t> </a:t>
            </a:r>
            <a:r>
              <a:rPr lang="en-US" sz="1800" dirty="0" err="1"/>
              <a:t>kecepatan</a:t>
            </a:r>
            <a:r>
              <a:rPr lang="en-US" sz="1800" dirty="0"/>
              <a:t> yang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tmggi</a:t>
            </a:r>
            <a:r>
              <a:rPr lang="en-US" sz="1800" dirty="0"/>
              <a:t> (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300 m/s 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 err="1"/>
              <a:t>melebihi</a:t>
            </a:r>
            <a:r>
              <a:rPr lang="en-US" sz="1800" dirty="0"/>
              <a:t> </a:t>
            </a:r>
            <a:r>
              <a:rPr lang="en-US" sz="1800" dirty="0" err="1"/>
              <a:t>kecepatan</a:t>
            </a:r>
            <a:r>
              <a:rPr lang="en-US" sz="1800" dirty="0"/>
              <a:t> </a:t>
            </a:r>
            <a:r>
              <a:rPr lang="en-US" sz="1800" dirty="0" err="1"/>
              <a:t>suara</a:t>
            </a:r>
            <a:r>
              <a:rPr lang="en-US" sz="1800" dirty="0"/>
              <a:t>)</a:t>
            </a:r>
            <a:endParaRPr lang="en-US" sz="1800" u="sng" dirty="0"/>
          </a:p>
          <a:p>
            <a:pPr>
              <a:buFontTx/>
              <a:buNone/>
            </a:pPr>
            <a:r>
              <a:rPr lang="en-US" sz="1800" dirty="0"/>
              <a:t>	</a:t>
            </a:r>
            <a:r>
              <a:rPr lang="en-US" sz="1800" dirty="0" err="1"/>
              <a:t>Contoh</a:t>
            </a:r>
            <a:r>
              <a:rPr lang="en-US" sz="1800" dirty="0"/>
              <a:t>: </a:t>
            </a:r>
            <a:r>
              <a:rPr lang="en-US" sz="1800" dirty="0" err="1"/>
              <a:t>Campuran</a:t>
            </a:r>
            <a:r>
              <a:rPr lang="en-US" sz="1800" dirty="0"/>
              <a:t> gas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udara</a:t>
            </a:r>
            <a:r>
              <a:rPr lang="en-US" sz="1800" dirty="0"/>
              <a:t> yang </a:t>
            </a:r>
            <a:r>
              <a:rPr lang="en-US" sz="1800" dirty="0" err="1"/>
              <a:t>menyala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pipa</a:t>
            </a:r>
            <a:r>
              <a:rPr lang="en-US" sz="1800" dirty="0"/>
              <a:t> yang </a:t>
            </a:r>
            <a:r>
              <a:rPr lang="en-US" sz="1800" dirty="0" err="1"/>
              <a:t>panjang</a:t>
            </a:r>
            <a:r>
              <a:rPr lang="en-US" sz="1800" dirty="0"/>
              <a:t>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D053-FF3A-4328-805E-F1DA517B623A}" type="slidenum">
              <a:rPr lang="en-US"/>
              <a:pPr/>
              <a:t>17</a:t>
            </a:fld>
            <a:endParaRPr lang="en-US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52400" y="1066800"/>
            <a:ext cx="8520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/>
              <a:t>Campuran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menyala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gas, </a:t>
            </a:r>
            <a:r>
              <a:rPr lang="en-US" sz="2000" dirty="0" err="1"/>
              <a:t>udara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</a:p>
          <a:p>
            <a:pPr eaLnBrk="0" hangingPunct="0"/>
            <a:r>
              <a:rPr lang="en-US" sz="2000" dirty="0" err="1"/>
              <a:t>butir-butir</a:t>
            </a:r>
            <a:r>
              <a:rPr lang="en-US" sz="2000" dirty="0"/>
              <a:t> </a:t>
            </a:r>
            <a:r>
              <a:rPr lang="en-US" sz="2000" dirty="0" err="1"/>
              <a:t>cairan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padat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serbuk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</a:p>
          <a:p>
            <a:pPr eaLnBrk="0" hangingPunct="0"/>
            <a:r>
              <a:rPr lang="en-US" sz="2000" dirty="0" err="1"/>
              <a:t>terbakar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nyala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panas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.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58750" y="2209800"/>
            <a:ext cx="87566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/>
              <a:t>Laju</a:t>
            </a:r>
            <a:r>
              <a:rPr lang="en-US" b="1" dirty="0"/>
              <a:t> </a:t>
            </a:r>
            <a:r>
              <a:rPr lang="en-US" b="1" dirty="0" err="1"/>
              <a:t>pembakaran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bermacam-macarn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dirty="0" err="1"/>
              <a:t>Letusan</a:t>
            </a:r>
            <a:r>
              <a:rPr lang="en-US" dirty="0"/>
              <a:t>, </a:t>
            </a:r>
            <a:r>
              <a:rPr lang="en-US" dirty="0" err="1"/>
              <a:t>ledakan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detonasi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5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z="4000" dirty="0" err="1"/>
              <a:t>Mudah</a:t>
            </a:r>
            <a:r>
              <a:rPr lang="en-US" sz="4000" dirty="0"/>
              <a:t> </a:t>
            </a:r>
            <a:r>
              <a:rPr lang="en-US" sz="4000" dirty="0" err="1"/>
              <a:t>Terbakar</a:t>
            </a:r>
            <a:r>
              <a:rPr lang="en-US" sz="4000" dirty="0"/>
              <a:t> (Flammable)                                  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543800" cy="4038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terbakar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suhu</a:t>
            </a:r>
            <a:r>
              <a:rPr lang="en-US" sz="3600" dirty="0"/>
              <a:t> normal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Check Flash Point (FP) 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OSHA  	</a:t>
            </a:r>
            <a:r>
              <a:rPr lang="en-US" sz="3200" dirty="0" smtClean="0"/>
              <a:t>FP </a:t>
            </a:r>
            <a:r>
              <a:rPr lang="en-US" sz="3200" dirty="0"/>
              <a:t>&lt; 100 F (38 C)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EPA/DOT 	FP &lt; 140 F (60 C)</a:t>
            </a:r>
          </a:p>
          <a:p>
            <a:pPr>
              <a:lnSpc>
                <a:spcPct val="90000"/>
              </a:lnSpc>
            </a:pPr>
            <a:r>
              <a:rPr lang="en-US" sz="3600" dirty="0" err="1" smtClean="0"/>
              <a:t>Contoh</a:t>
            </a:r>
            <a:r>
              <a:rPr lang="en-US" sz="3600" dirty="0" smtClean="0"/>
              <a:t>   :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Gasoline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Methyl Ethyl Ketone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B2A-37AE-48DF-B1B2-7A555AFC6B0A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6019800" cy="8382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Bahan</a:t>
            </a:r>
            <a:r>
              <a:rPr lang="en-US" sz="4000" b="1" dirty="0"/>
              <a:t> </a:t>
            </a:r>
            <a:r>
              <a:rPr lang="en-US" sz="4000" b="1" dirty="0" err="1"/>
              <a:t>mudah</a:t>
            </a:r>
            <a:r>
              <a:rPr lang="en-US" sz="4000" b="1" dirty="0"/>
              <a:t> </a:t>
            </a:r>
            <a:r>
              <a:rPr lang="en-US" sz="4000" b="1" dirty="0" err="1"/>
              <a:t>terbakar</a:t>
            </a:r>
            <a:endParaRPr lang="en-US" sz="4000" b="1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747072" y="1981200"/>
            <a:ext cx="7634928" cy="34290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menyala</a:t>
            </a:r>
            <a:r>
              <a:rPr lang="en-US" sz="2400" dirty="0"/>
              <a:t> /</a:t>
            </a:r>
            <a:r>
              <a:rPr lang="en-US" sz="2400" dirty="0" err="1"/>
              <a:t>terbakar</a:t>
            </a:r>
            <a:r>
              <a:rPr lang="en-US" sz="2400" dirty="0"/>
              <a:t>:</a:t>
            </a:r>
          </a:p>
          <a:p>
            <a:r>
              <a:rPr lang="en-US" sz="2400" b="1" dirty="0" err="1"/>
              <a:t>pyrophoris</a:t>
            </a:r>
            <a:r>
              <a:rPr lang="en-US" sz="2400" b="1" dirty="0"/>
              <a:t> </a:t>
            </a:r>
            <a:r>
              <a:rPr lang="en-US" sz="2400" dirty="0"/>
              <a:t>: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menyala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spontan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54° C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kontak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api</a:t>
            </a:r>
            <a:r>
              <a:rPr lang="en-US" sz="2400" dirty="0"/>
              <a:t>. </a:t>
            </a:r>
            <a:r>
              <a:rPr lang="en-US" sz="2400" dirty="0" err="1"/>
              <a:t>Contoh</a:t>
            </a:r>
            <a:r>
              <a:rPr lang="en-US" sz="2400" dirty="0"/>
              <a:t> : </a:t>
            </a:r>
            <a:r>
              <a:rPr lang="en-US" sz="2400" dirty="0" err="1"/>
              <a:t>diborane</a:t>
            </a:r>
            <a:r>
              <a:rPr lang="en-US" sz="2400" dirty="0"/>
              <a:t>.</a:t>
            </a:r>
          </a:p>
          <a:p>
            <a:r>
              <a:rPr lang="en-US" sz="2400" b="1" dirty="0"/>
              <a:t>flammable chemicals</a:t>
            </a:r>
            <a:r>
              <a:rPr lang="en-US" sz="2400" dirty="0"/>
              <a:t> : 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menyala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kontak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percikan</a:t>
            </a:r>
            <a:r>
              <a:rPr lang="en-US" sz="2400" dirty="0"/>
              <a:t> </a:t>
            </a:r>
            <a:r>
              <a:rPr lang="en-US" sz="2400" dirty="0" err="1"/>
              <a:t>api</a:t>
            </a:r>
            <a:endParaRPr lang="en-US" sz="2400" dirty="0"/>
          </a:p>
          <a:p>
            <a:r>
              <a:rPr lang="en-US" sz="2400" b="1" dirty="0"/>
              <a:t>combustible chemicals</a:t>
            </a:r>
            <a:r>
              <a:rPr lang="en-US" sz="2400" dirty="0"/>
              <a:t> : 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menyala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kontak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api</a:t>
            </a:r>
            <a:endParaRPr lang="en-US" sz="2400" dirty="0"/>
          </a:p>
          <a:p>
            <a:r>
              <a:rPr lang="en-US" sz="2400" b="1" dirty="0"/>
              <a:t>Oxidizers </a:t>
            </a:r>
            <a:r>
              <a:rPr lang="en-US" sz="2400" dirty="0"/>
              <a:t>: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eksplosif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reaktif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stabil.Mampu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oksigen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penguraiannya</a:t>
            </a:r>
            <a:r>
              <a:rPr lang="en-US" sz="2400" dirty="0"/>
              <a:t> 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kebakaran</a:t>
            </a:r>
            <a:r>
              <a:rPr lang="en-US" sz="2400" dirty="0"/>
              <a:t>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ledakan</a:t>
            </a:r>
            <a:r>
              <a:rPr lang="en-US" sz="2400" dirty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4DF0-C4A5-4DBA-9AC5-1E7376FD6D03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45" y="936808"/>
            <a:ext cx="2861179" cy="1209669"/>
          </a:xfrm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MODUL -6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000" dirty="0" err="1" smtClean="0">
                <a:solidFill>
                  <a:srgbClr val="C00000"/>
                </a:solidFill>
              </a:rPr>
              <a:t>Kegiatan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Belajar</a:t>
            </a:r>
            <a:r>
              <a:rPr lang="en-US" sz="2000" dirty="0" smtClean="0">
                <a:solidFill>
                  <a:srgbClr val="C00000"/>
                </a:solidFill>
              </a:rPr>
              <a:t> -13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" name="Picture 30" descr="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5695" y="4267200"/>
            <a:ext cx="1371600" cy="135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b303_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399"/>
            <a:ext cx="4478287" cy="27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948430" y="21336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8241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9pPr>
          </a:lstStyle>
          <a:p>
            <a:r>
              <a:rPr lang="en-US" sz="6000" dirty="0" smtClean="0"/>
              <a:t>PENDAHULUAN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619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27605"/>
            <a:ext cx="7467600" cy="3863596"/>
          </a:xfrm>
        </p:spPr>
        <p:txBody>
          <a:bodyPr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Arial Rounded MT Bold" pitchFamily="34" charset="0"/>
              </a:rPr>
              <a:t>Definisi</a:t>
            </a:r>
            <a:r>
              <a:rPr lang="en-US" sz="2400" i="1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 Rounded MT Bold" pitchFamily="34" charset="0"/>
              </a:rPr>
              <a:t>limbah</a:t>
            </a:r>
            <a:r>
              <a:rPr lang="en-US" sz="2400" i="1" dirty="0">
                <a:solidFill>
                  <a:schemeClr val="tx1"/>
                </a:solidFill>
                <a:latin typeface="Arial Rounded MT Bold" pitchFamily="34" charset="0"/>
              </a:rPr>
              <a:t> B3 </a:t>
            </a:r>
            <a:r>
              <a:rPr lang="en-US" sz="2400" i="1" dirty="0" err="1">
                <a:solidFill>
                  <a:schemeClr val="tx1"/>
                </a:solidFill>
                <a:latin typeface="Arial Rounded MT Bold" pitchFamily="34" charset="0"/>
              </a:rPr>
              <a:t>berdasarkan</a:t>
            </a:r>
            <a:r>
              <a:rPr lang="en-US" sz="2400" i="1" dirty="0">
                <a:solidFill>
                  <a:schemeClr val="tx1"/>
                </a:solidFill>
                <a:latin typeface="Arial Rounded MT Bold" pitchFamily="34" charset="0"/>
              </a:rPr>
              <a:t> BAPEDAL (1995)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ialah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sisa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limbah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kegiatan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proses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produksi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mengandung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berbahaya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beracun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(B3)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sifat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rial Rounded MT Bold" pitchFamily="34" charset="0"/>
              </a:rPr>
              <a:t>(toxicity, flammability, reactivity, </a:t>
            </a:r>
            <a:r>
              <a:rPr lang="en-US" sz="2400" i="1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2400" i="1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 Rounded MT Bold" pitchFamily="34" charset="0"/>
              </a:rPr>
              <a:t>corrosivity</a:t>
            </a:r>
            <a:r>
              <a:rPr lang="en-US" sz="2400" i="1" dirty="0">
                <a:solidFill>
                  <a:schemeClr val="tx1"/>
                </a:solidFill>
                <a:latin typeface="Arial Rounded MT Bold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konsentrasi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jumlahnya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baik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langsung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langsung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merusak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mencemarkan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lingkungan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membahayakan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kesehatan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914400"/>
            <a:ext cx="31037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B0F0"/>
                </a:solidFill>
                <a:latin typeface="Freestyle Script" pitchFamily="66" charset="0"/>
              </a:rPr>
              <a:t>Pengertian</a:t>
            </a:r>
            <a:r>
              <a:rPr lang="en-US" sz="6000" b="1" dirty="0">
                <a:solidFill>
                  <a:srgbClr val="00B0F0"/>
                </a:solidFill>
                <a:latin typeface="Freestyle Script" pitchFamily="66" charset="0"/>
              </a:rPr>
              <a:t> B3</a:t>
            </a:r>
            <a:endParaRPr lang="en-US" sz="6000" dirty="0">
              <a:solidFill>
                <a:srgbClr val="00B0F0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0600" y="609600"/>
            <a:ext cx="31037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B0F0"/>
                </a:solidFill>
                <a:latin typeface="Freestyle Script" pitchFamily="66" charset="0"/>
              </a:rPr>
              <a:t>Pengertian</a:t>
            </a:r>
            <a:r>
              <a:rPr lang="en-US" sz="6000" b="1" dirty="0">
                <a:solidFill>
                  <a:srgbClr val="00B0F0"/>
                </a:solidFill>
                <a:latin typeface="Freestyle Script" pitchFamily="66" charset="0"/>
              </a:rPr>
              <a:t> B3</a:t>
            </a:r>
            <a:endParaRPr lang="en-US" sz="6000" dirty="0">
              <a:solidFill>
                <a:srgbClr val="00B0F0"/>
              </a:solidFill>
              <a:latin typeface="Freestyle Scrip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67629"/>
            <a:ext cx="69118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 Narrow" pitchFamily="34" charset="0"/>
              </a:rPr>
              <a:t>Menurut</a:t>
            </a:r>
            <a:r>
              <a:rPr lang="en-US" sz="2400" b="1" dirty="0">
                <a:latin typeface="Arial Narrow" pitchFamily="34" charset="0"/>
              </a:rPr>
              <a:t> PP No. 18 </a:t>
            </a:r>
            <a:r>
              <a:rPr lang="en-US" sz="2400" b="1" dirty="0" err="1">
                <a:latin typeface="Arial Narrow" pitchFamily="34" charset="0"/>
              </a:rPr>
              <a:t>tahun</a:t>
            </a:r>
            <a:r>
              <a:rPr lang="en-US" sz="2400" b="1" dirty="0">
                <a:latin typeface="Arial Narrow" pitchFamily="34" charset="0"/>
              </a:rPr>
              <a:t> 1999, yang </a:t>
            </a:r>
            <a:r>
              <a:rPr lang="en-US" sz="2400" b="1" dirty="0" err="1">
                <a:latin typeface="Arial Narrow" pitchFamily="34" charset="0"/>
              </a:rPr>
              <a:t>dimaksud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dengan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limbah</a:t>
            </a:r>
            <a:r>
              <a:rPr lang="en-US" sz="2400" b="1" dirty="0">
                <a:latin typeface="Arial Narrow" pitchFamily="34" charset="0"/>
              </a:rPr>
              <a:t> B3 </a:t>
            </a:r>
            <a:r>
              <a:rPr lang="en-US" sz="2400" b="1" dirty="0" err="1">
                <a:latin typeface="Arial Narrow" pitchFamily="34" charset="0"/>
              </a:rPr>
              <a:t>adalah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sisa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suatu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usaha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dan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atau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kegiatan</a:t>
            </a:r>
            <a:r>
              <a:rPr lang="en-US" sz="2400" b="1" dirty="0">
                <a:latin typeface="Arial Narrow" pitchFamily="34" charset="0"/>
              </a:rPr>
              <a:t> yang </a:t>
            </a:r>
            <a:r>
              <a:rPr lang="en-US" sz="2400" b="1" dirty="0" err="1">
                <a:latin typeface="Arial Narrow" pitchFamily="34" charset="0"/>
              </a:rPr>
              <a:t>mengandung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bahan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berbahaya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dan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atau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beracun</a:t>
            </a:r>
            <a:r>
              <a:rPr lang="en-US" sz="2400" b="1" dirty="0">
                <a:latin typeface="Arial Narrow" pitchFamily="34" charset="0"/>
              </a:rPr>
              <a:t> yang </a:t>
            </a:r>
            <a:r>
              <a:rPr lang="en-US" sz="2400" b="1" dirty="0" err="1">
                <a:latin typeface="Arial Narrow" pitchFamily="34" charset="0"/>
              </a:rPr>
              <a:t>karena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sifat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dan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atau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konsentrasinya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dan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atau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jumlahnya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err="1">
                <a:latin typeface="Arial Narrow" pitchFamily="34" charset="0"/>
              </a:rPr>
              <a:t>baik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secara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langsung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maupun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tidak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langsung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err="1">
                <a:latin typeface="Arial Narrow" pitchFamily="34" charset="0"/>
              </a:rPr>
              <a:t>dapat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mencemarkan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dan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atau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merusakan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lingkungan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hidup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dan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atau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membahayakan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lingkungan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hidup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err="1">
                <a:latin typeface="Arial Narrow" pitchFamily="34" charset="0"/>
              </a:rPr>
              <a:t>kesehatan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err="1">
                <a:latin typeface="Arial Narrow" pitchFamily="34" charset="0"/>
              </a:rPr>
              <a:t>kelangsungan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hidup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manusia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serta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mahluk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hidup</a:t>
            </a:r>
            <a:r>
              <a:rPr lang="en-US" sz="2400" b="1" dirty="0">
                <a:latin typeface="Arial Narrow" pitchFamily="34" charset="0"/>
              </a:rPr>
              <a:t> lain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6800" y="2667000"/>
            <a:ext cx="6934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“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HAZARDOUS WASTE  as the waste form of a “hazardous substance” – that is, a substance that will, or may, result in adverse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effect on the health or safety  employees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486650" cy="1524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OSHA</a:t>
            </a:r>
            <a:b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(OCCUPATIONAL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SAFETY AND 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EALTH ADMINISTRATION)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832315"/>
            <a:ext cx="7391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Bookman Old Style" pitchFamily="18" charset="0"/>
              </a:rPr>
              <a:t>MENURUT </a:t>
            </a:r>
            <a:r>
              <a:rPr lang="en-US" sz="2800" b="1" i="1" dirty="0">
                <a:latin typeface="Bookman Old Style" pitchFamily="18" charset="0"/>
              </a:rPr>
              <a:t>RCRA</a:t>
            </a:r>
            <a:r>
              <a:rPr lang="en-US" sz="2800" b="1" dirty="0">
                <a:latin typeface="Bookman Old Style" pitchFamily="18" charset="0"/>
              </a:rPr>
              <a:t> </a:t>
            </a:r>
            <a:r>
              <a:rPr lang="en-US" sz="2800" b="1" dirty="0" smtClean="0">
                <a:latin typeface="Bookman Old Style" pitchFamily="18" charset="0"/>
              </a:rPr>
              <a:t>(</a:t>
            </a:r>
            <a:r>
              <a:rPr lang="en-US" sz="2800" b="1" i="1" dirty="0">
                <a:latin typeface="Bookman Old Style" pitchFamily="18" charset="0"/>
              </a:rPr>
              <a:t>RESOURCE CONSERVATION and RECOVERY ACT</a:t>
            </a:r>
            <a:r>
              <a:rPr lang="en-US" sz="2800" b="1" dirty="0">
                <a:latin typeface="Bookman Old Style" pitchFamily="18" charset="0"/>
              </a:rPr>
              <a:t> ) </a:t>
            </a:r>
            <a:endParaRPr lang="en-US" sz="2800" b="1" dirty="0" smtClean="0">
              <a:latin typeface="Bookman Old Style" pitchFamily="18" charset="0"/>
            </a:endParaRPr>
          </a:p>
          <a:p>
            <a:pPr algn="ctr"/>
            <a:endParaRPr lang="en-US" sz="2800" b="1" dirty="0"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LIMBAH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(SOLID) ATAU GABUNGAN BERBAGAI LIMBAH (SOLID), YANG KARENA JUMLAH DAN KONSENTRASINYA, ATAU KARENA KARAKTERISTIK FISIK-KIMIA DAN DAYA INFEKSIUSNYA BERSIFAT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: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r>
              <a:rPr lang="en-US" sz="1600" b="1" i="1" dirty="0"/>
              <a:t> </a:t>
            </a:r>
            <a:endParaRPr lang="en-US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3940858"/>
            <a:ext cx="756838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88975" indent="-688975">
              <a:defRPr>
                <a:solidFill>
                  <a:schemeClr val="tx1"/>
                </a:solidFill>
                <a:latin typeface="Arial" charset="0"/>
              </a:defRPr>
            </a:lvl1pPr>
            <a:lvl2pPr marL="803275">
              <a:defRPr>
                <a:solidFill>
                  <a:schemeClr val="tx1"/>
                </a:solidFill>
                <a:latin typeface="Arial" charset="0"/>
              </a:defRPr>
            </a:lvl2pPr>
            <a:lvl3pPr marL="91757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i="1" dirty="0" err="1"/>
              <a:t>Dapat</a:t>
            </a:r>
            <a:r>
              <a:rPr lang="en-US" b="1" i="1" dirty="0"/>
              <a:t> </a:t>
            </a:r>
            <a:r>
              <a:rPr lang="en-US" b="1" i="1" dirty="0" err="1"/>
              <a:t>mengakibatkan</a:t>
            </a:r>
            <a:r>
              <a:rPr lang="en-US" b="1" i="1" dirty="0"/>
              <a:t> </a:t>
            </a:r>
            <a:r>
              <a:rPr lang="en-US" b="1" i="1" dirty="0" err="1"/>
              <a:t>timbulnya</a:t>
            </a:r>
            <a:r>
              <a:rPr lang="en-US" b="1" i="1" dirty="0"/>
              <a:t> </a:t>
            </a:r>
            <a:r>
              <a:rPr lang="en-US" b="1" i="1" dirty="0" err="1"/>
              <a:t>atau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n-US" b="1" i="1" dirty="0" err="1"/>
              <a:t>menyebabkan</a:t>
            </a:r>
            <a:r>
              <a:rPr lang="en-US" b="1" i="1" dirty="0"/>
              <a:t> </a:t>
            </a:r>
            <a:r>
              <a:rPr lang="en-US" b="1" i="1" dirty="0" err="1"/>
              <a:t>semakin</a:t>
            </a:r>
            <a:r>
              <a:rPr lang="en-US" b="1" i="1" dirty="0"/>
              <a:t> </a:t>
            </a:r>
            <a:r>
              <a:rPr lang="en-US" b="1" i="1" dirty="0" err="1"/>
              <a:t>parahnya</a:t>
            </a:r>
            <a:r>
              <a:rPr lang="en-US" b="1" i="1" dirty="0"/>
              <a:t> </a:t>
            </a:r>
            <a:r>
              <a:rPr lang="en-US" b="1" i="1" dirty="0" err="1"/>
              <a:t>penyakit</a:t>
            </a:r>
            <a:r>
              <a:rPr lang="en-US" b="1" i="1" dirty="0"/>
              <a:t> yang </a:t>
            </a:r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dapat</a:t>
            </a:r>
            <a:r>
              <a:rPr lang="en-US" b="1" i="1" dirty="0"/>
              <a:t> </a:t>
            </a:r>
            <a:r>
              <a:rPr lang="en-US" b="1" i="1" dirty="0" err="1"/>
              <a:t>disembuhkan</a:t>
            </a:r>
            <a:r>
              <a:rPr lang="en-US" b="1" i="1" dirty="0"/>
              <a:t> </a:t>
            </a:r>
            <a:r>
              <a:rPr lang="en-US" b="1" i="1" dirty="0" err="1"/>
              <a:t>atau</a:t>
            </a:r>
            <a:r>
              <a:rPr lang="en-US" b="1" i="1" dirty="0"/>
              <a:t> </a:t>
            </a:r>
            <a:r>
              <a:rPr lang="en-US" b="1" i="1" dirty="0" err="1" smtClean="0"/>
              <a:t>penyakit</a:t>
            </a:r>
            <a:r>
              <a:rPr lang="en-US" b="1" i="1" dirty="0" smtClean="0"/>
              <a:t> </a:t>
            </a:r>
            <a:r>
              <a:rPr lang="en-US" b="1" i="1" dirty="0"/>
              <a:t>yang  </a:t>
            </a:r>
            <a:r>
              <a:rPr lang="en-US" b="1" i="1" dirty="0" err="1"/>
              <a:t>melumpuhkan</a:t>
            </a:r>
            <a:endParaRPr lang="en-US" b="1" i="1" dirty="0"/>
          </a:p>
          <a:p>
            <a:pPr>
              <a:buFont typeface="Wingdings" pitchFamily="2" charset="2"/>
              <a:buChar char="Ø"/>
            </a:pPr>
            <a:r>
              <a:rPr lang="en-US" b="1" i="1" dirty="0" err="1" smtClean="0"/>
              <a:t>Menyebabkan</a:t>
            </a:r>
            <a:r>
              <a:rPr lang="en-US" b="1" i="1" dirty="0" smtClean="0"/>
              <a:t> </a:t>
            </a:r>
            <a:r>
              <a:rPr lang="en-US" b="1" i="1" dirty="0" err="1"/>
              <a:t>timbulnya</a:t>
            </a:r>
            <a:r>
              <a:rPr lang="en-US" b="1" i="1" dirty="0"/>
              <a:t> </a:t>
            </a:r>
            <a:r>
              <a:rPr lang="en-US" b="1" i="1" dirty="0" err="1"/>
              <a:t>gangguan</a:t>
            </a:r>
            <a:r>
              <a:rPr lang="en-US" b="1" i="1" dirty="0"/>
              <a:t> </a:t>
            </a:r>
            <a:r>
              <a:rPr lang="en-US" b="1" i="1" dirty="0" err="1"/>
              <a:t>atau</a:t>
            </a:r>
            <a:r>
              <a:rPr lang="en-US" b="1" i="1" dirty="0"/>
              <a:t> </a:t>
            </a:r>
            <a:r>
              <a:rPr lang="en-US" b="1" i="1" dirty="0" smtClean="0"/>
              <a:t>  </a:t>
            </a:r>
            <a:r>
              <a:rPr lang="en-US" b="1" i="1" dirty="0" err="1"/>
              <a:t>berpotensi</a:t>
            </a:r>
            <a:r>
              <a:rPr lang="en-US" b="1" i="1" dirty="0"/>
              <a:t> </a:t>
            </a:r>
            <a:r>
              <a:rPr lang="en-US" b="1" i="1" dirty="0" err="1" smtClean="0"/>
              <a:t>menimbulkan</a:t>
            </a:r>
            <a:r>
              <a:rPr lang="en-US" b="1" i="1" dirty="0" smtClean="0"/>
              <a:t> </a:t>
            </a:r>
            <a:r>
              <a:rPr lang="en-US" b="1" i="1" dirty="0" err="1"/>
              <a:t>gangguan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n-US" b="1" i="1" dirty="0" err="1"/>
              <a:t>terhadap</a:t>
            </a:r>
            <a:r>
              <a:rPr lang="en-US" b="1" i="1" dirty="0"/>
              <a:t> </a:t>
            </a:r>
            <a:r>
              <a:rPr lang="en-US" b="1" i="1" dirty="0" err="1"/>
              <a:t>kesehatan</a:t>
            </a:r>
            <a:r>
              <a:rPr lang="en-US" b="1" i="1" dirty="0"/>
              <a:t> </a:t>
            </a:r>
            <a:r>
              <a:rPr lang="en-US" b="1" i="1" dirty="0" err="1"/>
              <a:t>manusia</a:t>
            </a:r>
            <a:r>
              <a:rPr lang="en-US" b="1" i="1" dirty="0"/>
              <a:t> </a:t>
            </a:r>
            <a:r>
              <a:rPr lang="en-US" b="1" i="1" dirty="0" err="1"/>
              <a:t>atau</a:t>
            </a:r>
            <a:r>
              <a:rPr lang="en-US" b="1" i="1" dirty="0"/>
              <a:t> </a:t>
            </a:r>
            <a:r>
              <a:rPr lang="en-US" b="1" i="1" dirty="0" smtClean="0"/>
              <a:t>       </a:t>
            </a:r>
            <a:r>
              <a:rPr lang="en-US" b="1" i="1" dirty="0" err="1"/>
              <a:t>lingkungan</a:t>
            </a:r>
            <a:r>
              <a:rPr lang="en-US" b="1" i="1" dirty="0"/>
              <a:t>, </a:t>
            </a:r>
            <a:r>
              <a:rPr lang="en-US" b="1" i="1" dirty="0" err="1"/>
              <a:t>apabila</a:t>
            </a:r>
            <a:r>
              <a:rPr lang="en-US" b="1" i="1" dirty="0"/>
              <a:t> </a:t>
            </a:r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diolah</a:t>
            </a:r>
            <a:r>
              <a:rPr lang="en-US" b="1" i="1" dirty="0"/>
              <a:t>,  </a:t>
            </a:r>
            <a:r>
              <a:rPr lang="en-US" b="1" i="1" dirty="0" err="1"/>
              <a:t>disimpan</a:t>
            </a:r>
            <a:r>
              <a:rPr lang="en-US" b="1" i="1" dirty="0"/>
              <a:t>,  </a:t>
            </a:r>
            <a:r>
              <a:rPr lang="en-US" b="1" i="1" dirty="0" err="1" smtClean="0"/>
              <a:t>diangkut</a:t>
            </a:r>
            <a:r>
              <a:rPr lang="en-US" b="1" i="1" dirty="0" smtClean="0"/>
              <a:t> </a:t>
            </a:r>
            <a:r>
              <a:rPr lang="en-US" b="1" i="1" dirty="0"/>
              <a:t>, </a:t>
            </a:r>
            <a:r>
              <a:rPr lang="en-US" b="1" i="1" dirty="0" err="1"/>
              <a:t>dibuang</a:t>
            </a:r>
            <a:r>
              <a:rPr lang="en-US" b="1" i="1" dirty="0"/>
              <a:t> </a:t>
            </a:r>
            <a:r>
              <a:rPr lang="en-US" b="1" i="1" dirty="0" err="1"/>
              <a:t>atau</a:t>
            </a:r>
            <a:r>
              <a:rPr lang="en-US" b="1" i="1" dirty="0"/>
              <a:t>  </a:t>
            </a:r>
            <a:r>
              <a:rPr lang="en-US" b="1" i="1" dirty="0" err="1"/>
              <a:t>dikelola</a:t>
            </a:r>
            <a:r>
              <a:rPr lang="en-US" b="1" i="1" dirty="0"/>
              <a:t> </a:t>
            </a:r>
            <a:r>
              <a:rPr lang="en-US" b="1" i="1" dirty="0" err="1"/>
              <a:t>dengan</a:t>
            </a:r>
            <a:r>
              <a:rPr lang="en-US" b="1" i="1" dirty="0"/>
              <a:t>  </a:t>
            </a:r>
            <a:r>
              <a:rPr lang="en-US" b="1" i="1" dirty="0" smtClean="0"/>
              <a:t> </a:t>
            </a:r>
            <a:r>
              <a:rPr lang="en-US" b="1" i="1" dirty="0" err="1" smtClean="0"/>
              <a:t>baik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99797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490772" cy="4495800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Arial Rounded MT Bold" pitchFamily="34" charset="0"/>
              </a:rPr>
              <a:t>Adalah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 Rounded MT Bold" pitchFamily="34" charset="0"/>
              </a:rPr>
              <a:t>mencegah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 Rounded MT Bold" pitchFamily="34" charset="0"/>
              </a:rPr>
              <a:t>menanggulangi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pencemaran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kerusakan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lingkungan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hidup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diakibatkan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oleh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limbah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B3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serta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pemulihan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kualitas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lingkungan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sudah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tercemar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sehingga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fungsinya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kembali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Dari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hal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jelas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bahwa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setiap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kegiatan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B3,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baik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penghasil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pengumpul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pengangkut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pemanfaat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pengolah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penimbun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B3,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memperhatikan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aspek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lingkungan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menjaga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kualitas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lingkungan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tetap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kondisi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semula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. Dan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apabila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pencemaran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akibat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tertumpah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tercecer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rembesan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limbah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B3,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upaya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optimal agar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kualitas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lingkungan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kembali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fungsi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semula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09600"/>
            <a:ext cx="60500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B0F0"/>
                </a:solidFill>
                <a:latin typeface="Freestyle Script" pitchFamily="66" charset="0"/>
              </a:rPr>
              <a:t>Tujuan</a:t>
            </a:r>
            <a:r>
              <a:rPr lang="en-US" sz="6000" b="1" dirty="0">
                <a:solidFill>
                  <a:srgbClr val="00B0F0"/>
                </a:solidFill>
                <a:latin typeface="Freestyle Script" pitchFamily="66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Freestyle Script" pitchFamily="66" charset="0"/>
              </a:rPr>
              <a:t>pengelolaan</a:t>
            </a:r>
            <a:r>
              <a:rPr lang="en-US" sz="6000" b="1" dirty="0">
                <a:solidFill>
                  <a:srgbClr val="00B0F0"/>
                </a:solidFill>
                <a:latin typeface="Freestyle Script" pitchFamily="66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Freestyle Script" pitchFamily="66" charset="0"/>
              </a:rPr>
              <a:t>limbah</a:t>
            </a:r>
            <a:r>
              <a:rPr lang="en-US" sz="6000" b="1" dirty="0">
                <a:solidFill>
                  <a:srgbClr val="00B0F0"/>
                </a:solidFill>
                <a:latin typeface="Freestyle Script" pitchFamily="66" charset="0"/>
              </a:rPr>
              <a:t> B3</a:t>
            </a:r>
            <a:endParaRPr lang="en-US" sz="6000" dirty="0">
              <a:solidFill>
                <a:srgbClr val="00B0F0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65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947" y="1143000"/>
            <a:ext cx="7379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Arial Rounded MT Bold" pitchFamily="34" charset="0"/>
              </a:rPr>
              <a:t>IDENTIFIKASI LIMBAH  </a:t>
            </a:r>
            <a:r>
              <a:rPr lang="en-US" sz="4400" b="1" dirty="0">
                <a:latin typeface="Arial Rounded MT Bold" pitchFamily="34" charset="0"/>
              </a:rPr>
              <a:t>B3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587" y="22860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Rounded MT Bold" pitchFamily="34" charset="0"/>
              </a:rPr>
              <a:t>Pengidentifikasian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limbah</a:t>
            </a:r>
            <a:r>
              <a:rPr lang="en-US" sz="2400" dirty="0">
                <a:latin typeface="Arial Rounded MT Bold" pitchFamily="34" charset="0"/>
              </a:rPr>
              <a:t> B3 </a:t>
            </a:r>
            <a:r>
              <a:rPr lang="en-US" sz="2400" dirty="0" err="1">
                <a:latin typeface="Arial Rounded MT Bold" pitchFamily="34" charset="0"/>
              </a:rPr>
              <a:t>digolongkan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dalam</a:t>
            </a:r>
            <a:r>
              <a:rPr lang="en-US" sz="2400" dirty="0">
                <a:latin typeface="Arial Rounded MT Bold" pitchFamily="34" charset="0"/>
              </a:rPr>
              <a:t> 2 (</a:t>
            </a:r>
            <a:r>
              <a:rPr lang="en-US" sz="2400" dirty="0" err="1">
                <a:latin typeface="Arial Rounded MT Bold" pitchFamily="34" charset="0"/>
              </a:rPr>
              <a:t>dua</a:t>
            </a:r>
            <a:r>
              <a:rPr lang="en-US" sz="2400" dirty="0">
                <a:latin typeface="Arial Rounded MT Bold" pitchFamily="34" charset="0"/>
              </a:rPr>
              <a:t>) </a:t>
            </a:r>
            <a:r>
              <a:rPr lang="en-US" sz="2400" dirty="0" err="1">
                <a:latin typeface="Arial Rounded MT Bold" pitchFamily="34" charset="0"/>
              </a:rPr>
              <a:t>kategori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yaitu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berdasarkan</a:t>
            </a:r>
            <a:r>
              <a:rPr lang="en-US" sz="2400" dirty="0" smtClean="0">
                <a:latin typeface="Arial Rounded MT Bold" pitchFamily="34" charset="0"/>
              </a:rPr>
              <a:t> :</a:t>
            </a:r>
            <a:endParaRPr lang="en-US" sz="2400" dirty="0">
              <a:latin typeface="Arial Rounded MT Bold" pitchFamily="34" charset="0"/>
            </a:endParaRPr>
          </a:p>
          <a:p>
            <a:pPr marL="855663" lvl="0" indent="-855663">
              <a:buFont typeface="+mj-lt"/>
              <a:buAutoNum type="arabicPeriod"/>
            </a:pPr>
            <a:r>
              <a:rPr lang="en-US" sz="4800" dirty="0" smtClean="0">
                <a:latin typeface="Arial Rounded MT Bold" pitchFamily="34" charset="0"/>
              </a:rPr>
              <a:t>SUMBER</a:t>
            </a:r>
            <a:endParaRPr lang="en-US" sz="4800" dirty="0">
              <a:latin typeface="Arial Rounded MT Bold" pitchFamily="34" charset="0"/>
            </a:endParaRPr>
          </a:p>
          <a:p>
            <a:pPr marL="855663" lvl="0" indent="-855663">
              <a:buFont typeface="+mj-lt"/>
              <a:buAutoNum type="arabicPeriod"/>
            </a:pPr>
            <a:r>
              <a:rPr lang="en-US" sz="4800" dirty="0" smtClean="0">
                <a:latin typeface="Arial Rounded MT Bold" pitchFamily="34" charset="0"/>
              </a:rPr>
              <a:t>KARAKTERISTIK</a:t>
            </a:r>
            <a:endParaRPr lang="en-US" sz="4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6553200" cy="990600"/>
          </a:xfrm>
        </p:spPr>
        <p:txBody>
          <a:bodyPr/>
          <a:lstStyle/>
          <a:p>
            <a:r>
              <a:rPr lang="en-US" dirty="0" smtClean="0"/>
              <a:t>SUMBER LIMBAH B3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7086600" cy="38100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err="1">
                <a:latin typeface="Arial Rounded MT Bold" pitchFamily="34" charset="0"/>
              </a:rPr>
              <a:t>Golongan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limbah</a:t>
            </a:r>
            <a:r>
              <a:rPr lang="en-US" dirty="0">
                <a:latin typeface="Arial Rounded MT Bold" pitchFamily="34" charset="0"/>
              </a:rPr>
              <a:t> B3 yang </a:t>
            </a:r>
            <a:r>
              <a:rPr lang="en-US" dirty="0" err="1">
                <a:latin typeface="Arial Rounded MT Bold" pitchFamily="34" charset="0"/>
              </a:rPr>
              <a:t>berdasarkan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sumber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dibagi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menjadi</a:t>
            </a:r>
            <a:r>
              <a:rPr lang="en-US" dirty="0">
                <a:latin typeface="Arial Rounded MT Bold" pitchFamily="34" charset="0"/>
              </a:rPr>
              <a:t>:</a:t>
            </a: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>
                <a:latin typeface="Arial Rounded MT Bold" pitchFamily="34" charset="0"/>
              </a:rPr>
              <a:t>Limbah</a:t>
            </a:r>
            <a:r>
              <a:rPr lang="en-US" sz="2800" dirty="0">
                <a:latin typeface="Arial Rounded MT Bold" pitchFamily="34" charset="0"/>
              </a:rPr>
              <a:t> B3 </a:t>
            </a:r>
            <a:r>
              <a:rPr lang="en-US" sz="2800" dirty="0" err="1">
                <a:latin typeface="Arial Rounded MT Bold" pitchFamily="34" charset="0"/>
              </a:rPr>
              <a:t>dari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sumber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spesifik</a:t>
            </a:r>
            <a:r>
              <a:rPr lang="en-US" sz="2800" dirty="0">
                <a:latin typeface="Arial Rounded MT Bold" pitchFamily="34" charset="0"/>
              </a:rPr>
              <a:t>;</a:t>
            </a: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>
                <a:latin typeface="Arial Rounded MT Bold" pitchFamily="34" charset="0"/>
              </a:rPr>
              <a:t>Limbah</a:t>
            </a:r>
            <a:r>
              <a:rPr lang="en-US" sz="2800" dirty="0">
                <a:latin typeface="Arial Rounded MT Bold" pitchFamily="34" charset="0"/>
              </a:rPr>
              <a:t> B3 </a:t>
            </a:r>
            <a:r>
              <a:rPr lang="en-US" sz="2800" dirty="0" err="1">
                <a:latin typeface="Arial Rounded MT Bold" pitchFamily="34" charset="0"/>
              </a:rPr>
              <a:t>dari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sumber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tidak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spesifik</a:t>
            </a:r>
            <a:r>
              <a:rPr lang="en-US" sz="2800" dirty="0">
                <a:latin typeface="Arial Rounded MT Bold" pitchFamily="34" charset="0"/>
              </a:rPr>
              <a:t>;</a:t>
            </a: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>
                <a:latin typeface="Arial Rounded MT Bold" pitchFamily="34" charset="0"/>
              </a:rPr>
              <a:t>Limbah</a:t>
            </a:r>
            <a:r>
              <a:rPr lang="en-US" sz="2800" dirty="0">
                <a:latin typeface="Arial Rounded MT Bold" pitchFamily="34" charset="0"/>
              </a:rPr>
              <a:t> B3 </a:t>
            </a:r>
            <a:r>
              <a:rPr lang="en-US" sz="2800" dirty="0" err="1">
                <a:latin typeface="Arial Rounded MT Bold" pitchFamily="34" charset="0"/>
              </a:rPr>
              <a:t>dari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bahan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kimia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kadaluarsa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tumpahan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bekas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kemasan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buangan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produk</a:t>
            </a:r>
            <a:r>
              <a:rPr lang="en-US" sz="2800" dirty="0">
                <a:latin typeface="Arial Rounded MT Bold" pitchFamily="34" charset="0"/>
              </a:rPr>
              <a:t> yang </a:t>
            </a:r>
            <a:r>
              <a:rPr lang="en-US" sz="2800" dirty="0" err="1">
                <a:latin typeface="Arial Rounded MT Bold" pitchFamily="34" charset="0"/>
              </a:rPr>
              <a:t>tidak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memenuhi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spesifikasi</a:t>
            </a:r>
            <a:r>
              <a:rPr lang="en-US" sz="2800" dirty="0">
                <a:latin typeface="Arial Rounded MT Bold" pitchFamily="34" charset="0"/>
              </a:rPr>
              <a:t>.</a:t>
            </a:r>
          </a:p>
          <a:p>
            <a:pPr algn="l"/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rent Bill of Rights presentation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1010</Words>
  <Application>Microsoft Office PowerPoint</Application>
  <PresentationFormat>On-screen Show (4:3)</PresentationFormat>
  <Paragraphs>138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Parent Bill of Rights presentation</vt:lpstr>
      <vt:lpstr>Office Theme</vt:lpstr>
      <vt:lpstr>Corinthian columns design template</vt:lpstr>
      <vt:lpstr>1_Corinthian columns design template</vt:lpstr>
      <vt:lpstr>Adjacency</vt:lpstr>
      <vt:lpstr>1_Office Theme</vt:lpstr>
      <vt:lpstr>2_Office Theme</vt:lpstr>
      <vt:lpstr>PowerPoint Presentation</vt:lpstr>
      <vt:lpstr>MODUL -6 Kegiatan Belajar -13</vt:lpstr>
      <vt:lpstr>PowerPoint Presentation</vt:lpstr>
      <vt:lpstr>PowerPoint Presentation</vt:lpstr>
      <vt:lpstr>OSHA (OCCUPATIONAL SAFETY AND EALTH ADMINISTRATION)</vt:lpstr>
      <vt:lpstr>PowerPoint Presentation</vt:lpstr>
      <vt:lpstr>PowerPoint Presentation</vt:lpstr>
      <vt:lpstr>PowerPoint Presentation</vt:lpstr>
      <vt:lpstr>SUMBER LIMBAH B3</vt:lpstr>
      <vt:lpstr>PowerPoint Presentation</vt:lpstr>
      <vt:lpstr>PowerPoint Presentation</vt:lpstr>
      <vt:lpstr>PowerPoint Presentation</vt:lpstr>
      <vt:lpstr>KARAKTERISTIK LMBAH B3 menurut PP No. 18 tahun 1999 yang hanya mencantumkan 6 (enam) kriteria, yaitu:</vt:lpstr>
      <vt:lpstr>PowerPoint Presentation</vt:lpstr>
      <vt:lpstr>Bahan kimia yang mudah meledak</vt:lpstr>
      <vt:lpstr>Campuran eksplosif</vt:lpstr>
      <vt:lpstr>Letusan, Ledakan, Detonasi</vt:lpstr>
      <vt:lpstr>Mudah Terbakar (Flammable)                                   </vt:lpstr>
      <vt:lpstr>Bahan mudah terbakar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IMAL EINSTEIN</dc:creator>
  <cp:lastModifiedBy>May</cp:lastModifiedBy>
  <cp:revision>94</cp:revision>
  <dcterms:created xsi:type="dcterms:W3CDTF">2010-06-09T17:02:26Z</dcterms:created>
  <dcterms:modified xsi:type="dcterms:W3CDTF">2015-05-27T07:18:02Z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TC010171251033</vt:lpwstr>
  </property>
</Properties>
</file>