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8" r:id="rId2"/>
    <p:sldMasterId id="2147483740" r:id="rId3"/>
    <p:sldMasterId id="2147483753" r:id="rId4"/>
    <p:sldMasterId id="2147483766" r:id="rId5"/>
    <p:sldMasterId id="2147483778" r:id="rId6"/>
  </p:sldMasterIdLst>
  <p:notesMasterIdLst>
    <p:notesMasterId r:id="rId38"/>
  </p:notesMasterIdLst>
  <p:sldIdLst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48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35" r:id="rId23"/>
    <p:sldId id="412" r:id="rId24"/>
    <p:sldId id="413" r:id="rId25"/>
    <p:sldId id="415" r:id="rId26"/>
    <p:sldId id="420" r:id="rId27"/>
    <p:sldId id="432" r:id="rId28"/>
    <p:sldId id="422" r:id="rId29"/>
    <p:sldId id="424" r:id="rId30"/>
    <p:sldId id="353" r:id="rId31"/>
    <p:sldId id="426" r:id="rId32"/>
    <p:sldId id="354" r:id="rId33"/>
    <p:sldId id="356" r:id="rId34"/>
    <p:sldId id="357" r:id="rId35"/>
    <p:sldId id="358" r:id="rId36"/>
    <p:sldId id="383" r:id="rId37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Corporation" initials="" lastIdx="4" clrIdx="0"/>
  <p:cmAuthor id="1" name="Elisabeth Keating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1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004" autoAdjust="0"/>
  </p:normalViewPr>
  <p:slideViewPr>
    <p:cSldViewPr>
      <p:cViewPr>
        <p:scale>
          <a:sx n="46" d="100"/>
          <a:sy n="46" d="100"/>
        </p:scale>
        <p:origin x="-1206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EDE40-12C1-408B-A907-DE08057AC5A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10075"/>
            <a:ext cx="555625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82CAA-AB64-4073-83D4-69D6EEBD5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A409B-21F1-461F-A9B2-AC41667812C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2E769-7D23-47EF-8ED0-8BA124C59B4B}" type="slidenum">
              <a:rPr lang="en-US"/>
              <a:pPr/>
              <a:t>10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09C5B-AE12-4C9B-BE8B-E52606C06F6D}" type="slidenum">
              <a:rPr lang="en-US"/>
              <a:pPr/>
              <a:t>11</a:t>
            </a:fld>
            <a:endParaRPr lang="en-US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936577" y="0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936577" y="8819515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21" tIns="0" rIns="19321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9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8819515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0" y="0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26254" y="4408146"/>
            <a:ext cx="5094393" cy="4177665"/>
          </a:xfrm>
          <a:noFill/>
          <a:ln/>
        </p:spPr>
        <p:txBody>
          <a:bodyPr lIns="93382" tIns="46692" rIns="93382" bIns="46692"/>
          <a:lstStyle/>
          <a:p>
            <a:r>
              <a:rPr lang="en-US"/>
              <a:t>Gloves offer protection for your hands.</a:t>
            </a:r>
          </a:p>
          <a:p>
            <a:endParaRPr lang="en-US"/>
          </a:p>
          <a:p>
            <a:r>
              <a:rPr lang="en-US"/>
              <a:t>Over time, repeated contacts can result in low-grade long term damage.</a:t>
            </a:r>
          </a:p>
        </p:txBody>
      </p:sp>
      <p:sp>
        <p:nvSpPr>
          <p:cNvPr id="2345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24388" cy="34686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384E6-660B-47C1-B845-EDB7E458DE39}" type="slidenum">
              <a:rPr lang="en-US"/>
              <a:pPr/>
              <a:t>12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6254" y="4409758"/>
            <a:ext cx="5094393" cy="4177665"/>
          </a:xfrm>
          <a:noFill/>
          <a:ln/>
        </p:spPr>
        <p:txBody>
          <a:bodyPr lIns="93382" tIns="46692" rIns="93382" bIns="46692"/>
          <a:lstStyle/>
          <a:p>
            <a:r>
              <a:rPr lang="en-US"/>
              <a:t>other notable sensitizers:</a:t>
            </a:r>
          </a:p>
          <a:p>
            <a:endParaRPr lang="en-US"/>
          </a:p>
          <a:p>
            <a:r>
              <a:rPr lang="en-US"/>
              <a:t>Poison ivy, oak and summac</a:t>
            </a:r>
          </a:p>
          <a:p>
            <a:endParaRPr lang="en-US"/>
          </a:p>
          <a:p>
            <a:r>
              <a:rPr lang="en-US"/>
              <a:t>Chromium compounds</a:t>
            </a:r>
          </a:p>
          <a:p>
            <a:endParaRPr lang="en-US"/>
          </a:p>
          <a:p>
            <a:r>
              <a:rPr lang="en-US"/>
              <a:t>numerous adhesive ingredients</a:t>
            </a:r>
          </a:p>
          <a:p>
            <a:endParaRPr lang="en-US"/>
          </a:p>
          <a:p>
            <a:r>
              <a:rPr lang="en-US"/>
              <a:t>some foods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40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24388" cy="34686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B4D0C-EE46-4E42-839F-955EEA45D067}" type="slidenum">
              <a:rPr lang="en-US"/>
              <a:pPr/>
              <a:t>13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672C7-9D31-4857-94A2-1239B6632191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ECAED-08F3-4FE7-8D05-A2E292A2FF5F}" type="slidenum">
              <a:rPr lang="en-US"/>
              <a:pPr/>
              <a:t>15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4F4C9F-51EE-4156-81BD-FC75619AF18A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801E0-F688-41D5-806A-AFA9451EE68A}" type="slidenum">
              <a:rPr lang="en-US"/>
              <a:pPr/>
              <a:t>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15805-D9DD-4886-BCC8-F9EB548EC436}" type="slidenum">
              <a:rPr lang="en-US"/>
              <a:pPr/>
              <a:t>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E1043-93AD-4AA4-A151-21772D6EF75A}" type="slidenum">
              <a:rPr lang="en-US"/>
              <a:pPr/>
              <a:t>5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4152C-16C7-4F91-A646-55170FA8BBCA}" type="slidenum">
              <a:rPr lang="en-US"/>
              <a:pPr/>
              <a:t>6</a:t>
            </a:fld>
            <a:endParaRPr lang="en-US"/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3936577" y="0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3936577" y="8819515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21" tIns="0" rIns="19321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8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8819515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0" y="0"/>
            <a:ext cx="3010323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38" tIns="46369" rIns="92738" bIns="46369" anchor="ctr"/>
          <a:lstStyle/>
          <a:p>
            <a:endParaRPr lang="en-US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26254" y="4408146"/>
            <a:ext cx="5094393" cy="4177665"/>
          </a:xfrm>
          <a:noFill/>
          <a:ln/>
        </p:spPr>
        <p:txBody>
          <a:bodyPr lIns="93382" tIns="46692" rIns="93382" bIns="46692"/>
          <a:lstStyle/>
          <a:p>
            <a:r>
              <a:rPr lang="en-US"/>
              <a:t>Water reactives need special storage precautions.</a:t>
            </a:r>
          </a:p>
          <a:p>
            <a:endParaRPr lang="en-US"/>
          </a:p>
          <a:p>
            <a:r>
              <a:rPr lang="en-US"/>
              <a:t>Use care when cleaning water-reactive spills such as 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endParaRPr lang="en-US"/>
          </a:p>
          <a:p>
            <a:endParaRPr lang="en-US"/>
          </a:p>
          <a:p>
            <a:r>
              <a:rPr lang="en-US"/>
              <a:t>Most water reactive chemicals  will generate HUGE amounts of heat when they encounter water or water-vapor.  This may be enough to ignite flammable vapors in the area.</a:t>
            </a:r>
          </a:p>
        </p:txBody>
      </p:sp>
      <p:sp>
        <p:nvSpPr>
          <p:cNvPr id="27341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3263"/>
            <a:ext cx="4624388" cy="34686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41EF6-BD76-48B8-8033-C37C9D0DBAD9}" type="slidenum">
              <a:rPr lang="en-US"/>
              <a:pPr/>
              <a:t>7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74809-C416-4142-A218-33AC9B0E0D07}" type="slidenum">
              <a:rPr lang="en-US"/>
              <a:pPr/>
              <a:t>8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EF3B3-1EE1-4769-9426-D94EC1809403}" type="slidenum">
              <a:rPr lang="en-US"/>
              <a:pPr/>
              <a:t>9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953000"/>
            <a:ext cx="57150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52600" y="3352800"/>
            <a:ext cx="5715000" cy="16002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7B26A6-348A-4F28-967A-CFDE560B0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9932-AA44-43F4-9125-4E5A4DE36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19812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791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175D1-AEB9-4D33-8393-B1B80C2E3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7DFA3-5D3D-47CF-A7FB-8EB9176B1D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504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0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0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7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8985E-340A-4618-A2E3-1E719421D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64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9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1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7DFA3-5D3D-47CF-A7FB-8EB9176B1D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504"/>
      </p:ext>
    </p:extLst>
  </p:cSld>
  <p:clrMapOvr>
    <a:masterClrMapping/>
  </p:clrMapOvr>
  <p:transition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056E3-49DB-4FCC-8D0E-24557494F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4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71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93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40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2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45F6-DFEB-483A-A5B7-C03429AE8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4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4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96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8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58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295400"/>
            <a:ext cx="3815862" cy="4648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352660-B25C-43D3-A031-654427A682A0}" type="slidenum">
              <a:rPr lang="en-US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41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2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5D900-42F7-4DF5-8D0B-DAD45D1FF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2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89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35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5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09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4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8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89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96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 smtClean="0">
                <a:solidFill>
                  <a:srgbClr val="CCECFF"/>
                </a:solidFill>
              </a:rPr>
              <a:pPr/>
              <a:t>‹#›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23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6A6-348A-4F28-967A-CFDE560B0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8D6C1-D7D2-49AB-9283-7377A11C84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1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985E-340A-4618-A2E3-1E719421D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56E3-49DB-4FCC-8D0E-24557494F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45F6-DFEB-483A-A5B7-C03429AE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D900-42F7-4DF5-8D0B-DAD45D1FFE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D6C1-D7D2-49AB-9283-7377A11C8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840C-F5A5-4C35-84C4-70C7E05F7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48D4-0051-426A-B74A-51C7D9FAA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66ACF-9E09-418E-86EC-1A6110E86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9932-AA44-43F4-9125-4E5A4DE36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75D1-AEB9-4D33-8393-B1B80C2E3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9840C-F5A5-4C35-84C4-70C7E05F7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48D4-0051-426A-B74A-51C7D9FAA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6ACF-9E09-418E-86EC-1A6110E86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9248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4375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63300"/>
                </a:solidFill>
                <a:latin typeface="Century Gothic" pitchFamily="34" charset="0"/>
              </a:defRPr>
            </a:lvl1pPr>
          </a:lstStyle>
          <a:p>
            <a:fld id="{B3EC46C5-4CAC-4278-98B9-C8A8BF6365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4100"/>
          </a:solidFill>
          <a:latin typeface="Garamond" pitchFamily="18" charset="0"/>
        </a:defRPr>
      </a:lvl9pPr>
    </p:titleStyle>
    <p:bodyStyle>
      <a:lvl1pPr marL="447675" indent="-447675" algn="l" rtl="0" eaLnBrk="1" fontAlgn="base" hangingPunct="1">
        <a:spcBef>
          <a:spcPct val="60000"/>
        </a:spcBef>
        <a:spcAft>
          <a:spcPct val="0"/>
        </a:spcAft>
        <a:buClr>
          <a:srgbClr val="663300"/>
        </a:buClr>
        <a:buChar char="•"/>
        <a:defRPr sz="2000">
          <a:solidFill>
            <a:srgbClr val="824100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>
          <a:solidFill>
            <a:srgbClr val="824100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600">
          <a:solidFill>
            <a:srgbClr val="824100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Char char="•"/>
        <a:defRPr sz="1400">
          <a:solidFill>
            <a:srgbClr val="8241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136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white">
            <a:xfrm>
              <a:off x="576" y="1152"/>
              <a:ext cx="5040" cy="273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CCE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121482-A7D8-4BE8-A815-9C4F934A2E1B}" type="slidenum">
              <a:rPr lang="en-US" smtClean="0">
                <a:solidFill>
                  <a:srgbClr val="CCECFF"/>
                </a:solidFill>
                <a:latin typeface="Times New Roman" pitchFamily="18" charset="0"/>
              </a:rPr>
              <a:pPr/>
              <a:t>‹#›</a:t>
            </a:fld>
            <a:endParaRPr lang="en-US" smtClean="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45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EC46C5-4CAC-4278-98B9-C8A8BF636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zco.com/storefront/placards/A40-602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unzco.com/storefront/placards/images/sA40-602.gif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2.bp.blogspot.com/_CNWH4JBFkZA/SbsSD10pZAI/AAAAAAAAAAk/XvoNFVYf5nI/s1600-h/gambar+2.png" TargetMode="Externa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106" name="Picture 2" descr="K3-ijo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2593731" y="1377453"/>
            <a:ext cx="3179886" cy="321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397" y="3644900"/>
            <a:ext cx="997926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993" y="5157789"/>
            <a:ext cx="73562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546" y="6021388"/>
            <a:ext cx="24032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285" y="2492376"/>
            <a:ext cx="16192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993" y="3068639"/>
            <a:ext cx="9715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423" y="5805489"/>
            <a:ext cx="33264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766" y="4149725"/>
            <a:ext cx="971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123" y="4941888"/>
            <a:ext cx="797169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 descr="fire_2_e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4312" y="6165850"/>
            <a:ext cx="14360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4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246" y="6021388"/>
            <a:ext cx="28721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5" descr="fire_2_e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4308" y="1557339"/>
            <a:ext cx="16192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6" descr="EDUCA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6389" y="4868864"/>
            <a:ext cx="2060331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16574" y="2494167"/>
            <a:ext cx="7910146" cy="1079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Stencil Std" pitchFamily="50" charset="0"/>
              </a:rPr>
              <a:t> BAHAYA KEBAKARAN &amp; PELEDAKAN</a:t>
            </a:r>
            <a:endParaRPr lang="en-US" sz="3200" dirty="0" smtClean="0">
              <a:solidFill>
                <a:srgbClr val="FF0000"/>
              </a:solidFill>
              <a:latin typeface="Stencil Std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914400"/>
            <a:ext cx="180369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MODUL-5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3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828800"/>
            <a:ext cx="6629400" cy="40386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sz="2800" b="1" dirty="0">
                <a:latin typeface="Arial Rounded MT Bold" pitchFamily="34" charset="0"/>
              </a:rPr>
              <a:t>1. Irritants</a:t>
            </a:r>
          </a:p>
          <a:p>
            <a:pPr algn="l">
              <a:buFontTx/>
              <a:buNone/>
            </a:pPr>
            <a:r>
              <a:rPr lang="en-US" sz="2800" b="1" dirty="0">
                <a:latin typeface="Arial Rounded MT Bold" pitchFamily="34" charset="0"/>
              </a:rPr>
              <a:t>2. Sensitizers</a:t>
            </a:r>
          </a:p>
          <a:p>
            <a:pPr algn="l">
              <a:buFontTx/>
              <a:buNone/>
            </a:pPr>
            <a:r>
              <a:rPr lang="en-US" sz="2800" b="1" dirty="0">
                <a:latin typeface="Arial Rounded MT Bold" pitchFamily="34" charset="0"/>
              </a:rPr>
              <a:t>3. Reproductive Hazards</a:t>
            </a:r>
          </a:p>
          <a:p>
            <a:pPr algn="l">
              <a:buFontTx/>
              <a:buNone/>
            </a:pPr>
            <a:r>
              <a:rPr lang="en-US" sz="2800" b="1" dirty="0">
                <a:latin typeface="Arial Rounded MT Bold" pitchFamily="34" charset="0"/>
              </a:rPr>
              <a:t>4. </a:t>
            </a:r>
            <a:r>
              <a:rPr lang="en-US" sz="2800" b="1" dirty="0" err="1">
                <a:latin typeface="Arial Rounded MT Bold" pitchFamily="34" charset="0"/>
              </a:rPr>
              <a:t>Carsinogen</a:t>
            </a:r>
            <a:endParaRPr lang="en-US" sz="2800" b="1" dirty="0">
              <a:latin typeface="Arial Rounded MT Bold" pitchFamily="34" charset="0"/>
            </a:endParaRPr>
          </a:p>
          <a:p>
            <a:pPr algn="l">
              <a:buFontTx/>
              <a:buNone/>
            </a:pPr>
            <a:r>
              <a:rPr lang="en-US" sz="2800" b="1" dirty="0">
                <a:latin typeface="Arial Rounded MT Bold" pitchFamily="34" charset="0"/>
              </a:rPr>
              <a:t>5. </a:t>
            </a:r>
            <a:r>
              <a:rPr lang="en-US" sz="2800" b="1" dirty="0" err="1">
                <a:latin typeface="Arial Rounded MT Bold" pitchFamily="34" charset="0"/>
              </a:rPr>
              <a:t>Beracum</a:t>
            </a:r>
            <a:r>
              <a:rPr lang="en-US" sz="2800" b="1" dirty="0">
                <a:latin typeface="Arial Rounded MT Bold" pitchFamily="34" charset="0"/>
              </a:rPr>
              <a:t> (</a:t>
            </a:r>
            <a:r>
              <a:rPr lang="en-US" sz="2800" b="1" dirty="0" err="1">
                <a:latin typeface="Arial Rounded MT Bold" pitchFamily="34" charset="0"/>
              </a:rPr>
              <a:t>toksik</a:t>
            </a:r>
            <a:r>
              <a:rPr lang="en-US" sz="2800" b="1" dirty="0">
                <a:latin typeface="Arial Rounded MT Bold" pitchFamily="34" charset="0"/>
              </a:rPr>
              <a:t>)</a:t>
            </a:r>
          </a:p>
          <a:p>
            <a:pPr algn="l">
              <a:buFontTx/>
              <a:buNone/>
            </a:pPr>
            <a:r>
              <a:rPr lang="en-US" sz="2800" b="1" dirty="0">
                <a:latin typeface="Arial Rounded MT Bold" pitchFamily="34" charset="0"/>
              </a:rPr>
              <a:t>6. </a:t>
            </a:r>
            <a:r>
              <a:rPr lang="en-US" sz="2800" b="1" dirty="0" err="1">
                <a:latin typeface="Arial Rounded MT Bold" pitchFamily="34" charset="0"/>
              </a:rPr>
              <a:t>Radioaktif</a:t>
            </a:r>
            <a:endParaRPr lang="en-US" sz="2800" b="1" dirty="0">
              <a:latin typeface="Arial Rounded MT Bold" pitchFamily="34" charset="0"/>
            </a:endParaRP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33400"/>
            <a:ext cx="6858000" cy="1143000"/>
          </a:xfrm>
        </p:spPr>
        <p:txBody>
          <a:bodyPr/>
          <a:lstStyle/>
          <a:p>
            <a:r>
              <a:rPr lang="en-US" sz="5400" b="1" dirty="0" err="1">
                <a:latin typeface="Arial Rounded MT Bold" pitchFamily="34" charset="0"/>
              </a:rPr>
              <a:t>Bahaya</a:t>
            </a:r>
            <a:r>
              <a:rPr lang="en-US" sz="5400" b="1" dirty="0">
                <a:latin typeface="Arial Rounded MT Bold" pitchFamily="34" charset="0"/>
              </a:rPr>
              <a:t> </a:t>
            </a:r>
            <a:r>
              <a:rPr lang="en-US" sz="5400" b="1" dirty="0" err="1" smtClean="0">
                <a:latin typeface="Arial Rounded MT Bold" pitchFamily="34" charset="0"/>
              </a:rPr>
              <a:t>Kesehatan</a:t>
            </a:r>
            <a:r>
              <a:rPr lang="en-US" sz="5400" dirty="0" smtClean="0">
                <a:latin typeface="Arial Rounded MT Bold" pitchFamily="34" charset="0"/>
              </a:rPr>
              <a:t> </a:t>
            </a: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A7FB93-BED2-49A1-AD86-10E846456707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Irritants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01000" cy="4267200"/>
          </a:xfrm>
        </p:spPr>
        <p:txBody>
          <a:bodyPr/>
          <a:lstStyle/>
          <a:p>
            <a:pPr marL="609600" indent="-609600"/>
            <a:r>
              <a:rPr lang="en-US" sz="3200" dirty="0" err="1"/>
              <a:t>Zat</a:t>
            </a:r>
            <a:r>
              <a:rPr lang="en-US" sz="3200" dirty="0"/>
              <a:t> </a:t>
            </a:r>
            <a:r>
              <a:rPr lang="en-US" sz="3200" dirty="0" err="1"/>
              <a:t>kimia</a:t>
            </a:r>
            <a:r>
              <a:rPr lang="en-US" sz="3200" dirty="0"/>
              <a:t> yang 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iritasi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 </a:t>
            </a:r>
            <a:r>
              <a:rPr lang="en-US" sz="3200" dirty="0" err="1"/>
              <a:t>reaksi</a:t>
            </a:r>
            <a:r>
              <a:rPr lang="en-US" sz="3200" dirty="0"/>
              <a:t>  </a:t>
            </a:r>
            <a:r>
              <a:rPr lang="en-US" sz="3200" dirty="0" err="1"/>
              <a:t>peradangan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kontak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tubuh</a:t>
            </a:r>
            <a:r>
              <a:rPr lang="en-US" sz="3200" dirty="0"/>
              <a:t>.</a:t>
            </a:r>
          </a:p>
          <a:p>
            <a:pPr marL="609600" indent="-609600">
              <a:buFontTx/>
              <a:buNone/>
            </a:pPr>
            <a:endParaRPr lang="en-US" sz="3200" dirty="0"/>
          </a:p>
          <a:p>
            <a:pPr marL="990600" lvl="1" indent="-533400"/>
            <a:r>
              <a:rPr lang="en-US" sz="3200" dirty="0" err="1"/>
              <a:t>Contoh</a:t>
            </a:r>
            <a:endParaRPr lang="en-US" sz="3200" dirty="0"/>
          </a:p>
          <a:p>
            <a:pPr marL="1371600" lvl="2" indent="-457200"/>
            <a:r>
              <a:rPr lang="en-US" sz="3200" dirty="0"/>
              <a:t>powdered chemicals  </a:t>
            </a:r>
          </a:p>
          <a:p>
            <a:pPr marL="1371600" lvl="2" indent="-457200"/>
            <a:r>
              <a:rPr lang="en-US" sz="3200" dirty="0"/>
              <a:t>cutting oils</a:t>
            </a:r>
          </a:p>
          <a:p>
            <a:pPr marL="1371600" lvl="2" indent="-457200"/>
            <a:r>
              <a:rPr lang="en-US" sz="3200" dirty="0"/>
              <a:t>solvents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AF88-1921-4F3F-938B-6B70658A1C03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5651350" y="3352800"/>
            <a:ext cx="3020522" cy="2286000"/>
            <a:chOff x="3784" y="244"/>
            <a:chExt cx="892" cy="634"/>
          </a:xfrm>
        </p:grpSpPr>
        <p:sp>
          <p:nvSpPr>
            <p:cNvPr id="233477" name="Rectangle 5"/>
            <p:cNvSpPr>
              <a:spLocks noChangeArrowheads="1"/>
            </p:cNvSpPr>
            <p:nvPr/>
          </p:nvSpPr>
          <p:spPr bwMode="auto">
            <a:xfrm>
              <a:off x="3784" y="244"/>
              <a:ext cx="892" cy="6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3478" name="Object 6"/>
            <p:cNvGraphicFramePr>
              <a:graphicFrameLocks/>
            </p:cNvGraphicFramePr>
            <p:nvPr/>
          </p:nvGraphicFramePr>
          <p:xfrm>
            <a:off x="3861" y="331"/>
            <a:ext cx="740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lip" r:id="rId4" imgW="2286000" imgH="1050840" progId="MS_ClipArt_Gallery.2">
                    <p:embed/>
                  </p:oleObj>
                </mc:Choice>
                <mc:Fallback>
                  <p:oleObj name="Clip" r:id="rId4" imgW="2286000" imgH="10508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1" y="331"/>
                          <a:ext cx="740" cy="45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3479" name="Oval 7" descr="70%"/>
            <p:cNvSpPr>
              <a:spLocks noChangeArrowheads="1"/>
            </p:cNvSpPr>
            <p:nvPr/>
          </p:nvSpPr>
          <p:spPr bwMode="auto">
            <a:xfrm>
              <a:off x="4265" y="383"/>
              <a:ext cx="196" cy="202"/>
            </a:xfrm>
            <a:prstGeom prst="ellipse">
              <a:avLst/>
            </a:prstGeom>
            <a:pattFill prst="pct70">
              <a:fgClr>
                <a:schemeClr val="accent2"/>
              </a:fgClr>
              <a:bgClr>
                <a:srgbClr val="A5002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Oval 8" descr="70%"/>
            <p:cNvSpPr>
              <a:spLocks noChangeArrowheads="1"/>
            </p:cNvSpPr>
            <p:nvPr/>
          </p:nvSpPr>
          <p:spPr bwMode="auto">
            <a:xfrm>
              <a:off x="3947" y="502"/>
              <a:ext cx="179" cy="177"/>
            </a:xfrm>
            <a:prstGeom prst="ellipse">
              <a:avLst/>
            </a:prstGeom>
            <a:pattFill prst="pct70">
              <a:fgClr>
                <a:schemeClr val="accent1"/>
              </a:fgClr>
              <a:bgClr>
                <a:srgbClr val="A5002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2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Sensitizers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Zat kimia yang dapat menimbulkan kerusakan jaringan sementara/alergi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Biasanya tidak ada masalah pada kontak pertama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Dapat menyebabkan alergi pada kontak berikutnya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Contoh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isocyantes/formaldehydes (digunakan sebagai lem dan busa)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Senyawa nickel (plating/metal cutting oils/jewelry)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A05-4AFF-43A7-8C3B-0AE5DE5B057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Teknik Kimia 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3A8D-3A6F-4C3F-802A-11492FA122D0}" type="slidenum">
              <a:rPr lang="en-US"/>
              <a:pPr/>
              <a:t>13</a:t>
            </a:fld>
            <a:endParaRPr lang="en-US"/>
          </a:p>
        </p:txBody>
      </p:sp>
      <p:pic>
        <p:nvPicPr>
          <p:cNvPr id="251906" name="Picture 2" descr="lead_arsenic_pois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9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685" y="655637"/>
            <a:ext cx="7772400" cy="838200"/>
          </a:xfrm>
        </p:spPr>
        <p:txBody>
          <a:bodyPr/>
          <a:lstStyle/>
          <a:p>
            <a:r>
              <a:rPr lang="en-US" b="1" dirty="0" err="1">
                <a:latin typeface="Times" pitchFamily="18" charset="0"/>
              </a:rPr>
              <a:t>Bahaya</a:t>
            </a:r>
            <a:r>
              <a:rPr lang="en-US" b="1" dirty="0">
                <a:latin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</a:rPr>
              <a:t>Logam</a:t>
            </a:r>
            <a:r>
              <a:rPr lang="en-US" b="1" dirty="0">
                <a:latin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</a:rPr>
              <a:t>Berat</a:t>
            </a:r>
            <a:endParaRPr lang="en-US" b="1" dirty="0">
              <a:latin typeface="Times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F0FE-45B2-49F8-A79C-D1AECCDE2A97}" type="slidenum">
              <a:rPr lang="en-US"/>
              <a:pPr/>
              <a:t>14</a:t>
            </a:fld>
            <a:endParaRPr lang="en-US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04800" y="1493837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lvl="1" eaLnBrk="0" hangingPunct="0"/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Logam-logam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berat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seperti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mercuri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timbal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timbal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cadmium, selenium,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arsen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dihasilkan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dari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aktivitas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manusia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3956" name="Picture 4" descr="mercury_minam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24" y="2667000"/>
            <a:ext cx="4399922" cy="29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err="1"/>
              <a:t>Radioaktif</a:t>
            </a:r>
            <a:endParaRPr lang="en-US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4831"/>
            <a:ext cx="84582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mengeluarkan</a:t>
            </a:r>
            <a:r>
              <a:rPr lang="en-US" sz="2000" dirty="0"/>
              <a:t> </a:t>
            </a:r>
            <a:r>
              <a:rPr lang="en-US" sz="2000" dirty="0" err="1"/>
              <a:t>sinar-sinar</a:t>
            </a:r>
            <a:r>
              <a:rPr lang="en-US" sz="2000" dirty="0"/>
              <a:t> </a:t>
            </a:r>
            <a:r>
              <a:rPr lang="en-US" sz="2000" dirty="0" err="1"/>
              <a:t>radioaktif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0,002 </a:t>
            </a:r>
            <a:r>
              <a:rPr lang="en-US" sz="2000" dirty="0" err="1"/>
              <a:t>microcurie</a:t>
            </a:r>
            <a:r>
              <a:rPr lang="en-US" sz="2000" dirty="0"/>
              <a:t>/gr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err="1"/>
              <a:t>Zat</a:t>
            </a:r>
            <a:r>
              <a:rPr lang="en-US" sz="2000" dirty="0"/>
              <a:t> yang  </a:t>
            </a:r>
            <a:r>
              <a:rPr lang="en-US" sz="2000" dirty="0" err="1"/>
              <a:t>memancarkan</a:t>
            </a:r>
            <a:r>
              <a:rPr lang="en-US" sz="2000" dirty="0"/>
              <a:t> </a:t>
            </a:r>
            <a:r>
              <a:rPr lang="en-US" sz="2000" dirty="0" err="1"/>
              <a:t>radiasi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yang </a:t>
            </a:r>
            <a:r>
              <a:rPr lang="en-US" sz="2000" dirty="0" err="1"/>
              <a:t>memancarkan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elektromagnetik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partikel</a:t>
            </a:r>
            <a:r>
              <a:rPr lang="en-US" sz="2000" dirty="0"/>
              <a:t> </a:t>
            </a:r>
            <a:r>
              <a:rPr lang="en-US" sz="2000" dirty="0" err="1"/>
              <a:t>radioaktif</a:t>
            </a:r>
            <a:r>
              <a:rPr lang="en-US" sz="2000" dirty="0"/>
              <a:t> yang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mengionkan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yang </a:t>
            </a:r>
            <a:r>
              <a:rPr lang="en-US" sz="2000" dirty="0" err="1"/>
              <a:t>dilalui</a:t>
            </a:r>
            <a:r>
              <a:rPr lang="en-US" sz="2000" dirty="0"/>
              <a:t> 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err="1"/>
              <a:t>misalnya</a:t>
            </a:r>
            <a:r>
              <a:rPr lang="en-US" sz="2000" dirty="0"/>
              <a:t> : cobalt, uranium, strontium, </a:t>
            </a:r>
            <a:r>
              <a:rPr lang="en-US" sz="2000" dirty="0" err="1"/>
              <a:t>sinar</a:t>
            </a:r>
            <a:r>
              <a:rPr lang="en-US" sz="2000" dirty="0"/>
              <a:t>-X, </a:t>
            </a:r>
            <a:r>
              <a:rPr lang="en-US" sz="2000" dirty="0" err="1"/>
              <a:t>sinar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a</a:t>
            </a:r>
            <a:r>
              <a:rPr lang="en-US" sz="2000" dirty="0"/>
              <a:t>, </a:t>
            </a:r>
            <a:r>
              <a:rPr lang="en-US" sz="2000" dirty="0" err="1"/>
              <a:t>sinar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, </a:t>
            </a:r>
            <a:r>
              <a:rPr lang="en-US" sz="2000" dirty="0" err="1"/>
              <a:t>sinar</a:t>
            </a:r>
            <a:r>
              <a:rPr lang="en-US" sz="2000" dirty="0"/>
              <a:t> gamma,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F428-9E50-4E36-BECD-B22F736CD089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004" name="Picture 4" descr="http://www.unzco.com/storefront/placards/images/sA40-602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1752600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limbah</a:t>
            </a:r>
            <a:r>
              <a:rPr lang="en-US" sz="3200" dirty="0"/>
              <a:t> </a:t>
            </a:r>
            <a:r>
              <a:rPr lang="en-US" sz="3200" dirty="0" err="1"/>
              <a:t>berbahaya</a:t>
            </a:r>
            <a:r>
              <a:rPr lang="en-US" sz="3200" dirty="0"/>
              <a:t> &amp; </a:t>
            </a:r>
            <a:r>
              <a:rPr lang="en-US" sz="3200" dirty="0" err="1"/>
              <a:t>beracun</a:t>
            </a:r>
            <a:r>
              <a:rPr lang="en-US" sz="3200" dirty="0"/>
              <a:t> yang </a:t>
            </a:r>
            <a:r>
              <a:rPr lang="en-US" sz="3200" dirty="0" err="1"/>
              <a:t>dihasilkan</a:t>
            </a:r>
            <a:r>
              <a:rPr lang="en-US" sz="3200" dirty="0"/>
              <a:t> 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industri</a:t>
            </a:r>
            <a:r>
              <a:rPr lang="en-US" sz="4000" dirty="0"/>
              <a:t> 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2185756"/>
              </p:ext>
            </p:extLst>
          </p:nvPr>
        </p:nvGraphicFramePr>
        <p:xfrm>
          <a:off x="609600" y="1267691"/>
          <a:ext cx="8305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5649114" imgH="5334745" progId="Paint.Picture">
                  <p:embed/>
                </p:oleObj>
              </mc:Choice>
              <mc:Fallback>
                <p:oleObj name="Bitmap Image" r:id="rId3" imgW="5649114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67691"/>
                        <a:ext cx="83058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http://kimia.upi.edu/utama/bahanajar/kuliah_web/2007/fitriani%20ratnasari%20dewi%20%28044642%29/S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72" y="41787"/>
            <a:ext cx="838200" cy="895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2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303_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09800"/>
            <a:ext cx="361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419600" y="2895600"/>
            <a:ext cx="3886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Bookman Old Style" pitchFamily="18" charset="0"/>
              </a:rPr>
              <a:t>PENGOLAHAN </a:t>
            </a:r>
            <a:r>
              <a:rPr lang="en-US" sz="3600" b="1" dirty="0">
                <a:latin typeface="Bookman Old Style" pitchFamily="18" charset="0"/>
              </a:rPr>
              <a:t>LIMBAH B3</a:t>
            </a:r>
          </a:p>
        </p:txBody>
      </p:sp>
    </p:spTree>
    <p:extLst>
      <p:ext uri="{BB962C8B-B14F-4D97-AF65-F5344CB8AC3E}">
        <p14:creationId xmlns:p14="http://schemas.microsoft.com/office/powerpoint/2010/main" val="32086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990600" y="1524000"/>
            <a:ext cx="72390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447675" indent="-447675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663300"/>
              </a:buClr>
              <a:buChar char="•"/>
              <a:defRPr sz="2000">
                <a:solidFill>
                  <a:srgbClr val="824100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>
                <a:solidFill>
                  <a:srgbClr val="824100"/>
                </a:solidFill>
                <a:latin typeface="+mn-lt"/>
              </a:defRPr>
            </a:lvl2pPr>
            <a:lvl3pPr marL="1293813" indent="-4032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600">
                <a:solidFill>
                  <a:srgbClr val="824100"/>
                </a:solidFill>
                <a:latin typeface="+mn-lt"/>
              </a:defRPr>
            </a:lvl3pPr>
            <a:lvl4pPr marL="1681163" indent="-385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400">
                <a:solidFill>
                  <a:srgbClr val="824100"/>
                </a:solidFill>
                <a:latin typeface="+mn-lt"/>
              </a:defRPr>
            </a:lvl4pPr>
            <a:lvl5pPr marL="20701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400">
                <a:solidFill>
                  <a:srgbClr val="824100"/>
                </a:solidFill>
                <a:latin typeface="+mn-lt"/>
              </a:defRPr>
            </a:lvl5pPr>
            <a:lvl6pPr marL="25273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400">
                <a:solidFill>
                  <a:srgbClr val="824100"/>
                </a:solidFill>
                <a:latin typeface="+mn-lt"/>
              </a:defRPr>
            </a:lvl6pPr>
            <a:lvl7pPr marL="29845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400">
                <a:solidFill>
                  <a:srgbClr val="824100"/>
                </a:solidFill>
                <a:latin typeface="+mn-lt"/>
              </a:defRPr>
            </a:lvl7pPr>
            <a:lvl8pPr marL="34417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400">
                <a:solidFill>
                  <a:srgbClr val="824100"/>
                </a:solidFill>
                <a:latin typeface="+mn-lt"/>
              </a:defRPr>
            </a:lvl8pPr>
            <a:lvl9pPr marL="3898900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Char char="•"/>
              <a:defRPr sz="1400">
                <a:solidFill>
                  <a:srgbClr val="8241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800" i="1" dirty="0" err="1" smtClean="0">
                <a:latin typeface="Arial Rounded MT Bold" pitchFamily="34" charset="0"/>
              </a:rPr>
              <a:t>Pengolahan</a:t>
            </a:r>
            <a:r>
              <a:rPr lang="en-US" sz="4800" i="1" dirty="0" smtClean="0">
                <a:latin typeface="Arial Rounded MT Bold" pitchFamily="34" charset="0"/>
              </a:rPr>
              <a:t> </a:t>
            </a:r>
            <a:r>
              <a:rPr lang="en-US" sz="4800" i="1" dirty="0" err="1" smtClean="0">
                <a:latin typeface="Arial Rounded MT Bold" pitchFamily="34" charset="0"/>
              </a:rPr>
              <a:t>limbah</a:t>
            </a:r>
            <a:r>
              <a:rPr lang="en-US" sz="4800" i="1" dirty="0" smtClean="0">
                <a:latin typeface="Arial Rounded MT Bold" pitchFamily="34" charset="0"/>
              </a:rPr>
              <a:t> B3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mengacu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Keputusan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Kepala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Badan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Pengendalian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Dampak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Lingkungan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Bapedal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Nomor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Kep-03/BAPEDAL/09/1995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tertanggal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5 September 1995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Persyaratan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Teknis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Pengolahan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Limbah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Bahan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Berbahaya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Beracun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3400" y="271548"/>
            <a:ext cx="7680960" cy="60959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4100"/>
                </a:solidFill>
                <a:latin typeface="Garamond" pitchFamily="18" charset="0"/>
              </a:defRPr>
            </a:lvl9pPr>
          </a:lstStyle>
          <a:p>
            <a:r>
              <a:rPr lang="en-US" sz="2400" smtClean="0">
                <a:solidFill>
                  <a:srgbClr val="002060"/>
                </a:solidFill>
              </a:rPr>
              <a:t>Pengolahan limbah B3 harus memenuhi persyaratan  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56" y="762000"/>
            <a:ext cx="5594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1.   LOKASI PENGOLAHAN 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00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area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:</a:t>
            </a:r>
          </a:p>
          <a:p>
            <a:pPr marL="1200150" lvl="2" indent="-635000">
              <a:buFont typeface="Wingdings" pitchFamily="2" charset="2"/>
              <a:buChar char="q"/>
            </a:pP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;</a:t>
            </a:r>
          </a:p>
          <a:p>
            <a:pPr marL="1200150" lvl="2" indent="-568325">
              <a:buFont typeface="Wingdings" pitchFamily="2" charset="2"/>
              <a:buChar char="q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minimum 50 meter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7432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>
              <a:buFont typeface="Wingdings" pitchFamily="2" charset="2"/>
              <a:buChar char="v"/>
            </a:pP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area </a:t>
            </a:r>
            <a:r>
              <a:rPr lang="en-US" dirty="0" err="1"/>
              <a:t>penghasil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:</a:t>
            </a:r>
          </a:p>
          <a:p>
            <a:pPr marL="1081088" lvl="1" indent="-623888">
              <a:buFont typeface="Wingdings" pitchFamily="2" charset="2"/>
              <a:buChar char="q"/>
            </a:pP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;</a:t>
            </a:r>
          </a:p>
          <a:p>
            <a:pPr marL="1081088" lvl="1" indent="-623888">
              <a:buFont typeface="Wingdings" pitchFamily="2" charset="2"/>
              <a:buChar char="q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/</a:t>
            </a:r>
            <a:r>
              <a:rPr lang="en-US" dirty="0" err="1"/>
              <a:t>tol</a:t>
            </a:r>
            <a:r>
              <a:rPr lang="en-US" dirty="0"/>
              <a:t> minimum 150 m </a:t>
            </a:r>
            <a:r>
              <a:rPr lang="en-US" dirty="0" err="1"/>
              <a:t>atau</a:t>
            </a:r>
            <a:r>
              <a:rPr lang="en-US" dirty="0"/>
              <a:t> 50 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;</a:t>
            </a:r>
          </a:p>
          <a:p>
            <a:pPr marL="1081088" lvl="1" indent="-623888">
              <a:buFont typeface="Wingdings" pitchFamily="2" charset="2"/>
              <a:buChar char="q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beraktivitas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minimum 300 m;</a:t>
            </a:r>
          </a:p>
          <a:p>
            <a:pPr marL="1081088" lvl="1" indent="-623888">
              <a:buFont typeface="Wingdings" pitchFamily="2" charset="2"/>
              <a:buChar char="q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sumur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minimum 300 m;</a:t>
            </a:r>
          </a:p>
          <a:p>
            <a:pPr marL="1081088" lvl="1" indent="-623888">
              <a:buFont typeface="Wingdings" pitchFamily="2" charset="2"/>
              <a:buChar char="q"/>
            </a:pP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terlindungi</a:t>
            </a:r>
            <a:r>
              <a:rPr lang="en-US" dirty="0"/>
              <a:t> (</a:t>
            </a:r>
            <a:r>
              <a:rPr lang="en-US" dirty="0" err="1"/>
              <a:t>spt</a:t>
            </a:r>
            <a:r>
              <a:rPr lang="en-US" dirty="0"/>
              <a:t>: </a:t>
            </a:r>
            <a:r>
              <a:rPr lang="en-US" dirty="0" err="1"/>
              <a:t>cagar</a:t>
            </a:r>
            <a:r>
              <a:rPr lang="en-US" dirty="0"/>
              <a:t> </a:t>
            </a:r>
            <a:r>
              <a:rPr lang="en-US" dirty="0" err="1"/>
              <a:t>alam,hutan</a:t>
            </a:r>
            <a:r>
              <a:rPr lang="en-US" dirty="0"/>
              <a:t> </a:t>
            </a:r>
            <a:r>
              <a:rPr lang="en-US" dirty="0" err="1"/>
              <a:t>lindung</a:t>
            </a:r>
            <a:r>
              <a:rPr lang="en-US" dirty="0"/>
              <a:t>) minimum 300 m.</a:t>
            </a:r>
          </a:p>
        </p:txBody>
      </p:sp>
    </p:spTree>
    <p:extLst>
      <p:ext uri="{BB962C8B-B14F-4D97-AF65-F5344CB8AC3E}">
        <p14:creationId xmlns:p14="http://schemas.microsoft.com/office/powerpoint/2010/main" val="4817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 err="1"/>
              <a:t>Kebakaran</a:t>
            </a:r>
            <a:endParaRPr lang="en-US" sz="480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3505200"/>
          </a:xfrm>
        </p:spPr>
        <p:txBody>
          <a:bodyPr/>
          <a:lstStyle/>
          <a:p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kebakaran</a:t>
            </a:r>
            <a:r>
              <a:rPr lang="en-US" sz="2000" dirty="0"/>
              <a:t>, </a:t>
            </a:r>
            <a:r>
              <a:rPr lang="en-US" sz="2000" dirty="0" err="1"/>
              <a:t>uap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bereaksi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oksigen</a:t>
            </a:r>
            <a:r>
              <a:rPr lang="en-US" sz="2000" dirty="0"/>
              <a:t> </a:t>
            </a:r>
            <a:r>
              <a:rPr lang="en-US" sz="2000" dirty="0" err="1"/>
              <a:t>sedemikian</a:t>
            </a:r>
            <a:r>
              <a:rPr lang="en-US" sz="2000" dirty="0"/>
              <a:t> </a:t>
            </a:r>
            <a:r>
              <a:rPr lang="en-US" sz="2000" dirty="0" err="1"/>
              <a:t>rupa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antar-muka</a:t>
            </a:r>
            <a:r>
              <a:rPr lang="en-US" sz="2000" dirty="0"/>
              <a:t> </a:t>
            </a:r>
            <a:r>
              <a:rPr lang="en-US" sz="2000" dirty="0" err="1"/>
              <a:t>udara-bahan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timbul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melainkan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gas-gas </a:t>
            </a:r>
            <a:r>
              <a:rPr lang="en-US" sz="2000" dirty="0" err="1"/>
              <a:t>bakar</a:t>
            </a:r>
            <a:r>
              <a:rPr lang="en-US" sz="2000" dirty="0"/>
              <a:t> yang </a:t>
            </a:r>
            <a:r>
              <a:rPr lang="en-US" sz="2000" dirty="0" err="1"/>
              <a:t>panas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menyebar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di </a:t>
            </a:r>
            <a:r>
              <a:rPr lang="en-US" sz="2000" dirty="0" err="1"/>
              <a:t>sekitamya</a:t>
            </a:r>
            <a:r>
              <a:rPr lang="en-US" sz="2000" dirty="0"/>
              <a:t>. Agar </a:t>
            </a:r>
            <a:r>
              <a:rPr lang="en-US" sz="2000" dirty="0" err="1"/>
              <a:t>kebakaran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berlangsung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syarat-syarat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terpenuhi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bakar</a:t>
            </a:r>
            <a:r>
              <a:rPr lang="en-US" sz="1800" dirty="0"/>
              <a:t> yang </a:t>
            </a:r>
            <a:r>
              <a:rPr lang="en-US" sz="1800" dirty="0" err="1"/>
              <a:t>cukup</a:t>
            </a:r>
            <a:endParaRPr lang="en-US" sz="1800" dirty="0"/>
          </a:p>
          <a:p>
            <a:pPr lvl="1"/>
            <a:r>
              <a:rPr lang="en-US" sz="1800" dirty="0" err="1"/>
              <a:t>Oksigen</a:t>
            </a:r>
            <a:r>
              <a:rPr lang="en-US" sz="1800" dirty="0"/>
              <a:t> yang </a:t>
            </a:r>
            <a:r>
              <a:rPr lang="en-US" sz="1800" dirty="0" err="1"/>
              <a:t>cukup</a:t>
            </a:r>
            <a:endParaRPr lang="en-US" sz="1800" dirty="0"/>
          </a:p>
          <a:p>
            <a:pPr lvl="1"/>
            <a:r>
              <a:rPr lang="en-US" sz="1800" dirty="0" err="1"/>
              <a:t>Temperatur</a:t>
            </a:r>
            <a:r>
              <a:rPr lang="en-US" sz="1800" dirty="0"/>
              <a:t> yang </a:t>
            </a:r>
            <a:r>
              <a:rPr lang="en-US" sz="1800" dirty="0" err="1"/>
              <a:t>cukup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endParaRPr lang="en-US" sz="1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4B7F-3D4B-43F8-99DA-0CC8A99F2568}" type="slidenum">
              <a:rPr lang="en-US"/>
              <a:pPr/>
              <a:t>2</a:t>
            </a:fld>
            <a:endParaRPr lang="en-US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8194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65113" y="5227638"/>
            <a:ext cx="7159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 b="1" i="1"/>
              <a:t>Bila salah satu dari faktor-faktor tersebut tidak terpenuhi, </a:t>
            </a:r>
          </a:p>
          <a:p>
            <a:pPr algn="ctr"/>
            <a:r>
              <a:rPr lang="en-US" sz="2000" b="1" i="1"/>
              <a:t>maka kebakaran tidak mungkin terjadi.</a:t>
            </a:r>
          </a:p>
        </p:txBody>
      </p:sp>
    </p:spTree>
    <p:extLst>
      <p:ext uri="{BB962C8B-B14F-4D97-AF65-F5344CB8AC3E}">
        <p14:creationId xmlns:p14="http://schemas.microsoft.com/office/powerpoint/2010/main" val="13848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80960" cy="9143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2.  FASILITAS PENGOLAHAN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258174" cy="3962400"/>
          </a:xfrm>
        </p:spPr>
        <p:txBody>
          <a:bodyPr>
            <a:noAutofit/>
          </a:bodyPr>
          <a:lstStyle/>
          <a:p>
            <a:r>
              <a:rPr lang="en-US" sz="2400" i="0" dirty="0" err="1">
                <a:latin typeface="Arial Rounded MT Bold" pitchFamily="34" charset="0"/>
              </a:rPr>
              <a:t>Fasilitas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pengolahan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harus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menerapkan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sistem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operasi</a:t>
            </a:r>
            <a:r>
              <a:rPr lang="en-US" sz="2400" i="0" dirty="0">
                <a:latin typeface="Arial Rounded MT Bold" pitchFamily="34" charset="0"/>
              </a:rPr>
              <a:t>, </a:t>
            </a:r>
            <a:r>
              <a:rPr lang="en-US" sz="2400" i="0" dirty="0" err="1">
                <a:latin typeface="Arial Rounded MT Bold" pitchFamily="34" charset="0"/>
              </a:rPr>
              <a:t>meliputi</a:t>
            </a:r>
            <a:r>
              <a:rPr lang="en-US" sz="2400" i="0" dirty="0">
                <a:latin typeface="Arial Rounded MT Bold" pitchFamily="34" charset="0"/>
              </a:rPr>
              <a:t>:</a:t>
            </a:r>
          </a:p>
          <a:p>
            <a:pPr marL="914400" lvl="0" indent="-515938">
              <a:buFont typeface="Wingdings" pitchFamily="2" charset="2"/>
              <a:buChar char="v"/>
            </a:pPr>
            <a:r>
              <a:rPr lang="en-US" sz="2400" i="0" dirty="0" err="1">
                <a:latin typeface="Arial Rounded MT Bold" pitchFamily="34" charset="0"/>
              </a:rPr>
              <a:t>sistem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kemanan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fasilitas</a:t>
            </a:r>
            <a:r>
              <a:rPr lang="en-US" sz="2400" i="0" dirty="0">
                <a:latin typeface="Arial Rounded MT Bold" pitchFamily="34" charset="0"/>
              </a:rPr>
              <a:t>;</a:t>
            </a:r>
          </a:p>
          <a:p>
            <a:pPr marL="914400" lvl="0" indent="-515938">
              <a:buFont typeface="Wingdings" pitchFamily="2" charset="2"/>
              <a:buChar char="v"/>
            </a:pPr>
            <a:r>
              <a:rPr lang="en-US" sz="2400" i="0" dirty="0" err="1">
                <a:latin typeface="Arial Rounded MT Bold" pitchFamily="34" charset="0"/>
              </a:rPr>
              <a:t>sistem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pencegahan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terhadap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kebakaran</a:t>
            </a:r>
            <a:r>
              <a:rPr lang="en-US" sz="2400" i="0" dirty="0">
                <a:latin typeface="Arial Rounded MT Bold" pitchFamily="34" charset="0"/>
              </a:rPr>
              <a:t>;</a:t>
            </a:r>
          </a:p>
          <a:p>
            <a:pPr marL="914400" lvl="0" indent="-515938">
              <a:buFont typeface="Wingdings" pitchFamily="2" charset="2"/>
              <a:buChar char="v"/>
            </a:pPr>
            <a:r>
              <a:rPr lang="en-US" sz="2400" i="0" dirty="0" err="1">
                <a:latin typeface="Arial Rounded MT Bold" pitchFamily="34" charset="0"/>
              </a:rPr>
              <a:t>sistem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pencegahan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terhadap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kebakaran</a:t>
            </a:r>
            <a:r>
              <a:rPr lang="en-US" sz="2400" i="0" dirty="0">
                <a:latin typeface="Arial Rounded MT Bold" pitchFamily="34" charset="0"/>
              </a:rPr>
              <a:t>;</a:t>
            </a:r>
          </a:p>
          <a:p>
            <a:pPr marL="914400" lvl="0" indent="-515938">
              <a:buFont typeface="Wingdings" pitchFamily="2" charset="2"/>
              <a:buChar char="v"/>
            </a:pPr>
            <a:r>
              <a:rPr lang="en-US" sz="2400" i="0" dirty="0" err="1">
                <a:latin typeface="Arial Rounded MT Bold" pitchFamily="34" charset="0"/>
              </a:rPr>
              <a:t>sistem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penanggulangan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keadaan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darurat</a:t>
            </a:r>
            <a:r>
              <a:rPr lang="en-US" sz="2400" i="0" dirty="0">
                <a:latin typeface="Arial Rounded MT Bold" pitchFamily="34" charset="0"/>
              </a:rPr>
              <a:t>;</a:t>
            </a:r>
          </a:p>
          <a:p>
            <a:pPr marL="914400" lvl="0" indent="-515938">
              <a:buFont typeface="Wingdings" pitchFamily="2" charset="2"/>
              <a:buChar char="v"/>
            </a:pPr>
            <a:r>
              <a:rPr lang="en-US" sz="2400" i="0" dirty="0" err="1">
                <a:latin typeface="Arial Rounded MT Bold" pitchFamily="34" charset="0"/>
              </a:rPr>
              <a:t>sistem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pengujian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peralatan</a:t>
            </a:r>
            <a:r>
              <a:rPr lang="en-US" sz="2400" i="0" dirty="0">
                <a:latin typeface="Arial Rounded MT Bold" pitchFamily="34" charset="0"/>
              </a:rPr>
              <a:t>;</a:t>
            </a:r>
          </a:p>
          <a:p>
            <a:pPr marL="914400" lvl="0" indent="-515938">
              <a:buFont typeface="Wingdings" pitchFamily="2" charset="2"/>
              <a:buChar char="v"/>
            </a:pPr>
            <a:r>
              <a:rPr lang="en-US" sz="2400" i="0" dirty="0" err="1">
                <a:latin typeface="Arial Rounded MT Bold" pitchFamily="34" charset="0"/>
              </a:rPr>
              <a:t>dan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pelatihan</a:t>
            </a:r>
            <a:r>
              <a:rPr lang="en-US" sz="2400" i="0" dirty="0">
                <a:latin typeface="Arial Rounded MT Bold" pitchFamily="34" charset="0"/>
              </a:rPr>
              <a:t> </a:t>
            </a:r>
            <a:r>
              <a:rPr lang="en-US" sz="2400" i="0" dirty="0" err="1">
                <a:latin typeface="Arial Rounded MT Bold" pitchFamily="34" charset="0"/>
              </a:rPr>
              <a:t>karyawan</a:t>
            </a:r>
            <a:r>
              <a:rPr lang="en-US" sz="2400" i="0" dirty="0">
                <a:latin typeface="Arial Rounded MT Bold" pitchFamily="34" charset="0"/>
              </a:rPr>
              <a:t>.</a:t>
            </a:r>
          </a:p>
          <a:p>
            <a:endParaRPr lang="en-US" sz="2400" i="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600200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 PENGOLAHAN LIMBAH B3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7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.bp.blogspot.com/_CNWH4JBFkZA/SbsSD10pZAI/AAAAAAAAAAk/XvoNFVYf5nI/s320/gambar+2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2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305800" cy="915987"/>
          </a:xfrm>
        </p:spPr>
        <p:txBody>
          <a:bodyPr/>
          <a:lstStyle/>
          <a:p>
            <a:r>
              <a:rPr lang="en-US" b="1" dirty="0"/>
              <a:t>PROSES PENGOLAHAN LIMBAH B3</a:t>
            </a:r>
            <a:r>
              <a:rPr lang="en-US" sz="4400" b="1" dirty="0"/>
              <a:t>  </a:t>
            </a:r>
            <a:endParaRPr lang="en-US" sz="4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82000" cy="3886200"/>
          </a:xfrm>
        </p:spPr>
        <p:txBody>
          <a:bodyPr/>
          <a:lstStyle/>
          <a:p>
            <a:pPr marL="49213" indent="-49213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proses  yang </a:t>
            </a:r>
            <a:r>
              <a:rPr lang="en-US" sz="3200" dirty="0" err="1"/>
              <a:t>umum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disesuaikan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setempat</a:t>
            </a:r>
            <a:r>
              <a:rPr lang="en-US" sz="3200" dirty="0"/>
              <a:t>;</a:t>
            </a:r>
          </a:p>
          <a:p>
            <a:pPr marL="963613" indent="-96361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dirty="0" smtClean="0"/>
              <a:t>Secure </a:t>
            </a:r>
            <a:r>
              <a:rPr lang="en-US" sz="3200" dirty="0"/>
              <a:t>landfill (</a:t>
            </a:r>
            <a:r>
              <a:rPr lang="en-US" sz="3200" dirty="0" err="1"/>
              <a:t>lahan</a:t>
            </a:r>
            <a:r>
              <a:rPr lang="en-US" sz="3200" dirty="0"/>
              <a:t> </a:t>
            </a:r>
            <a:r>
              <a:rPr lang="en-US" sz="3200" dirty="0" err="1"/>
              <a:t>penimbunan</a:t>
            </a:r>
            <a:r>
              <a:rPr lang="en-US" sz="3200" dirty="0"/>
              <a:t> </a:t>
            </a:r>
            <a:r>
              <a:rPr lang="en-US" sz="3200" dirty="0" err="1"/>
              <a:t>terkendali</a:t>
            </a:r>
            <a:r>
              <a:rPr lang="en-US" sz="3200" dirty="0"/>
              <a:t>)</a:t>
            </a:r>
          </a:p>
          <a:p>
            <a:pPr marL="963613" indent="-96361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dirty="0" err="1" smtClean="0"/>
              <a:t>Stabilisasi</a:t>
            </a:r>
            <a:r>
              <a:rPr lang="en-US" sz="3200" dirty="0" smtClean="0"/>
              <a:t>/</a:t>
            </a:r>
            <a:r>
              <a:rPr lang="en-US" sz="3200" dirty="0" err="1" smtClean="0"/>
              <a:t>Solidifikasi</a:t>
            </a:r>
            <a:endParaRPr lang="en-US" sz="3200" dirty="0"/>
          </a:p>
          <a:p>
            <a:pPr marL="963613" indent="-96361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3200" dirty="0" err="1" smtClean="0"/>
              <a:t>Destruksi</a:t>
            </a:r>
            <a:r>
              <a:rPr lang="en-US" sz="3200" dirty="0" smtClean="0"/>
              <a:t> </a:t>
            </a:r>
            <a:r>
              <a:rPr lang="en-US" sz="3200" dirty="0" err="1"/>
              <a:t>Termal</a:t>
            </a:r>
            <a:endParaRPr lang="en-US" sz="32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1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77" y="451890"/>
            <a:ext cx="7793037" cy="915987"/>
          </a:xfrm>
        </p:spPr>
        <p:txBody>
          <a:bodyPr/>
          <a:lstStyle/>
          <a:p>
            <a:r>
              <a:rPr lang="en-US" sz="3200" b="1" dirty="0"/>
              <a:t>PROSES PENGOLAHAN LIMBAH B3</a:t>
            </a:r>
            <a:r>
              <a:rPr lang="en-US" sz="4000" b="1" dirty="0"/>
              <a:t>  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8006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Arial Rounded MT Bold" pitchFamily="34" charset="0"/>
              </a:rPr>
              <a:t>1</a:t>
            </a:r>
            <a:r>
              <a:rPr lang="en-US" sz="3600" b="1" i="1" dirty="0">
                <a:latin typeface="Arial Rounded MT Bold" pitchFamily="34" charset="0"/>
              </a:rPr>
              <a:t>. SECURE LANDFILL</a:t>
            </a:r>
            <a:endParaRPr lang="en-US" sz="2000" dirty="0">
              <a:latin typeface="Arial Rounded MT Bold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dirty="0" err="1">
                <a:latin typeface="Arial Rounded MT Bold" pitchFamily="34" charset="0"/>
              </a:rPr>
              <a:t>Teknologi</a:t>
            </a:r>
            <a:r>
              <a:rPr lang="en-US" sz="2000" dirty="0">
                <a:latin typeface="Arial Rounded MT Bold" pitchFamily="34" charset="0"/>
              </a:rPr>
              <a:t> secure l</a:t>
            </a:r>
            <a:r>
              <a:rPr lang="en-US" sz="2000" i="1" dirty="0">
                <a:latin typeface="Arial Rounded MT Bold" pitchFamily="34" charset="0"/>
              </a:rPr>
              <a:t>andfill </a:t>
            </a:r>
            <a:r>
              <a:rPr lang="en-US" sz="2000" dirty="0" err="1">
                <a:latin typeface="Arial Rounded MT Bold" pitchFamily="34" charset="0"/>
              </a:rPr>
              <a:t>dilaksanakan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mengurung</a:t>
            </a:r>
            <a:r>
              <a:rPr lang="en-US" sz="2000" dirty="0">
                <a:latin typeface="Arial Rounded MT Bold" pitchFamily="34" charset="0"/>
              </a:rPr>
              <a:t> ("</a:t>
            </a:r>
            <a:r>
              <a:rPr lang="en-US" sz="2000" i="1" dirty="0" err="1">
                <a:latin typeface="Arial Rounded MT Bold" pitchFamily="34" charset="0"/>
              </a:rPr>
              <a:t>encapsule</a:t>
            </a:r>
            <a:r>
              <a:rPr lang="en-US" sz="2000" dirty="0">
                <a:latin typeface="Arial Rounded MT Bold" pitchFamily="34" charset="0"/>
              </a:rPr>
              <a:t>")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B3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suatu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penimbunan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i="1" dirty="0">
                <a:latin typeface="Arial Rounded MT Bold" pitchFamily="34" charset="0"/>
              </a:rPr>
              <a:t>(landfill).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>
                <a:latin typeface="Arial Rounded MT Bold" pitchFamily="34" charset="0"/>
              </a:rPr>
              <a:t>Bagian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dasar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i="1" dirty="0">
                <a:latin typeface="Arial Rounded MT Bold" pitchFamily="34" charset="0"/>
              </a:rPr>
              <a:t>landfill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tersebut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dilapisi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berbagai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tingkatan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lapisan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pengaman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berfungsi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mengurung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B3, agar </a:t>
            </a:r>
            <a:r>
              <a:rPr lang="en-US" sz="2000" dirty="0" err="1">
                <a:latin typeface="Arial Rounded MT Bold" pitchFamily="34" charset="0"/>
              </a:rPr>
              <a:t>polutan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tidak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terdistribusi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lingkungan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sekitarnya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melalui</a:t>
            </a:r>
            <a:r>
              <a:rPr lang="en-US" sz="2000" dirty="0">
                <a:latin typeface="Arial Rounded MT Bold" pitchFamily="34" charset="0"/>
              </a:rPr>
              <a:t> proses </a:t>
            </a:r>
            <a:r>
              <a:rPr lang="en-US" sz="2000" dirty="0" err="1">
                <a:latin typeface="Arial Rounded MT Bold" pitchFamily="34" charset="0"/>
              </a:rPr>
              <a:t>perembesan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air </a:t>
            </a:r>
            <a:r>
              <a:rPr lang="en-US" sz="2000" dirty="0" err="1">
                <a:latin typeface="Arial Rounded MT Bold" pitchFamily="34" charset="0"/>
              </a:rPr>
              <a:t>tanah</a:t>
            </a:r>
            <a:r>
              <a:rPr lang="en-US" sz="2000" dirty="0">
                <a:latin typeface="Arial Rounded MT Bold" pitchFamily="34" charset="0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>
                <a:latin typeface="Arial Rounded MT Bold" pitchFamily="34" charset="0"/>
              </a:rPr>
              <a:t>Jenis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B3 yang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lansung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ditimbun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i="1" dirty="0">
                <a:latin typeface="Arial Rounded MT Bold" pitchFamily="34" charset="0"/>
              </a:rPr>
              <a:t>landfill </a:t>
            </a:r>
            <a:r>
              <a:rPr lang="en-US" sz="2000" dirty="0" err="1">
                <a:latin typeface="Arial Rounded MT Bold" pitchFamily="34" charset="0"/>
              </a:rPr>
              <a:t>sangat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sedikit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misalnya</a:t>
            </a:r>
            <a:r>
              <a:rPr lang="en-US" sz="2000" dirty="0">
                <a:latin typeface="Arial Rounded MT Bold" pitchFamily="34" charset="0"/>
              </a:rPr>
              <a:t> :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asbes</a:t>
            </a:r>
            <a:r>
              <a:rPr lang="en-US" sz="2000" dirty="0">
                <a:latin typeface="Arial Rounded MT Bold" pitchFamily="34" charset="0"/>
              </a:rPr>
              <a:t>). </a:t>
            </a:r>
            <a:r>
              <a:rPr lang="en-US" sz="2000" dirty="0" err="1">
                <a:latin typeface="Arial Rounded MT Bold" pitchFamily="34" charset="0"/>
              </a:rPr>
              <a:t>Sebagian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besar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B3 </a:t>
            </a:r>
            <a:r>
              <a:rPr lang="en-US" sz="2000" dirty="0" err="1">
                <a:latin typeface="Arial Rounded MT Bold" pitchFamily="34" charset="0"/>
              </a:rPr>
              <a:t>anorganik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harus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diproses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dahulu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stabilisasi</a:t>
            </a:r>
            <a:r>
              <a:rPr lang="en-US" sz="2000" dirty="0">
                <a:latin typeface="Arial Rounded MT Bold" pitchFamily="34" charset="0"/>
              </a:rPr>
              <a:t>/</a:t>
            </a:r>
            <a:r>
              <a:rPr lang="en-US" sz="2000" dirty="0" err="1">
                <a:latin typeface="Arial Rounded MT Bold" pitchFamily="34" charset="0"/>
              </a:rPr>
              <a:t>solidifikasi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mengurangi</a:t>
            </a:r>
            <a:r>
              <a:rPr lang="en-US" sz="2000" dirty="0">
                <a:latin typeface="Arial Rounded MT Bold" pitchFamily="34" charset="0"/>
              </a:rPr>
              <a:t> /</a:t>
            </a:r>
            <a:r>
              <a:rPr lang="en-US" sz="2000" dirty="0" err="1">
                <a:latin typeface="Arial Rounded MT Bold" pitchFamily="34" charset="0"/>
              </a:rPr>
              <a:t>menghilangkan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sifat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racun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limbah</a:t>
            </a:r>
            <a:r>
              <a:rPr lang="en-US" sz="2000" dirty="0">
                <a:latin typeface="Arial Rounded MT Bold" pitchFamily="34" charset="0"/>
              </a:rPr>
              <a:t> B3.</a:t>
            </a:r>
          </a:p>
        </p:txBody>
      </p:sp>
    </p:spTree>
    <p:extLst>
      <p:ext uri="{BB962C8B-B14F-4D97-AF65-F5344CB8AC3E}">
        <p14:creationId xmlns:p14="http://schemas.microsoft.com/office/powerpoint/2010/main" val="41190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93037" cy="700087"/>
          </a:xfrm>
        </p:spPr>
        <p:txBody>
          <a:bodyPr/>
          <a:lstStyle/>
          <a:p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pelapisan</a:t>
            </a:r>
            <a:r>
              <a:rPr lang="en-US" sz="4000" b="1" dirty="0"/>
              <a:t> </a:t>
            </a:r>
            <a:r>
              <a:rPr lang="en-US" sz="4000" b="1" i="1" dirty="0"/>
              <a:t>landfill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Standar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Indonesia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BAPEDAL No.04/BAPEDAL/1995.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1.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pelapisan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dirty="0"/>
              <a:t> </a:t>
            </a:r>
            <a:r>
              <a:rPr lang="en-US" sz="2400" dirty="0"/>
              <a:t>yang 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  <a:endParaRPr lang="en-US" sz="24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/>
              <a:t>Sub-base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landfill </a:t>
            </a:r>
            <a:r>
              <a:rPr lang="en-US" sz="2400" dirty="0" err="1"/>
              <a:t>terbuat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liat</a:t>
            </a:r>
            <a:r>
              <a:rPr lang="en-US" sz="2400" dirty="0"/>
              <a:t> yang </a:t>
            </a:r>
            <a:r>
              <a:rPr lang="en-US" sz="2400" dirty="0" err="1"/>
              <a:t>dipadatkan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konduktivitas</a:t>
            </a:r>
            <a:r>
              <a:rPr lang="en-US" sz="2400" dirty="0"/>
              <a:t> </a:t>
            </a:r>
            <a:r>
              <a:rPr lang="en-US" sz="2400" dirty="0" err="1"/>
              <a:t>hidrolika</a:t>
            </a:r>
            <a:r>
              <a:rPr lang="en-US" sz="2400" dirty="0"/>
              <a:t> </a:t>
            </a:r>
            <a:r>
              <a:rPr lang="en-US" sz="2400" dirty="0" err="1"/>
              <a:t>jenuh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 1 x 10-9 m/det. </a:t>
            </a:r>
            <a:r>
              <a:rPr lang="en-US" sz="2400" dirty="0" err="1"/>
              <a:t>Ketebalan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paling </a:t>
            </a:r>
            <a:r>
              <a:rPr lang="en-US" sz="2400" dirty="0" err="1"/>
              <a:t>kurang</a:t>
            </a:r>
            <a:r>
              <a:rPr lang="en-US" sz="2400" dirty="0"/>
              <a:t> 1 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Secondary </a:t>
            </a:r>
            <a:r>
              <a:rPr lang="en-US" sz="2400" dirty="0" err="1"/>
              <a:t>Geomembrane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i="1" dirty="0"/>
              <a:t>High Density Polyethylene</a:t>
            </a:r>
            <a:r>
              <a:rPr lang="en-US" sz="2400" dirty="0"/>
              <a:t> (HDPE)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ketebalan</a:t>
            </a:r>
            <a:r>
              <a:rPr lang="en-US" sz="2400" dirty="0"/>
              <a:t> 1,5 mm .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instalasi</a:t>
            </a:r>
            <a:r>
              <a:rPr lang="en-US" sz="2400" dirty="0"/>
              <a:t>,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penutupan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landfill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93037" cy="700087"/>
          </a:xfrm>
        </p:spPr>
        <p:txBody>
          <a:bodyPr/>
          <a:lstStyle/>
          <a:p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pelapisan</a:t>
            </a:r>
            <a:r>
              <a:rPr lang="en-US" sz="4000" b="1" dirty="0"/>
              <a:t> </a:t>
            </a:r>
            <a:r>
              <a:rPr lang="en-US" sz="4000" b="1" i="1" dirty="0"/>
              <a:t>landfill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Standar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Indonesia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Kepala</a:t>
            </a:r>
            <a:r>
              <a:rPr lang="en-US" sz="2400" dirty="0"/>
              <a:t> BAPEDAL No.04/BAPEDAL/1995.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1.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pelapisan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dirty="0"/>
              <a:t> </a:t>
            </a:r>
            <a:r>
              <a:rPr lang="en-US" sz="2400" dirty="0"/>
              <a:t>yang 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  <a:endParaRPr lang="en-US" sz="24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Primary </a:t>
            </a:r>
            <a:r>
              <a:rPr lang="en-US" sz="2400" dirty="0"/>
              <a:t>Soil Liner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lapisaan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</a:t>
            </a:r>
            <a:r>
              <a:rPr lang="en-US" sz="2400" dirty="0" err="1"/>
              <a:t>liat</a:t>
            </a:r>
            <a:r>
              <a:rPr lang="en-US" sz="2400" dirty="0"/>
              <a:t> </a:t>
            </a:r>
            <a:r>
              <a:rPr lang="en-US" sz="2400" dirty="0" err="1"/>
              <a:t>geosintesis</a:t>
            </a:r>
            <a:r>
              <a:rPr lang="en-US" sz="2400" dirty="0"/>
              <a:t> (</a:t>
            </a:r>
            <a:r>
              <a:rPr lang="en-US" sz="2400" dirty="0" err="1"/>
              <a:t>geosynthetic</a:t>
            </a:r>
            <a:r>
              <a:rPr lang="en-US" sz="2400" dirty="0"/>
              <a:t> clay liner, GCL). GCL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tebuat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lempung</a:t>
            </a:r>
            <a:r>
              <a:rPr lang="en-US" sz="2400" dirty="0"/>
              <a:t> </a:t>
            </a:r>
            <a:r>
              <a:rPr lang="en-US" sz="2400" dirty="0" err="1"/>
              <a:t>bentonit</a:t>
            </a:r>
            <a:r>
              <a:rPr lang="en-US" sz="2400" dirty="0"/>
              <a:t> yang </a:t>
            </a:r>
            <a:r>
              <a:rPr lang="en-US" sz="2400" dirty="0" err="1"/>
              <a:t>diapit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geotekstil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kebocoran</a:t>
            </a:r>
            <a:r>
              <a:rPr lang="en-US" sz="2400" dirty="0"/>
              <a:t>, </a:t>
            </a:r>
            <a:r>
              <a:rPr lang="en-US" sz="2400" dirty="0" err="1"/>
              <a:t>lempung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mengembag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menyumbat</a:t>
            </a:r>
            <a:r>
              <a:rPr lang="en-US" sz="2400" dirty="0"/>
              <a:t> </a:t>
            </a:r>
            <a:r>
              <a:rPr lang="en-US" sz="2400" dirty="0" err="1"/>
              <a:t>kebocoran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atasnya</a:t>
            </a:r>
            <a:r>
              <a:rPr lang="en-US" sz="2400" dirty="0"/>
              <a:t>.</a:t>
            </a:r>
            <a:endParaRPr lang="en-US" sz="2400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/>
              <a:t>Primary </a:t>
            </a:r>
            <a:r>
              <a:rPr lang="en-US" sz="2400" i="1" dirty="0" err="1"/>
              <a:t>Geomembrane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lapisan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ketebalan</a:t>
            </a:r>
            <a:r>
              <a:rPr lang="en-US" sz="2400" dirty="0"/>
              <a:t> 1,5 mm.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sewaktu</a:t>
            </a:r>
            <a:r>
              <a:rPr lang="en-US" sz="2400" dirty="0"/>
              <a:t> </a:t>
            </a:r>
            <a:r>
              <a:rPr lang="en-US" sz="2400" dirty="0" err="1"/>
              <a:t>instalasi</a:t>
            </a:r>
            <a:r>
              <a:rPr lang="en-US" sz="2400" dirty="0"/>
              <a:t>, </a:t>
            </a:r>
            <a:r>
              <a:rPr lang="en-US" sz="2400" dirty="0" err="1"/>
              <a:t>konstruksi,operasi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penutupan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i="1" dirty="0"/>
              <a:t>landfill.</a:t>
            </a:r>
          </a:p>
        </p:txBody>
      </p:sp>
    </p:spTree>
    <p:extLst>
      <p:ext uri="{BB962C8B-B14F-4D97-AF65-F5344CB8AC3E}">
        <p14:creationId xmlns:p14="http://schemas.microsoft.com/office/powerpoint/2010/main" val="1948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93037" cy="720725"/>
          </a:xfrm>
        </p:spPr>
        <p:txBody>
          <a:bodyPr/>
          <a:lstStyle/>
          <a:p>
            <a:r>
              <a:rPr lang="en-US" sz="2800" dirty="0"/>
              <a:t>2.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pelapisan</a:t>
            </a:r>
            <a:r>
              <a:rPr lang="en-US" sz="2800" b="1" dirty="0"/>
              <a:t> </a:t>
            </a:r>
            <a:r>
              <a:rPr lang="en-US" sz="2800" b="1" dirty="0" err="1"/>
              <a:t>penutup</a:t>
            </a:r>
            <a:r>
              <a:rPr lang="en-US" sz="2800" b="1" dirty="0"/>
              <a:t> </a:t>
            </a:r>
            <a:r>
              <a:rPr lang="en-US" sz="2800" b="1" dirty="0" err="1"/>
              <a:t>akhir</a:t>
            </a:r>
            <a:r>
              <a:rPr lang="en-US" sz="2800" b="1" dirty="0"/>
              <a:t> landfill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err="1"/>
              <a:t>Dilaksanakan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  <a:endParaRPr lang="en-US" sz="1800" i="1" dirty="0"/>
          </a:p>
          <a:p>
            <a:pPr>
              <a:lnSpc>
                <a:spcPct val="80000"/>
              </a:lnSpc>
            </a:pPr>
            <a:r>
              <a:rPr lang="en-US" sz="1800" i="1" dirty="0"/>
              <a:t>Intermediate Soil Cover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ditempatkan</a:t>
            </a:r>
            <a:r>
              <a:rPr lang="en-US" sz="1800" dirty="0"/>
              <a:t> </a:t>
            </a:r>
            <a:r>
              <a:rPr lang="en-US" sz="1800" dirty="0" err="1"/>
              <a:t>diatas</a:t>
            </a:r>
            <a:r>
              <a:rPr lang="en-US" sz="1800" dirty="0"/>
              <a:t> </a:t>
            </a:r>
            <a:r>
              <a:rPr lang="en-US" sz="1800" dirty="0" err="1"/>
              <a:t>timbunan</a:t>
            </a:r>
            <a:r>
              <a:rPr lang="en-US" sz="1800" dirty="0"/>
              <a:t> </a:t>
            </a:r>
            <a:r>
              <a:rPr lang="en-US" sz="1800" dirty="0" err="1"/>
              <a:t>limbah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terakhir</a:t>
            </a:r>
            <a:r>
              <a:rPr lang="en-US" sz="1800" dirty="0"/>
              <a:t> </a:t>
            </a:r>
            <a:r>
              <a:rPr lang="en-US" sz="1800" dirty="0" err="1"/>
              <a:t>limbah</a:t>
            </a:r>
            <a:r>
              <a:rPr lang="en-US" sz="1800" dirty="0"/>
              <a:t> </a:t>
            </a:r>
            <a:r>
              <a:rPr lang="en-US" sz="1800" dirty="0" err="1"/>
              <a:t>terbentuk</a:t>
            </a:r>
            <a:r>
              <a:rPr lang="en-US" sz="1800" dirty="0"/>
              <a:t>.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terbuat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tanah</a:t>
            </a:r>
            <a:r>
              <a:rPr lang="en-US" sz="1800" dirty="0"/>
              <a:t> </a:t>
            </a:r>
            <a:r>
              <a:rPr lang="en-US" sz="1800" dirty="0" err="1"/>
              <a:t>setempat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ketebalan</a:t>
            </a:r>
            <a:r>
              <a:rPr lang="en-US" sz="1800" dirty="0"/>
              <a:t> paling </a:t>
            </a:r>
            <a:r>
              <a:rPr lang="en-US" sz="1800" dirty="0" err="1"/>
              <a:t>sedikit</a:t>
            </a:r>
            <a:r>
              <a:rPr lang="en-US" sz="1800" dirty="0"/>
              <a:t> 25 cm. </a:t>
            </a:r>
            <a:endParaRPr lang="en-US" sz="1800" i="1" dirty="0"/>
          </a:p>
          <a:p>
            <a:pPr>
              <a:lnSpc>
                <a:spcPct val="80000"/>
              </a:lnSpc>
            </a:pPr>
            <a:r>
              <a:rPr lang="en-US" sz="1800" i="1" dirty="0"/>
              <a:t>Cap soil Barrier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yang </a:t>
            </a:r>
            <a:r>
              <a:rPr lang="en-US" sz="1800" dirty="0" err="1"/>
              <a:t>ternbentuk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lempung</a:t>
            </a:r>
            <a:r>
              <a:rPr lang="en-US" sz="1800" dirty="0"/>
              <a:t> yang </a:t>
            </a:r>
            <a:r>
              <a:rPr lang="en-US" sz="1800" dirty="0" err="1"/>
              <a:t>dipadatkan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yang </a:t>
            </a:r>
            <a:r>
              <a:rPr lang="en-US" sz="1800" dirty="0" err="1"/>
              <a:t>terpasang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pelapisan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landfill.</a:t>
            </a:r>
            <a:endParaRPr lang="en-US" sz="1800" i="1" dirty="0"/>
          </a:p>
          <a:p>
            <a:pPr>
              <a:lnSpc>
                <a:spcPct val="80000"/>
              </a:lnSpc>
            </a:pPr>
            <a:r>
              <a:rPr lang="en-US" sz="1800" i="1" dirty="0"/>
              <a:t>Cap </a:t>
            </a:r>
            <a:r>
              <a:rPr lang="en-US" sz="1800" i="1" dirty="0" err="1"/>
              <a:t>geomembrane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HDPE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ketebalan</a:t>
            </a:r>
            <a:r>
              <a:rPr lang="en-US" sz="1800" dirty="0"/>
              <a:t> 1,0 mm. </a:t>
            </a:r>
            <a:endParaRPr lang="en-US" sz="1800" i="1" dirty="0"/>
          </a:p>
          <a:p>
            <a:pPr>
              <a:lnSpc>
                <a:spcPct val="80000"/>
              </a:lnSpc>
            </a:pPr>
            <a:r>
              <a:rPr lang="en-US" sz="1800" i="1" dirty="0"/>
              <a:t>Cap drainage layer</a:t>
            </a:r>
            <a:r>
              <a:rPr lang="en-US" sz="1800" dirty="0"/>
              <a:t> </a:t>
            </a:r>
            <a:r>
              <a:rPr lang="en-US" sz="1800" dirty="0" err="1"/>
              <a:t>ditempatkan</a:t>
            </a:r>
            <a:r>
              <a:rPr lang="en-US" sz="1800" dirty="0"/>
              <a:t> </a:t>
            </a:r>
            <a:r>
              <a:rPr lang="en-US" sz="1800" dirty="0" err="1"/>
              <a:t>diatas</a:t>
            </a:r>
            <a:r>
              <a:rPr lang="en-US" sz="1800" dirty="0"/>
              <a:t> cap </a:t>
            </a:r>
            <a:r>
              <a:rPr lang="en-US" sz="1800" dirty="0" err="1"/>
              <a:t>geomembrane</a:t>
            </a:r>
            <a:r>
              <a:rPr lang="en-US" sz="1800" dirty="0"/>
              <a:t>. </a:t>
            </a:r>
            <a:r>
              <a:rPr lang="en-US" sz="1800" i="1" dirty="0"/>
              <a:t>Cap drainage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terbuat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HDPE </a:t>
            </a:r>
            <a:r>
              <a:rPr lang="en-US" sz="1800" dirty="0" err="1"/>
              <a:t>geonet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transmissivitas</a:t>
            </a:r>
            <a:r>
              <a:rPr lang="en-US" sz="1800" dirty="0"/>
              <a:t> planar paling </a:t>
            </a:r>
            <a:r>
              <a:rPr lang="en-US" sz="1800" dirty="0" err="1"/>
              <a:t>rendah</a:t>
            </a:r>
            <a:r>
              <a:rPr lang="en-US" sz="1800" dirty="0"/>
              <a:t> 30 cm, </a:t>
            </a:r>
            <a:r>
              <a:rPr lang="en-US" sz="1800" dirty="0" err="1"/>
              <a:t>dan</a:t>
            </a:r>
            <a:r>
              <a:rPr lang="en-US" sz="1800" dirty="0"/>
              <a:t> granular soil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konduktivitas</a:t>
            </a:r>
            <a:r>
              <a:rPr lang="en-US" sz="1800" dirty="0"/>
              <a:t> </a:t>
            </a:r>
            <a:r>
              <a:rPr lang="en-US" sz="1800" dirty="0" err="1"/>
              <a:t>hidrolika</a:t>
            </a:r>
            <a:r>
              <a:rPr lang="en-US" sz="1800" dirty="0"/>
              <a:t> minimum 1 x 10-4 m/det. </a:t>
            </a:r>
            <a:r>
              <a:rPr lang="en-US" sz="1800" dirty="0" err="1"/>
              <a:t>Komponen</a:t>
            </a:r>
            <a:r>
              <a:rPr lang="en-US" sz="1800" dirty="0"/>
              <a:t> paling </a:t>
            </a:r>
            <a:r>
              <a:rPr lang="en-US" sz="1800" dirty="0" err="1"/>
              <a:t>atas</a:t>
            </a:r>
            <a:r>
              <a:rPr lang="en-US" sz="1800" dirty="0"/>
              <a:t>  </a:t>
            </a:r>
            <a:r>
              <a:rPr lang="en-US" sz="1800" dirty="0" err="1"/>
              <a:t>dari</a:t>
            </a:r>
            <a:r>
              <a:rPr lang="en-US" sz="1800" i="1" dirty="0"/>
              <a:t> cap </a:t>
            </a:r>
            <a:r>
              <a:rPr lang="en-US" sz="1800" i="1" dirty="0" err="1"/>
              <a:t>geomembrane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geotekstil</a:t>
            </a:r>
            <a:r>
              <a:rPr lang="en-US" sz="1800" dirty="0"/>
              <a:t> yang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meminimisasi</a:t>
            </a:r>
            <a:r>
              <a:rPr lang="en-US" sz="1800" dirty="0"/>
              <a:t> </a:t>
            </a:r>
            <a:r>
              <a:rPr lang="en-US" sz="1800" dirty="0" err="1"/>
              <a:t>penyumbatan</a:t>
            </a:r>
            <a:r>
              <a:rPr lang="en-US" sz="1800" dirty="0"/>
              <a:t>.</a:t>
            </a:r>
            <a:endParaRPr lang="en-US" sz="1800" i="1" dirty="0"/>
          </a:p>
          <a:p>
            <a:pPr>
              <a:lnSpc>
                <a:spcPct val="80000"/>
              </a:lnSpc>
            </a:pPr>
            <a:r>
              <a:rPr lang="en-US" sz="1800" i="1" dirty="0"/>
              <a:t>Vegetative layer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tanah</a:t>
            </a:r>
            <a:r>
              <a:rPr lang="en-US" sz="1800" dirty="0"/>
              <a:t> </a:t>
            </a:r>
            <a:r>
              <a:rPr lang="en-US" sz="1800" dirty="0" err="1"/>
              <a:t>setempat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ketebalan</a:t>
            </a:r>
            <a:r>
              <a:rPr lang="en-US" sz="1800" dirty="0"/>
              <a:t> 60 cm yang </a:t>
            </a:r>
            <a:r>
              <a:rPr lang="en-US" sz="1800" dirty="0" err="1"/>
              <a:t>ditempatkan</a:t>
            </a:r>
            <a:r>
              <a:rPr lang="en-US" sz="1800" dirty="0"/>
              <a:t> </a:t>
            </a:r>
            <a:r>
              <a:rPr lang="en-US" sz="1800" dirty="0" err="1"/>
              <a:t>diatas</a:t>
            </a:r>
            <a:r>
              <a:rPr lang="en-US" sz="1800" dirty="0"/>
              <a:t> cap </a:t>
            </a:r>
            <a:r>
              <a:rPr lang="en-US" sz="1800" dirty="0" err="1"/>
              <a:t>drainege</a:t>
            </a:r>
            <a:r>
              <a:rPr lang="en-US" sz="1800" dirty="0"/>
              <a:t> layer.</a:t>
            </a:r>
            <a:endParaRPr lang="en-US" sz="1800" i="1" dirty="0"/>
          </a:p>
          <a:p>
            <a:pPr>
              <a:lnSpc>
                <a:spcPct val="80000"/>
              </a:lnSpc>
            </a:pPr>
            <a:r>
              <a:rPr lang="en-US" sz="1800" i="1" dirty="0"/>
              <a:t>Vegetation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lapisan</a:t>
            </a:r>
            <a:r>
              <a:rPr lang="en-US" sz="1800" dirty="0"/>
              <a:t> </a:t>
            </a:r>
            <a:r>
              <a:rPr lang="en-US" sz="1800" dirty="0" err="1"/>
              <a:t>penutup</a:t>
            </a:r>
            <a:r>
              <a:rPr lang="en-US" sz="1800" dirty="0"/>
              <a:t> landfill </a:t>
            </a:r>
          </a:p>
        </p:txBody>
      </p:sp>
    </p:spTree>
    <p:extLst>
      <p:ext uri="{BB962C8B-B14F-4D97-AF65-F5344CB8AC3E}">
        <p14:creationId xmlns:p14="http://schemas.microsoft.com/office/powerpoint/2010/main" val="30136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1148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err="1"/>
              <a:t>Sistem</a:t>
            </a:r>
            <a:r>
              <a:rPr lang="en-US" sz="2000" b="1" dirty="0"/>
              <a:t> </a:t>
            </a:r>
            <a:r>
              <a:rPr lang="en-US" sz="2000" b="1" dirty="0" err="1"/>
              <a:t>pengendalian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pemantauan</a:t>
            </a:r>
            <a:r>
              <a:rPr lang="en-US" sz="2000" b="1" dirty="0"/>
              <a:t> air </a:t>
            </a:r>
            <a:r>
              <a:rPr lang="en-US" sz="2000" b="1" dirty="0" err="1"/>
              <a:t>lindi</a:t>
            </a:r>
            <a:r>
              <a:rPr lang="en-US" sz="2000" dirty="0"/>
              <a:t> (</a:t>
            </a:r>
            <a:r>
              <a:rPr lang="en-US" sz="2000" i="1" dirty="0"/>
              <a:t>leachate)</a:t>
            </a: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Lindi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air </a:t>
            </a:r>
            <a:r>
              <a:rPr lang="en-US" sz="2000" dirty="0" err="1"/>
              <a:t>hujan</a:t>
            </a:r>
            <a:r>
              <a:rPr lang="en-US" sz="2000" dirty="0"/>
              <a:t> yang </a:t>
            </a:r>
            <a:r>
              <a:rPr lang="en-US" sz="2000" dirty="0" err="1"/>
              <a:t>jatuh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area landfill, yang </a:t>
            </a: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B3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lansung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lansung</a:t>
            </a:r>
            <a:r>
              <a:rPr lang="en-US" sz="2000" dirty="0"/>
              <a:t> </a:t>
            </a:r>
            <a:r>
              <a:rPr lang="en-US" sz="2000" dirty="0" err="1"/>
              <a:t>dikumpulkan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dipompa</a:t>
            </a:r>
            <a:r>
              <a:rPr lang="en-US" sz="2000" dirty="0"/>
              <a:t>.</a:t>
            </a:r>
            <a:endParaRPr lang="fr-FR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 err="1"/>
              <a:t>Tahap</a:t>
            </a:r>
            <a:r>
              <a:rPr lang="fr-FR" sz="2000" dirty="0"/>
              <a:t> </a:t>
            </a:r>
            <a:r>
              <a:rPr lang="fr-FR" sz="2000" dirty="0" err="1"/>
              <a:t>pemeliharaan</a:t>
            </a:r>
            <a:r>
              <a:rPr lang="fr-FR" sz="2000" dirty="0"/>
              <a:t> dan </a:t>
            </a:r>
            <a:r>
              <a:rPr lang="fr-FR" sz="2000" dirty="0" err="1"/>
              <a:t>pemantauan</a:t>
            </a:r>
            <a:r>
              <a:rPr lang="fr-FR" sz="2000" dirty="0"/>
              <a:t> </a:t>
            </a:r>
            <a:r>
              <a:rPr lang="fr-FR" sz="2000" dirty="0" err="1"/>
              <a:t>akhir</a:t>
            </a:r>
            <a:r>
              <a:rPr lang="fr-FR" sz="2000" dirty="0"/>
              <a:t> </a:t>
            </a:r>
            <a:r>
              <a:rPr lang="fr-FR" sz="2000" dirty="0" err="1"/>
              <a:t>sampai</a:t>
            </a:r>
            <a:r>
              <a:rPr lang="fr-FR" sz="2000" dirty="0"/>
              <a:t> 30 </a:t>
            </a:r>
            <a:r>
              <a:rPr lang="fr-FR" sz="2000" dirty="0" err="1"/>
              <a:t>tahun</a:t>
            </a:r>
            <a:r>
              <a:rPr lang="fr-FR" sz="2000" dirty="0"/>
              <a:t> </a:t>
            </a:r>
            <a:r>
              <a:rPr lang="fr-FR" sz="2000" dirty="0" err="1"/>
              <a:t>kemudian</a:t>
            </a:r>
            <a:r>
              <a:rPr lang="fr-FR" sz="2000" dirty="0"/>
              <a:t>.</a:t>
            </a:r>
            <a:endParaRPr lang="fr-FR" sz="20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fr-FR" sz="2000" b="1" dirty="0"/>
              <a:t>   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fr-FR" sz="2000" b="1" dirty="0"/>
              <a:t>2. STABILISASI/SOLIDIFIKASI</a:t>
            </a:r>
            <a:endParaRPr lang="fr-FR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/>
              <a:t>Proses </a:t>
            </a:r>
            <a:r>
              <a:rPr lang="fr-FR" sz="2000" dirty="0" err="1"/>
              <a:t>stabilisasi</a:t>
            </a:r>
            <a:r>
              <a:rPr lang="fr-FR" sz="2000" dirty="0"/>
              <a:t> </a:t>
            </a:r>
            <a:r>
              <a:rPr lang="fr-FR" sz="2000" dirty="0" err="1"/>
              <a:t>dilakukan</a:t>
            </a:r>
            <a:r>
              <a:rPr lang="fr-FR" sz="2000" dirty="0"/>
              <a:t> </a:t>
            </a:r>
            <a:r>
              <a:rPr lang="fr-FR" sz="2000" dirty="0" err="1"/>
              <a:t>untuk</a:t>
            </a:r>
            <a:r>
              <a:rPr lang="fr-FR" sz="2000" dirty="0"/>
              <a:t> </a:t>
            </a:r>
            <a:r>
              <a:rPr lang="fr-FR" sz="2000" dirty="0" err="1"/>
              <a:t>menjamin</a:t>
            </a:r>
            <a:r>
              <a:rPr lang="fr-FR" sz="2000" dirty="0"/>
              <a:t> </a:t>
            </a:r>
            <a:r>
              <a:rPr lang="fr-FR" sz="2000" dirty="0" err="1"/>
              <a:t>bahwa</a:t>
            </a:r>
            <a:r>
              <a:rPr lang="fr-FR" sz="2000" dirty="0"/>
              <a:t> </a:t>
            </a:r>
            <a:r>
              <a:rPr lang="fr-FR" sz="2000" dirty="0" err="1"/>
              <a:t>sifat-sifat</a:t>
            </a:r>
            <a:r>
              <a:rPr lang="fr-FR" sz="2000" dirty="0"/>
              <a:t> </a:t>
            </a:r>
            <a:r>
              <a:rPr lang="fr-FR" sz="2000" dirty="0" err="1"/>
              <a:t>kimia</a:t>
            </a:r>
            <a:r>
              <a:rPr lang="fr-FR" sz="2000" dirty="0"/>
              <a:t> dan </a:t>
            </a:r>
            <a:r>
              <a:rPr lang="fr-FR" sz="2000" dirty="0" err="1"/>
              <a:t>fisika</a:t>
            </a:r>
            <a:r>
              <a:rPr lang="fr-FR" sz="2000" dirty="0"/>
              <a:t> </a:t>
            </a:r>
            <a:r>
              <a:rPr lang="fr-FR" sz="2000" dirty="0" err="1"/>
              <a:t>limbah</a:t>
            </a:r>
            <a:r>
              <a:rPr lang="fr-FR" sz="2000" dirty="0"/>
              <a:t> B3 yang </a:t>
            </a:r>
            <a:r>
              <a:rPr lang="fr-FR" sz="2000" dirty="0" err="1"/>
              <a:t>diolah</a:t>
            </a:r>
            <a:r>
              <a:rPr lang="fr-FR" sz="2000" dirty="0"/>
              <a:t> </a:t>
            </a:r>
            <a:r>
              <a:rPr lang="fr-FR" sz="2000" dirty="0" err="1"/>
              <a:t>adalah</a:t>
            </a:r>
            <a:r>
              <a:rPr lang="fr-FR" sz="2000" dirty="0"/>
              <a:t> </a:t>
            </a:r>
            <a:r>
              <a:rPr lang="fr-FR" sz="2000" dirty="0" err="1"/>
              <a:t>sesuai</a:t>
            </a:r>
            <a:r>
              <a:rPr lang="fr-FR" sz="2000" dirty="0"/>
              <a:t> </a:t>
            </a:r>
            <a:r>
              <a:rPr lang="fr-FR" sz="2000" dirty="0" err="1"/>
              <a:t>dengan</a:t>
            </a:r>
            <a:r>
              <a:rPr lang="fr-FR" sz="2000" dirty="0"/>
              <a:t> </a:t>
            </a:r>
            <a:r>
              <a:rPr lang="fr-FR" sz="2000" dirty="0" err="1"/>
              <a:t>kriteria</a:t>
            </a:r>
            <a:r>
              <a:rPr lang="fr-FR" sz="2000" dirty="0"/>
              <a:t> </a:t>
            </a:r>
            <a:r>
              <a:rPr lang="fr-FR" sz="2000" dirty="0" err="1"/>
              <a:t>landfill</a:t>
            </a:r>
            <a:r>
              <a:rPr lang="fr-FR" sz="2000" dirty="0"/>
              <a:t> </a:t>
            </a:r>
            <a:r>
              <a:rPr lang="fr-FR" sz="2000" dirty="0" err="1"/>
              <a:t>limbah</a:t>
            </a:r>
            <a:r>
              <a:rPr lang="fr-FR" sz="2000" dirty="0"/>
              <a:t> B3. </a:t>
            </a:r>
            <a:r>
              <a:rPr lang="fr-FR" sz="2000" dirty="0" err="1"/>
              <a:t>Jika</a:t>
            </a:r>
            <a:r>
              <a:rPr lang="fr-FR" sz="2000" dirty="0"/>
              <a:t> </a:t>
            </a:r>
            <a:r>
              <a:rPr lang="fr-FR" sz="2000" dirty="0" err="1"/>
              <a:t>sesuatu</a:t>
            </a:r>
            <a:r>
              <a:rPr lang="fr-FR" sz="2000" dirty="0"/>
              <a:t> </a:t>
            </a:r>
            <a:r>
              <a:rPr lang="fr-FR" sz="2000" dirty="0" err="1"/>
              <a:t>hal</a:t>
            </a:r>
            <a:r>
              <a:rPr lang="fr-FR" sz="2000" dirty="0"/>
              <a:t> </a:t>
            </a:r>
            <a:r>
              <a:rPr lang="fr-FR" sz="2000" dirty="0" err="1"/>
              <a:t>terjadi</a:t>
            </a:r>
            <a:r>
              <a:rPr lang="fr-FR" sz="2000" dirty="0"/>
              <a:t> </a:t>
            </a:r>
            <a:r>
              <a:rPr lang="fr-FR" sz="2000" dirty="0" err="1"/>
              <a:t>terhadap</a:t>
            </a:r>
            <a:r>
              <a:rPr lang="fr-FR" sz="2000" dirty="0"/>
              <a:t> </a:t>
            </a:r>
            <a:r>
              <a:rPr lang="fr-FR" sz="2000" i="1" dirty="0" err="1"/>
              <a:t>landfill</a:t>
            </a:r>
            <a:r>
              <a:rPr lang="fr-FR" sz="2000" dirty="0"/>
              <a:t>, </a:t>
            </a:r>
            <a:r>
              <a:rPr lang="fr-FR" sz="2000" dirty="0" err="1"/>
              <a:t>limbah</a:t>
            </a:r>
            <a:r>
              <a:rPr lang="fr-FR" sz="2000" dirty="0"/>
              <a:t> B3 yang </a:t>
            </a:r>
            <a:r>
              <a:rPr lang="fr-FR" sz="2000" dirty="0" err="1"/>
              <a:t>telah</a:t>
            </a:r>
            <a:r>
              <a:rPr lang="fr-FR" sz="2000" dirty="0"/>
              <a:t> </a:t>
            </a:r>
            <a:r>
              <a:rPr lang="fr-FR" sz="2000" dirty="0" err="1"/>
              <a:t>distabilisasi</a:t>
            </a:r>
            <a:r>
              <a:rPr lang="fr-FR" sz="2000" dirty="0"/>
              <a:t> </a:t>
            </a:r>
            <a:r>
              <a:rPr lang="fr-FR" sz="2000" dirty="0" err="1"/>
              <a:t>ini</a:t>
            </a:r>
            <a:r>
              <a:rPr lang="fr-FR" sz="2000" dirty="0"/>
              <a:t> akan </a:t>
            </a:r>
            <a:r>
              <a:rPr lang="fr-FR" sz="2000" dirty="0" err="1"/>
              <a:t>menjamin</a:t>
            </a:r>
            <a:r>
              <a:rPr lang="fr-FR" sz="2000" dirty="0"/>
              <a:t> </a:t>
            </a:r>
            <a:r>
              <a:rPr lang="fr-FR" sz="2000" dirty="0" err="1"/>
              <a:t>tidak</a:t>
            </a:r>
            <a:r>
              <a:rPr lang="fr-FR" sz="2000" dirty="0"/>
              <a:t> </a:t>
            </a:r>
            <a:r>
              <a:rPr lang="fr-FR" sz="2000" dirty="0" err="1"/>
              <a:t>adanya</a:t>
            </a:r>
            <a:r>
              <a:rPr lang="fr-FR" sz="2000" dirty="0"/>
              <a:t> </a:t>
            </a:r>
            <a:r>
              <a:rPr lang="fr-FR" sz="2000" dirty="0" err="1"/>
              <a:t>mobilisasi</a:t>
            </a:r>
            <a:r>
              <a:rPr lang="fr-FR" sz="2000" dirty="0"/>
              <a:t> </a:t>
            </a:r>
            <a:r>
              <a:rPr lang="fr-FR" sz="2000" dirty="0" err="1"/>
              <a:t>komponen-komponen</a:t>
            </a:r>
            <a:r>
              <a:rPr lang="fr-FR" sz="2000" dirty="0"/>
              <a:t> </a:t>
            </a:r>
            <a:r>
              <a:rPr lang="fr-FR" sz="2000" dirty="0" err="1"/>
              <a:t>limbah</a:t>
            </a:r>
            <a:r>
              <a:rPr lang="fr-FR" sz="2000" dirty="0"/>
              <a:t> B3 </a:t>
            </a:r>
            <a:r>
              <a:rPr lang="fr-FR" sz="2000" dirty="0" err="1"/>
              <a:t>ke</a:t>
            </a:r>
            <a:r>
              <a:rPr lang="fr-FR" sz="2000" dirty="0"/>
              <a:t> </a:t>
            </a:r>
            <a:r>
              <a:rPr lang="fr-FR" sz="2000" dirty="0" err="1"/>
              <a:t>lingkungan</a:t>
            </a:r>
            <a:r>
              <a:rPr lang="fr-FR" sz="2000" dirty="0"/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fr-FR" sz="2000" dirty="0"/>
              <a:t>Inti dari proses </a:t>
            </a:r>
            <a:r>
              <a:rPr lang="fr-FR" sz="2000" dirty="0" err="1"/>
              <a:t>stabilisasi</a:t>
            </a:r>
            <a:r>
              <a:rPr lang="fr-FR" sz="2000" dirty="0"/>
              <a:t> </a:t>
            </a:r>
            <a:r>
              <a:rPr lang="fr-FR" sz="2000" dirty="0" err="1"/>
              <a:t>ini</a:t>
            </a:r>
            <a:r>
              <a:rPr lang="fr-FR" sz="2000" dirty="0"/>
              <a:t> </a:t>
            </a:r>
            <a:r>
              <a:rPr lang="fr-FR" sz="2000" dirty="0" err="1"/>
              <a:t>adalah</a:t>
            </a:r>
            <a:r>
              <a:rPr lang="fr-FR" sz="2000" dirty="0"/>
              <a:t> </a:t>
            </a:r>
            <a:r>
              <a:rPr lang="fr-FR" sz="2000" dirty="0" err="1"/>
              <a:t>adanya</a:t>
            </a:r>
            <a:r>
              <a:rPr lang="fr-FR" sz="2000" dirty="0"/>
              <a:t> </a:t>
            </a:r>
            <a:r>
              <a:rPr lang="fr-FR" sz="2000" dirty="0" err="1"/>
              <a:t>pencampuran</a:t>
            </a:r>
            <a:r>
              <a:rPr lang="fr-FR" sz="2000" dirty="0"/>
              <a:t> </a:t>
            </a:r>
            <a:r>
              <a:rPr lang="fr-FR" sz="2000" dirty="0" err="1"/>
              <a:t>antara</a:t>
            </a:r>
            <a:r>
              <a:rPr lang="fr-FR" sz="2000" dirty="0"/>
              <a:t> </a:t>
            </a:r>
            <a:r>
              <a:rPr lang="fr-FR" sz="2000" dirty="0" err="1"/>
              <a:t>limbah</a:t>
            </a:r>
            <a:r>
              <a:rPr lang="fr-FR" sz="2000" dirty="0"/>
              <a:t> B3 </a:t>
            </a:r>
            <a:r>
              <a:rPr lang="fr-FR" sz="2000" dirty="0" err="1"/>
              <a:t>dengan</a:t>
            </a:r>
            <a:r>
              <a:rPr lang="fr-FR" sz="2000" dirty="0"/>
              <a:t> </a:t>
            </a:r>
            <a:r>
              <a:rPr lang="fr-FR" sz="2000" dirty="0" err="1"/>
              <a:t>bahan-bahan</a:t>
            </a:r>
            <a:r>
              <a:rPr lang="fr-FR" sz="2000" dirty="0"/>
              <a:t> </a:t>
            </a:r>
            <a:r>
              <a:rPr lang="fr-FR" sz="2000" dirty="0" err="1"/>
              <a:t>kimia</a:t>
            </a:r>
            <a:r>
              <a:rPr lang="fr-FR" sz="2000" dirty="0"/>
              <a:t> (</a:t>
            </a:r>
            <a:r>
              <a:rPr lang="fr-FR" sz="2000" i="1" dirty="0" err="1"/>
              <a:t>stabilization</a:t>
            </a:r>
            <a:r>
              <a:rPr lang="fr-FR" sz="2000" i="1" dirty="0"/>
              <a:t> </a:t>
            </a:r>
            <a:r>
              <a:rPr lang="fr-FR" sz="2000" i="1" dirty="0" err="1"/>
              <a:t>reagents</a:t>
            </a:r>
            <a:r>
              <a:rPr lang="fr-FR" sz="2000" dirty="0"/>
              <a:t>). Proses </a:t>
            </a:r>
            <a:r>
              <a:rPr lang="fr-FR" sz="2000" dirty="0" err="1"/>
              <a:t>stabilisasi</a:t>
            </a:r>
            <a:r>
              <a:rPr lang="fr-FR" sz="2000" dirty="0"/>
              <a:t> </a:t>
            </a:r>
            <a:r>
              <a:rPr lang="fr-FR" sz="2000" dirty="0" err="1"/>
              <a:t>menghasilkan</a:t>
            </a:r>
            <a:r>
              <a:rPr lang="fr-FR" sz="2000" dirty="0"/>
              <a:t> </a:t>
            </a:r>
            <a:r>
              <a:rPr lang="fr-FR" sz="2000" dirty="0" err="1"/>
              <a:t>suatu</a:t>
            </a:r>
            <a:r>
              <a:rPr lang="fr-FR" sz="2000" dirty="0"/>
              <a:t> </a:t>
            </a:r>
            <a:r>
              <a:rPr lang="fr-FR" sz="2000" dirty="0" err="1"/>
              <a:t>campuran</a:t>
            </a:r>
            <a:r>
              <a:rPr lang="fr-FR" sz="2000" dirty="0"/>
              <a:t> yang aman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22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1600" b="1" dirty="0"/>
              <a:t>	3.DESTRUKSI TERMAL</a:t>
            </a:r>
            <a:endParaRPr lang="en-US" sz="1600" b="1" dirty="0"/>
          </a:p>
          <a:p>
            <a:pPr>
              <a:lnSpc>
                <a:spcPct val="80000"/>
              </a:lnSpc>
            </a:pPr>
            <a:r>
              <a:rPr lang="fr-FR" sz="1600" dirty="0" err="1"/>
              <a:t>Destruksi</a:t>
            </a:r>
            <a:r>
              <a:rPr lang="fr-FR" sz="1600" dirty="0"/>
              <a:t> </a:t>
            </a:r>
            <a:r>
              <a:rPr lang="fr-FR" sz="1600" dirty="0" err="1"/>
              <a:t>termal</a:t>
            </a:r>
            <a:r>
              <a:rPr lang="fr-FR" sz="1600" dirty="0"/>
              <a:t> </a:t>
            </a:r>
            <a:r>
              <a:rPr lang="fr-FR" sz="1600" dirty="0" err="1"/>
              <a:t>atau</a:t>
            </a:r>
            <a:r>
              <a:rPr lang="fr-FR" sz="1600" dirty="0"/>
              <a:t> </a:t>
            </a:r>
            <a:r>
              <a:rPr lang="fr-FR" sz="1600" dirty="0" err="1"/>
              <a:t>insinerasi</a:t>
            </a:r>
            <a:r>
              <a:rPr lang="fr-FR" sz="1600" dirty="0"/>
              <a:t> </a:t>
            </a:r>
            <a:r>
              <a:rPr lang="fr-FR" sz="1600" dirty="0" err="1"/>
              <a:t>adalah</a:t>
            </a:r>
            <a:r>
              <a:rPr lang="fr-FR" sz="1600" dirty="0"/>
              <a:t> </a:t>
            </a:r>
            <a:r>
              <a:rPr lang="fr-FR" sz="1600" dirty="0" err="1"/>
              <a:t>suatu</a:t>
            </a:r>
            <a:r>
              <a:rPr lang="fr-FR" sz="1600" dirty="0"/>
              <a:t> proses </a:t>
            </a:r>
            <a:r>
              <a:rPr lang="fr-FR" sz="1600" dirty="0" err="1"/>
              <a:t>penghancuran</a:t>
            </a:r>
            <a:r>
              <a:rPr lang="fr-FR" sz="1600" dirty="0"/>
              <a:t> </a:t>
            </a:r>
            <a:r>
              <a:rPr lang="fr-FR" sz="1600" dirty="0" err="1"/>
              <a:t>polutan</a:t>
            </a:r>
            <a:r>
              <a:rPr lang="fr-FR" sz="1600" dirty="0"/>
              <a:t> </a:t>
            </a:r>
            <a:r>
              <a:rPr lang="fr-FR" sz="1600" dirty="0" err="1"/>
              <a:t>organik</a:t>
            </a:r>
            <a:r>
              <a:rPr lang="fr-FR" sz="1600" dirty="0"/>
              <a:t> yang </a:t>
            </a:r>
            <a:r>
              <a:rPr lang="fr-FR" sz="1600" dirty="0" err="1"/>
              <a:t>terkandung</a:t>
            </a:r>
            <a:r>
              <a:rPr lang="fr-FR" sz="1600" dirty="0"/>
              <a:t> </a:t>
            </a:r>
            <a:r>
              <a:rPr lang="fr-FR" sz="1600" dirty="0" err="1"/>
              <a:t>dalam</a:t>
            </a:r>
            <a:r>
              <a:rPr lang="fr-FR" sz="1600" dirty="0"/>
              <a:t> </a:t>
            </a:r>
            <a:r>
              <a:rPr lang="fr-FR" sz="1600" dirty="0" err="1"/>
              <a:t>limbah</a:t>
            </a:r>
            <a:r>
              <a:rPr lang="fr-FR" sz="1600" dirty="0"/>
              <a:t> B3 (</a:t>
            </a:r>
            <a:r>
              <a:rPr lang="fr-FR" sz="1600" dirty="0" err="1"/>
              <a:t>misalnya</a:t>
            </a:r>
            <a:r>
              <a:rPr lang="fr-FR" sz="1600" dirty="0"/>
              <a:t> </a:t>
            </a:r>
            <a:r>
              <a:rPr lang="fr-FR" sz="1600" i="1" dirty="0" err="1"/>
              <a:t>oil</a:t>
            </a:r>
            <a:r>
              <a:rPr lang="fr-FR" sz="1600" i="1" dirty="0"/>
              <a:t> </a:t>
            </a:r>
            <a:r>
              <a:rPr lang="fr-FR" sz="1600" i="1" dirty="0" err="1"/>
              <a:t>sludge</a:t>
            </a:r>
            <a:r>
              <a:rPr lang="fr-FR" sz="1600" dirty="0"/>
              <a:t>, PCB, dll.) </a:t>
            </a:r>
            <a:r>
              <a:rPr lang="fr-FR" sz="1600" dirty="0" err="1"/>
              <a:t>dengan</a:t>
            </a:r>
            <a:r>
              <a:rPr lang="fr-FR" sz="1600" dirty="0"/>
              <a:t> </a:t>
            </a:r>
            <a:r>
              <a:rPr lang="fr-FR" sz="1600" dirty="0" err="1"/>
              <a:t>cara</a:t>
            </a:r>
            <a:r>
              <a:rPr lang="fr-FR" sz="1600" dirty="0"/>
              <a:t> </a:t>
            </a:r>
            <a:r>
              <a:rPr lang="fr-FR" sz="1600" dirty="0" err="1"/>
              <a:t>pembakaran</a:t>
            </a:r>
            <a:r>
              <a:rPr lang="fr-FR" sz="1600" dirty="0"/>
              <a:t> </a:t>
            </a:r>
            <a:r>
              <a:rPr lang="fr-FR" sz="1600" dirty="0" err="1"/>
              <a:t>atau</a:t>
            </a:r>
            <a:r>
              <a:rPr lang="fr-FR" sz="1600" dirty="0"/>
              <a:t> </a:t>
            </a:r>
            <a:r>
              <a:rPr lang="fr-FR" sz="1600" dirty="0" err="1"/>
              <a:t>insenerasi</a:t>
            </a:r>
            <a:r>
              <a:rPr lang="fr-FR" sz="1600" dirty="0"/>
              <a:t> </a:t>
            </a:r>
            <a:r>
              <a:rPr lang="fr-FR" sz="1600" dirty="0" err="1"/>
              <a:t>pada</a:t>
            </a:r>
            <a:r>
              <a:rPr lang="fr-FR" sz="1600" dirty="0"/>
              <a:t> </a:t>
            </a:r>
            <a:r>
              <a:rPr lang="fr-FR" sz="1600" dirty="0" err="1"/>
              <a:t>suhu</a:t>
            </a:r>
            <a:r>
              <a:rPr lang="fr-FR" sz="1600" dirty="0"/>
              <a:t> dan </a:t>
            </a:r>
            <a:r>
              <a:rPr lang="fr-FR" sz="1600" dirty="0" err="1"/>
              <a:t>waktu</a:t>
            </a:r>
            <a:r>
              <a:rPr lang="fr-FR" sz="1600" dirty="0"/>
              <a:t> </a:t>
            </a:r>
            <a:r>
              <a:rPr lang="fr-FR" sz="1600" dirty="0" err="1"/>
              <a:t>tinggal</a:t>
            </a:r>
            <a:r>
              <a:rPr lang="fr-FR" sz="1600" dirty="0"/>
              <a:t> yang </a:t>
            </a:r>
            <a:r>
              <a:rPr lang="fr-FR" sz="1600" dirty="0" err="1"/>
              <a:t>tepat</a:t>
            </a:r>
            <a:r>
              <a:rPr lang="fr-FR" sz="1600" dirty="0"/>
              <a:t>. </a:t>
            </a:r>
            <a:r>
              <a:rPr lang="fr-FR" sz="1600" dirty="0" err="1"/>
              <a:t>Umumnya</a:t>
            </a:r>
            <a:r>
              <a:rPr lang="fr-FR" sz="1600" dirty="0"/>
              <a:t> </a:t>
            </a:r>
            <a:r>
              <a:rPr lang="fr-FR" sz="1600" dirty="0" err="1"/>
              <a:t>suhu</a:t>
            </a:r>
            <a:r>
              <a:rPr lang="fr-FR" sz="1600" dirty="0"/>
              <a:t> yang aman </a:t>
            </a:r>
            <a:r>
              <a:rPr lang="fr-FR" sz="1600" dirty="0" err="1"/>
              <a:t>untuk</a:t>
            </a:r>
            <a:r>
              <a:rPr lang="fr-FR" sz="1600" dirty="0"/>
              <a:t> proses </a:t>
            </a:r>
            <a:r>
              <a:rPr lang="fr-FR" sz="1600" dirty="0" err="1"/>
              <a:t>insenarasi</a:t>
            </a:r>
            <a:r>
              <a:rPr lang="fr-FR" sz="1600" dirty="0"/>
              <a:t> </a:t>
            </a:r>
            <a:r>
              <a:rPr lang="fr-FR" sz="1600" dirty="0" err="1"/>
              <a:t>ini</a:t>
            </a:r>
            <a:r>
              <a:rPr lang="fr-FR" sz="1600" dirty="0"/>
              <a:t> </a:t>
            </a:r>
            <a:r>
              <a:rPr lang="fr-FR" sz="1600" dirty="0" err="1"/>
              <a:t>adalah</a:t>
            </a:r>
            <a:r>
              <a:rPr lang="fr-FR" sz="1600" dirty="0"/>
              <a:t> di </a:t>
            </a:r>
            <a:r>
              <a:rPr lang="fr-FR" sz="1600" dirty="0" err="1"/>
              <a:t>atas</a:t>
            </a:r>
            <a:r>
              <a:rPr lang="fr-FR" sz="1600" dirty="0"/>
              <a:t> 1250</a:t>
            </a:r>
            <a:r>
              <a:rPr lang="fr-FR" sz="1600" baseline="30000" dirty="0"/>
              <a:t>o</a:t>
            </a:r>
            <a:r>
              <a:rPr lang="fr-FR" sz="1600" dirty="0"/>
              <a:t>C dan </a:t>
            </a:r>
            <a:r>
              <a:rPr lang="fr-FR" sz="1600" dirty="0" err="1"/>
              <a:t>waktu</a:t>
            </a:r>
            <a:r>
              <a:rPr lang="fr-FR" sz="1600" dirty="0"/>
              <a:t> </a:t>
            </a:r>
            <a:r>
              <a:rPr lang="fr-FR" sz="1600" dirty="0" err="1"/>
              <a:t>tinggal</a:t>
            </a:r>
            <a:r>
              <a:rPr lang="fr-FR" sz="1600" dirty="0"/>
              <a:t> </a:t>
            </a:r>
            <a:r>
              <a:rPr lang="fr-FR" sz="1600" dirty="0" err="1"/>
              <a:t>gas</a:t>
            </a:r>
            <a:r>
              <a:rPr lang="fr-FR" sz="1600" dirty="0"/>
              <a:t>/</a:t>
            </a:r>
            <a:r>
              <a:rPr lang="fr-FR" sz="1600" dirty="0" err="1"/>
              <a:t>uap</a:t>
            </a:r>
            <a:r>
              <a:rPr lang="fr-FR" sz="1600" dirty="0"/>
              <a:t> minimum 2 </a:t>
            </a:r>
            <a:r>
              <a:rPr lang="fr-FR" sz="1600" dirty="0" err="1"/>
              <a:t>detik</a:t>
            </a:r>
            <a:r>
              <a:rPr lang="fr-FR" sz="1600" dirty="0"/>
              <a:t>.		</a:t>
            </a:r>
          </a:p>
          <a:p>
            <a:pPr>
              <a:lnSpc>
                <a:spcPct val="80000"/>
              </a:lnSpc>
            </a:pPr>
            <a:r>
              <a:rPr lang="fr-FR" sz="1600" dirty="0" err="1"/>
              <a:t>Dua</a:t>
            </a:r>
            <a:r>
              <a:rPr lang="fr-FR" sz="1600" dirty="0"/>
              <a:t> </a:t>
            </a:r>
            <a:r>
              <a:rPr lang="fr-FR" sz="1600" dirty="0" err="1"/>
              <a:t>tahap</a:t>
            </a:r>
            <a:r>
              <a:rPr lang="fr-FR" sz="1600" dirty="0"/>
              <a:t> </a:t>
            </a:r>
            <a:r>
              <a:rPr lang="fr-FR" sz="1600" dirty="0" err="1"/>
              <a:t>dalam</a:t>
            </a:r>
            <a:r>
              <a:rPr lang="fr-FR" sz="1600" dirty="0"/>
              <a:t> </a:t>
            </a:r>
            <a:r>
              <a:rPr lang="fr-FR" sz="1600" dirty="0" err="1"/>
              <a:t>pengolahan</a:t>
            </a:r>
            <a:r>
              <a:rPr lang="fr-FR" sz="1600" dirty="0"/>
              <a:t> </a:t>
            </a:r>
            <a:r>
              <a:rPr lang="fr-FR" sz="1600" dirty="0" err="1"/>
              <a:t>limbah</a:t>
            </a:r>
            <a:r>
              <a:rPr lang="fr-FR" sz="1600" dirty="0"/>
              <a:t> B3 </a:t>
            </a:r>
            <a:r>
              <a:rPr lang="fr-FR" sz="1600" dirty="0" err="1"/>
              <a:t>secara</a:t>
            </a:r>
            <a:r>
              <a:rPr lang="fr-FR" sz="1600" dirty="0"/>
              <a:t> </a:t>
            </a:r>
            <a:r>
              <a:rPr lang="fr-FR" sz="1600" dirty="0" err="1"/>
              <a:t>destruksi</a:t>
            </a:r>
            <a:r>
              <a:rPr lang="fr-FR" sz="1600" dirty="0"/>
              <a:t> </a:t>
            </a:r>
            <a:r>
              <a:rPr lang="fr-FR" sz="1600" dirty="0" err="1"/>
              <a:t>termal</a:t>
            </a:r>
            <a:r>
              <a:rPr lang="fr-FR" sz="1600" dirty="0"/>
              <a:t> </a:t>
            </a:r>
            <a:r>
              <a:rPr lang="fr-FR" sz="1600" dirty="0" err="1"/>
              <a:t>ini</a:t>
            </a:r>
            <a:r>
              <a:rPr lang="fr-FR" sz="1600" dirty="0"/>
              <a:t> </a:t>
            </a:r>
            <a:r>
              <a:rPr lang="fr-FR" sz="1600" dirty="0" err="1"/>
              <a:t>yaitu</a:t>
            </a:r>
            <a:r>
              <a:rPr lang="fr-FR" sz="1600" dirty="0"/>
              <a:t> </a:t>
            </a:r>
            <a:r>
              <a:rPr lang="fr-FR" sz="1600" dirty="0" err="1"/>
              <a:t>tahap</a:t>
            </a:r>
            <a:r>
              <a:rPr lang="fr-FR" sz="1600" dirty="0"/>
              <a:t> </a:t>
            </a:r>
            <a:r>
              <a:rPr lang="fr-FR" sz="1600" dirty="0" err="1"/>
              <a:t>pencampuran</a:t>
            </a:r>
            <a:r>
              <a:rPr lang="fr-FR" sz="1600" dirty="0"/>
              <a:t> (</a:t>
            </a:r>
            <a:r>
              <a:rPr lang="fr-FR" sz="1600" i="1" dirty="0" err="1"/>
              <a:t>blending</a:t>
            </a:r>
            <a:r>
              <a:rPr lang="fr-FR" sz="1600" i="1" dirty="0"/>
              <a:t>)</a:t>
            </a:r>
            <a:r>
              <a:rPr lang="fr-FR" sz="1600" dirty="0"/>
              <a:t> dan </a:t>
            </a:r>
            <a:r>
              <a:rPr lang="fr-FR" sz="1600" dirty="0" err="1"/>
              <a:t>tahap</a:t>
            </a:r>
            <a:r>
              <a:rPr lang="fr-FR" sz="1600" dirty="0"/>
              <a:t> </a:t>
            </a:r>
            <a:r>
              <a:rPr lang="fr-FR" sz="1600" dirty="0" err="1"/>
              <a:t>insenerasi</a:t>
            </a:r>
            <a:r>
              <a:rPr lang="fr-FR" sz="1600" dirty="0"/>
              <a:t> (</a:t>
            </a:r>
            <a:r>
              <a:rPr lang="fr-FR" sz="1600" dirty="0" err="1"/>
              <a:t>pembakaran</a:t>
            </a:r>
            <a:r>
              <a:rPr lang="fr-FR" sz="1600" dirty="0"/>
              <a:t>).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Parameter-parameter </a:t>
            </a:r>
            <a:r>
              <a:rPr lang="en-US" sz="1600" dirty="0" err="1"/>
              <a:t>fisika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 yang </a:t>
            </a:r>
            <a:r>
              <a:rPr lang="en-US" sz="1600" dirty="0" err="1"/>
              <a:t>dikendalikan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pencampuran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Berat</a:t>
            </a:r>
            <a:r>
              <a:rPr lang="en-US" sz="1600" b="1" dirty="0"/>
              <a:t> </a:t>
            </a:r>
            <a:r>
              <a:rPr lang="en-US" sz="1600" b="1" dirty="0" err="1"/>
              <a:t>jenis</a:t>
            </a:r>
            <a:endParaRPr lang="en-US" sz="16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viskositas</a:t>
            </a:r>
            <a:endParaRPr lang="en-US" sz="16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nilai</a:t>
            </a:r>
            <a:r>
              <a:rPr lang="en-US" sz="1600" b="1" dirty="0"/>
              <a:t> </a:t>
            </a:r>
            <a:r>
              <a:rPr lang="en-US" sz="1600" b="1" dirty="0" err="1"/>
              <a:t>kalori</a:t>
            </a:r>
            <a:endParaRPr lang="en-US" sz="16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Kandungan</a:t>
            </a:r>
            <a:r>
              <a:rPr lang="en-US" sz="1600" b="1" dirty="0"/>
              <a:t> sulfur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Kandungan</a:t>
            </a:r>
            <a:r>
              <a:rPr lang="en-US" sz="1600" b="1" dirty="0"/>
              <a:t> </a:t>
            </a:r>
            <a:r>
              <a:rPr lang="en-US" sz="1600" b="1" dirty="0" err="1"/>
              <a:t>senyawa</a:t>
            </a:r>
            <a:r>
              <a:rPr lang="en-US" sz="1600" b="1" dirty="0"/>
              <a:t> </a:t>
            </a:r>
            <a:r>
              <a:rPr lang="en-US" sz="1600" b="1" dirty="0" err="1"/>
              <a:t>halida</a:t>
            </a:r>
            <a:r>
              <a:rPr lang="en-US" sz="1600" b="1" dirty="0"/>
              <a:t> (</a:t>
            </a:r>
            <a:r>
              <a:rPr lang="en-US" sz="1600" b="1" dirty="0" err="1"/>
              <a:t>Cl</a:t>
            </a:r>
            <a:r>
              <a:rPr lang="en-US" sz="1600" b="1" dirty="0"/>
              <a:t>, Br </a:t>
            </a:r>
            <a:r>
              <a:rPr lang="en-US" sz="1600" b="1" dirty="0" err="1"/>
              <a:t>dan</a:t>
            </a:r>
            <a:r>
              <a:rPr lang="en-US" sz="1600" b="1" dirty="0"/>
              <a:t> F)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Kandungan</a:t>
            </a:r>
            <a:r>
              <a:rPr lang="en-US" sz="1600" b="1" dirty="0"/>
              <a:t> </a:t>
            </a:r>
            <a:r>
              <a:rPr lang="en-US" sz="1600" b="1" dirty="0" err="1"/>
              <a:t>abu</a:t>
            </a:r>
            <a:endParaRPr lang="en-US" sz="16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-</a:t>
            </a:r>
            <a:r>
              <a:rPr lang="en-US" sz="1600" b="1" dirty="0" err="1"/>
              <a:t>Kandungan</a:t>
            </a:r>
            <a:r>
              <a:rPr lang="en-US" sz="1600" b="1" dirty="0"/>
              <a:t> </a:t>
            </a:r>
            <a:r>
              <a:rPr lang="en-US" sz="1600" b="1" dirty="0" err="1"/>
              <a:t>logam-logam</a:t>
            </a:r>
            <a:r>
              <a:rPr lang="en-US" sz="1600" b="1" dirty="0"/>
              <a:t> </a:t>
            </a:r>
            <a:r>
              <a:rPr lang="en-US" sz="1600" b="1" dirty="0" err="1"/>
              <a:t>berat</a:t>
            </a:r>
            <a:r>
              <a:rPr lang="en-US" sz="1600" b="1" dirty="0"/>
              <a:t> (As, Cd, Cr, </a:t>
            </a:r>
            <a:r>
              <a:rPr lang="en-US" sz="1600" b="1" dirty="0" err="1"/>
              <a:t>Pb</a:t>
            </a:r>
            <a:r>
              <a:rPr lang="en-US" sz="1600" b="1" dirty="0"/>
              <a:t>, Hg, </a:t>
            </a:r>
            <a:r>
              <a:rPr lang="en-US" sz="1600" b="1" dirty="0" err="1"/>
              <a:t>Tl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Zn)</a:t>
            </a:r>
          </a:p>
        </p:txBody>
      </p:sp>
    </p:spTree>
    <p:extLst>
      <p:ext uri="{BB962C8B-B14F-4D97-AF65-F5344CB8AC3E}">
        <p14:creationId xmlns:p14="http://schemas.microsoft.com/office/powerpoint/2010/main" val="17513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/>
              <a:t>Titik Nyala (flash temperature)</a:t>
            </a:r>
            <a:endParaRPr lang="en-US" sz="400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1524000"/>
          </a:xfrm>
        </p:spPr>
        <p:txBody>
          <a:bodyPr/>
          <a:lstStyle/>
          <a:p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nyala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terendah</a:t>
            </a:r>
            <a:r>
              <a:rPr lang="en-US" sz="2400" dirty="0"/>
              <a:t> di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uap-uap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terbakar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terbakar</a:t>
            </a:r>
            <a:r>
              <a:rPr lang="en-US" sz="2400" dirty="0"/>
              <a:t>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4A5B-3092-4E5E-B129-784EFC5314EC}" type="slidenum">
              <a:rPr lang="en-US"/>
              <a:pPr/>
              <a:t>3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810000" cy="33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419600" y="3375025"/>
            <a:ext cx="4724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000" u="sng"/>
              <a:t>Contoh:</a:t>
            </a:r>
            <a:r>
              <a:rPr lang="en-US" sz="2000"/>
              <a:t> </a:t>
            </a:r>
          </a:p>
          <a:p>
            <a:r>
              <a:rPr lang="en-US" sz="2000"/>
              <a:t>piridin, mempunyai titik nyala 21°C; </a:t>
            </a:r>
          </a:p>
          <a:p>
            <a:r>
              <a:rPr lang="en-US" sz="2000"/>
              <a:t>pada musim dingin tidak dapat terbakar </a:t>
            </a:r>
          </a:p>
          <a:p>
            <a:pPr algn="just"/>
            <a:r>
              <a:rPr lang="en-US" sz="2000"/>
              <a:t>tanpa dipanasi sampai titik nyalanya, </a:t>
            </a:r>
          </a:p>
          <a:p>
            <a:r>
              <a:rPr lang="en-US" sz="2000"/>
              <a:t>tetapi pada musim panas akan membentuk uap yang mudah terbakar.</a:t>
            </a:r>
          </a:p>
        </p:txBody>
      </p:sp>
    </p:spTree>
    <p:extLst>
      <p:ext uri="{BB962C8B-B14F-4D97-AF65-F5344CB8AC3E}">
        <p14:creationId xmlns:p14="http://schemas.microsoft.com/office/powerpoint/2010/main" val="42251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93037" cy="819150"/>
          </a:xfrm>
        </p:spPr>
        <p:txBody>
          <a:bodyPr/>
          <a:lstStyle/>
          <a:p>
            <a:r>
              <a:rPr lang="en-US" sz="3200" b="1" dirty="0"/>
              <a:t>LIMBAH MEDIS (</a:t>
            </a:r>
            <a:r>
              <a:rPr lang="en-US" sz="3200" b="1" dirty="0" err="1"/>
              <a:t>Rumah</a:t>
            </a:r>
            <a:r>
              <a:rPr lang="en-US" sz="3200" b="1" dirty="0"/>
              <a:t> </a:t>
            </a:r>
            <a:r>
              <a:rPr lang="en-US" sz="3200" b="1" dirty="0" err="1"/>
              <a:t>Sakit</a:t>
            </a:r>
            <a:r>
              <a:rPr lang="en-US" sz="3200" b="1" dirty="0"/>
              <a:t>)</a:t>
            </a:r>
            <a:endParaRPr lang="en-US" sz="3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21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;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Obat-obatan</a:t>
            </a:r>
            <a:r>
              <a:rPr lang="en-US" dirty="0"/>
              <a:t> yang </a:t>
            </a:r>
            <a:r>
              <a:rPr lang="en-US" dirty="0" err="1"/>
              <a:t>kedaluarsa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lagi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infektif</a:t>
            </a:r>
            <a:r>
              <a:rPr lang="en-US" dirty="0"/>
              <a:t> /</a:t>
            </a:r>
            <a:r>
              <a:rPr lang="en-US" dirty="0" err="1"/>
              <a:t>patogen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Cytostatic</a:t>
            </a:r>
          </a:p>
          <a:p>
            <a:pPr>
              <a:lnSpc>
                <a:spcPct val="80000"/>
              </a:lnSpc>
            </a:pPr>
            <a:r>
              <a:rPr lang="en-US" dirty="0"/>
              <a:t>Benda-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tajam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gigi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Cytostatic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;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pribadi,Rumah</a:t>
            </a:r>
            <a:r>
              <a:rPr lang="en-US" dirty="0"/>
              <a:t> orang </a:t>
            </a:r>
            <a:r>
              <a:rPr lang="en-US" dirty="0" err="1"/>
              <a:t>tua-tua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,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,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/</a:t>
            </a:r>
            <a:r>
              <a:rPr lang="en-US" dirty="0" err="1"/>
              <a:t>obat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4191000"/>
            <a:ext cx="6248400" cy="1362075"/>
          </a:xfrm>
        </p:spPr>
        <p:txBody>
          <a:bodyPr/>
          <a:lstStyle/>
          <a:p>
            <a:pPr algn="ctr"/>
            <a:r>
              <a:rPr lang="en-US" sz="6000" dirty="0" smtClean="0"/>
              <a:t>TERIMA KASIH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1143000"/>
            <a:ext cx="6629400" cy="890587"/>
          </a:xfrm>
        </p:spPr>
        <p:txBody>
          <a:bodyPr/>
          <a:lstStyle/>
          <a:p>
            <a:pPr algn="ctr"/>
            <a:r>
              <a:rPr lang="en-US" sz="5400" dirty="0" smtClean="0"/>
              <a:t>SEKIAN</a:t>
            </a:r>
            <a:endParaRPr lang="en-US" sz="5400" dirty="0"/>
          </a:p>
        </p:txBody>
      </p:sp>
      <p:pic>
        <p:nvPicPr>
          <p:cNvPr id="6" name="Picture 2" descr="http://skin.ngobrolaja.com/smilies/shoo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72" y="2286000"/>
            <a:ext cx="236912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b="1"/>
              <a:t>Bahan-bahan yang mudah terbakar digolongkan sesuai dengan tingkat bahayanya  :</a:t>
            </a: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D606-3C76-4974-AB82-14FB4A0B554B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192515" name="Group 3"/>
          <p:cNvGraphicFramePr>
            <a:graphicFrameLocks noGrp="1"/>
          </p:cNvGraphicFramePr>
          <p:nvPr/>
        </p:nvGraphicFramePr>
        <p:xfrm>
          <a:off x="533400" y="1905000"/>
          <a:ext cx="8153400" cy="3638550"/>
        </p:xfrm>
        <a:graphic>
          <a:graphicData uri="http://schemas.openxmlformats.org/drawingml/2006/table">
            <a:tbl>
              <a:tblPr/>
              <a:tblGrid>
                <a:gridCol w="1066800"/>
                <a:gridCol w="1447800"/>
                <a:gridCol w="2378075"/>
                <a:gridCol w="1630363"/>
                <a:gridCol w="1630362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Bahaya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Titik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Nyala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Nama Bahan Kimia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Titik Nyala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Titik Sulut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21 - 55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Benzena,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Amoniak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55 - 100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Naftalen, Ether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Bumi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2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Bahan reaktif terhadap air</a:t>
            </a:r>
            <a:r>
              <a:rPr lang="en-US"/>
              <a:t>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7630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bereaksi</a:t>
            </a:r>
            <a:r>
              <a:rPr lang="en-US" sz="2400" dirty="0"/>
              <a:t> </a:t>
            </a:r>
            <a:r>
              <a:rPr lang="en-US" sz="2400" dirty="0" err="1"/>
              <a:t>hebat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air,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meledak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terbakar</a:t>
            </a:r>
            <a:r>
              <a:rPr lang="en-US" sz="2400" dirty="0"/>
              <a:t>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zat-zat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bereaksi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eksotermik</a:t>
            </a:r>
            <a:r>
              <a:rPr lang="en-US" sz="2400" dirty="0"/>
              <a:t> (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panas</a:t>
            </a:r>
            <a:r>
              <a:rPr lang="en-US" sz="2400" dirty="0"/>
              <a:t>) yang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gas </a:t>
            </a:r>
            <a:r>
              <a:rPr lang="en-US" sz="2400" dirty="0" err="1"/>
              <a:t>yangmudah</a:t>
            </a:r>
            <a:r>
              <a:rPr lang="en-US" sz="2400" dirty="0"/>
              <a:t> </a:t>
            </a:r>
            <a:r>
              <a:rPr lang="en-US" sz="2400" dirty="0" err="1"/>
              <a:t>terbakar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yang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air 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alkali (Na, K) </a:t>
            </a:r>
            <a:r>
              <a:rPr lang="en-US" sz="2000" dirty="0" err="1"/>
              <a:t>dan</a:t>
            </a:r>
            <a:r>
              <a:rPr lang="en-US" sz="2000" dirty="0"/>
              <a:t> alkali </a:t>
            </a:r>
            <a:r>
              <a:rPr lang="en-US" sz="2000" dirty="0" err="1"/>
              <a:t>tanah</a:t>
            </a:r>
            <a:r>
              <a:rPr lang="en-US" sz="2000" dirty="0"/>
              <a:t> (</a:t>
            </a:r>
            <a:r>
              <a:rPr lang="en-US" sz="2000" dirty="0" err="1"/>
              <a:t>Ca</a:t>
            </a:r>
            <a:r>
              <a:rPr lang="en-US" sz="2000" dirty="0"/>
              <a:t>),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logam</a:t>
            </a:r>
            <a:r>
              <a:rPr lang="en-US" sz="2000" dirty="0"/>
              <a:t> </a:t>
            </a:r>
            <a:r>
              <a:rPr lang="en-US" sz="2000" dirty="0" err="1"/>
              <a:t>halida</a:t>
            </a:r>
            <a:r>
              <a:rPr lang="en-US" sz="2000" dirty="0"/>
              <a:t> </a:t>
            </a:r>
            <a:r>
              <a:rPr lang="en-US" sz="2000" dirty="0" err="1"/>
              <a:t>anhidrat</a:t>
            </a:r>
            <a:r>
              <a:rPr lang="en-US" sz="2000" dirty="0"/>
              <a:t> (</a:t>
            </a:r>
            <a:r>
              <a:rPr lang="en-US" sz="2000" dirty="0" err="1"/>
              <a:t>aluminium</a:t>
            </a:r>
            <a:r>
              <a:rPr lang="en-US" sz="2000" dirty="0"/>
              <a:t> </a:t>
            </a:r>
            <a:r>
              <a:rPr lang="en-US" sz="2000" dirty="0" err="1"/>
              <a:t>tribromida</a:t>
            </a:r>
            <a:r>
              <a:rPr lang="en-US" sz="2000" dirty="0"/>
              <a:t>),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logam</a:t>
            </a:r>
            <a:r>
              <a:rPr lang="en-US" sz="2000" dirty="0"/>
              <a:t> </a:t>
            </a:r>
            <a:r>
              <a:rPr lang="en-US" sz="2000" dirty="0" err="1"/>
              <a:t>oksida</a:t>
            </a:r>
            <a:r>
              <a:rPr lang="en-US" sz="2000" dirty="0"/>
              <a:t> </a:t>
            </a:r>
            <a:r>
              <a:rPr lang="en-US" sz="2000" dirty="0" err="1"/>
              <a:t>anhidrat</a:t>
            </a:r>
            <a:r>
              <a:rPr lang="en-US" sz="2000" dirty="0"/>
              <a:t> (</a:t>
            </a:r>
            <a:r>
              <a:rPr lang="en-US" sz="2000" dirty="0" err="1"/>
              <a:t>CaO</a:t>
            </a:r>
            <a:r>
              <a:rPr lang="en-US" sz="2000" dirty="0"/>
              <a:t>),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oksidanon-logam</a:t>
            </a:r>
            <a:r>
              <a:rPr lang="en-US" sz="2000" dirty="0"/>
              <a:t> </a:t>
            </a:r>
            <a:r>
              <a:rPr lang="en-US" sz="2000" dirty="0" err="1"/>
              <a:t>halida</a:t>
            </a:r>
            <a:r>
              <a:rPr lang="en-US" sz="2000" dirty="0"/>
              <a:t> (</a:t>
            </a:r>
            <a:r>
              <a:rPr lang="en-US" sz="2000" dirty="0" err="1"/>
              <a:t>sulfurilklorida</a:t>
            </a:r>
            <a:r>
              <a:rPr lang="en-US" sz="2000" dirty="0"/>
              <a:t>).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zat-zat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dijauhkan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air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yang </a:t>
            </a:r>
            <a:r>
              <a:rPr lang="en-US" sz="2400" dirty="0" err="1"/>
              <a:t>kering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bebas</a:t>
            </a:r>
            <a:r>
              <a:rPr lang="en-US" sz="2400" dirty="0"/>
              <a:t> </a:t>
            </a:r>
            <a:r>
              <a:rPr lang="en-US" sz="2400" dirty="0" err="1"/>
              <a:t>kebocoran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7B34-2002-4C65-A5EB-3E6AB8ED820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0613" cy="1143000"/>
          </a:xfrm>
        </p:spPr>
        <p:txBody>
          <a:bodyPr/>
          <a:lstStyle/>
          <a:p>
            <a:r>
              <a:rPr lang="en-US"/>
              <a:t>Reaktif dengan Air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Bahan kimia yang sangat reaktif bila berkontak dengan :</a:t>
            </a:r>
          </a:p>
          <a:p>
            <a:pPr lvl="1"/>
            <a:r>
              <a:rPr lang="en-US" sz="2400"/>
              <a:t>Air </a:t>
            </a:r>
          </a:p>
          <a:p>
            <a:pPr lvl="1"/>
            <a:r>
              <a:rPr lang="en-US" sz="2400"/>
              <a:t>Uap air di udara</a:t>
            </a:r>
          </a:p>
          <a:p>
            <a:r>
              <a:rPr lang="en-US" sz="2800"/>
              <a:t>Contoh :</a:t>
            </a:r>
          </a:p>
          <a:p>
            <a:pPr lvl="1"/>
            <a:r>
              <a:rPr lang="en-US" sz="2400"/>
              <a:t>Asam sulfat (battery acid)</a:t>
            </a:r>
          </a:p>
          <a:p>
            <a:pPr lvl="1"/>
            <a:r>
              <a:rPr lang="en-US" sz="2400"/>
              <a:t>Soda api (lye)</a:t>
            </a:r>
          </a:p>
          <a:p>
            <a:pPr lvl="1"/>
            <a:r>
              <a:rPr lang="en-US" sz="2400"/>
              <a:t>Senyawa phosphor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3115-C532-4EDC-87BD-3F9D66C3DA9E}" type="slidenum">
              <a:rPr lang="en-US"/>
              <a:pPr/>
              <a:t>6</a:t>
            </a:fld>
            <a:endParaRPr lang="en-US"/>
          </a:p>
        </p:txBody>
      </p:sp>
      <p:pic>
        <p:nvPicPr>
          <p:cNvPr id="272391" name="Picture 7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14600"/>
            <a:ext cx="2532062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Bahan reaktif terhadap asam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Bahan-bahan</a:t>
            </a:r>
            <a:r>
              <a:rPr lang="en-US" sz="2400" dirty="0"/>
              <a:t> yang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air </a:t>
            </a:r>
            <a:r>
              <a:rPr lang="en-US" sz="2400" dirty="0" err="1"/>
              <a:t>diatas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reaktif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lain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bereaksi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hebat</a:t>
            </a:r>
            <a:r>
              <a:rPr lang="en-US" sz="2400" dirty="0"/>
              <a:t>. </a:t>
            </a:r>
            <a:r>
              <a:rPr lang="en-US" sz="2400" dirty="0" err="1"/>
              <a:t>Reaksi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eksotermis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gas-gas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terbakar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eksplosif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kalium</a:t>
            </a:r>
            <a:r>
              <a:rPr lang="en-US" sz="2400" dirty="0"/>
              <a:t> </a:t>
            </a:r>
            <a:r>
              <a:rPr lang="en-US" sz="2400" dirty="0" err="1"/>
              <a:t>klorat</a:t>
            </a:r>
            <a:r>
              <a:rPr lang="en-US" sz="2400" dirty="0"/>
              <a:t>/</a:t>
            </a:r>
            <a:r>
              <a:rPr lang="en-US" sz="2400" dirty="0" err="1"/>
              <a:t>perklorat</a:t>
            </a:r>
            <a:r>
              <a:rPr lang="en-US" sz="2400" dirty="0"/>
              <a:t> (KCIO</a:t>
            </a:r>
            <a:r>
              <a:rPr lang="en-US" sz="2400" baseline="-25000" dirty="0"/>
              <a:t>3</a:t>
            </a:r>
            <a:r>
              <a:rPr lang="en-US" sz="2400" dirty="0"/>
              <a:t>), </a:t>
            </a:r>
            <a:r>
              <a:rPr lang="en-US" sz="2400" dirty="0" err="1"/>
              <a:t>kalium</a:t>
            </a:r>
            <a:r>
              <a:rPr lang="en-US" sz="2400" dirty="0"/>
              <a:t> </a:t>
            </a:r>
            <a:r>
              <a:rPr lang="en-US" sz="2400" dirty="0" err="1"/>
              <a:t>permanganat</a:t>
            </a:r>
            <a:r>
              <a:rPr lang="en-US" sz="2400" dirty="0"/>
              <a:t> (KMnO</a:t>
            </a:r>
            <a:r>
              <a:rPr lang="en-US" sz="2400" baseline="-25000" dirty="0"/>
              <a:t>4</a:t>
            </a:r>
            <a:r>
              <a:rPr lang="en-US" sz="2400" dirty="0"/>
              <a:t>), </a:t>
            </a:r>
            <a:r>
              <a:rPr lang="en-US" sz="2400" dirty="0" err="1"/>
              <a:t>asamkromat</a:t>
            </a:r>
            <a:r>
              <a:rPr lang="en-US" sz="2400" dirty="0"/>
              <a:t>  (Cr</a:t>
            </a:r>
            <a:r>
              <a:rPr lang="en-US" sz="2400" baseline="-25000" dirty="0"/>
              <a:t>2</a:t>
            </a:r>
            <a:r>
              <a:rPr lang="en-US" sz="2400" dirty="0"/>
              <a:t>0</a:t>
            </a:r>
            <a:r>
              <a:rPr lang="en-US" sz="2400" baseline="-25000" dirty="0"/>
              <a:t>3</a:t>
            </a:r>
            <a:r>
              <a:rPr lang="en-US" sz="2400" dirty="0"/>
              <a:t>).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Dengan</a:t>
            </a:r>
            <a:r>
              <a:rPr lang="en-US" sz="2400" dirty="0"/>
              <a:t>  </a:t>
            </a:r>
            <a:r>
              <a:rPr lang="en-US" sz="2400" dirty="0" err="1"/>
              <a:t>sendirinya</a:t>
            </a:r>
            <a:r>
              <a:rPr lang="en-US" sz="2400" dirty="0"/>
              <a:t>  </a:t>
            </a:r>
            <a:r>
              <a:rPr lang="en-US" sz="2400" dirty="0" err="1"/>
              <a:t>bahan-bahan</a:t>
            </a:r>
            <a:r>
              <a:rPr lang="en-US" sz="2400" dirty="0"/>
              <a:t>  </a:t>
            </a:r>
            <a:r>
              <a:rPr lang="en-US" sz="2400" dirty="0" err="1"/>
              <a:t>ini</a:t>
            </a:r>
            <a:r>
              <a:rPr lang="en-US" sz="2400" dirty="0"/>
              <a:t> 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sulfat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asetat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A83AA-4974-4702-9158-72C9AAFEE537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Bahan kimia tidak stabil</a:t>
            </a:r>
            <a:r>
              <a:rPr lang="en-US"/>
              <a:t>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Bahan kimia reaktif merupakan bahan kimia yang tidak stabil, dapat mengalami perubahan berbahaya pada kondisi suhu dan tekananbiasa. </a:t>
            </a:r>
          </a:p>
          <a:p>
            <a:r>
              <a:rPr lang="en-US" sz="2400"/>
              <a:t>Semua bahan peledak termasuk golongan yang tidak stabil.Beberapa bahan kimia yang tidak stabil bila cara penyimpanannya tidak tepat dapat menimbulkan panas yang tinggi. </a:t>
            </a:r>
          </a:p>
          <a:p>
            <a:r>
              <a:rPr lang="en-US" sz="2400"/>
              <a:t>Ada juga yangdapat mengembang sehingga memecahkan kontainernya. </a:t>
            </a:r>
          </a:p>
          <a:p>
            <a:r>
              <a:rPr lang="en-US" sz="2400"/>
              <a:t>Contoh: styrene, nitro glycerine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A6E-C532-4287-A12C-5670F5A615F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B2C5-6730-4248-8C9A-2F71D259ED12}" type="slidenum">
              <a:rPr lang="en-US"/>
              <a:pPr/>
              <a:t>9</a:t>
            </a:fld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d-ID" sz="6000" b="1" dirty="0">
                <a:latin typeface="Arial Rounded MT Bold" pitchFamily="34" charset="0"/>
              </a:rPr>
              <a:t>BAHAYA FISIK BAHAN BERBAHAYA dan BERACUN (B3)</a:t>
            </a:r>
            <a:endParaRPr lang="en-GB" sz="6000" b="1" dirty="0">
              <a:latin typeface="Arial Rounded MT Bold" pitchFamily="34" charset="0"/>
            </a:endParaRPr>
          </a:p>
        </p:txBody>
      </p:sp>
      <p:pic>
        <p:nvPicPr>
          <p:cNvPr id="7" name="Picture 8" descr="hazardous-waste-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038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b303_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95799"/>
            <a:ext cx="4533900" cy="23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arent Bill of Rights presentation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1444</Words>
  <Application>Microsoft Office PowerPoint</Application>
  <PresentationFormat>On-screen Show (4:3)</PresentationFormat>
  <Paragraphs>238</Paragraphs>
  <Slides>31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Parent Bill of Rights presentation</vt:lpstr>
      <vt:lpstr>Corinthian columns design template</vt:lpstr>
      <vt:lpstr>Mylar</vt:lpstr>
      <vt:lpstr>Pharmacy design template</vt:lpstr>
      <vt:lpstr>1_Corinthian columns design template</vt:lpstr>
      <vt:lpstr>Adjacency</vt:lpstr>
      <vt:lpstr>Clip</vt:lpstr>
      <vt:lpstr>Bitmap Image</vt:lpstr>
      <vt:lpstr>PowerPoint Presentation</vt:lpstr>
      <vt:lpstr>Kebakaran</vt:lpstr>
      <vt:lpstr>Titik Nyala (flash temperature)</vt:lpstr>
      <vt:lpstr>Bahan-bahan yang mudah terbakar digolongkan sesuai dengan tingkat bahayanya  :</vt:lpstr>
      <vt:lpstr>Bahan reaktif terhadap air </vt:lpstr>
      <vt:lpstr>Reaktif dengan Air</vt:lpstr>
      <vt:lpstr>Bahan reaktif terhadap asam </vt:lpstr>
      <vt:lpstr>Bahan kimia tidak stabil </vt:lpstr>
      <vt:lpstr>PowerPoint Presentation</vt:lpstr>
      <vt:lpstr>Bahaya Kesehatan </vt:lpstr>
      <vt:lpstr>Irritants</vt:lpstr>
      <vt:lpstr>Sensitizers</vt:lpstr>
      <vt:lpstr>PowerPoint Presentation</vt:lpstr>
      <vt:lpstr>Bahaya Logam Berat</vt:lpstr>
      <vt:lpstr>Radioaktif</vt:lpstr>
      <vt:lpstr>Beberapa limbah berbahaya &amp; beracun yang dihasilkan  beberapa industri </vt:lpstr>
      <vt:lpstr>PowerPoint Presentation</vt:lpstr>
      <vt:lpstr>PowerPoint Presentation</vt:lpstr>
      <vt:lpstr>PowerPoint Presentation</vt:lpstr>
      <vt:lpstr>2.  FASILITAS PENGOLAHAN</vt:lpstr>
      <vt:lpstr>PowerPoint Presentation</vt:lpstr>
      <vt:lpstr>PowerPoint Presentation</vt:lpstr>
      <vt:lpstr>PROSES PENGOLAHAN LIMBAH B3  </vt:lpstr>
      <vt:lpstr>PROSES PENGOLAHAN LIMBAH B3  </vt:lpstr>
      <vt:lpstr>Sistem pelapisan landfill </vt:lpstr>
      <vt:lpstr>Sistem pelapisan landfill </vt:lpstr>
      <vt:lpstr>2. Sistem pelapisan penutup akhir landfill</vt:lpstr>
      <vt:lpstr>PowerPoint Presentation</vt:lpstr>
      <vt:lpstr>PowerPoint Presentation</vt:lpstr>
      <vt:lpstr>LIMBAH MEDIS (Rumah Sakit)</vt:lpstr>
      <vt:lpstr>TERIMA KASIH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IMAL EINSTEIN</dc:creator>
  <cp:lastModifiedBy>May</cp:lastModifiedBy>
  <cp:revision>88</cp:revision>
  <dcterms:created xsi:type="dcterms:W3CDTF">2010-06-09T17:02:26Z</dcterms:created>
  <dcterms:modified xsi:type="dcterms:W3CDTF">2015-05-27T07:17:22Z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TC010171251033</vt:lpwstr>
  </property>
</Properties>
</file>