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739" r:id="rId5"/>
    <p:sldMasterId id="2147483778" r:id="rId6"/>
    <p:sldMasterId id="2147483792" r:id="rId7"/>
    <p:sldMasterId id="2147483804" r:id="rId8"/>
    <p:sldMasterId id="2147483816" r:id="rId9"/>
  </p:sldMasterIdLst>
  <p:notesMasterIdLst>
    <p:notesMasterId r:id="rId42"/>
  </p:notesMasterIdLst>
  <p:sldIdLst>
    <p:sldId id="334" r:id="rId10"/>
    <p:sldId id="283" r:id="rId11"/>
    <p:sldId id="292" r:id="rId12"/>
    <p:sldId id="303" r:id="rId13"/>
    <p:sldId id="353" r:id="rId14"/>
    <p:sldId id="286" r:id="rId15"/>
    <p:sldId id="311" r:id="rId16"/>
    <p:sldId id="280" r:id="rId17"/>
    <p:sldId id="352" r:id="rId18"/>
    <p:sldId id="297" r:id="rId19"/>
    <p:sldId id="281" r:id="rId20"/>
    <p:sldId id="346" r:id="rId21"/>
    <p:sldId id="347" r:id="rId22"/>
    <p:sldId id="323" r:id="rId23"/>
    <p:sldId id="340" r:id="rId24"/>
    <p:sldId id="341" r:id="rId25"/>
    <p:sldId id="298" r:id="rId26"/>
    <p:sldId id="313" r:id="rId27"/>
    <p:sldId id="318" r:id="rId28"/>
    <p:sldId id="319" r:id="rId29"/>
    <p:sldId id="337" r:id="rId30"/>
    <p:sldId id="321" r:id="rId31"/>
    <p:sldId id="338" r:id="rId32"/>
    <p:sldId id="324" r:id="rId33"/>
    <p:sldId id="325" r:id="rId34"/>
    <p:sldId id="326" r:id="rId35"/>
    <p:sldId id="327" r:id="rId36"/>
    <p:sldId id="349" r:id="rId37"/>
    <p:sldId id="331" r:id="rId38"/>
    <p:sldId id="332" r:id="rId39"/>
    <p:sldId id="351" r:id="rId40"/>
    <p:sldId id="33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90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51" autoAdjust="0"/>
  </p:normalViewPr>
  <p:slideViewPr>
    <p:cSldViewPr>
      <p:cViewPr>
        <p:scale>
          <a:sx n="72" d="100"/>
          <a:sy n="72" d="100"/>
        </p:scale>
        <p:origin x="-4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BB097-BF25-4FFA-A955-2B197F370A95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44C66-B94D-453D-A9D3-113AE6E1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3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44C66-B94D-453D-A9D3-113AE6E198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0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44C66-B94D-453D-A9D3-113AE6E198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7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44C66-B94D-453D-A9D3-113AE6E198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44C66-B94D-453D-A9D3-113AE6E198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8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126348" y="690034"/>
            <a:ext cx="2604191" cy="34247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endParaRPr lang="id-ID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0389" y="4349751"/>
            <a:ext cx="4740563" cy="3513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B16A-DFB8-4E07-A029-BDD3809B1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6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19B2BF-13A4-4A65-B039-6DEF7211D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4F5EC-F115-4017-97B7-8A969277E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1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CAC5B-BD57-4805-BAF6-7ADB888B27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B2F9C-650E-4CB4-ABFE-9F3AE35ED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38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9F634-564F-44B8-A190-EF7C9AB7E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2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D76E-CAFB-4475-A731-5E9106315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17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2C723-5ABE-415E-B8C3-65E1C17FB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69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AC1F9-A57D-4ADC-B12B-A5D55CC03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9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549A-9CA5-4557-A2F5-7B01538F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5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F5B29-7D0D-4AB2-A0C3-38FA45591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33B50-0D26-41A3-A49F-04A0FE42B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19B2BF-13A4-4A65-B039-6DEF7211D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4F5EC-F115-4017-97B7-8A969277E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CAC5B-BD57-4805-BAF6-7ADB888B27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B2F9C-650E-4CB4-ABFE-9F3AE35ED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0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9F634-564F-44B8-A190-EF7C9AB7E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8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D76E-CAFB-4475-A731-5E9106315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3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2C723-5ABE-415E-B8C3-65E1C17FB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8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AC1F9-A57D-4ADC-B12B-A5D55CC03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7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549A-9CA5-4557-A2F5-7B01538F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0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F5B29-7D0D-4AB2-A0C3-38FA45591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33B50-0D26-41A3-A49F-04A0FE42B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8A44D7-6F30-4A7D-B895-BC0FA67D7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B1D3-5034-4616-B76C-972797FE0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05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5320-C17B-4C13-BF75-759B3576E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9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4EF0A-9EEE-4544-A969-2E826D2ED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54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4039B-A5C4-410A-9D98-C603502A1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6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15A27-8990-4719-811A-61035CB3A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2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57647-5E65-4D66-9DA5-7613CECE3E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7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36A52-21AE-4F59-9527-49D1C5B79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1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BAA71-47E4-4347-993A-85289BF10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230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0235D-4C7B-4FA3-88D5-40048D7A46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0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E6F036-33BE-48C9-AD0E-BDE771EB8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3505-8654-4C5F-8EE5-F3C8DEBC2B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01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19A8F-063C-4B3D-BBC7-80EC06B71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7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C892E-8B9F-4C36-A597-FE0027302C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54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6CA1E-6459-46A8-BFE0-01B686E63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2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A66C9-8336-43D1-8765-00278FB13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8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B4DB5-151A-43D0-82B3-24B82E1CC7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8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E1B2D-5BC9-4A67-B301-B3447F8006E8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1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91C30-7C1F-424C-B675-F558A8FFE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38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3BA2-83FC-4489-B639-40E9BB7F3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6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A3EDE-D7FD-4193-AE6E-50DA49F5F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997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17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7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140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92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2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2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316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039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76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83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7701" y="228600"/>
            <a:ext cx="2078039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228600"/>
            <a:ext cx="60833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686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13739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075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316" y="1828803"/>
            <a:ext cx="8149163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5C13B9C-3DFA-4466-960B-434291FC5B23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51130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314" y="1828803"/>
            <a:ext cx="4004255" cy="403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8225" y="1828803"/>
            <a:ext cx="4004254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561786B-CAE9-430E-A4D9-8C82618C0A28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1481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8B16A-DFB8-4E07-A029-BDD3809B141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26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4" r:id="rId13"/>
    <p:sldLayoutId id="2147483791" r:id="rId1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30BD5754-F344-4C40-B5D8-5ED0541411F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FFEC24FD-5B24-4327-BA3C-DCEB6E70253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F5BD0169-AFAB-498B-B598-CA1BBC9BE0C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48AAF885-A399-406B-BC19-A6ECFC15106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04900"/>
            <a:ext cx="792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313739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49804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4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 rot="16200000">
            <a:off x="-2501898" y="2888594"/>
            <a:ext cx="562133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>
                <a:solidFill>
                  <a:srgbClr val="FFFFFF"/>
                </a:solidFill>
                <a:ea typeface="MS Gothic" pitchFamily="49" charset="-128"/>
              </a:rPr>
              <a:t>Environmental Health and Safety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84715" y="6559553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64C8D04-1B8D-42D1-993F-FCF845E056A8}" type="slidenum">
              <a:rPr lang="en-US" sz="1400" i="1">
                <a:solidFill>
                  <a:srgbClr val="000000"/>
                </a:solidFill>
                <a:ea typeface="MS Gothic" pitchFamily="49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i="1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09600" y="838201"/>
            <a:ext cx="8534400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8957988" y="6340476"/>
            <a:ext cx="1860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66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</p:sldLayoutIdLst>
  <p:hf hdr="0" ftr="0"/>
  <p:txStyles>
    <p:titleStyle>
      <a:lvl1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5750" indent="-28575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9715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131445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16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/index.php?title=Limbah_cair&amp;action=edit&amp;redlink=1" TargetMode="External"/><Relationship Id="rId7" Type="http://schemas.openxmlformats.org/officeDocument/2006/relationships/hyperlink" Target="http://id.wikipedia.org/wiki/Limbah_B3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id.wikipedia.org/w/index.php?title=Limbah_gas_dan_partikel&amp;action=edit&amp;redlink=1" TargetMode="External"/><Relationship Id="rId5" Type="http://schemas.openxmlformats.org/officeDocument/2006/relationships/hyperlink" Target="http://id.wikipedia.org/wiki/Sampah" TargetMode="External"/><Relationship Id="rId4" Type="http://schemas.openxmlformats.org/officeDocument/2006/relationships/hyperlink" Target="http://id.wikipedia.org/wiki/Pencemaran_ai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ecepaminudin.blogspot.com/2009/01/prinsip-hirarki-pengelolaan-limbah.html" TargetMode="Externa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ecepaminudin.blogspot.com/2009/01/prinsip-hirarki-pengelolaan-limbah.html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657944" y="3810000"/>
            <a:ext cx="5204927" cy="786774"/>
            <a:chOff x="3424473" y="5994580"/>
            <a:chExt cx="4106959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3568204" y="6136882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Ir. MUH. ARIF LATAR, MSc</a:t>
              </a:r>
              <a:endParaRPr lang="en-US" sz="2400" kern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424473" y="5994580"/>
              <a:ext cx="737596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371600" y="1295400"/>
            <a:ext cx="6468524" cy="124053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0" rIns="45720" bIns="0" rtlCol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KONSEP DASAR PENGOLAHAN LIMBAH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324600" y="38100"/>
            <a:ext cx="274319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9551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MODUL -1</a:t>
            </a:r>
            <a:r>
              <a:rPr lang="en-US" sz="1100" dirty="0" smtClean="0">
                <a:solidFill>
                  <a:srgbClr val="FF0000"/>
                </a:solidFill>
              </a:rPr>
              <a:t/>
            </a:r>
            <a:br>
              <a:rPr lang="en-US" sz="1100" dirty="0" smtClean="0">
                <a:solidFill>
                  <a:srgbClr val="FF0000"/>
                </a:solidFill>
              </a:rPr>
            </a:br>
            <a:r>
              <a:rPr lang="en-US" sz="1000" dirty="0" err="1" smtClean="0">
                <a:solidFill>
                  <a:srgbClr val="FF0000"/>
                </a:solidFill>
              </a:rPr>
              <a:t>Kegiatan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</a:rPr>
              <a:t>Belajar</a:t>
            </a:r>
            <a:r>
              <a:rPr lang="en-US" sz="1000" dirty="0" smtClean="0">
                <a:solidFill>
                  <a:srgbClr val="FF0000"/>
                </a:solidFill>
              </a:rPr>
              <a:t> - 2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738605" y="2535939"/>
            <a:ext cx="7567195" cy="762000"/>
            <a:chOff x="96" y="240"/>
            <a:chExt cx="5472" cy="780"/>
          </a:xfrm>
        </p:grpSpPr>
        <p:pic>
          <p:nvPicPr>
            <p:cNvPr id="20" name="Picture 22" descr="blu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8"/>
              <a:ext cx="48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3" descr="oran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28"/>
              <a:ext cx="528" cy="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4" descr="r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08"/>
              <a:ext cx="336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5" descr="black line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5280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6" descr="black line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40"/>
              <a:ext cx="48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20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066800" y="1066800"/>
            <a:ext cx="7391400" cy="5029200"/>
          </a:xfrm>
        </p:spPr>
        <p:txBody>
          <a:bodyPr/>
          <a:lstStyle/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Langkah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keempat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pemanfaatan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cara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recycle, </a:t>
            </a:r>
            <a:r>
              <a:rPr lang="en-US" sz="1600" dirty="0" err="1" smtClean="0">
                <a:solidFill>
                  <a:schemeClr val="tx1"/>
                </a:solidFill>
              </a:rPr>
              <a:t>yaitu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mendaur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ulang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komponen-komponen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bermanfaat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melalui</a:t>
            </a:r>
            <a:r>
              <a:rPr lang="en-US" sz="1600" dirty="0" smtClean="0">
                <a:solidFill>
                  <a:schemeClr val="tx1"/>
                </a:solidFill>
              </a:rPr>
              <a:t> proses </a:t>
            </a:r>
            <a:r>
              <a:rPr lang="en-US" sz="1600" dirty="0" err="1" smtClean="0">
                <a:solidFill>
                  <a:schemeClr val="tx1"/>
                </a:solidFill>
              </a:rPr>
              <a:t>tambahan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secara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kimia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fisika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biologi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atau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secara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termal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menghasilkan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produk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sama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ataupun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produk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berbeda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Contoh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sederhana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konsep</a:t>
            </a:r>
            <a:r>
              <a:rPr lang="en-US" sz="1600" dirty="0" smtClean="0">
                <a:solidFill>
                  <a:schemeClr val="tx1"/>
                </a:solidFill>
              </a:rPr>
              <a:t> recycle </a:t>
            </a:r>
            <a:r>
              <a:rPr lang="en-US" sz="1600" dirty="0" err="1" smtClean="0">
                <a:solidFill>
                  <a:schemeClr val="tx1"/>
                </a:solidFill>
              </a:rPr>
              <a:t>ini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mengolah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kertas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bekas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sudah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tidak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dipakai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lagi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untuk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dijadikan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kertas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hasil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daur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ulang</a:t>
            </a:r>
            <a:r>
              <a:rPr lang="en-US" sz="1600" dirty="0" smtClean="0">
                <a:solidFill>
                  <a:schemeClr val="tx1"/>
                </a:solidFill>
              </a:rPr>
              <a:t> (recycled paper)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suatu</a:t>
            </a:r>
            <a:r>
              <a:rPr lang="en-US" sz="1600" dirty="0" smtClean="0">
                <a:solidFill>
                  <a:schemeClr val="tx1"/>
                </a:solidFill>
              </a:rPr>
              <a:t> proses </a:t>
            </a:r>
            <a:r>
              <a:rPr lang="en-US" sz="1600" dirty="0" err="1" smtClean="0">
                <a:solidFill>
                  <a:schemeClr val="tx1"/>
                </a:solidFill>
              </a:rPr>
              <a:t>tertentu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Langkah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kelima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pemanfaatan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limbah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cara</a:t>
            </a:r>
            <a:r>
              <a:rPr lang="en-US" sz="1600" dirty="0" smtClean="0">
                <a:solidFill>
                  <a:schemeClr val="tx1"/>
                </a:solidFill>
              </a:rPr>
              <a:t> recovery, </a:t>
            </a:r>
            <a:r>
              <a:rPr lang="en-US" sz="1600" dirty="0" err="1" smtClean="0">
                <a:solidFill>
                  <a:schemeClr val="tx1"/>
                </a:solidFill>
              </a:rPr>
              <a:t>yaitu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perolehan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kembali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komponen-komponen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bermanfaat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</a:rPr>
              <a:t> proses </a:t>
            </a:r>
            <a:r>
              <a:rPr lang="en-US" sz="1600" dirty="0" err="1" smtClean="0">
                <a:solidFill>
                  <a:schemeClr val="tx1"/>
                </a:solidFill>
              </a:rPr>
              <a:t>kimia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fisika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biologi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atau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secara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termal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Contoh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konsep</a:t>
            </a:r>
            <a:r>
              <a:rPr lang="en-US" sz="1600" dirty="0" smtClean="0">
                <a:solidFill>
                  <a:schemeClr val="tx1"/>
                </a:solidFill>
              </a:rPr>
              <a:t> recovery </a:t>
            </a:r>
            <a:r>
              <a:rPr lang="en-US" sz="1600" dirty="0" err="1" smtClean="0">
                <a:solidFill>
                  <a:schemeClr val="tx1"/>
                </a:solidFill>
              </a:rPr>
              <a:t>ini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penggunaan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limbah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sekam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padi</a:t>
            </a:r>
            <a:r>
              <a:rPr lang="en-US" sz="1600" dirty="0" smtClean="0">
                <a:solidFill>
                  <a:schemeClr val="tx1"/>
                </a:solidFill>
              </a:rPr>
              <a:t> (rice husk) </a:t>
            </a:r>
            <a:r>
              <a:rPr lang="en-US" sz="1600" dirty="0" err="1" smtClean="0">
                <a:solidFill>
                  <a:schemeClr val="tx1"/>
                </a:solidFill>
              </a:rPr>
              <a:t>sebagai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substitusi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bahan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bakar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Langkah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yang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keenam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pengolahan</a:t>
            </a:r>
            <a:r>
              <a:rPr lang="en-US" sz="1600" dirty="0">
                <a:solidFill>
                  <a:schemeClr val="tx1"/>
                </a:solidFill>
              </a:rPr>
              <a:t> (processing) </a:t>
            </a:r>
            <a:r>
              <a:rPr lang="en-US" sz="1600" dirty="0" err="1">
                <a:solidFill>
                  <a:schemeClr val="tx1"/>
                </a:solidFill>
              </a:rPr>
              <a:t>limbah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metode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memenuhi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persyaratan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lingkungan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keselamatan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manusia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Contoh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pengolahan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umum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pembakaran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limbah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insinerasi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penimbunan</a:t>
            </a:r>
            <a:r>
              <a:rPr lang="en-US" sz="1600" dirty="0">
                <a:solidFill>
                  <a:schemeClr val="tx1"/>
                </a:solidFill>
              </a:rPr>
              <a:t> (landfilling).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379511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Sambunga</a:t>
            </a:r>
            <a:r>
              <a:rPr lang="en-US" sz="1400" b="1" dirty="0" err="1"/>
              <a:t>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144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ekanisme Limb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90600"/>
            <a:ext cx="5791200" cy="52577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0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990600"/>
            <a:ext cx="4038600" cy="664797"/>
          </a:xfrm>
        </p:spPr>
        <p:txBody>
          <a:bodyPr/>
          <a:lstStyle/>
          <a:p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Identifikasi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Limbah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0" y="3581400"/>
            <a:ext cx="6324600" cy="1981200"/>
          </a:xfrm>
        </p:spPr>
        <p:txBody>
          <a:bodyPr/>
          <a:lstStyle/>
          <a:p>
            <a:pPr lvl="0"/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sumbernya</a:t>
            </a:r>
            <a:endParaRPr lang="en-US" sz="1600" dirty="0"/>
          </a:p>
          <a:p>
            <a:pPr lvl="0"/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uji</a:t>
            </a:r>
            <a:r>
              <a:rPr lang="en-US" sz="1600" dirty="0"/>
              <a:t> </a:t>
            </a:r>
            <a:r>
              <a:rPr lang="en-US" sz="1600" dirty="0" err="1"/>
              <a:t>karakteristik</a:t>
            </a:r>
            <a:endParaRPr lang="en-US" sz="1600" dirty="0"/>
          </a:p>
          <a:p>
            <a:pPr lvl="0"/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uji</a:t>
            </a:r>
            <a:r>
              <a:rPr lang="en-US" sz="1600" dirty="0"/>
              <a:t> </a:t>
            </a:r>
            <a:r>
              <a:rPr lang="en-US" sz="1600" dirty="0" err="1"/>
              <a:t>toksikologi</a:t>
            </a:r>
            <a:endParaRPr lang="en-US" sz="1600" dirty="0"/>
          </a:p>
          <a:p>
            <a:pPr lvl="0"/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pencatatan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mengumpulkan</a:t>
            </a:r>
            <a:r>
              <a:rPr lang="en-US" sz="1600" dirty="0"/>
              <a:t> data</a:t>
            </a:r>
          </a:p>
          <a:p>
            <a:pPr lvl="0"/>
            <a:r>
              <a:rPr lang="en-US" sz="1600" dirty="0" err="1"/>
              <a:t>Mengevaluasinya</a:t>
            </a:r>
            <a:endParaRPr lang="en-US" sz="1600" dirty="0"/>
          </a:p>
          <a:p>
            <a:pPr lvl="0"/>
            <a:r>
              <a:rPr lang="en-US" sz="1600" dirty="0" err="1"/>
              <a:t>Pengaruh</a:t>
            </a:r>
            <a:r>
              <a:rPr lang="en-US" sz="1600" dirty="0"/>
              <a:t> </a:t>
            </a:r>
            <a:r>
              <a:rPr lang="en-US" sz="1600" dirty="0" err="1"/>
              <a:t>positif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negatif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607455" y="1752600"/>
            <a:ext cx="4953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Limbah</a:t>
            </a:r>
            <a:r>
              <a:rPr lang="en-US" sz="1400" dirty="0"/>
              <a:t> </a:t>
            </a:r>
            <a:r>
              <a:rPr lang="en-US" sz="1400" dirty="0" err="1"/>
              <a:t>membutuhkan</a:t>
            </a:r>
            <a:r>
              <a:rPr lang="en-US" sz="1400" dirty="0"/>
              <a:t> </a:t>
            </a:r>
            <a:r>
              <a:rPr lang="en-US" sz="1400" dirty="0" err="1"/>
              <a:t>pengolahan</a:t>
            </a:r>
            <a:r>
              <a:rPr lang="en-US" sz="1400" dirty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/>
              <a:t>mengandung</a:t>
            </a:r>
            <a:r>
              <a:rPr lang="en-US" sz="1400" dirty="0"/>
              <a:t> </a:t>
            </a:r>
            <a:r>
              <a:rPr lang="en-US" sz="1400" dirty="0" err="1"/>
              <a:t>senyawa</a:t>
            </a:r>
            <a:r>
              <a:rPr lang="en-US" sz="1400" dirty="0"/>
              <a:t> </a:t>
            </a:r>
            <a:r>
              <a:rPr lang="en-US" sz="1400" dirty="0" err="1"/>
              <a:t>pencemaran</a:t>
            </a:r>
            <a:r>
              <a:rPr lang="en-US" sz="1400" dirty="0"/>
              <a:t> yang  </a:t>
            </a:r>
            <a:r>
              <a:rPr lang="en-US" sz="1400" dirty="0" err="1"/>
              <a:t>berakibat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, </a:t>
            </a:r>
            <a:r>
              <a:rPr lang="en-US" sz="1400" dirty="0" err="1" smtClean="0"/>
              <a:t>maka</a:t>
            </a:r>
            <a:r>
              <a:rPr lang="en-US" sz="1400" dirty="0" smtClean="0"/>
              <a:t> yang </a:t>
            </a:r>
            <a:r>
              <a:rPr lang="en-US" sz="1400" dirty="0" err="1" smtClean="0"/>
              <a:t>pling</a:t>
            </a:r>
            <a:r>
              <a:rPr lang="en-US" sz="1400" dirty="0" smtClean="0"/>
              <a:t> </a:t>
            </a:r>
            <a:r>
              <a:rPr lang="en-US" sz="1400" dirty="0" err="1" smtClean="0"/>
              <a:t>utama</a:t>
            </a:r>
            <a:r>
              <a:rPr lang="en-US" sz="1400" dirty="0" smtClean="0"/>
              <a:t> </a:t>
            </a:r>
            <a:r>
              <a:rPr lang="en-US" sz="1400" dirty="0" err="1"/>
              <a:t>dibuat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dahulu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jalan</a:t>
            </a:r>
            <a:r>
              <a:rPr lang="en-US" sz="1400" dirty="0"/>
              <a:t> </a:t>
            </a:r>
            <a:r>
              <a:rPr lang="en-US" sz="1400" dirty="0" err="1"/>
              <a:t>mengidentifikasi</a:t>
            </a:r>
            <a:r>
              <a:rPr lang="en-US" sz="1400" dirty="0"/>
              <a:t> </a:t>
            </a:r>
            <a:r>
              <a:rPr lang="en-US" sz="1400" dirty="0" err="1"/>
              <a:t>limbah</a:t>
            </a:r>
            <a:r>
              <a:rPr lang="en-US" sz="1400" dirty="0"/>
              <a:t> </a:t>
            </a:r>
            <a:r>
              <a:rPr lang="en-US" sz="1400" dirty="0" err="1"/>
              <a:t>cair</a:t>
            </a:r>
            <a:r>
              <a:rPr lang="en-US" sz="1400" dirty="0"/>
              <a:t>, gas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padat</a:t>
            </a:r>
            <a:r>
              <a:rPr lang="en-US" sz="1400" dirty="0"/>
              <a:t> </a:t>
            </a:r>
            <a:r>
              <a:rPr lang="en-US" sz="1400" dirty="0" smtClean="0"/>
              <a:t> :</a:t>
            </a:r>
            <a:endParaRPr lang="en-US" sz="1400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3474356" y="3022600"/>
            <a:ext cx="609600" cy="457200"/>
          </a:xfrm>
          <a:prstGeom prst="downArrow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47800"/>
            <a:ext cx="7010400" cy="437785"/>
          </a:xfrm>
        </p:spPr>
        <p:txBody>
          <a:bodyPr/>
          <a:lstStyle/>
          <a:p>
            <a:r>
              <a:rPr lang="en-US" sz="2000" dirty="0" err="1">
                <a:effectLst/>
              </a:rPr>
              <a:t>T</a:t>
            </a:r>
            <a:r>
              <a:rPr lang="en-US" sz="2000" dirty="0" err="1" smtClean="0">
                <a:effectLst/>
              </a:rPr>
              <a:t>ujuan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Identifikasi, </a:t>
            </a:r>
            <a:r>
              <a:rPr lang="en-US" sz="2000" dirty="0" err="1">
                <a:effectLst/>
              </a:rPr>
              <a:t>adalah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 ;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2778125"/>
          </a:xfrm>
        </p:spPr>
        <p:txBody>
          <a:bodyPr/>
          <a:lstStyle/>
          <a:p>
            <a:pPr lvl="0"/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Mengklarifikasikan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menggolongkan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tersebut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apakah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termasuk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berbahaya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tidak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0"/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Mengetahui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sifat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tersebut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menentukan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metoda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terbaik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penanganan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penyimpanan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pengolahan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pemanfaatan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penimbunan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0"/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Menentukan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sifat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tersebut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menilai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kecocokan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diolah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lainnya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Menilai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menganalisis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potensi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lingkungan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dampak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kesehatan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manusia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makhluk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hidup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lainnya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tersebut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Delisting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suatu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38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2945" y="1371600"/>
            <a:ext cx="6781800" cy="533400"/>
          </a:xfrm>
          <a:ln>
            <a:noFill/>
          </a:ln>
        </p:spPr>
        <p:txBody>
          <a:bodyPr/>
          <a:lstStyle/>
          <a:p>
            <a:r>
              <a:rPr lang="en-US" sz="20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Arial Black" pitchFamily="34" charset="0"/>
              </a:rPr>
              <a:t>Pada</a:t>
            </a:r>
            <a:r>
              <a:rPr lang="en-US" sz="2000" spc="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Arial Black" pitchFamily="34" charset="0"/>
              </a:rPr>
              <a:t> </a:t>
            </a:r>
            <a:r>
              <a:rPr lang="en-US" sz="20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Arial Black" pitchFamily="34" charset="0"/>
              </a:rPr>
              <a:t>Dasarnya</a:t>
            </a:r>
            <a:r>
              <a:rPr lang="en-US" sz="2000" spc="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Arial Black" pitchFamily="34" charset="0"/>
              </a:rPr>
              <a:t>  </a:t>
            </a:r>
            <a:r>
              <a:rPr lang="en-US" sz="20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Arial Black" pitchFamily="34" charset="0"/>
              </a:rPr>
              <a:t>Pengolahan</a:t>
            </a:r>
            <a:r>
              <a:rPr lang="en-US" sz="2000" spc="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Arial Black" pitchFamily="34" charset="0"/>
              </a:rPr>
              <a:t> </a:t>
            </a:r>
            <a:r>
              <a:rPr lang="en-US" sz="20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Arial Black" pitchFamily="34" charset="0"/>
              </a:rPr>
              <a:t>Limbah</a:t>
            </a:r>
            <a:r>
              <a:rPr lang="en-US" sz="2000" spc="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Arial Black" pitchFamily="34" charset="0"/>
              </a:rPr>
              <a:t> </a:t>
            </a:r>
            <a:r>
              <a:rPr lang="en-US" sz="20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Arial Black" pitchFamily="34" charset="0"/>
              </a:rPr>
              <a:t>Dibedakan</a:t>
            </a:r>
            <a:r>
              <a:rPr lang="en-US" sz="2000" spc="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Arial Black" pitchFamily="34" charset="0"/>
              </a:rPr>
              <a:t> </a:t>
            </a:r>
            <a:r>
              <a:rPr lang="en-US" sz="20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Arial Black" pitchFamily="34" charset="0"/>
              </a:rPr>
              <a:t>Menjadi</a:t>
            </a:r>
            <a:r>
              <a:rPr lang="en-US" sz="2000" spc="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  <a:latin typeface="Arial Black" pitchFamily="34" charset="0"/>
              </a:rPr>
              <a:t> :</a:t>
            </a:r>
            <a:endParaRPr lang="en-US" sz="2000" spc="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/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08" y="2362200"/>
            <a:ext cx="617369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4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6501"/>
            <a:ext cx="2971800" cy="775597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rial Rounded MT Bold" pitchFamily="34" charset="0"/>
              </a:rPr>
              <a:t>PENGOLAHAN BERDASARKAN PERLAKUAN</a:t>
            </a:r>
            <a:endParaRPr lang="en-US" sz="16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4" name="Content Placeholder 3" descr="Water Recycling Proces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69" y="2270809"/>
            <a:ext cx="4102031" cy="35203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486400" y="2667000"/>
            <a:ext cx="3276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/>
              <a:t>Pretreatment/</a:t>
            </a:r>
            <a:r>
              <a:rPr lang="en-US" sz="2000" b="1" dirty="0" err="1"/>
              <a:t>pengolahan</a:t>
            </a:r>
            <a:r>
              <a:rPr lang="en-US" sz="2000" b="1" dirty="0"/>
              <a:t> </a:t>
            </a:r>
            <a:r>
              <a:rPr lang="en-US" sz="2000" b="1" dirty="0" err="1"/>
              <a:t>awal</a:t>
            </a:r>
            <a:r>
              <a:rPr lang="en-US" sz="2000" dirty="0"/>
              <a:t>: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/>
              <a:t>Primary treatment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/>
              <a:t>Secondary treatment</a:t>
            </a:r>
            <a:r>
              <a:rPr lang="en-US" sz="2000" dirty="0"/>
              <a:t>: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/>
              <a:t>Tertiary treatment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82267" y="415601"/>
            <a:ext cx="6942533" cy="2215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16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Dasarnya</a:t>
            </a:r>
            <a:r>
              <a:rPr lang="en-US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16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Pengolahan</a:t>
            </a:r>
            <a:r>
              <a:rPr lang="en-US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Limbah</a:t>
            </a:r>
            <a:r>
              <a:rPr lang="en-US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Dibedakan</a:t>
            </a:r>
            <a:r>
              <a:rPr lang="en-US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Menjadi</a:t>
            </a:r>
            <a:r>
              <a:rPr lang="en-US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</a:t>
            </a:r>
            <a:endParaRPr lang="en-US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5400000">
            <a:off x="2962084" y="960966"/>
            <a:ext cx="674394" cy="1190867"/>
          </a:xfrm>
          <a:prstGeom prst="striped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1774" y="2057400"/>
            <a:ext cx="7315200" cy="914400"/>
          </a:xfrm>
        </p:spPr>
        <p:txBody>
          <a:bodyPr/>
          <a:lstStyle/>
          <a:p>
            <a:r>
              <a:rPr lang="en-US" sz="5400" b="1" dirty="0">
                <a:effectLst/>
              </a:rPr>
              <a:t>KARAKTERIKTIK  LIMBAH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914400" y="32766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karakterisik</a:t>
            </a:r>
            <a:r>
              <a:rPr lang="en-US" sz="2400" dirty="0" smtClean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smtClean="0"/>
              <a:t> : s </a:t>
            </a:r>
            <a:r>
              <a:rPr lang="en-US" sz="2400" dirty="0" err="1"/>
              <a:t>sifat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smtClean="0"/>
              <a:t>; proses </a:t>
            </a:r>
            <a:r>
              <a:rPr lang="en-US" sz="2400" dirty="0" err="1" smtClean="0"/>
              <a:t>fisika</a:t>
            </a:r>
            <a:r>
              <a:rPr lang="en-US" sz="2400" dirty="0" smtClean="0"/>
              <a:t>, proses </a:t>
            </a:r>
            <a:r>
              <a:rPr lang="en-US" sz="2400" dirty="0" err="1" smtClean="0"/>
              <a:t>kimia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biologi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1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0200"/>
            <a:ext cx="6553200" cy="569183"/>
          </a:xfrm>
        </p:spPr>
        <p:txBody>
          <a:bodyPr/>
          <a:lstStyle/>
          <a:p>
            <a:pPr lvl="0"/>
            <a:r>
              <a:rPr lang="en-US" sz="2000" b="1" dirty="0">
                <a:effectLst/>
              </a:rPr>
              <a:t>KARAKTERIKTIK  </a:t>
            </a:r>
            <a:r>
              <a:rPr lang="en-US" sz="2000" b="1" dirty="0" smtClean="0">
                <a:effectLst/>
              </a:rPr>
              <a:t>LIMBAH INDUSTRI DI BAGI MENJADI 4, YAIYU ;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95600"/>
            <a:ext cx="7315200" cy="2819400"/>
          </a:xfrm>
        </p:spPr>
        <p:txBody>
          <a:bodyPr/>
          <a:lstStyle/>
          <a:p>
            <a:pPr marL="623888" lvl="0" indent="-623888">
              <a:buBlip>
                <a:blip r:embed="rId2"/>
              </a:buBlip>
            </a:pPr>
            <a:r>
              <a:rPr lang="en-US" sz="2000" u="sng" dirty="0" err="1">
                <a:solidFill>
                  <a:srgbClr val="0070C0"/>
                </a:solidFill>
                <a:hlinkClick r:id="rId3" tooltip="Limbah cair (halaman belum tersedia)"/>
              </a:rPr>
              <a:t>Limbah</a:t>
            </a:r>
            <a:r>
              <a:rPr lang="en-US" sz="2000" u="sng" dirty="0">
                <a:solidFill>
                  <a:srgbClr val="0070C0"/>
                </a:solidFill>
                <a:hlinkClick r:id="rId3" tooltip="Limbah cair (halaman belum tersedia)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hlinkClick r:id="rId3" tooltip="Limbah cair (halaman belum tersedia)"/>
              </a:rPr>
              <a:t>cair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biasanya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dikenal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sebagai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entitas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pencemar</a:t>
            </a:r>
            <a:r>
              <a:rPr lang="en-US" sz="2000" dirty="0">
                <a:solidFill>
                  <a:srgbClr val="0070C0"/>
                </a:solidFill>
              </a:rPr>
              <a:t> air. </a:t>
            </a:r>
            <a:r>
              <a:rPr lang="en-US" sz="2000" dirty="0" err="1">
                <a:solidFill>
                  <a:srgbClr val="0070C0"/>
                </a:solidFill>
              </a:rPr>
              <a:t>Komponen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hlinkClick r:id="rId4" tooltip="Pencemaran &#10;air"/>
              </a:rPr>
              <a:t>pencemaran</a:t>
            </a:r>
            <a:r>
              <a:rPr lang="en-US" sz="2000" u="sng" dirty="0">
                <a:solidFill>
                  <a:srgbClr val="0070C0"/>
                </a:solidFill>
                <a:hlinkClick r:id="rId4" tooltip="Pencemaran &#10;air"/>
              </a:rPr>
              <a:t> air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pada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umumnya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terdiri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dari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bahan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buangan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padat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bahan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buangan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organik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dan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bahan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buangan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anorganik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marL="623888" lvl="0" indent="-623888">
              <a:buBlip>
                <a:blip r:embed="rId2"/>
              </a:buBlip>
            </a:pPr>
            <a:r>
              <a:rPr lang="en-US" sz="2000" u="sng" dirty="0" err="1">
                <a:solidFill>
                  <a:srgbClr val="0070C0"/>
                </a:solidFill>
                <a:hlinkClick r:id="rId5" tooltip="Sampah"/>
              </a:rPr>
              <a:t>Limbah</a:t>
            </a:r>
            <a:r>
              <a:rPr lang="en-US" sz="2000" u="sng" dirty="0">
                <a:solidFill>
                  <a:srgbClr val="0070C0"/>
                </a:solidFill>
                <a:hlinkClick r:id="rId5" tooltip="Sampah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hlinkClick r:id="rId5" tooltip="Sampah"/>
              </a:rPr>
              <a:t>padat</a:t>
            </a:r>
            <a:endParaRPr lang="en-US" sz="2000" dirty="0">
              <a:solidFill>
                <a:srgbClr val="0070C0"/>
              </a:solidFill>
            </a:endParaRPr>
          </a:p>
          <a:p>
            <a:pPr marL="623888" lvl="0" indent="-623888">
              <a:buBlip>
                <a:blip r:embed="rId2"/>
              </a:buBlip>
            </a:pPr>
            <a:r>
              <a:rPr lang="en-US" sz="2000" u="sng" dirty="0" err="1">
                <a:solidFill>
                  <a:srgbClr val="0070C0"/>
                </a:solidFill>
                <a:hlinkClick r:id="rId6" tooltip="Limbah gas dan partikel (halaman belum tersedia)"/>
              </a:rPr>
              <a:t>Limbah</a:t>
            </a:r>
            <a:r>
              <a:rPr lang="en-US" sz="2000" u="sng" dirty="0">
                <a:solidFill>
                  <a:srgbClr val="0070C0"/>
                </a:solidFill>
                <a:hlinkClick r:id="rId6" tooltip="Limbah gas dan partikel (halaman belum tersedia)"/>
              </a:rPr>
              <a:t> gas </a:t>
            </a:r>
            <a:r>
              <a:rPr lang="en-US" sz="2000" u="sng" dirty="0" err="1">
                <a:solidFill>
                  <a:srgbClr val="0070C0"/>
                </a:solidFill>
                <a:hlinkClick r:id="rId6" tooltip="Limbah gas dan partikel (halaman belum tersedia)"/>
              </a:rPr>
              <a:t>dan</a:t>
            </a:r>
            <a:r>
              <a:rPr lang="en-US" sz="2000" u="sng" dirty="0">
                <a:solidFill>
                  <a:srgbClr val="0070C0"/>
                </a:solidFill>
                <a:hlinkClick r:id="rId6" tooltip="Limbah gas dan partikel (halaman belum tersedia)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hlinkClick r:id="rId6" tooltip="Limbah gas dan partikel (halaman belum tersedia)"/>
              </a:rPr>
              <a:t>partikel</a:t>
            </a:r>
            <a:endParaRPr lang="en-US" sz="2000" dirty="0">
              <a:solidFill>
                <a:srgbClr val="0070C0"/>
              </a:solidFill>
            </a:endParaRPr>
          </a:p>
          <a:p>
            <a:pPr marL="623888" indent="-623888">
              <a:buBlip>
                <a:blip r:embed="rId2"/>
              </a:buBlip>
            </a:pPr>
            <a:r>
              <a:rPr lang="en-US" sz="2000" u="sng" dirty="0" err="1">
                <a:solidFill>
                  <a:srgbClr val="0070C0"/>
                </a:solidFill>
                <a:hlinkClick r:id="rId7" tooltip="Limbah B3"/>
              </a:rPr>
              <a:t>Limbah</a:t>
            </a:r>
            <a:r>
              <a:rPr lang="en-US" sz="2000" u="sng" dirty="0">
                <a:solidFill>
                  <a:srgbClr val="0070C0"/>
                </a:solidFill>
                <a:hlinkClick r:id="rId7" tooltip="Limbah B3"/>
              </a:rPr>
              <a:t> B3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Bahan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Berbahaya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Beracun</a:t>
            </a:r>
            <a:r>
              <a:rPr lang="en-US" sz="2000" dirty="0">
                <a:solidFill>
                  <a:srgbClr val="0070C0"/>
                </a:solidFill>
              </a:rPr>
              <a:t>). 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4343400" y="2438400"/>
            <a:ext cx="609600" cy="304800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4676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6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200" y="2017520"/>
            <a:ext cx="5791199" cy="4535680"/>
            <a:chOff x="1559082" y="405114"/>
            <a:chExt cx="5492434" cy="5895371"/>
          </a:xfrm>
        </p:grpSpPr>
        <p:sp>
          <p:nvSpPr>
            <p:cNvPr id="4" name="Freeform 3"/>
            <p:cNvSpPr/>
            <p:nvPr/>
          </p:nvSpPr>
          <p:spPr>
            <a:xfrm>
              <a:off x="3453393" y="2514597"/>
              <a:ext cx="1773974" cy="1676404"/>
            </a:xfrm>
            <a:custGeom>
              <a:avLst/>
              <a:gdLst>
                <a:gd name="connsiteX0" fmla="*/ 0 w 1773974"/>
                <a:gd name="connsiteY0" fmla="*/ 838202 h 1676404"/>
                <a:gd name="connsiteX1" fmla="*/ 886987 w 1773974"/>
                <a:gd name="connsiteY1" fmla="*/ 0 h 1676404"/>
                <a:gd name="connsiteX2" fmla="*/ 1773974 w 1773974"/>
                <a:gd name="connsiteY2" fmla="*/ 838202 h 1676404"/>
                <a:gd name="connsiteX3" fmla="*/ 886987 w 1773974"/>
                <a:gd name="connsiteY3" fmla="*/ 1676404 h 1676404"/>
                <a:gd name="connsiteX4" fmla="*/ 0 w 1773974"/>
                <a:gd name="connsiteY4" fmla="*/ 838202 h 167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3974" h="1676404">
                  <a:moveTo>
                    <a:pt x="0" y="838202"/>
                  </a:moveTo>
                  <a:cubicBezTo>
                    <a:pt x="0" y="375276"/>
                    <a:pt x="397118" y="0"/>
                    <a:pt x="886987" y="0"/>
                  </a:cubicBezTo>
                  <a:cubicBezTo>
                    <a:pt x="1376856" y="0"/>
                    <a:pt x="1773974" y="375276"/>
                    <a:pt x="1773974" y="838202"/>
                  </a:cubicBezTo>
                  <a:cubicBezTo>
                    <a:pt x="1773974" y="1301128"/>
                    <a:pt x="1376856" y="1676404"/>
                    <a:pt x="886987" y="1676404"/>
                  </a:cubicBezTo>
                  <a:cubicBezTo>
                    <a:pt x="397118" y="1676404"/>
                    <a:pt x="0" y="1301128"/>
                    <a:pt x="0" y="838202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82652" tIns="268364" rIns="282652" bIns="26836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>
                    <a:noFill/>
                  </a:ln>
                </a:rPr>
                <a:t>SIFAT FISIKA</a:t>
              </a:r>
              <a:endParaRPr lang="en-US" sz="2400" kern="1200" dirty="0">
                <a:ln>
                  <a:noFill/>
                </a:ln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16288468">
              <a:off x="4130845" y="2259991"/>
              <a:ext cx="474415" cy="35448"/>
            </a:xfrm>
            <a:custGeom>
              <a:avLst/>
              <a:gdLst>
                <a:gd name="connsiteX0" fmla="*/ 0 w 474415"/>
                <a:gd name="connsiteY0" fmla="*/ 17724 h 35448"/>
                <a:gd name="connsiteX1" fmla="*/ 474415 w 474415"/>
                <a:gd name="connsiteY1" fmla="*/ 17724 h 3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4415" h="35448">
                  <a:moveTo>
                    <a:pt x="0" y="17724"/>
                  </a:moveTo>
                  <a:lnTo>
                    <a:pt x="474415" y="1772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047" tIns="5864" rIns="238047" bIns="586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ln>
                  <a:noFill/>
                </a:ln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518904" y="405114"/>
              <a:ext cx="1752595" cy="1635708"/>
            </a:xfrm>
            <a:custGeom>
              <a:avLst/>
              <a:gdLst>
                <a:gd name="connsiteX0" fmla="*/ 0 w 1752595"/>
                <a:gd name="connsiteY0" fmla="*/ 817854 h 1635708"/>
                <a:gd name="connsiteX1" fmla="*/ 876298 w 1752595"/>
                <a:gd name="connsiteY1" fmla="*/ 0 h 1635708"/>
                <a:gd name="connsiteX2" fmla="*/ 1752596 w 1752595"/>
                <a:gd name="connsiteY2" fmla="*/ 817854 h 1635708"/>
                <a:gd name="connsiteX3" fmla="*/ 876298 w 1752595"/>
                <a:gd name="connsiteY3" fmla="*/ 1635708 h 1635708"/>
                <a:gd name="connsiteX4" fmla="*/ 0 w 1752595"/>
                <a:gd name="connsiteY4" fmla="*/ 817854 h 16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595" h="1635708">
                  <a:moveTo>
                    <a:pt x="0" y="817854"/>
                  </a:moveTo>
                  <a:cubicBezTo>
                    <a:pt x="0" y="366166"/>
                    <a:pt x="392332" y="0"/>
                    <a:pt x="876298" y="0"/>
                  </a:cubicBezTo>
                  <a:cubicBezTo>
                    <a:pt x="1360264" y="0"/>
                    <a:pt x="1752596" y="366166"/>
                    <a:pt x="1752596" y="817854"/>
                  </a:cubicBezTo>
                  <a:cubicBezTo>
                    <a:pt x="1752596" y="1269542"/>
                    <a:pt x="1360264" y="1635708"/>
                    <a:pt x="876298" y="1635708"/>
                  </a:cubicBezTo>
                  <a:cubicBezTo>
                    <a:pt x="392332" y="1635708"/>
                    <a:pt x="0" y="1269542"/>
                    <a:pt x="0" y="817854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69362" tIns="252244" rIns="269362" bIns="25224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>
                    <a:noFill/>
                  </a:ln>
                  <a:latin typeface="Arial Rounded MT Bold" pitchFamily="34" charset="0"/>
                </a:rPr>
                <a:t>PADATAN</a:t>
              </a:r>
              <a:endParaRPr lang="en-US" kern="1200" dirty="0">
                <a:ln>
                  <a:noFill/>
                </a:ln>
                <a:latin typeface="Arial Rounded MT Bold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9843277">
              <a:off x="5071051" y="2784276"/>
              <a:ext cx="503391" cy="35448"/>
            </a:xfrm>
            <a:custGeom>
              <a:avLst/>
              <a:gdLst>
                <a:gd name="connsiteX0" fmla="*/ 0 w 503391"/>
                <a:gd name="connsiteY0" fmla="*/ 17724 h 35448"/>
                <a:gd name="connsiteX1" fmla="*/ 503391 w 503391"/>
                <a:gd name="connsiteY1" fmla="*/ 17724 h 3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3391" h="35448">
                  <a:moveTo>
                    <a:pt x="0" y="17724"/>
                  </a:moveTo>
                  <a:lnTo>
                    <a:pt x="503391" y="1772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1810" tIns="5140" rIns="251811" bIns="513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ln>
                  <a:noFill/>
                </a:ln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271499" y="1523999"/>
              <a:ext cx="1780017" cy="1527767"/>
            </a:xfrm>
            <a:custGeom>
              <a:avLst/>
              <a:gdLst>
                <a:gd name="connsiteX0" fmla="*/ 0 w 1623652"/>
                <a:gd name="connsiteY0" fmla="*/ 763884 h 1527767"/>
                <a:gd name="connsiteX1" fmla="*/ 811826 w 1623652"/>
                <a:gd name="connsiteY1" fmla="*/ 0 h 1527767"/>
                <a:gd name="connsiteX2" fmla="*/ 1623652 w 1623652"/>
                <a:gd name="connsiteY2" fmla="*/ 763884 h 1527767"/>
                <a:gd name="connsiteX3" fmla="*/ 811826 w 1623652"/>
                <a:gd name="connsiteY3" fmla="*/ 1527768 h 1527767"/>
                <a:gd name="connsiteX4" fmla="*/ 0 w 1623652"/>
                <a:gd name="connsiteY4" fmla="*/ 763884 h 152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652" h="1527767">
                  <a:moveTo>
                    <a:pt x="0" y="763884"/>
                  </a:moveTo>
                  <a:cubicBezTo>
                    <a:pt x="0" y="342003"/>
                    <a:pt x="363467" y="0"/>
                    <a:pt x="811826" y="0"/>
                  </a:cubicBezTo>
                  <a:cubicBezTo>
                    <a:pt x="1260185" y="0"/>
                    <a:pt x="1623652" y="342003"/>
                    <a:pt x="1623652" y="763884"/>
                  </a:cubicBezTo>
                  <a:cubicBezTo>
                    <a:pt x="1623652" y="1185765"/>
                    <a:pt x="1260185" y="1527768"/>
                    <a:pt x="811826" y="1527768"/>
                  </a:cubicBezTo>
                  <a:cubicBezTo>
                    <a:pt x="363467" y="1527768"/>
                    <a:pt x="0" y="1185765"/>
                    <a:pt x="0" y="763884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9208" tIns="235166" rIns="249208" bIns="23516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n>
                    <a:noFill/>
                  </a:ln>
                  <a:latin typeface="Arial Rounded MT Bold" pitchFamily="34" charset="0"/>
                </a:rPr>
                <a:t>KEKERUHAN</a:t>
              </a:r>
              <a:endParaRPr lang="en-US" sz="1600" kern="1200" dirty="0">
                <a:ln>
                  <a:noFill/>
                </a:ln>
                <a:latin typeface="Arial Rounded MT Bold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496272">
              <a:off x="5112567" y="3812198"/>
              <a:ext cx="507819" cy="35448"/>
            </a:xfrm>
            <a:custGeom>
              <a:avLst/>
              <a:gdLst>
                <a:gd name="connsiteX0" fmla="*/ 0 w 507819"/>
                <a:gd name="connsiteY0" fmla="*/ 17724 h 35448"/>
                <a:gd name="connsiteX1" fmla="*/ 507819 w 507819"/>
                <a:gd name="connsiteY1" fmla="*/ 17724 h 3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819" h="35448">
                  <a:moveTo>
                    <a:pt x="0" y="17724"/>
                  </a:moveTo>
                  <a:lnTo>
                    <a:pt x="507819" y="1772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3913" tIns="5028" rIns="253915" bIns="502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ln>
                  <a:noFill/>
                </a:ln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521485" y="3540716"/>
              <a:ext cx="1483309" cy="1412286"/>
            </a:xfrm>
            <a:custGeom>
              <a:avLst/>
              <a:gdLst>
                <a:gd name="connsiteX0" fmla="*/ 0 w 1483309"/>
                <a:gd name="connsiteY0" fmla="*/ 706143 h 1412286"/>
                <a:gd name="connsiteX1" fmla="*/ 741655 w 1483309"/>
                <a:gd name="connsiteY1" fmla="*/ 0 h 1412286"/>
                <a:gd name="connsiteX2" fmla="*/ 1483310 w 1483309"/>
                <a:gd name="connsiteY2" fmla="*/ 706143 h 1412286"/>
                <a:gd name="connsiteX3" fmla="*/ 741655 w 1483309"/>
                <a:gd name="connsiteY3" fmla="*/ 1412286 h 1412286"/>
                <a:gd name="connsiteX4" fmla="*/ 0 w 1483309"/>
                <a:gd name="connsiteY4" fmla="*/ 706143 h 141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309" h="1412286">
                  <a:moveTo>
                    <a:pt x="0" y="706143"/>
                  </a:moveTo>
                  <a:cubicBezTo>
                    <a:pt x="0" y="316151"/>
                    <a:pt x="332050" y="0"/>
                    <a:pt x="741655" y="0"/>
                  </a:cubicBezTo>
                  <a:cubicBezTo>
                    <a:pt x="1151260" y="0"/>
                    <a:pt x="1483310" y="316151"/>
                    <a:pt x="1483310" y="706143"/>
                  </a:cubicBezTo>
                  <a:cubicBezTo>
                    <a:pt x="1483310" y="1096135"/>
                    <a:pt x="1151260" y="1412286"/>
                    <a:pt x="741655" y="1412286"/>
                  </a:cubicBezTo>
                  <a:cubicBezTo>
                    <a:pt x="332050" y="1412286"/>
                    <a:pt x="0" y="1096135"/>
                    <a:pt x="0" y="706143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29926" tIns="219524" rIns="229926" bIns="21952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n>
                    <a:noFill/>
                  </a:ln>
                  <a:latin typeface="Arial Rounded MT Bold" pitchFamily="34" charset="0"/>
                </a:rPr>
                <a:t>BAU</a:t>
              </a:r>
              <a:endParaRPr lang="en-US" sz="2000" kern="1200" dirty="0">
                <a:ln>
                  <a:noFill/>
                </a:ln>
                <a:latin typeface="Arial Rounded MT Bold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5311532">
              <a:off x="4130867" y="4410137"/>
              <a:ext cx="474371" cy="35448"/>
            </a:xfrm>
            <a:custGeom>
              <a:avLst/>
              <a:gdLst>
                <a:gd name="connsiteX0" fmla="*/ 0 w 474371"/>
                <a:gd name="connsiteY0" fmla="*/ 17724 h 35448"/>
                <a:gd name="connsiteX1" fmla="*/ 474371 w 474371"/>
                <a:gd name="connsiteY1" fmla="*/ 17724 h 3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4371" h="35448">
                  <a:moveTo>
                    <a:pt x="0" y="17724"/>
                  </a:moveTo>
                  <a:lnTo>
                    <a:pt x="474371" y="1772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026" tIns="5865" rIns="238027" bIns="58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ln>
                  <a:noFill/>
                </a:ln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21325" y="4664777"/>
              <a:ext cx="2181838" cy="1635708"/>
            </a:xfrm>
            <a:custGeom>
              <a:avLst/>
              <a:gdLst>
                <a:gd name="connsiteX0" fmla="*/ 0 w 1947752"/>
                <a:gd name="connsiteY0" fmla="*/ 817854 h 1635708"/>
                <a:gd name="connsiteX1" fmla="*/ 973876 w 1947752"/>
                <a:gd name="connsiteY1" fmla="*/ 0 h 1635708"/>
                <a:gd name="connsiteX2" fmla="*/ 1947752 w 1947752"/>
                <a:gd name="connsiteY2" fmla="*/ 817854 h 1635708"/>
                <a:gd name="connsiteX3" fmla="*/ 973876 w 1947752"/>
                <a:gd name="connsiteY3" fmla="*/ 1635708 h 1635708"/>
                <a:gd name="connsiteX4" fmla="*/ 0 w 1947752"/>
                <a:gd name="connsiteY4" fmla="*/ 817854 h 16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752" h="1635708">
                  <a:moveTo>
                    <a:pt x="0" y="817854"/>
                  </a:moveTo>
                  <a:cubicBezTo>
                    <a:pt x="0" y="366166"/>
                    <a:pt x="436019" y="0"/>
                    <a:pt x="973876" y="0"/>
                  </a:cubicBezTo>
                  <a:cubicBezTo>
                    <a:pt x="1511733" y="0"/>
                    <a:pt x="1947752" y="366166"/>
                    <a:pt x="1947752" y="817854"/>
                  </a:cubicBezTo>
                  <a:cubicBezTo>
                    <a:pt x="1947752" y="1269542"/>
                    <a:pt x="1511733" y="1635708"/>
                    <a:pt x="973876" y="1635708"/>
                  </a:cubicBezTo>
                  <a:cubicBezTo>
                    <a:pt x="436019" y="1635708"/>
                    <a:pt x="0" y="1269542"/>
                    <a:pt x="0" y="817854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97942" tIns="252244" rIns="297942" bIns="25224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>
                    <a:noFill/>
                  </a:ln>
                  <a:latin typeface="Arial Rounded MT Bold" pitchFamily="34" charset="0"/>
                </a:rPr>
                <a:t>TEMPERATUR</a:t>
              </a:r>
              <a:endParaRPr lang="en-US" kern="1200" dirty="0">
                <a:ln>
                  <a:noFill/>
                </a:ln>
                <a:latin typeface="Arial Rounded MT Bold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9754750">
              <a:off x="3386887" y="3837502"/>
              <a:ext cx="218256" cy="35449"/>
            </a:xfrm>
            <a:custGeom>
              <a:avLst/>
              <a:gdLst>
                <a:gd name="connsiteX0" fmla="*/ 0 w 218255"/>
                <a:gd name="connsiteY0" fmla="*/ 17724 h 35448"/>
                <a:gd name="connsiteX1" fmla="*/ 218255 w 218255"/>
                <a:gd name="connsiteY1" fmla="*/ 17724 h 3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255" h="35448">
                  <a:moveTo>
                    <a:pt x="218255" y="17724"/>
                  </a:moveTo>
                  <a:lnTo>
                    <a:pt x="0" y="1772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370" tIns="12268" rIns="116373" bIns="1226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ln>
                  <a:noFill/>
                </a:ln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59082" y="3429003"/>
              <a:ext cx="1983263" cy="1977423"/>
            </a:xfrm>
            <a:custGeom>
              <a:avLst/>
              <a:gdLst>
                <a:gd name="connsiteX0" fmla="*/ 0 w 1983263"/>
                <a:gd name="connsiteY0" fmla="*/ 988712 h 1977423"/>
                <a:gd name="connsiteX1" fmla="*/ 991632 w 1983263"/>
                <a:gd name="connsiteY1" fmla="*/ 0 h 1977423"/>
                <a:gd name="connsiteX2" fmla="*/ 1983264 w 1983263"/>
                <a:gd name="connsiteY2" fmla="*/ 988712 h 1977423"/>
                <a:gd name="connsiteX3" fmla="*/ 991632 w 1983263"/>
                <a:gd name="connsiteY3" fmla="*/ 1977424 h 1977423"/>
                <a:gd name="connsiteX4" fmla="*/ 0 w 1983263"/>
                <a:gd name="connsiteY4" fmla="*/ 988712 h 197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263" h="1977423">
                  <a:moveTo>
                    <a:pt x="0" y="988712"/>
                  </a:moveTo>
                  <a:cubicBezTo>
                    <a:pt x="0" y="442661"/>
                    <a:pt x="443969" y="0"/>
                    <a:pt x="991632" y="0"/>
                  </a:cubicBezTo>
                  <a:cubicBezTo>
                    <a:pt x="1539295" y="0"/>
                    <a:pt x="1983264" y="442661"/>
                    <a:pt x="1983264" y="988712"/>
                  </a:cubicBezTo>
                  <a:cubicBezTo>
                    <a:pt x="1983264" y="1534763"/>
                    <a:pt x="1539295" y="1977424"/>
                    <a:pt x="991632" y="1977424"/>
                  </a:cubicBezTo>
                  <a:cubicBezTo>
                    <a:pt x="443969" y="1977424"/>
                    <a:pt x="0" y="1534763"/>
                    <a:pt x="0" y="988712"/>
                  </a:cubicBez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303142" tIns="302287" rIns="303142" bIns="30228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n>
                    <a:noFill/>
                  </a:ln>
                  <a:latin typeface="Arial Rounded MT Bold" pitchFamily="34" charset="0"/>
                </a:rPr>
                <a:t>DAYA TAHAN LISTRIK</a:t>
              </a:r>
              <a:endParaRPr lang="en-US" sz="2000" kern="1200" dirty="0">
                <a:ln>
                  <a:noFill/>
                </a:ln>
                <a:latin typeface="Arial Rounded MT Bold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23445250">
              <a:off x="3226040" y="2788411"/>
              <a:ext cx="391268" cy="35449"/>
            </a:xfrm>
            <a:custGeom>
              <a:avLst/>
              <a:gdLst>
                <a:gd name="connsiteX0" fmla="*/ 0 w 391267"/>
                <a:gd name="connsiteY0" fmla="*/ 17724 h 35448"/>
                <a:gd name="connsiteX1" fmla="*/ 391267 w 391267"/>
                <a:gd name="connsiteY1" fmla="*/ 17724 h 3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1267" h="35448">
                  <a:moveTo>
                    <a:pt x="391267" y="17724"/>
                  </a:moveTo>
                  <a:lnTo>
                    <a:pt x="0" y="1772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8552" tIns="7944" rIns="198552" bIns="794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ln>
                  <a:noFill/>
                </a:ln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32860" y="1470030"/>
              <a:ext cx="1635708" cy="1635708"/>
            </a:xfrm>
            <a:custGeom>
              <a:avLst/>
              <a:gdLst>
                <a:gd name="connsiteX0" fmla="*/ 0 w 1635708"/>
                <a:gd name="connsiteY0" fmla="*/ 817854 h 1635708"/>
                <a:gd name="connsiteX1" fmla="*/ 817854 w 1635708"/>
                <a:gd name="connsiteY1" fmla="*/ 0 h 1635708"/>
                <a:gd name="connsiteX2" fmla="*/ 1635708 w 1635708"/>
                <a:gd name="connsiteY2" fmla="*/ 817854 h 1635708"/>
                <a:gd name="connsiteX3" fmla="*/ 817854 w 1635708"/>
                <a:gd name="connsiteY3" fmla="*/ 1635708 h 1635708"/>
                <a:gd name="connsiteX4" fmla="*/ 0 w 1635708"/>
                <a:gd name="connsiteY4" fmla="*/ 817854 h 16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708" h="1635708">
                  <a:moveTo>
                    <a:pt x="0" y="817854"/>
                  </a:moveTo>
                  <a:cubicBezTo>
                    <a:pt x="0" y="366166"/>
                    <a:pt x="366166" y="0"/>
                    <a:pt x="817854" y="0"/>
                  </a:cubicBezTo>
                  <a:cubicBezTo>
                    <a:pt x="1269542" y="0"/>
                    <a:pt x="1635708" y="366166"/>
                    <a:pt x="1635708" y="817854"/>
                  </a:cubicBezTo>
                  <a:cubicBezTo>
                    <a:pt x="1635708" y="1269542"/>
                    <a:pt x="1269542" y="1635708"/>
                    <a:pt x="817854" y="1635708"/>
                  </a:cubicBezTo>
                  <a:cubicBezTo>
                    <a:pt x="366166" y="1635708"/>
                    <a:pt x="0" y="1269542"/>
                    <a:pt x="0" y="817854"/>
                  </a:cubicBez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52244" tIns="252244" rIns="252244" bIns="25224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n>
                    <a:noFill/>
                  </a:ln>
                  <a:latin typeface="Arial Rounded MT Bold" pitchFamily="34" charset="0"/>
                </a:rPr>
                <a:t>WARNA</a:t>
              </a:r>
              <a:endParaRPr lang="en-US" sz="2000" kern="1200" dirty="0">
                <a:ln>
                  <a:noFill/>
                </a:ln>
                <a:latin typeface="Arial Rounded MT Bold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0600" y="457200"/>
            <a:ext cx="542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KARAKTERISTK LIMBAH  :   SIFAT - FISIK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7543800" cy="747897"/>
          </a:xfrm>
        </p:spPr>
        <p:txBody>
          <a:bodyPr/>
          <a:lstStyle/>
          <a:p>
            <a:pPr algn="l"/>
            <a:r>
              <a:rPr lang="en-US" sz="180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Sifat</a:t>
            </a:r>
            <a:r>
              <a:rPr lang="en-US" sz="18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en-US" sz="18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Fisik,Perubahan</a:t>
            </a:r>
            <a:r>
              <a:rPr lang="en-US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en-US" sz="18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yang ditimbulkan parameter fisik dalam  limbah ditentukan berdasarkan : jumlah padatan terlarut, kekeruhan, bau, temperatur, daya hantar listrik dan warna</a:t>
            </a:r>
          </a:p>
        </p:txBody>
      </p:sp>
    </p:spTree>
    <p:extLst>
      <p:ext uri="{BB962C8B-B14F-4D97-AF65-F5344CB8AC3E}">
        <p14:creationId xmlns:p14="http://schemas.microsoft.com/office/powerpoint/2010/main" val="30192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2971800" cy="683264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Pengertian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body" sz="quarter" idx="10"/>
          </p:nvPr>
        </p:nvSpPr>
        <p:spPr>
          <a:xfrm>
            <a:off x="990600" y="1981200"/>
            <a:ext cx="7848600" cy="38862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chemeClr val="accent6"/>
                </a:solidFill>
              </a:rPr>
              <a:t>LIMBAH</a:t>
            </a:r>
            <a:r>
              <a:rPr lang="en-US" sz="2000" dirty="0" smtClean="0"/>
              <a:t>, 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/>
              <a:t>buangan</a:t>
            </a:r>
            <a:r>
              <a:rPr lang="en-US" sz="1600" dirty="0"/>
              <a:t> yang </a:t>
            </a:r>
            <a:r>
              <a:rPr lang="en-US" sz="1600" dirty="0" err="1"/>
              <a:t>dihasilkan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proses </a:t>
            </a:r>
            <a:r>
              <a:rPr lang="en-US" sz="1600" dirty="0" err="1"/>
              <a:t>produksi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domestik</a:t>
            </a:r>
            <a:r>
              <a:rPr lang="en-US" sz="1600" dirty="0"/>
              <a:t>(</a:t>
            </a:r>
            <a:r>
              <a:rPr lang="en-US" sz="1600" dirty="0" err="1"/>
              <a:t>rumah</a:t>
            </a:r>
            <a:r>
              <a:rPr lang="en-US" sz="1600" dirty="0"/>
              <a:t> </a:t>
            </a:r>
            <a:r>
              <a:rPr lang="en-US" sz="1600" dirty="0" err="1"/>
              <a:t>tangga</a:t>
            </a:r>
            <a:r>
              <a:rPr lang="en-US" sz="1600" dirty="0"/>
              <a:t>),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dikenal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sampah</a:t>
            </a:r>
            <a:r>
              <a:rPr lang="en-US" sz="1600" dirty="0"/>
              <a:t>, yang </a:t>
            </a:r>
            <a:r>
              <a:rPr lang="en-US" sz="1600" dirty="0" err="1"/>
              <a:t>kehadirannya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tempat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dikehendaki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 smtClean="0"/>
              <a:t>ekonomis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800" b="1" i="1" dirty="0" smtClean="0">
                <a:solidFill>
                  <a:schemeClr val="accent6"/>
                </a:solidFill>
              </a:rPr>
              <a:t>LIMBAH INDUSTRI</a:t>
            </a:r>
            <a:r>
              <a:rPr lang="en-US" sz="2000" b="1" i="1" dirty="0" smtClean="0">
                <a:solidFill>
                  <a:schemeClr val="accent6"/>
                </a:solidFill>
              </a:rPr>
              <a:t>, 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1600" dirty="0" err="1"/>
              <a:t>bersumber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proses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lansung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proses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.</a:t>
            </a:r>
          </a:p>
          <a:p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Limbah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bersumber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dari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kegiatan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industri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yaitu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limbah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terproduksi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bersamaan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dengan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proses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produksi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sedang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berlangsung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dimana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produk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limbah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hadir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pada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saat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sama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. </a:t>
            </a:r>
            <a:endParaRPr lang="en-US" sz="18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1800" dirty="0" err="1" smtClean="0">
                <a:solidFill>
                  <a:schemeClr val="accent5">
                    <a:lumMod val="25000"/>
                  </a:schemeClr>
                </a:solidFill>
              </a:rPr>
              <a:t>Sedangkan</a:t>
            </a: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limbah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tidak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lansung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terproduksi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sebelum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proses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maupun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sesudah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 proses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</a:rPr>
              <a:t>produksi</a:t>
            </a:r>
            <a:endParaRPr lang="en-US" sz="180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2895600" cy="457200"/>
          </a:xfrm>
          <a:prstGeom prst="rect">
            <a:avLst/>
          </a:prstGeom>
        </p:spPr>
        <p:txBody>
          <a:bodyPr/>
          <a:lstStyle/>
          <a:p>
            <a:fld id="{05917220-0143-4C83-9284-4803F991C2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06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66800" y="1066800"/>
            <a:ext cx="7620000" cy="46482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en-US" sz="1400" dirty="0">
              <a:latin typeface="+mj-lt"/>
            </a:endParaRPr>
          </a:p>
          <a:p>
            <a:pPr marL="0" lvl="0" indent="0" algn="just">
              <a:buNone/>
            </a:pP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Padatan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n-US" sz="1400" dirty="0" err="1" smtClean="0">
                <a:latin typeface="+mj-lt"/>
              </a:rPr>
              <a:t>Padatan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terdiri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dari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bahan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padat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organik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maupun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anorganik</a:t>
            </a:r>
            <a:r>
              <a:rPr lang="en-US" sz="1400" dirty="0">
                <a:latin typeface="+mj-lt"/>
              </a:rPr>
              <a:t> yang </a:t>
            </a:r>
            <a:r>
              <a:rPr lang="en-US" sz="1400" dirty="0" err="1">
                <a:latin typeface="+mj-lt"/>
              </a:rPr>
              <a:t>larut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mengendap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maupun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suspensi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Bahan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mengendap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pada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dasar</a:t>
            </a:r>
            <a:r>
              <a:rPr lang="en-US" sz="1400" dirty="0">
                <a:latin typeface="+mj-lt"/>
              </a:rPr>
              <a:t> air yang lama </a:t>
            </a:r>
            <a:r>
              <a:rPr lang="en-US" sz="1400" dirty="0" err="1">
                <a:latin typeface="+mj-lt"/>
              </a:rPr>
              <a:t>kelamaan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menimbulkan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pendangkalan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pada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dasar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badan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penerima</a:t>
            </a:r>
            <a:r>
              <a:rPr lang="en-US" sz="1400" dirty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en-US" sz="1400" dirty="0" err="1">
                <a:latin typeface="+mj-lt"/>
              </a:rPr>
              <a:t>Akibat</a:t>
            </a:r>
            <a:r>
              <a:rPr lang="en-US" sz="1400" dirty="0">
                <a:latin typeface="+mj-lt"/>
              </a:rPr>
              <a:t> lain </a:t>
            </a:r>
            <a:r>
              <a:rPr lang="en-US" sz="1400" dirty="0" err="1">
                <a:latin typeface="+mj-lt"/>
              </a:rPr>
              <a:t>dari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padatan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menimbulkan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tumbuhnya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tanaman</a:t>
            </a:r>
            <a:r>
              <a:rPr lang="en-US" sz="1400" dirty="0">
                <a:latin typeface="+mj-lt"/>
              </a:rPr>
              <a:t> air </a:t>
            </a:r>
            <a:r>
              <a:rPr lang="en-US" sz="1400" dirty="0" err="1">
                <a:latin typeface="+mj-lt"/>
              </a:rPr>
              <a:t>tertentu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dapat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menjadi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racun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bagi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makhluk</a:t>
            </a:r>
            <a:r>
              <a:rPr lang="en-US" sz="1400" dirty="0">
                <a:latin typeface="+mj-lt"/>
              </a:rPr>
              <a:t> lain. </a:t>
            </a:r>
            <a:r>
              <a:rPr lang="en-US" sz="1400" dirty="0" err="1">
                <a:latin typeface="+mj-lt"/>
              </a:rPr>
              <a:t>Banyak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padatan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menunjukkan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banyaknya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lumpur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terkandung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dalam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air.</a:t>
            </a:r>
          </a:p>
          <a:p>
            <a:pPr marL="0" indent="0" algn="just">
              <a:buNone/>
            </a:pPr>
            <a:endParaRPr lang="en-US" sz="1400" dirty="0" smtClean="0">
              <a:latin typeface="+mj-lt"/>
            </a:endParaRPr>
          </a:p>
          <a:p>
            <a:pPr marL="0" lvl="0" indent="0" algn="just">
              <a:buNone/>
            </a:pP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Kekeruhan</a:t>
            </a:r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n-US" sz="1400" dirty="0" err="1" smtClean="0">
                <a:latin typeface="+mj-lt"/>
              </a:rPr>
              <a:t>Kekeruhan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menunjukkan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sifat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optis</a:t>
            </a:r>
            <a:r>
              <a:rPr lang="en-US" sz="1400" dirty="0">
                <a:latin typeface="+mj-lt"/>
              </a:rPr>
              <a:t> air yang </a:t>
            </a:r>
            <a:r>
              <a:rPr lang="en-US" sz="1400" dirty="0" err="1">
                <a:latin typeface="+mj-lt"/>
              </a:rPr>
              <a:t>menyebabkan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pembiasan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cahaya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dalam</a:t>
            </a:r>
            <a:r>
              <a:rPr lang="en-US" sz="1400" dirty="0">
                <a:latin typeface="+mj-lt"/>
              </a:rPr>
              <a:t> air. </a:t>
            </a:r>
            <a:r>
              <a:rPr lang="en-US" sz="1400" dirty="0" err="1">
                <a:latin typeface="+mj-lt"/>
              </a:rPr>
              <a:t>Kekeruhan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membatasi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pencahayaan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dalam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air.   </a:t>
            </a:r>
            <a:r>
              <a:rPr lang="en-US" sz="1400" dirty="0" err="1" smtClean="0">
                <a:latin typeface="+mj-lt"/>
              </a:rPr>
              <a:t>Sekalipun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ada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pengaruh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padatan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terlarut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atau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partikel</a:t>
            </a:r>
            <a:r>
              <a:rPr lang="en-US" sz="1400" dirty="0">
                <a:latin typeface="+mj-lt"/>
              </a:rPr>
              <a:t> yang </a:t>
            </a:r>
            <a:r>
              <a:rPr lang="en-US" sz="1400" dirty="0" err="1">
                <a:latin typeface="+mj-lt"/>
              </a:rPr>
              <a:t>melayang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dalam</a:t>
            </a:r>
            <a:r>
              <a:rPr lang="en-US" sz="1400" dirty="0">
                <a:latin typeface="+mj-lt"/>
              </a:rPr>
              <a:t> air </a:t>
            </a:r>
            <a:r>
              <a:rPr lang="en-US" sz="1400" dirty="0" err="1">
                <a:latin typeface="+mj-lt"/>
              </a:rPr>
              <a:t>namun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penyerapan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cahaya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dipengaruhi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juga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bentuk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ukurannya</a:t>
            </a:r>
            <a:r>
              <a:rPr lang="en-US" sz="14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en-US" sz="1400" dirty="0" err="1">
                <a:latin typeface="+mj-lt"/>
              </a:rPr>
              <a:t>Kekeruhan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terjadi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karena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adanya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bahan</a:t>
            </a:r>
            <a:r>
              <a:rPr lang="en-US" sz="1400" dirty="0">
                <a:latin typeface="+mj-lt"/>
              </a:rPr>
              <a:t> yang </a:t>
            </a:r>
            <a:r>
              <a:rPr lang="en-US" sz="1400" dirty="0" err="1">
                <a:latin typeface="+mj-lt"/>
              </a:rPr>
              <a:t>terapung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terurainya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zat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tertentu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seperti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bahan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organik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jasad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renik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lumpur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tanah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liat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benda</a:t>
            </a:r>
            <a:r>
              <a:rPr lang="en-US" sz="1400" dirty="0">
                <a:latin typeface="+mj-lt"/>
              </a:rPr>
              <a:t> lain yang </a:t>
            </a:r>
            <a:r>
              <a:rPr lang="en-US" sz="1400" dirty="0" err="1">
                <a:latin typeface="+mj-lt"/>
              </a:rPr>
              <a:t>melayang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ataupun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terapung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sangat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halus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sekali</a:t>
            </a:r>
            <a:r>
              <a:rPr lang="en-US" sz="14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en-US" sz="1400" dirty="0" err="1">
                <a:latin typeface="+mj-lt"/>
              </a:rPr>
              <a:t>Nilai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kekeruhan</a:t>
            </a:r>
            <a:r>
              <a:rPr lang="en-US" sz="1400" dirty="0">
                <a:latin typeface="+mj-lt"/>
              </a:rPr>
              <a:t> air </a:t>
            </a:r>
            <a:r>
              <a:rPr lang="en-US" sz="1400" dirty="0" err="1">
                <a:latin typeface="+mj-lt"/>
              </a:rPr>
              <a:t>dikonversikan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dalam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ukuran</a:t>
            </a:r>
            <a:r>
              <a:rPr lang="en-US" sz="1400" dirty="0">
                <a:latin typeface="+mj-lt"/>
              </a:rPr>
              <a:t> SiO2 </a:t>
            </a:r>
            <a:r>
              <a:rPr lang="en-US" sz="1400" dirty="0" err="1">
                <a:latin typeface="+mj-lt"/>
              </a:rPr>
              <a:t>dalam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satuan</a:t>
            </a:r>
            <a:r>
              <a:rPr lang="en-US" sz="1400" dirty="0">
                <a:latin typeface="+mj-lt"/>
              </a:rPr>
              <a:t> mg/1. </a:t>
            </a:r>
            <a:r>
              <a:rPr lang="en-US" sz="1400" dirty="0" err="1">
                <a:latin typeface="+mj-lt"/>
              </a:rPr>
              <a:t>Semakin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keruh</a:t>
            </a:r>
            <a:r>
              <a:rPr lang="en-US" sz="1400" dirty="0">
                <a:latin typeface="+mj-lt"/>
              </a:rPr>
              <a:t> air </a:t>
            </a:r>
            <a:r>
              <a:rPr lang="en-US" sz="1400" dirty="0" err="1">
                <a:latin typeface="+mj-lt"/>
              </a:rPr>
              <a:t>semakin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tinggi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daya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hantar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listrik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semakin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banyak</a:t>
            </a:r>
            <a:r>
              <a:rPr lang="en-US" sz="1400" dirty="0">
                <a:latin typeface="+mj-lt"/>
              </a:rPr>
              <a:t> pula </a:t>
            </a:r>
            <a:r>
              <a:rPr lang="en-US" sz="1400" dirty="0" err="1">
                <a:latin typeface="+mj-lt"/>
              </a:rPr>
              <a:t>padatannya</a:t>
            </a:r>
            <a:endParaRPr lang="en-US" sz="1400" dirty="0">
              <a:latin typeface="+mj-lt"/>
            </a:endParaRPr>
          </a:p>
          <a:p>
            <a:pPr marL="0" indent="0" algn="just">
              <a:buNone/>
            </a:pPr>
            <a:r>
              <a:rPr lang="en-US" sz="1400" dirty="0">
                <a:latin typeface="+mj-lt"/>
              </a:rPr>
              <a:t> </a:t>
            </a:r>
          </a:p>
          <a:p>
            <a:pPr algn="just"/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5933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609600"/>
            <a:ext cx="7924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rgbClr val="0070C0"/>
              </a:solidFill>
              <a:latin typeface="+mj-lt"/>
            </a:endParaRPr>
          </a:p>
          <a:p>
            <a:pPr marL="0" lvl="0" indent="0">
              <a:buNone/>
            </a:pPr>
            <a:r>
              <a:rPr lang="en-US" b="1" dirty="0" err="1">
                <a:solidFill>
                  <a:schemeClr val="accent6"/>
                </a:solidFill>
                <a:latin typeface="+mj-lt"/>
              </a:rPr>
              <a:t>Daya</a:t>
            </a:r>
            <a:r>
              <a:rPr lang="en-US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+mj-lt"/>
              </a:rPr>
              <a:t>hantar</a:t>
            </a:r>
            <a:r>
              <a:rPr lang="en-US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+mj-lt"/>
              </a:rPr>
              <a:t>listrik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0070C0"/>
                </a:solidFill>
                <a:latin typeface="+mj-lt"/>
              </a:rPr>
              <a:t>Daya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hantar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listrik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adalah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kemampuan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air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untuk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mengalirkan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arus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listrik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kemampuan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tercermin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dari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kadar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padatan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total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dalam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air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suhu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pada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saat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pengukuran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Konduktivitas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arus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listrik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mengalirkan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arusnya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tergantung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pada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mobilitas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ion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kadar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yang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terlarut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Senyawa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anorganik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merupakan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konduktor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kuat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dibandingkan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dengan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senyawa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organik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Pengukuran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daya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hantar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listrik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ini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untuk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melihat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keseimbangan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kimiawi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dalam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air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pengaruhnya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terhadap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kehidupan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biota.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 </a:t>
            </a:r>
          </a:p>
          <a:p>
            <a:pPr marL="0" lvl="0" indent="0">
              <a:buNone/>
            </a:pPr>
            <a:r>
              <a:rPr lang="en-US" b="1" dirty="0" err="1">
                <a:solidFill>
                  <a:schemeClr val="accent6"/>
                </a:solidFill>
                <a:latin typeface="+mj-lt"/>
              </a:rPr>
              <a:t>Warna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0070C0"/>
                </a:solidFill>
                <a:latin typeface="+mj-lt"/>
              </a:rPr>
              <a:t>Warna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timbul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akibat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suatu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bahan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terlarut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atau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tersuspensi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dalam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air, di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samping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adanya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bahan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pewarna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tertentu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yang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kemungkinan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mengandung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logam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berat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Bau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disebabkan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karena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adanya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campuran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dari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nitrogen,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fospor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protein, sulfur,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amoniak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hidrogen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sulfida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carbon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disulfida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zat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organik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lain.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Kecuali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bau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yang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disebabkan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bahan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beracun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jarang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merusak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kecepatan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manusia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tapi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mengganggu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ketenangan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bekerja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.</a:t>
            </a: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6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1295400"/>
            <a:ext cx="7772400" cy="4876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Bau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Bau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timbul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karena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adanya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kegiatan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mikroorganik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menguraikan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zat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organik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menghasilkan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gas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tertentu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. Di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samping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itu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bau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juga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timbul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karena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terjadinya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reaksi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kimia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menimbulkan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gas.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Kuat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tidaknya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bau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dihasilkan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tergantung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jenis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banyak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gas yang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ditimbulkan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 </a:t>
            </a:r>
          </a:p>
          <a:p>
            <a:pPr marL="0" lvl="0" indent="0">
              <a:buNone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Temperatur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0000"/>
                </a:solidFill>
                <a:latin typeface="Arial Rounded MT Bold" pitchFamily="34" charset="0"/>
              </a:rPr>
              <a:t>Temperatur</a:t>
            </a:r>
            <a:r>
              <a:rPr lang="en-US" sz="16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air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limbah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mempengaruhi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badan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penerima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bila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terdapat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perbedaan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suhu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yang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cukup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besar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.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Temperatur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air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limbah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akan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mempengaruhi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kecepatan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reaksi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kimia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serta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tata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kehidupan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dalam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air.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Perubahan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suhu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memperlihatkan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aktivitas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kimiawi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biologis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benda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padat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dan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gas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dalam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air.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Pembusukan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terjadi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suhu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yang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tinggi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dan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tingkatan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oksidasi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zat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organik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jauh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lebih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besar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suhu</a:t>
            </a:r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 yang </a:t>
            </a:r>
            <a:r>
              <a:rPr lang="en-US" sz="1600" dirty="0" err="1">
                <a:solidFill>
                  <a:srgbClr val="FF0000"/>
                </a:solidFill>
                <a:latin typeface="Arial Rounded MT Bold" pitchFamily="34" charset="0"/>
              </a:rPr>
              <a:t>tinggi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52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590800"/>
            <a:ext cx="5484812" cy="914400"/>
          </a:xfrm>
        </p:spPr>
        <p:txBody>
          <a:bodyPr/>
          <a:lstStyle/>
          <a:p>
            <a:r>
              <a:rPr lang="en-US" sz="6000" dirty="0" err="1" smtClean="0">
                <a:solidFill>
                  <a:srgbClr val="00B050"/>
                </a:solidFill>
                <a:latin typeface="Arial Rounded MT Bold" pitchFamily="34" charset="0"/>
              </a:rPr>
              <a:t>Sifat</a:t>
            </a:r>
            <a:r>
              <a:rPr lang="en-US" sz="60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6000" dirty="0">
                <a:solidFill>
                  <a:srgbClr val="00B050"/>
                </a:solidFill>
                <a:latin typeface="Arial Rounded MT Bold" pitchFamily="34" charset="0"/>
              </a:rPr>
              <a:t>K</a:t>
            </a:r>
            <a:r>
              <a:rPr lang="en-US" sz="6000" dirty="0" smtClean="0">
                <a:solidFill>
                  <a:srgbClr val="00B050"/>
                </a:solidFill>
                <a:latin typeface="Arial Rounded MT Bold" pitchFamily="34" charset="0"/>
              </a:rPr>
              <a:t>imia</a:t>
            </a:r>
            <a:endParaRPr lang="en-US" sz="6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378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KARAKTERISTK LIMBAH  :   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14400"/>
            <a:ext cx="7848600" cy="738814"/>
          </a:xfrm>
        </p:spPr>
        <p:txBody>
          <a:bodyPr/>
          <a:lstStyle/>
          <a:p>
            <a:pPr marL="0" indent="0" algn="just">
              <a:buNone/>
            </a:pPr>
            <a:r>
              <a:rPr lang="en-US" sz="1400" b="1" dirty="0" err="1"/>
              <a:t>Sifat</a:t>
            </a:r>
            <a:r>
              <a:rPr lang="en-US" sz="1400" b="1" dirty="0"/>
              <a:t> </a:t>
            </a:r>
            <a:r>
              <a:rPr lang="en-US" sz="1400" dirty="0" err="1" smtClean="0"/>
              <a:t>Bahan</a:t>
            </a:r>
            <a:r>
              <a:rPr lang="en-US" sz="1400" dirty="0" smtClean="0"/>
              <a:t> </a:t>
            </a:r>
            <a:r>
              <a:rPr lang="en-US" sz="1400" dirty="0" err="1"/>
              <a:t>kimia</a:t>
            </a:r>
            <a:r>
              <a:rPr lang="en-US" sz="1400" dirty="0"/>
              <a:t> yang </a:t>
            </a: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air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menentukan</a:t>
            </a:r>
            <a:r>
              <a:rPr lang="en-US" sz="1400" dirty="0"/>
              <a:t> </a:t>
            </a:r>
            <a:r>
              <a:rPr lang="en-US" sz="1400" dirty="0" err="1"/>
              <a:t>sifat</a:t>
            </a:r>
            <a:r>
              <a:rPr lang="en-US" sz="1400" dirty="0"/>
              <a:t> air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keracunan</a:t>
            </a:r>
            <a:r>
              <a:rPr lang="en-US" sz="1400" dirty="0"/>
              <a:t>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bahaya</a:t>
            </a:r>
            <a:r>
              <a:rPr lang="en-US" sz="1400" dirty="0"/>
              <a:t> yang </a:t>
            </a:r>
            <a:r>
              <a:rPr lang="en-US" sz="1400" dirty="0" err="1"/>
              <a:t>ditimbulkan</a:t>
            </a:r>
            <a:r>
              <a:rPr lang="en-US" sz="1400" dirty="0"/>
              <a:t>. </a:t>
            </a:r>
            <a:r>
              <a:rPr lang="en-US" sz="1400" dirty="0" err="1"/>
              <a:t>Semakin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konsentrasi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pencemar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air </a:t>
            </a:r>
            <a:r>
              <a:rPr lang="en-US" sz="1400" dirty="0" err="1"/>
              <a:t>semakin</a:t>
            </a:r>
            <a:r>
              <a:rPr lang="en-US" sz="1400" dirty="0"/>
              <a:t> </a:t>
            </a:r>
            <a:r>
              <a:rPr lang="en-US" sz="1400" dirty="0" err="1"/>
              <a:t>terbatas</a:t>
            </a:r>
            <a:r>
              <a:rPr lang="en-US" sz="1400" dirty="0"/>
              <a:t> </a:t>
            </a:r>
            <a:r>
              <a:rPr lang="en-US" sz="1400" dirty="0" err="1"/>
              <a:t>penggunaan</a:t>
            </a:r>
            <a:r>
              <a:rPr lang="en-US" sz="1400" dirty="0"/>
              <a:t> air. </a:t>
            </a:r>
            <a:r>
              <a:rPr lang="en-US" sz="1400" dirty="0" err="1"/>
              <a:t>Karakteristik</a:t>
            </a:r>
            <a:r>
              <a:rPr lang="en-US" sz="1400" dirty="0"/>
              <a:t> </a:t>
            </a:r>
            <a:r>
              <a:rPr lang="en-US" sz="1400" dirty="0" err="1"/>
              <a:t>kimia</a:t>
            </a:r>
            <a:r>
              <a:rPr lang="en-US" sz="1400" dirty="0"/>
              <a:t> </a:t>
            </a:r>
            <a:r>
              <a:rPr lang="en-US" sz="1400" dirty="0" err="1"/>
              <a:t>terdiri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kimia</a:t>
            </a:r>
            <a:r>
              <a:rPr lang="en-US" sz="1400" dirty="0"/>
              <a:t> </a:t>
            </a:r>
            <a:r>
              <a:rPr lang="en-US" sz="1400" dirty="0" err="1"/>
              <a:t>anorganik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kimia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023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3048000" cy="531812"/>
          </a:xfrm>
        </p:spPr>
        <p:txBody>
          <a:bodyPr/>
          <a:lstStyle/>
          <a:p>
            <a:r>
              <a:rPr lang="en-US" sz="2800" dirty="0" smtClean="0">
                <a:solidFill>
                  <a:srgbClr val="00B050"/>
                </a:solidFill>
              </a:rPr>
              <a:t>SIFAT KIMIA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1752600"/>
            <a:ext cx="7696200" cy="4419600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en-US" sz="1600" b="1" dirty="0">
                <a:solidFill>
                  <a:srgbClr val="00B050"/>
                </a:solidFill>
              </a:rPr>
              <a:t> </a:t>
            </a:r>
            <a:r>
              <a:rPr lang="en-US" sz="1600" b="1" dirty="0" smtClean="0">
                <a:solidFill>
                  <a:srgbClr val="00B050"/>
                </a:solidFill>
              </a:rPr>
              <a:t>Biochemical </a:t>
            </a:r>
            <a:r>
              <a:rPr lang="en-US" sz="1600" b="1" dirty="0" err="1">
                <a:solidFill>
                  <a:srgbClr val="00B050"/>
                </a:solidFill>
              </a:rPr>
              <a:t>Oxigen</a:t>
            </a:r>
            <a:r>
              <a:rPr lang="en-US" sz="1600" b="1" dirty="0">
                <a:solidFill>
                  <a:srgbClr val="00B050"/>
                </a:solidFill>
              </a:rPr>
              <a:t> Demand (BOD)</a:t>
            </a:r>
          </a:p>
          <a:p>
            <a:pPr algn="just">
              <a:buBlip>
                <a:blip r:embed="rId2"/>
              </a:buBlip>
            </a:pPr>
            <a:endParaRPr lang="en-US" sz="1400" dirty="0"/>
          </a:p>
          <a:p>
            <a:pPr marL="517525" lvl="1" indent="0" algn="just">
              <a:buNone/>
            </a:pPr>
            <a:r>
              <a:rPr lang="en-US" sz="1400" dirty="0" err="1"/>
              <a:t>Dalam</a:t>
            </a:r>
            <a:r>
              <a:rPr lang="en-US" sz="1400" dirty="0"/>
              <a:t> air </a:t>
            </a:r>
            <a:r>
              <a:rPr lang="en-US" sz="1400" dirty="0" err="1"/>
              <a:t>buangan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zat</a:t>
            </a:r>
            <a:r>
              <a:rPr lang="en-US" sz="1400" dirty="0"/>
              <a:t> </a:t>
            </a:r>
            <a:r>
              <a:rPr lang="en-US" sz="1400" dirty="0" err="1"/>
              <a:t>organik</a:t>
            </a:r>
            <a:r>
              <a:rPr lang="en-US" sz="1400" dirty="0"/>
              <a:t> yang </a:t>
            </a:r>
            <a:r>
              <a:rPr lang="en-US" sz="1400" dirty="0" err="1"/>
              <a:t>terdiri</a:t>
            </a:r>
            <a:r>
              <a:rPr lang="en-US" sz="1400" dirty="0"/>
              <a:t>,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unsur</a:t>
            </a:r>
            <a:r>
              <a:rPr lang="en-US" sz="1400" dirty="0"/>
              <a:t> </a:t>
            </a:r>
            <a:r>
              <a:rPr lang="en-US" sz="1400" dirty="0" err="1"/>
              <a:t>karbon</a:t>
            </a:r>
            <a:r>
              <a:rPr lang="en-US" sz="1400" dirty="0"/>
              <a:t>, </a:t>
            </a:r>
            <a:r>
              <a:rPr lang="en-US" sz="1400" dirty="0" err="1"/>
              <a:t>hidrogen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oksigen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unsur</a:t>
            </a:r>
            <a:r>
              <a:rPr lang="en-US" sz="1400" dirty="0"/>
              <a:t> </a:t>
            </a:r>
            <a:r>
              <a:rPr lang="en-US" sz="1400" dirty="0" err="1"/>
              <a:t>tambahan</a:t>
            </a:r>
            <a:r>
              <a:rPr lang="en-US" sz="1400" dirty="0"/>
              <a:t> yang lain </a:t>
            </a:r>
            <a:r>
              <a:rPr lang="en-US" sz="1400" dirty="0" err="1"/>
              <a:t>seperti</a:t>
            </a:r>
            <a:r>
              <a:rPr lang="en-US" sz="1400" dirty="0"/>
              <a:t> nitrogen, </a:t>
            </a:r>
            <a:r>
              <a:rPr lang="en-US" sz="1400" dirty="0" err="1"/>
              <a:t>belerang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lain-lain yang </a:t>
            </a:r>
            <a:r>
              <a:rPr lang="en-US" sz="1400" dirty="0" err="1"/>
              <a:t>cenderung</a:t>
            </a:r>
            <a:r>
              <a:rPr lang="en-US" sz="1400" dirty="0"/>
              <a:t> </a:t>
            </a:r>
            <a:r>
              <a:rPr lang="en-US" sz="1400" dirty="0" err="1"/>
              <a:t>menyerap</a:t>
            </a:r>
            <a:r>
              <a:rPr lang="en-US" sz="1400" dirty="0"/>
              <a:t> </a:t>
            </a:r>
            <a:r>
              <a:rPr lang="en-US" sz="1400" dirty="0" err="1"/>
              <a:t>oksigen</a:t>
            </a:r>
            <a:r>
              <a:rPr lang="en-US" sz="1400" dirty="0"/>
              <a:t>. </a:t>
            </a:r>
            <a:r>
              <a:rPr lang="en-US" sz="1400" dirty="0" err="1"/>
              <a:t>Oksigen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dipergunakan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menguraikan</a:t>
            </a:r>
            <a:r>
              <a:rPr lang="en-US" sz="1400" dirty="0"/>
              <a:t> </a:t>
            </a:r>
            <a:r>
              <a:rPr lang="en-US" sz="1400" dirty="0" err="1"/>
              <a:t>senyawa</a:t>
            </a:r>
            <a:r>
              <a:rPr lang="en-US" sz="1400" dirty="0"/>
              <a:t> </a:t>
            </a:r>
            <a:r>
              <a:rPr lang="en-US" sz="1400" dirty="0" err="1"/>
              <a:t>organik</a:t>
            </a:r>
            <a:r>
              <a:rPr lang="en-US" sz="1400" dirty="0"/>
              <a:t>.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akhirnya</a:t>
            </a:r>
            <a:r>
              <a:rPr lang="en-US" sz="1400" dirty="0"/>
              <a:t> </a:t>
            </a:r>
            <a:r>
              <a:rPr lang="en-US" sz="1400" dirty="0" err="1"/>
              <a:t>kadar</a:t>
            </a:r>
            <a:r>
              <a:rPr lang="en-US" sz="1400" dirty="0"/>
              <a:t> </a:t>
            </a:r>
            <a:r>
              <a:rPr lang="en-US" sz="1400" dirty="0" err="1"/>
              <a:t>oksigen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air </a:t>
            </a:r>
            <a:r>
              <a:rPr lang="en-US" sz="1400" dirty="0" err="1"/>
              <a:t>buangan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keruh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kemungkinan</a:t>
            </a:r>
            <a:r>
              <a:rPr lang="en-US" sz="1400" dirty="0"/>
              <a:t> </a:t>
            </a:r>
            <a:r>
              <a:rPr lang="en-US" sz="1400" dirty="0" err="1"/>
              <a:t>berbau</a:t>
            </a:r>
            <a:r>
              <a:rPr lang="en-US" sz="1400" dirty="0"/>
              <a:t>. </a:t>
            </a:r>
            <a:r>
              <a:rPr lang="en-US" sz="1400" dirty="0" err="1"/>
              <a:t>Pengukuran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 Biochemical </a:t>
            </a:r>
            <a:r>
              <a:rPr lang="en-US" sz="1400" dirty="0" err="1"/>
              <a:t>Oxigen</a:t>
            </a:r>
            <a:r>
              <a:rPr lang="en-US" sz="1400" dirty="0"/>
              <a:t> Demand (BOD)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oksigen</a:t>
            </a:r>
            <a:r>
              <a:rPr lang="en-US" sz="1400" dirty="0"/>
              <a:t> yang </a:t>
            </a:r>
            <a:r>
              <a:rPr lang="en-US" sz="1400" dirty="0" err="1"/>
              <a:t>terlarut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air </a:t>
            </a:r>
            <a:r>
              <a:rPr lang="en-US" sz="1400" dirty="0" err="1"/>
              <a:t>buangan</a:t>
            </a:r>
            <a:r>
              <a:rPr lang="en-US" sz="1400" dirty="0"/>
              <a:t> yang </a:t>
            </a:r>
            <a:r>
              <a:rPr lang="en-US" sz="1400" dirty="0" err="1"/>
              <a:t>dipergunakan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menguraikan</a:t>
            </a:r>
            <a:r>
              <a:rPr lang="en-US" sz="1400" dirty="0"/>
              <a:t> </a:t>
            </a:r>
            <a:r>
              <a:rPr lang="en-US" sz="1400" dirty="0" err="1"/>
              <a:t>senyawa</a:t>
            </a:r>
            <a:r>
              <a:rPr lang="en-US" sz="1400" dirty="0"/>
              <a:t> </a:t>
            </a:r>
            <a:r>
              <a:rPr lang="en-US" sz="1400" dirty="0" err="1"/>
              <a:t>organik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bantuan</a:t>
            </a:r>
            <a:r>
              <a:rPr lang="en-US" sz="1400" dirty="0"/>
              <a:t>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kondisi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.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umumnya</a:t>
            </a:r>
            <a:r>
              <a:rPr lang="en-US" sz="1400" dirty="0"/>
              <a:t> proses </a:t>
            </a:r>
            <a:r>
              <a:rPr lang="en-US" sz="1400" dirty="0" err="1"/>
              <a:t>penguraian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temperatur</a:t>
            </a:r>
            <a:r>
              <a:rPr lang="en-US" sz="1400" dirty="0"/>
              <a:t> 20°C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5 </a:t>
            </a:r>
            <a:r>
              <a:rPr lang="en-US" sz="1400" dirty="0" err="1"/>
              <a:t>hari</a:t>
            </a:r>
            <a:r>
              <a:rPr lang="en-US" sz="1400" dirty="0"/>
              <a:t>.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satuannya</a:t>
            </a:r>
            <a:r>
              <a:rPr lang="en-US" sz="1400" dirty="0"/>
              <a:t> 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dinyatakan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mg </a:t>
            </a:r>
            <a:r>
              <a:rPr lang="en-US" sz="1400" dirty="0" err="1"/>
              <a:t>perliter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kg.</a:t>
            </a:r>
          </a:p>
          <a:p>
            <a:pPr algn="just">
              <a:buBlip>
                <a:blip r:embed="rId2"/>
              </a:buBlip>
            </a:pPr>
            <a:endParaRPr lang="en-US" sz="1400" dirty="0"/>
          </a:p>
          <a:p>
            <a:pPr marL="457200" lvl="1" indent="-398463" algn="just">
              <a:buBlip>
                <a:blip r:embed="rId2"/>
              </a:buBlip>
            </a:pPr>
            <a:r>
              <a:rPr lang="en-US" b="1" dirty="0">
                <a:solidFill>
                  <a:srgbClr val="00B050"/>
                </a:solidFill>
              </a:rPr>
              <a:t>Chemical </a:t>
            </a:r>
            <a:r>
              <a:rPr lang="en-US" b="1" dirty="0" err="1">
                <a:solidFill>
                  <a:srgbClr val="00B050"/>
                </a:solidFill>
              </a:rPr>
              <a:t>Oxigen</a:t>
            </a:r>
            <a:r>
              <a:rPr lang="en-US" b="1" dirty="0">
                <a:solidFill>
                  <a:srgbClr val="00B050"/>
                </a:solidFill>
              </a:rPr>
              <a:t> Demand (COD)</a:t>
            </a:r>
          </a:p>
          <a:p>
            <a:pPr algn="just">
              <a:buBlip>
                <a:blip r:embed="rId2"/>
              </a:buBlip>
            </a:pPr>
            <a:endParaRPr lang="en-US" sz="1400" dirty="0"/>
          </a:p>
          <a:p>
            <a:pPr marL="517525" lvl="1" indent="0" algn="just">
              <a:buNone/>
            </a:pPr>
            <a:r>
              <a:rPr lang="en-US" sz="1400" dirty="0" err="1"/>
              <a:t>Bentuk</a:t>
            </a:r>
            <a:r>
              <a:rPr lang="en-US" sz="1400" dirty="0"/>
              <a:t> lain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mengukur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oksigen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COD. </a:t>
            </a:r>
            <a:r>
              <a:rPr lang="en-US" sz="1400" dirty="0" err="1"/>
              <a:t>Pengukuran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diperlukan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mengukur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oksigen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zat</a:t>
            </a:r>
            <a:r>
              <a:rPr lang="en-US" sz="1400" dirty="0"/>
              <a:t> </a:t>
            </a:r>
            <a:r>
              <a:rPr lang="en-US" sz="1400" dirty="0" err="1"/>
              <a:t>organik</a:t>
            </a:r>
            <a:r>
              <a:rPr lang="en-US" sz="1400" dirty="0"/>
              <a:t> yang </a:t>
            </a:r>
            <a:r>
              <a:rPr lang="en-US" sz="1400" dirty="0" err="1"/>
              <a:t>sukar</a:t>
            </a:r>
            <a:r>
              <a:rPr lang="en-US" sz="1400" dirty="0"/>
              <a:t> </a:t>
            </a:r>
            <a:r>
              <a:rPr lang="en-US" sz="1400" dirty="0" err="1"/>
              <a:t>dihancurkan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oksidasi</a:t>
            </a:r>
            <a:r>
              <a:rPr lang="en-US" sz="1400" dirty="0"/>
              <a:t>.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dibutuhkan</a:t>
            </a:r>
            <a:r>
              <a:rPr lang="en-US" sz="1400" dirty="0"/>
              <a:t> </a:t>
            </a:r>
            <a:r>
              <a:rPr lang="en-US" sz="1400" dirty="0" err="1"/>
              <a:t>bantuan</a:t>
            </a:r>
            <a:r>
              <a:rPr lang="en-US" sz="1400" dirty="0"/>
              <a:t> </a:t>
            </a:r>
            <a:r>
              <a:rPr lang="en-US" sz="1400" dirty="0" err="1"/>
              <a:t>pereaksi</a:t>
            </a:r>
            <a:r>
              <a:rPr lang="en-US" sz="1400" dirty="0"/>
              <a:t> </a:t>
            </a:r>
            <a:r>
              <a:rPr lang="en-US" sz="1400" dirty="0" err="1"/>
              <a:t>oksidator</a:t>
            </a:r>
            <a:r>
              <a:rPr lang="en-US" sz="1400" dirty="0"/>
              <a:t> yang </a:t>
            </a:r>
            <a:r>
              <a:rPr lang="en-US" sz="1400" dirty="0" err="1"/>
              <a:t>kuat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suasana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. </a:t>
            </a:r>
            <a:r>
              <a:rPr lang="en-US" sz="1400" dirty="0" err="1"/>
              <a:t>Nilai</a:t>
            </a:r>
            <a:r>
              <a:rPr lang="en-US" sz="1400" dirty="0"/>
              <a:t> BOD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kecil</a:t>
            </a:r>
            <a:r>
              <a:rPr lang="en-US" sz="1400" dirty="0"/>
              <a:t> </a:t>
            </a:r>
            <a:r>
              <a:rPr lang="en-US" sz="1400" dirty="0" err="1"/>
              <a:t>daripada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 COD </a:t>
            </a:r>
            <a:r>
              <a:rPr lang="en-US" sz="1400" dirty="0" err="1"/>
              <a:t>diukur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senyawa</a:t>
            </a:r>
            <a:r>
              <a:rPr lang="en-US" sz="1400" dirty="0"/>
              <a:t> </a:t>
            </a:r>
            <a:r>
              <a:rPr lang="en-US" sz="1400" dirty="0" err="1"/>
              <a:t>organik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diuraikan</a:t>
            </a:r>
            <a:r>
              <a:rPr lang="en-US" sz="1400" dirty="0"/>
              <a:t>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senyawa</a:t>
            </a:r>
            <a:r>
              <a:rPr lang="en-US" sz="1400" dirty="0"/>
              <a:t> </a:t>
            </a:r>
            <a:r>
              <a:rPr lang="en-US" sz="1400" dirty="0" err="1"/>
              <a:t>organik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berurai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1061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990600"/>
            <a:ext cx="7924800" cy="5715000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en-US" sz="1600" dirty="0">
                <a:solidFill>
                  <a:srgbClr val="00B050"/>
                </a:solidFill>
              </a:rPr>
              <a:t>pH (</a:t>
            </a:r>
            <a:r>
              <a:rPr lang="en-US" sz="1600" dirty="0" err="1">
                <a:solidFill>
                  <a:srgbClr val="00B050"/>
                </a:solidFill>
              </a:rPr>
              <a:t>Derajat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Keasaman</a:t>
            </a:r>
            <a:r>
              <a:rPr lang="en-US" sz="1600" dirty="0">
                <a:solidFill>
                  <a:srgbClr val="00B050"/>
                </a:solidFill>
              </a:rPr>
              <a:t>) : 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rgbClr val="00B050"/>
                </a:solidFill>
              </a:rPr>
              <a:t> </a:t>
            </a:r>
            <a:endParaRPr lang="en-US" sz="1400" dirty="0" smtClean="0">
              <a:solidFill>
                <a:srgbClr val="00B050"/>
              </a:solidFill>
            </a:endParaRPr>
          </a:p>
          <a:p>
            <a:pPr marL="517525" lvl="1" indent="0" algn="just">
              <a:buNone/>
            </a:pPr>
            <a:r>
              <a:rPr lang="en-US" sz="1400" dirty="0" err="1" smtClean="0"/>
              <a:t>Didefinisikan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pH = - log (H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) yang </a:t>
            </a:r>
            <a:r>
              <a:rPr lang="en-US" sz="1400" dirty="0" err="1" smtClean="0"/>
              <a:t>menunjukkan</a:t>
            </a:r>
            <a:r>
              <a:rPr lang="en-US" sz="1400" dirty="0" smtClean="0"/>
              <a:t> </a:t>
            </a:r>
            <a:r>
              <a:rPr lang="en-US" sz="1400" dirty="0" err="1" smtClean="0"/>
              <a:t>tingkat</a:t>
            </a:r>
            <a:r>
              <a:rPr lang="en-US" sz="1400" dirty="0" smtClean="0"/>
              <a:t> </a:t>
            </a:r>
            <a:r>
              <a:rPr lang="en-US" sz="1400" dirty="0" err="1" smtClean="0"/>
              <a:t>keasaman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kebasaan</a:t>
            </a:r>
            <a:r>
              <a:rPr lang="en-US" sz="1400" dirty="0" smtClean="0"/>
              <a:t>. </a:t>
            </a:r>
          </a:p>
          <a:p>
            <a:pPr marL="517525" lvl="1" indent="0" algn="just">
              <a:buNone/>
            </a:pPr>
            <a:r>
              <a:rPr lang="en-US" sz="1400" dirty="0" err="1" smtClean="0"/>
              <a:t>Keasaman</a:t>
            </a:r>
            <a:r>
              <a:rPr lang="en-US" sz="1400" dirty="0" smtClean="0"/>
              <a:t> </a:t>
            </a:r>
            <a:r>
              <a:rPr lang="en-US" sz="1400" dirty="0"/>
              <a:t>air </a:t>
            </a:r>
            <a:r>
              <a:rPr lang="en-US" sz="1400" dirty="0" err="1"/>
              <a:t>diukur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pH meter. </a:t>
            </a:r>
            <a:r>
              <a:rPr lang="en-US" sz="1400" dirty="0" err="1"/>
              <a:t>Keasaman</a:t>
            </a:r>
            <a:r>
              <a:rPr lang="en-US" sz="1400" dirty="0"/>
              <a:t> </a:t>
            </a:r>
            <a:r>
              <a:rPr lang="en-US" sz="1400" dirty="0" err="1"/>
              <a:t>ditetapkan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rendahnya</a:t>
            </a:r>
            <a:r>
              <a:rPr lang="en-US" sz="1400" dirty="0"/>
              <a:t> </a:t>
            </a:r>
            <a:r>
              <a:rPr lang="en-US" sz="1400" dirty="0" err="1"/>
              <a:t>konsentrasi</a:t>
            </a:r>
            <a:r>
              <a:rPr lang="en-US" sz="1400" dirty="0"/>
              <a:t> ion </a:t>
            </a:r>
            <a:r>
              <a:rPr lang="en-US" sz="1400" dirty="0" err="1"/>
              <a:t>hidrogen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air, </a:t>
            </a:r>
          </a:p>
          <a:p>
            <a:pPr marL="517525" lvl="1" indent="0" algn="just">
              <a:buNone/>
            </a:pPr>
            <a:r>
              <a:rPr lang="en-US" sz="1400" dirty="0"/>
              <a:t>Air </a:t>
            </a:r>
            <a:r>
              <a:rPr lang="en-US" sz="1400" dirty="0" err="1"/>
              <a:t>buangan</a:t>
            </a:r>
            <a:r>
              <a:rPr lang="en-US" sz="1400" dirty="0"/>
              <a:t> yang </a:t>
            </a:r>
            <a:r>
              <a:rPr lang="en-US" sz="1400" dirty="0" err="1"/>
              <a:t>mempunyai</a:t>
            </a:r>
            <a:r>
              <a:rPr lang="en-US" sz="1400" dirty="0"/>
              <a:t> pH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rendah</a:t>
            </a:r>
            <a:r>
              <a:rPr lang="en-US" sz="1400" dirty="0"/>
              <a:t> </a:t>
            </a:r>
            <a:r>
              <a:rPr lang="en-US" sz="1400" dirty="0" err="1"/>
              <a:t>menjadikan</a:t>
            </a:r>
            <a:r>
              <a:rPr lang="en-US" sz="1400" dirty="0"/>
              <a:t> air </a:t>
            </a:r>
            <a:r>
              <a:rPr lang="en-US" sz="1400" dirty="0" err="1"/>
              <a:t>steril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akibatnya</a:t>
            </a:r>
            <a:r>
              <a:rPr lang="en-US" sz="1400" dirty="0"/>
              <a:t> </a:t>
            </a:r>
            <a:r>
              <a:rPr lang="en-US" sz="1400" dirty="0" err="1"/>
              <a:t>membunuh</a:t>
            </a:r>
            <a:r>
              <a:rPr lang="en-US" sz="1400" dirty="0"/>
              <a:t> </a:t>
            </a:r>
            <a:r>
              <a:rPr lang="en-US" sz="1400" dirty="0" err="1"/>
              <a:t>mikroorganisme</a:t>
            </a:r>
            <a:r>
              <a:rPr lang="en-US" sz="1400" dirty="0"/>
              <a:t> air yang </a:t>
            </a:r>
            <a:r>
              <a:rPr lang="en-US" sz="1400" dirty="0" err="1"/>
              <a:t>diperlukan</a:t>
            </a:r>
            <a:r>
              <a:rPr lang="en-US" sz="1400" dirty="0"/>
              <a:t>. </a:t>
            </a:r>
            <a:r>
              <a:rPr lang="en-US" sz="1400" dirty="0" err="1"/>
              <a:t>Demikian</a:t>
            </a:r>
            <a:r>
              <a:rPr lang="en-US" sz="1400" dirty="0"/>
              <a:t>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makhluk</a:t>
            </a:r>
            <a:r>
              <a:rPr lang="en-US" sz="1400" dirty="0"/>
              <a:t> lain, </a:t>
            </a:r>
            <a:r>
              <a:rPr lang="en-US" sz="1400" dirty="0" err="1"/>
              <a:t>misalnya</a:t>
            </a:r>
            <a:r>
              <a:rPr lang="en-US" sz="1400" dirty="0"/>
              <a:t> </a:t>
            </a:r>
            <a:r>
              <a:rPr lang="en-US" sz="1400" dirty="0" err="1"/>
              <a:t>ikan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hidup,Air</a:t>
            </a:r>
            <a:r>
              <a:rPr lang="en-US" sz="1400" dirty="0"/>
              <a:t> yang </a:t>
            </a:r>
            <a:r>
              <a:rPr lang="en-US" sz="1400" dirty="0" err="1"/>
              <a:t>mempunyai</a:t>
            </a:r>
            <a:r>
              <a:rPr lang="en-US" sz="1400" dirty="0"/>
              <a:t> pH </a:t>
            </a:r>
            <a:r>
              <a:rPr lang="en-US" sz="1400" dirty="0" err="1"/>
              <a:t>rendah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air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korosif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endParaRPr lang="en-US" sz="1400" dirty="0"/>
          </a:p>
          <a:p>
            <a:pPr marL="517525" lvl="1" indent="0" algn="just">
              <a:buNone/>
            </a:pPr>
            <a:r>
              <a:rPr lang="en-US" sz="1400" dirty="0" err="1"/>
              <a:t>konstruksi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besi</a:t>
            </a:r>
            <a:r>
              <a:rPr lang="en-US" sz="1400" dirty="0"/>
              <a:t>. </a:t>
            </a:r>
            <a:r>
              <a:rPr lang="en-US" sz="1400" dirty="0" err="1"/>
              <a:t>Buangan</a:t>
            </a:r>
            <a:r>
              <a:rPr lang="en-US" sz="1400" dirty="0"/>
              <a:t> yang </a:t>
            </a:r>
            <a:r>
              <a:rPr lang="en-US" sz="1400" dirty="0" err="1"/>
              <a:t>bersifat</a:t>
            </a:r>
            <a:r>
              <a:rPr lang="en-US" sz="1400" dirty="0"/>
              <a:t> alkalis (</a:t>
            </a:r>
            <a:r>
              <a:rPr lang="en-US" sz="1400" dirty="0" err="1"/>
              <a:t>basa</a:t>
            </a:r>
            <a:r>
              <a:rPr lang="en-US" sz="1400" dirty="0"/>
              <a:t>) </a:t>
            </a:r>
            <a:r>
              <a:rPr lang="en-US" sz="1400" dirty="0" err="1"/>
              <a:t>bersumber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buangan</a:t>
            </a:r>
            <a:r>
              <a:rPr lang="en-US" sz="1400" dirty="0"/>
              <a:t> </a:t>
            </a:r>
            <a:r>
              <a:rPr lang="en-US" sz="1400" dirty="0" err="1"/>
              <a:t>mengandung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anorganik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senyawa</a:t>
            </a:r>
            <a:r>
              <a:rPr lang="en-US" sz="1400" dirty="0"/>
              <a:t> </a:t>
            </a:r>
            <a:r>
              <a:rPr lang="en-US" sz="1400" dirty="0" err="1"/>
              <a:t>karbonat</a:t>
            </a:r>
            <a:r>
              <a:rPr lang="en-US" sz="1400" dirty="0"/>
              <a:t>, </a:t>
            </a:r>
            <a:r>
              <a:rPr lang="en-US" sz="1400" dirty="0" err="1"/>
              <a:t>bikarbonat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hidroksida</a:t>
            </a:r>
            <a:r>
              <a:rPr lang="en-US" sz="1400" dirty="0"/>
              <a:t>. </a:t>
            </a:r>
            <a:r>
              <a:rPr lang="en-US" sz="1400" dirty="0" err="1"/>
              <a:t>Buangan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berasal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kimia</a:t>
            </a:r>
            <a:r>
              <a:rPr lang="en-US" sz="1400" dirty="0"/>
              <a:t> yang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, </a:t>
            </a:r>
            <a:r>
              <a:rPr lang="en-US" sz="1400" dirty="0" err="1"/>
              <a:t>misalnya</a:t>
            </a:r>
            <a:r>
              <a:rPr lang="en-US" sz="1400" dirty="0"/>
              <a:t> </a:t>
            </a:r>
            <a:r>
              <a:rPr lang="en-US" sz="1400" dirty="0" err="1"/>
              <a:t>buangan</a:t>
            </a:r>
            <a:r>
              <a:rPr lang="en-US" sz="1400" dirty="0"/>
              <a:t> </a:t>
            </a:r>
            <a:r>
              <a:rPr lang="en-US" sz="1400" dirty="0" err="1"/>
              <a:t>mengandung</a:t>
            </a:r>
            <a:r>
              <a:rPr lang="en-US" sz="1400" dirty="0"/>
              <a:t> 582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khlorida</a:t>
            </a:r>
            <a:r>
              <a:rPr lang="en-US" sz="1400" dirty="0"/>
              <a:t>,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sulfat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lain-lain.</a:t>
            </a:r>
          </a:p>
          <a:p>
            <a:pPr marL="517525" lvl="1" indent="0" algn="just">
              <a:buNone/>
            </a:pPr>
            <a:r>
              <a:rPr lang="en-US" sz="1400" dirty="0"/>
              <a:t> </a:t>
            </a:r>
            <a:endParaRPr lang="en-US" sz="1400" dirty="0" smtClean="0"/>
          </a:p>
          <a:p>
            <a:pPr algn="just">
              <a:buBlip>
                <a:blip r:embed="rId2"/>
              </a:buBlip>
            </a:pPr>
            <a:r>
              <a:rPr lang="en-US" sz="1800" dirty="0" err="1" smtClean="0">
                <a:solidFill>
                  <a:srgbClr val="00B050"/>
                </a:solidFill>
              </a:rPr>
              <a:t>Alkalinitas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en-US" sz="1400" dirty="0"/>
          </a:p>
          <a:p>
            <a:pPr marL="517525" lvl="1" indent="0" algn="just">
              <a:buNone/>
            </a:pP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rendahnya</a:t>
            </a:r>
            <a:r>
              <a:rPr lang="en-US" sz="1400" dirty="0"/>
              <a:t> </a:t>
            </a:r>
            <a:r>
              <a:rPr lang="en-US" sz="1400" dirty="0" err="1"/>
              <a:t>alkalinitas</a:t>
            </a:r>
            <a:r>
              <a:rPr lang="en-US" sz="1400" dirty="0"/>
              <a:t> air </a:t>
            </a:r>
            <a:r>
              <a:rPr lang="en-US" sz="1400" dirty="0" err="1"/>
              <a:t>ditentukan</a:t>
            </a:r>
            <a:r>
              <a:rPr lang="en-US" sz="1400" dirty="0"/>
              <a:t> </a:t>
            </a:r>
            <a:r>
              <a:rPr lang="en-US" sz="1400" dirty="0" err="1"/>
              <a:t>senyawa</a:t>
            </a:r>
            <a:r>
              <a:rPr lang="en-US" sz="1400" dirty="0"/>
              <a:t> </a:t>
            </a:r>
            <a:r>
              <a:rPr lang="en-US" sz="1400" dirty="0" err="1"/>
              <a:t>karbonat</a:t>
            </a:r>
            <a:r>
              <a:rPr lang="en-US" sz="1400" dirty="0"/>
              <a:t>, </a:t>
            </a:r>
            <a:r>
              <a:rPr lang="en-US" sz="1400" dirty="0" err="1"/>
              <a:t>bikarbonat</a:t>
            </a:r>
            <a:r>
              <a:rPr lang="en-US" sz="1400" dirty="0"/>
              <a:t>, </a:t>
            </a:r>
            <a:r>
              <a:rPr lang="en-US" sz="1400" dirty="0" err="1"/>
              <a:t>garam</a:t>
            </a:r>
            <a:r>
              <a:rPr lang="en-US" sz="1400" dirty="0"/>
              <a:t> </a:t>
            </a:r>
            <a:r>
              <a:rPr lang="en-US" sz="1400" dirty="0" err="1"/>
              <a:t>hidroksida</a:t>
            </a:r>
            <a:r>
              <a:rPr lang="en-US" sz="1400" dirty="0"/>
              <a:t>, </a:t>
            </a:r>
            <a:r>
              <a:rPr lang="en-US" sz="1400" dirty="0" err="1"/>
              <a:t>kalium</a:t>
            </a:r>
            <a:r>
              <a:rPr lang="en-US" sz="1400" dirty="0"/>
              <a:t>, magnesium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natrium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air. </a:t>
            </a:r>
            <a:r>
              <a:rPr lang="en-US" sz="1400" dirty="0" err="1"/>
              <a:t>Semakin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kesadahan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air </a:t>
            </a:r>
            <a:r>
              <a:rPr lang="en-US" sz="1400" dirty="0" err="1"/>
              <a:t>semakin</a:t>
            </a:r>
            <a:r>
              <a:rPr lang="en-US" sz="1400" dirty="0"/>
              <a:t> </a:t>
            </a:r>
            <a:r>
              <a:rPr lang="en-US" sz="1400" dirty="0" err="1"/>
              <a:t>sulit</a:t>
            </a:r>
            <a:r>
              <a:rPr lang="en-US" sz="1400" dirty="0"/>
              <a:t> air </a:t>
            </a:r>
            <a:r>
              <a:rPr lang="en-US" sz="1400" dirty="0" err="1"/>
              <a:t>membuih</a:t>
            </a:r>
            <a:r>
              <a:rPr lang="en-US" sz="1400" dirty="0"/>
              <a:t>. </a:t>
            </a:r>
            <a:r>
              <a:rPr lang="en-US" sz="1400" dirty="0" err="1"/>
              <a:t>Penggunaan</a:t>
            </a:r>
            <a:r>
              <a:rPr lang="en-US" sz="1400" dirty="0"/>
              <a:t> air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ketel</a:t>
            </a:r>
            <a:r>
              <a:rPr lang="en-US" sz="1400" dirty="0"/>
              <a:t>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diupayakan</a:t>
            </a:r>
            <a:r>
              <a:rPr lang="en-US" sz="1400" dirty="0"/>
              <a:t> air yang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kesadahan</a:t>
            </a:r>
            <a:r>
              <a:rPr lang="en-US" sz="1400" dirty="0"/>
              <a:t> </a:t>
            </a:r>
            <a:r>
              <a:rPr lang="en-US" sz="1400" dirty="0" err="1"/>
              <a:t>rendah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zat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konsentrasi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menimbulkan</a:t>
            </a:r>
            <a:r>
              <a:rPr lang="en-US" sz="1400" dirty="0"/>
              <a:t> </a:t>
            </a:r>
            <a:r>
              <a:rPr lang="en-US" sz="1400" dirty="0" err="1"/>
              <a:t>terjadinya</a:t>
            </a:r>
            <a:r>
              <a:rPr lang="en-US" sz="1400" dirty="0"/>
              <a:t> </a:t>
            </a:r>
            <a:r>
              <a:rPr lang="en-US" sz="1400" dirty="0" err="1"/>
              <a:t>kerak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dinding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ketel</a:t>
            </a:r>
            <a:r>
              <a:rPr lang="en-US" sz="1400" dirty="0"/>
              <a:t>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pipa</a:t>
            </a:r>
            <a:r>
              <a:rPr lang="en-US" sz="1400" dirty="0"/>
              <a:t> </a:t>
            </a:r>
            <a:r>
              <a:rPr lang="en-US" sz="1400" dirty="0" err="1"/>
              <a:t>pendingin</a:t>
            </a:r>
            <a:r>
              <a:rPr lang="en-US" sz="1400" dirty="0"/>
              <a:t>.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sebab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menurunkan</a:t>
            </a:r>
            <a:r>
              <a:rPr lang="en-US" sz="1400" dirty="0"/>
              <a:t> </a:t>
            </a:r>
            <a:r>
              <a:rPr lang="en-US" sz="1400" dirty="0" err="1"/>
              <a:t>kesadahan</a:t>
            </a:r>
            <a:r>
              <a:rPr lang="en-US" sz="1400" dirty="0"/>
              <a:t> air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pelunakan</a:t>
            </a:r>
            <a:r>
              <a:rPr lang="en-US" sz="1400" dirty="0"/>
              <a:t> air. </a:t>
            </a:r>
            <a:r>
              <a:rPr lang="en-US" sz="1400" dirty="0" err="1"/>
              <a:t>Pengukuran</a:t>
            </a:r>
            <a:r>
              <a:rPr lang="en-US" sz="1400" dirty="0"/>
              <a:t> </a:t>
            </a:r>
            <a:r>
              <a:rPr lang="en-US" sz="1400" dirty="0" err="1"/>
              <a:t>alkalinitas</a:t>
            </a:r>
            <a:r>
              <a:rPr lang="en-US" sz="1400" dirty="0"/>
              <a:t> air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pengukuran</a:t>
            </a:r>
            <a:endParaRPr lang="en-US" sz="1400" dirty="0"/>
          </a:p>
          <a:p>
            <a:pPr marL="517525" lvl="1" indent="0" algn="just">
              <a:buNone/>
            </a:pPr>
            <a:r>
              <a:rPr lang="en-US" sz="1400" dirty="0" err="1"/>
              <a:t>kandungan</a:t>
            </a:r>
            <a:r>
              <a:rPr lang="en-US" sz="1400" dirty="0"/>
              <a:t> ion CaCO3, ion </a:t>
            </a:r>
            <a:r>
              <a:rPr lang="en-US" sz="1400" dirty="0" err="1"/>
              <a:t>Ca</a:t>
            </a:r>
            <a:r>
              <a:rPr lang="en-US" sz="1400" dirty="0"/>
              <a:t>, ion Mg, </a:t>
            </a:r>
            <a:r>
              <a:rPr lang="en-US" sz="1400" dirty="0" err="1"/>
              <a:t>bikarbonat</a:t>
            </a:r>
            <a:r>
              <a:rPr lang="en-US" sz="1400" dirty="0"/>
              <a:t>, </a:t>
            </a:r>
            <a:r>
              <a:rPr lang="en-US" sz="1400" dirty="0" err="1"/>
              <a:t>karbonat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lain-lain.</a:t>
            </a:r>
          </a:p>
          <a:p>
            <a:pPr marL="517525" lvl="1" indent="0" algn="just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3912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1143000"/>
            <a:ext cx="7162800" cy="4572000"/>
          </a:xfrm>
        </p:spPr>
        <p:txBody>
          <a:bodyPr/>
          <a:lstStyle/>
          <a:p>
            <a:pPr algn="just"/>
            <a:r>
              <a:rPr lang="en-US" sz="2400" dirty="0" err="1" smtClean="0">
                <a:solidFill>
                  <a:srgbClr val="00B050"/>
                </a:solidFill>
              </a:rPr>
              <a:t>Besi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Mangan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sz="1400" dirty="0"/>
              <a:t> </a:t>
            </a:r>
            <a:endParaRPr lang="en-US" sz="1400" dirty="0" smtClean="0"/>
          </a:p>
          <a:p>
            <a:pPr marL="457200" indent="0" algn="just">
              <a:buNone/>
            </a:pPr>
            <a:r>
              <a:rPr lang="en-US" sz="1400" dirty="0" err="1" smtClean="0"/>
              <a:t>Besi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mangan</a:t>
            </a:r>
            <a:r>
              <a:rPr lang="en-US" sz="1400" dirty="0"/>
              <a:t> yang </a:t>
            </a:r>
            <a:r>
              <a:rPr lang="en-US" sz="1400" dirty="0" err="1"/>
              <a:t>teroksida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air </a:t>
            </a:r>
            <a:r>
              <a:rPr lang="en-US" sz="1400" dirty="0" err="1"/>
              <a:t>berwarna</a:t>
            </a:r>
            <a:r>
              <a:rPr lang="en-US" sz="1400" dirty="0"/>
              <a:t> </a:t>
            </a:r>
            <a:r>
              <a:rPr lang="en-US" sz="1400" dirty="0" err="1"/>
              <a:t>kecoklatan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larut</a:t>
            </a:r>
            <a:r>
              <a:rPr lang="en-US" sz="1400" dirty="0"/>
              <a:t>, </a:t>
            </a:r>
            <a:r>
              <a:rPr lang="en-US" sz="1400" dirty="0" err="1"/>
              <a:t>menyebabkan</a:t>
            </a:r>
            <a:r>
              <a:rPr lang="en-US" sz="1400" dirty="0"/>
              <a:t> </a:t>
            </a:r>
            <a:r>
              <a:rPr lang="en-US" sz="1400" dirty="0" err="1"/>
              <a:t>penggunaan</a:t>
            </a:r>
            <a:r>
              <a:rPr lang="en-US" sz="1400" dirty="0"/>
              <a:t> air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terbatas</a:t>
            </a:r>
            <a:r>
              <a:rPr lang="en-US" sz="1400" dirty="0"/>
              <a:t>. </a:t>
            </a:r>
            <a:r>
              <a:rPr lang="en-US" sz="1400" dirty="0" smtClean="0"/>
              <a:t>    </a:t>
            </a:r>
            <a:r>
              <a:rPr lang="en-US" sz="1400" dirty="0" err="1" smtClean="0"/>
              <a:t>Kedua</a:t>
            </a:r>
            <a:r>
              <a:rPr lang="en-US" sz="1400" dirty="0" smtClean="0"/>
              <a:t> </a:t>
            </a:r>
            <a:r>
              <a:rPr lang="en-US" sz="1400" dirty="0" err="1"/>
              <a:t>macam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berasal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larutan</a:t>
            </a:r>
            <a:r>
              <a:rPr lang="en-US" sz="1400" dirty="0"/>
              <a:t> </a:t>
            </a:r>
            <a:r>
              <a:rPr lang="en-US" sz="1400" dirty="0" err="1"/>
              <a:t>batu-batuan</a:t>
            </a:r>
            <a:r>
              <a:rPr lang="en-US" sz="1400" dirty="0"/>
              <a:t> yang </a:t>
            </a:r>
            <a:r>
              <a:rPr lang="en-US" sz="1400" dirty="0" err="1"/>
              <a:t>mengandung</a:t>
            </a:r>
            <a:r>
              <a:rPr lang="en-US" sz="1400" dirty="0"/>
              <a:t> </a:t>
            </a:r>
            <a:r>
              <a:rPr lang="en-US" sz="1400" dirty="0" err="1"/>
              <a:t>senyawa</a:t>
            </a:r>
            <a:r>
              <a:rPr lang="en-US" sz="1400" dirty="0"/>
              <a:t> Fe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Mn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pyrit</a:t>
            </a:r>
            <a:r>
              <a:rPr lang="en-US" sz="1400" dirty="0"/>
              <a:t>, </a:t>
            </a:r>
            <a:r>
              <a:rPr lang="en-US" sz="1400" dirty="0" err="1"/>
              <a:t>kematit</a:t>
            </a:r>
            <a:r>
              <a:rPr lang="en-US" sz="1400" dirty="0"/>
              <a:t>, </a:t>
            </a:r>
            <a:r>
              <a:rPr lang="en-US" sz="1400" dirty="0" err="1"/>
              <a:t>mangan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lain-lain.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limbah</a:t>
            </a:r>
            <a:r>
              <a:rPr lang="en-US" sz="1400" dirty="0"/>
              <a:t> </a:t>
            </a:r>
            <a:r>
              <a:rPr lang="en-US" sz="1400" dirty="0" err="1"/>
              <a:t>industri</a:t>
            </a:r>
            <a:r>
              <a:rPr lang="en-US" sz="1400" dirty="0"/>
              <a:t>, </a:t>
            </a:r>
            <a:r>
              <a:rPr lang="en-US" sz="1400" dirty="0" err="1"/>
              <a:t>besi</a:t>
            </a:r>
            <a:r>
              <a:rPr lang="en-US" sz="1400" dirty="0"/>
              <a:t> </a:t>
            </a:r>
            <a:r>
              <a:rPr lang="en-US" sz="1400" dirty="0" err="1"/>
              <a:t>berasal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korosi</a:t>
            </a:r>
            <a:r>
              <a:rPr lang="en-US" sz="1400" dirty="0"/>
              <a:t> </a:t>
            </a:r>
            <a:r>
              <a:rPr lang="en-US" sz="1400" dirty="0" err="1"/>
              <a:t>pipa-pipa</a:t>
            </a:r>
            <a:r>
              <a:rPr lang="en-US" sz="1400" dirty="0"/>
              <a:t> air, material</a:t>
            </a:r>
          </a:p>
          <a:p>
            <a:pPr marL="457200" indent="0" algn="just">
              <a:buNone/>
            </a:pPr>
            <a:r>
              <a:rPr lang="en-US" sz="1400" dirty="0" err="1"/>
              <a:t>logam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reaksi</a:t>
            </a:r>
            <a:r>
              <a:rPr lang="en-US" sz="1400" dirty="0"/>
              <a:t> </a:t>
            </a:r>
            <a:r>
              <a:rPr lang="en-US" sz="1400" dirty="0" err="1"/>
              <a:t>elektro</a:t>
            </a:r>
            <a:r>
              <a:rPr lang="en-US" sz="1400" dirty="0"/>
              <a:t> </a:t>
            </a:r>
            <a:r>
              <a:rPr lang="en-US" sz="1400" dirty="0" err="1"/>
              <a:t>kimia</a:t>
            </a:r>
            <a:r>
              <a:rPr lang="en-US" sz="1400" dirty="0"/>
              <a:t> yang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permukaan</a:t>
            </a:r>
            <a:r>
              <a:rPr lang="en-US" sz="1400" dirty="0"/>
              <a:t>. Air yang </a:t>
            </a:r>
            <a:r>
              <a:rPr lang="en-US" sz="1400" dirty="0" err="1"/>
              <a:t>mengandung</a:t>
            </a:r>
            <a:r>
              <a:rPr lang="en-US" sz="1400" dirty="0"/>
              <a:t> </a:t>
            </a:r>
            <a:r>
              <a:rPr lang="en-US" sz="1400" dirty="0" err="1"/>
              <a:t>padatan</a:t>
            </a:r>
            <a:r>
              <a:rPr lang="en-US" sz="1400" dirty="0"/>
              <a:t> </a:t>
            </a:r>
            <a:r>
              <a:rPr lang="en-US" sz="1400" dirty="0" err="1"/>
              <a:t>larut</a:t>
            </a:r>
            <a:r>
              <a:rPr lang="en-US" sz="1400" dirty="0"/>
              <a:t>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sifat</a:t>
            </a:r>
            <a:r>
              <a:rPr lang="en-US" sz="1400" dirty="0"/>
              <a:t> </a:t>
            </a:r>
            <a:r>
              <a:rPr lang="en-US" sz="1400" dirty="0" err="1"/>
              <a:t>mengantarkan</a:t>
            </a:r>
            <a:r>
              <a:rPr lang="en-US" sz="1400" dirty="0"/>
              <a:t> </a:t>
            </a:r>
            <a:r>
              <a:rPr lang="en-US" sz="1400" dirty="0" err="1"/>
              <a:t>listrik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mempercepat</a:t>
            </a:r>
            <a:r>
              <a:rPr lang="en-US" sz="1400" dirty="0"/>
              <a:t> </a:t>
            </a:r>
            <a:r>
              <a:rPr lang="en-US" sz="1400" dirty="0" err="1"/>
              <a:t>terjadinya</a:t>
            </a:r>
            <a:r>
              <a:rPr lang="en-US" sz="1400" dirty="0"/>
              <a:t> </a:t>
            </a:r>
            <a:r>
              <a:rPr lang="en-US" sz="1400" dirty="0" err="1"/>
              <a:t>korosi</a:t>
            </a:r>
            <a:r>
              <a:rPr lang="en-US" sz="1400" dirty="0"/>
              <a:t>.</a:t>
            </a:r>
          </a:p>
          <a:p>
            <a:pPr marL="0" indent="0" algn="just">
              <a:buNone/>
            </a:pPr>
            <a:r>
              <a:rPr lang="en-US" sz="1400" dirty="0"/>
              <a:t> </a:t>
            </a:r>
          </a:p>
          <a:p>
            <a:pPr algn="just"/>
            <a:r>
              <a:rPr lang="en-US" sz="2000" dirty="0" err="1">
                <a:solidFill>
                  <a:srgbClr val="00B050"/>
                </a:solidFill>
              </a:rPr>
              <a:t>Chlorida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sz="1400" dirty="0">
                <a:solidFill>
                  <a:srgbClr val="00B050"/>
                </a:solidFill>
              </a:rPr>
              <a:t> </a:t>
            </a:r>
            <a:endParaRPr lang="en-US" sz="1400" dirty="0" smtClean="0">
              <a:solidFill>
                <a:srgbClr val="00B050"/>
              </a:solidFill>
            </a:endParaRPr>
          </a:p>
          <a:p>
            <a:pPr marL="457200" indent="0" algn="just">
              <a:buNone/>
            </a:pPr>
            <a:r>
              <a:rPr lang="en-US" sz="1400" dirty="0" err="1" smtClean="0"/>
              <a:t>Chlorida</a:t>
            </a:r>
            <a:r>
              <a:rPr lang="en-US" sz="1400" dirty="0" smtClean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dijumpai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dirty="0" err="1"/>
              <a:t>kaustik</a:t>
            </a:r>
            <a:r>
              <a:rPr lang="en-US" sz="1400" dirty="0"/>
              <a:t> soda.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berasal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proses </a:t>
            </a:r>
            <a:r>
              <a:rPr lang="en-US" sz="1400" dirty="0" err="1"/>
              <a:t>elektrolisa</a:t>
            </a:r>
            <a:r>
              <a:rPr lang="en-US" sz="1400" dirty="0"/>
              <a:t>, </a:t>
            </a:r>
            <a:r>
              <a:rPr lang="en-US" sz="1400" dirty="0" err="1"/>
              <a:t>penjernihan</a:t>
            </a:r>
            <a:r>
              <a:rPr lang="en-US" sz="1400" dirty="0"/>
              <a:t> </a:t>
            </a:r>
            <a:r>
              <a:rPr lang="en-US" sz="1400" dirty="0" err="1"/>
              <a:t>garam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lain-lain. </a:t>
            </a:r>
            <a:r>
              <a:rPr lang="en-US" sz="1400" dirty="0" err="1"/>
              <a:t>Chlorida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zat</a:t>
            </a:r>
            <a:r>
              <a:rPr lang="en-US" sz="1400" dirty="0"/>
              <a:t> </a:t>
            </a:r>
            <a:r>
              <a:rPr lang="en-US" sz="1400" dirty="0" err="1"/>
              <a:t>terlarut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menyerap</a:t>
            </a:r>
            <a:r>
              <a:rPr lang="en-US" sz="1400" dirty="0"/>
              <a:t>.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Chlor</a:t>
            </a:r>
            <a:r>
              <a:rPr lang="en-US" sz="1400" dirty="0"/>
              <a:t> </a:t>
            </a:r>
            <a:r>
              <a:rPr lang="en-US" sz="1400" dirty="0" err="1"/>
              <a:t>bebas</a:t>
            </a:r>
            <a:r>
              <a:rPr lang="en-US" sz="1400" dirty="0"/>
              <a:t> </a:t>
            </a:r>
            <a:r>
              <a:rPr lang="en-US" sz="1400" dirty="0" err="1"/>
              <a:t>berfungsi</a:t>
            </a:r>
            <a:r>
              <a:rPr lang="en-US" sz="1400" dirty="0"/>
              <a:t> </a:t>
            </a:r>
            <a:r>
              <a:rPr lang="en-US" sz="1400" dirty="0" err="1"/>
              <a:t>desinfektans</a:t>
            </a:r>
            <a:r>
              <a:rPr lang="en-US" sz="1400" dirty="0"/>
              <a:t>, </a:t>
            </a:r>
            <a:r>
              <a:rPr lang="en-US" sz="1400" dirty="0" err="1"/>
              <a:t>tapi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ion yang </a:t>
            </a:r>
            <a:r>
              <a:rPr lang="en-US" sz="1400" dirty="0" err="1"/>
              <a:t>bersenyawa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ion </a:t>
            </a:r>
            <a:r>
              <a:rPr lang="en-US" sz="1400" dirty="0" err="1"/>
              <a:t>natrium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air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asin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merusak</a:t>
            </a:r>
            <a:r>
              <a:rPr lang="en-US" sz="1400" dirty="0"/>
              <a:t> </a:t>
            </a:r>
            <a:r>
              <a:rPr lang="en-US" sz="1400" dirty="0" err="1"/>
              <a:t>pipa-pipa</a:t>
            </a:r>
            <a:r>
              <a:rPr lang="en-US" sz="1400" dirty="0"/>
              <a:t> </a:t>
            </a:r>
            <a:r>
              <a:rPr lang="en-US" sz="1400" dirty="0" err="1"/>
              <a:t>instalasi</a:t>
            </a:r>
            <a:r>
              <a:rPr lang="en-US" sz="1400" dirty="0"/>
              <a:t>.</a:t>
            </a:r>
          </a:p>
          <a:p>
            <a:pPr marL="0" indent="0" algn="just">
              <a:buNone/>
            </a:pPr>
            <a:r>
              <a:rPr lang="en-US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3963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219200"/>
            <a:ext cx="7848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2000" b="1" dirty="0" err="1">
                <a:solidFill>
                  <a:srgbClr val="00B050"/>
                </a:solidFill>
              </a:rPr>
              <a:t>Phosphat</a:t>
            </a:r>
            <a:endParaRPr lang="en-US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400" dirty="0" smtClean="0"/>
          </a:p>
          <a:p>
            <a:pPr marL="398463" indent="58738" algn="just">
              <a:buNone/>
            </a:pPr>
            <a:r>
              <a:rPr lang="en-US" sz="1400" dirty="0" err="1" smtClean="0"/>
              <a:t>Kandungan</a:t>
            </a:r>
            <a:r>
              <a:rPr lang="en-US" sz="1400" dirty="0" smtClean="0"/>
              <a:t> </a:t>
            </a:r>
            <a:r>
              <a:rPr lang="en-US" sz="1400" dirty="0" err="1"/>
              <a:t>phosphat</a:t>
            </a:r>
            <a:r>
              <a:rPr lang="en-US" sz="1400" dirty="0"/>
              <a:t> yang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</a:t>
            </a:r>
            <a:r>
              <a:rPr lang="en-US" sz="1400" dirty="0" err="1"/>
              <a:t>suburnya</a:t>
            </a:r>
            <a:r>
              <a:rPr lang="en-US" sz="1400" dirty="0"/>
              <a:t> algae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organisme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. </a:t>
            </a:r>
            <a:r>
              <a:rPr lang="en-US" sz="1400" dirty="0" err="1"/>
              <a:t>Phosphat</a:t>
            </a:r>
            <a:r>
              <a:rPr lang="en-US" sz="1400" dirty="0"/>
              <a:t> </a:t>
            </a:r>
            <a:r>
              <a:rPr lang="en-US" sz="1400" dirty="0" err="1"/>
              <a:t>kebanyakan</a:t>
            </a:r>
            <a:r>
              <a:rPr lang="en-US" sz="1400" dirty="0"/>
              <a:t> </a:t>
            </a:r>
            <a:r>
              <a:rPr lang="en-US" sz="1400" dirty="0" err="1"/>
              <a:t>berasal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pembersih</a:t>
            </a:r>
            <a:r>
              <a:rPr lang="en-US" sz="1400" dirty="0"/>
              <a:t> yang </a:t>
            </a:r>
            <a:r>
              <a:rPr lang="en-US" sz="1400" dirty="0" err="1"/>
              <a:t>mengandung</a:t>
            </a:r>
            <a:r>
              <a:rPr lang="en-US" sz="1400" dirty="0"/>
              <a:t> </a:t>
            </a:r>
            <a:r>
              <a:rPr lang="en-US" sz="1400" dirty="0" err="1"/>
              <a:t>senyawa</a:t>
            </a:r>
            <a:r>
              <a:rPr lang="en-US" sz="1400" dirty="0"/>
              <a:t> </a:t>
            </a:r>
            <a:r>
              <a:rPr lang="en-US" sz="1400" dirty="0" err="1"/>
              <a:t>phosphat</a:t>
            </a:r>
            <a:r>
              <a:rPr lang="en-US" sz="1400" dirty="0"/>
              <a:t>.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dirty="0" err="1"/>
              <a:t>kegunaan</a:t>
            </a:r>
            <a:r>
              <a:rPr lang="en-US" sz="1400" dirty="0"/>
              <a:t> </a:t>
            </a:r>
            <a:r>
              <a:rPr lang="en-US" sz="1400" dirty="0" err="1"/>
              <a:t>phosphat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ketel</a:t>
            </a:r>
            <a:r>
              <a:rPr lang="en-US" sz="1400" dirty="0"/>
              <a:t> </a:t>
            </a:r>
            <a:r>
              <a:rPr lang="en-US" sz="1400" dirty="0" err="1"/>
              <a:t>uap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mencegah</a:t>
            </a:r>
            <a:r>
              <a:rPr lang="en-US" sz="1400" dirty="0"/>
              <a:t> </a:t>
            </a:r>
            <a:r>
              <a:rPr lang="en-US" sz="1400" dirty="0" err="1"/>
              <a:t>kesadahan</a:t>
            </a:r>
            <a:r>
              <a:rPr lang="en-US" sz="1400" dirty="0"/>
              <a:t>.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penggantian</a:t>
            </a:r>
            <a:r>
              <a:rPr lang="en-US" sz="1400" dirty="0"/>
              <a:t> air </a:t>
            </a:r>
            <a:r>
              <a:rPr lang="en-US" sz="1400" dirty="0" err="1"/>
              <a:t>ketel</a:t>
            </a:r>
            <a:r>
              <a:rPr lang="en-US" sz="1400" dirty="0"/>
              <a:t>, </a:t>
            </a:r>
            <a:r>
              <a:rPr lang="en-US" sz="1400" dirty="0" err="1"/>
              <a:t>buangan</a:t>
            </a:r>
            <a:r>
              <a:rPr lang="en-US" sz="1400" dirty="0"/>
              <a:t> </a:t>
            </a:r>
            <a:r>
              <a:rPr lang="en-US" sz="1400" dirty="0" err="1"/>
              <a:t>ketel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phosphat</a:t>
            </a:r>
            <a:r>
              <a:rPr lang="en-US" sz="1400" dirty="0"/>
              <a:t>. </a:t>
            </a:r>
            <a:r>
              <a:rPr lang="en-US" sz="1400" dirty="0" err="1"/>
              <a:t>Pengukuran</a:t>
            </a:r>
            <a:r>
              <a:rPr lang="en-US" sz="1400" dirty="0"/>
              <a:t> </a:t>
            </a:r>
            <a:r>
              <a:rPr lang="en-US" sz="1400" dirty="0" err="1"/>
              <a:t>kandungan</a:t>
            </a:r>
            <a:r>
              <a:rPr lang="en-US" sz="1400" dirty="0"/>
              <a:t> </a:t>
            </a:r>
            <a:r>
              <a:rPr lang="en-US" sz="1400" dirty="0" err="1"/>
              <a:t>phosphat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air </a:t>
            </a:r>
            <a:r>
              <a:rPr lang="en-US" sz="1400" dirty="0" err="1"/>
              <a:t>limbah</a:t>
            </a:r>
            <a:r>
              <a:rPr lang="en-US" sz="1400" dirty="0"/>
              <a:t> </a:t>
            </a:r>
            <a:r>
              <a:rPr lang="en-US" sz="1400" dirty="0" err="1" smtClean="0"/>
              <a:t>berfungsi</a:t>
            </a:r>
            <a:endParaRPr lang="en-US" sz="1400" dirty="0" smtClean="0"/>
          </a:p>
          <a:p>
            <a:pPr marL="398463" indent="58738">
              <a:buNone/>
            </a:pPr>
            <a:endParaRPr lang="en-US" sz="1400" dirty="0"/>
          </a:p>
          <a:p>
            <a:r>
              <a:rPr lang="en-US" sz="2000" b="1" dirty="0">
                <a:solidFill>
                  <a:srgbClr val="00B050"/>
                </a:solidFill>
              </a:rPr>
              <a:t>Nitrogen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457200" indent="0" algn="just">
              <a:buNone/>
            </a:pPr>
            <a:r>
              <a:rPr lang="en-US" sz="1400" dirty="0"/>
              <a:t>Nitrogen </a:t>
            </a:r>
            <a:r>
              <a:rPr lang="en-US" sz="1400" dirty="0" err="1"/>
              <a:t>dalam</a:t>
            </a:r>
            <a:r>
              <a:rPr lang="en-US" sz="1400" dirty="0"/>
              <a:t> air </a:t>
            </a:r>
            <a:r>
              <a:rPr lang="en-US" sz="1400" dirty="0" err="1"/>
              <a:t>limbah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umumnya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organik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amonia</a:t>
            </a:r>
            <a:r>
              <a:rPr lang="en-US" sz="1400" dirty="0"/>
              <a:t>.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kondisi</a:t>
            </a:r>
            <a:r>
              <a:rPr lang="en-US" sz="1400" dirty="0"/>
              <a:t> </a:t>
            </a:r>
            <a:r>
              <a:rPr lang="en-US" sz="1400" dirty="0" err="1"/>
              <a:t>aerobik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mengoksidasi</a:t>
            </a:r>
            <a:r>
              <a:rPr lang="en-US" sz="1400" dirty="0"/>
              <a:t> </a:t>
            </a:r>
            <a:r>
              <a:rPr lang="en-US" sz="1400" dirty="0" err="1"/>
              <a:t>amonia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nitrit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nitrat</a:t>
            </a:r>
            <a:r>
              <a:rPr lang="en-US" sz="1400" dirty="0"/>
              <a:t>. </a:t>
            </a:r>
            <a:r>
              <a:rPr lang="en-US" sz="1400" dirty="0" err="1"/>
              <a:t>Nitrat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algae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tumbuh-tumbuhan</a:t>
            </a:r>
            <a:r>
              <a:rPr lang="en-US" sz="1400" dirty="0"/>
              <a:t> lain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membentuk</a:t>
            </a:r>
            <a:r>
              <a:rPr lang="en-US" sz="1400" dirty="0"/>
              <a:t> protein </a:t>
            </a:r>
            <a:r>
              <a:rPr lang="en-US" sz="1400" dirty="0" err="1"/>
              <a:t>tanaman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hewan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membentuk</a:t>
            </a:r>
            <a:r>
              <a:rPr lang="en-US" sz="1400" dirty="0"/>
              <a:t> protein </a:t>
            </a:r>
            <a:r>
              <a:rPr lang="en-US" sz="1400" dirty="0" err="1"/>
              <a:t>hewan</a:t>
            </a:r>
            <a:r>
              <a:rPr lang="en-US" sz="1400" dirty="0"/>
              <a:t>. </a:t>
            </a:r>
            <a:r>
              <a:rPr lang="en-US" sz="1400" dirty="0" err="1"/>
              <a:t>Perusakan</a:t>
            </a:r>
            <a:r>
              <a:rPr lang="en-US" sz="1400" dirty="0"/>
              <a:t> protein </a:t>
            </a:r>
            <a:r>
              <a:rPr lang="en-US" sz="1400" dirty="0" err="1"/>
              <a:t>tanaman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hewan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menghasilkan</a:t>
            </a:r>
            <a:r>
              <a:rPr lang="en-US" sz="1400" dirty="0"/>
              <a:t> </a:t>
            </a:r>
            <a:r>
              <a:rPr lang="en-US" sz="1400" dirty="0" err="1"/>
              <a:t>amonia</a:t>
            </a:r>
            <a:r>
              <a:rPr lang="en-US" sz="1400" dirty="0"/>
              <a:t>. </a:t>
            </a:r>
            <a:r>
              <a:rPr lang="en-US" sz="1400" dirty="0" err="1"/>
              <a:t>Nitrit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zat</a:t>
            </a:r>
            <a:r>
              <a:rPr lang="en-US" sz="1400" dirty="0"/>
              <a:t> nitrogen yang </a:t>
            </a:r>
            <a:r>
              <a:rPr lang="en-US" sz="1400" dirty="0" err="1"/>
              <a:t>teroksidasi</a:t>
            </a:r>
            <a:r>
              <a:rPr lang="en-US" sz="1400" dirty="0"/>
              <a:t>. </a:t>
            </a:r>
            <a:r>
              <a:rPr lang="en-US" sz="1400" dirty="0" err="1"/>
              <a:t>Nitrit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reaksi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amoniak</a:t>
            </a:r>
            <a:r>
              <a:rPr lang="en-US" sz="1400" dirty="0"/>
              <a:t> </a:t>
            </a:r>
            <a:r>
              <a:rPr lang="en-US" sz="1400" dirty="0" err="1"/>
              <a:t>ataudioksidasi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nitrit</a:t>
            </a:r>
            <a:r>
              <a:rPr lang="en-US" sz="1400" dirty="0"/>
              <a:t>. </a:t>
            </a:r>
            <a:r>
              <a:rPr lang="en-US" sz="1400" dirty="0" err="1"/>
              <a:t>Kehadiran</a:t>
            </a:r>
            <a:r>
              <a:rPr lang="en-US" sz="1400" dirty="0"/>
              <a:t> nitrogen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sering</a:t>
            </a:r>
            <a:r>
              <a:rPr lang="en-US" sz="1400" dirty="0"/>
              <a:t> </a:t>
            </a:r>
            <a:r>
              <a:rPr lang="en-US" sz="1400" dirty="0" err="1"/>
              <a:t>sekali</a:t>
            </a:r>
            <a:r>
              <a:rPr lang="en-US" sz="1400" dirty="0"/>
              <a:t> </a:t>
            </a:r>
            <a:r>
              <a:rPr lang="en-US" sz="1400" dirty="0" err="1"/>
              <a:t>dijumpai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nitrogen </a:t>
            </a:r>
            <a:r>
              <a:rPr lang="en-US" sz="1400" dirty="0" err="1"/>
              <a:t>nitrit</a:t>
            </a:r>
            <a:r>
              <a:rPr lang="en-US" sz="1400" dirty="0"/>
              <a:t>.</a:t>
            </a:r>
          </a:p>
          <a:p>
            <a:pPr marL="398463" indent="58738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1115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7848600" cy="4650200"/>
          </a:xfrm>
        </p:spPr>
        <p:txBody>
          <a:bodyPr/>
          <a:lstStyle/>
          <a:p>
            <a:r>
              <a:rPr lang="en-US" sz="1800" b="1" dirty="0">
                <a:solidFill>
                  <a:srgbClr val="00B050"/>
                </a:solidFill>
              </a:rPr>
              <a:t>Sulfur</a:t>
            </a:r>
          </a:p>
          <a:p>
            <a:pPr marL="457200" indent="0" algn="just">
              <a:buNone/>
            </a:pPr>
            <a:r>
              <a:rPr lang="en-US" sz="1400" dirty="0">
                <a:solidFill>
                  <a:srgbClr val="002060"/>
                </a:solidFill>
              </a:rPr>
              <a:t> </a:t>
            </a:r>
            <a:r>
              <a:rPr lang="en-US" sz="1800" dirty="0" err="1">
                <a:solidFill>
                  <a:srgbClr val="002060"/>
                </a:solidFill>
              </a:rPr>
              <a:t>Sulfat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dalam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jumlah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besar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menaikkan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keasaman</a:t>
            </a:r>
            <a:r>
              <a:rPr lang="en-US" sz="1800" dirty="0">
                <a:solidFill>
                  <a:srgbClr val="002060"/>
                </a:solidFill>
              </a:rPr>
              <a:t> air. Ion </a:t>
            </a:r>
            <a:r>
              <a:rPr lang="en-US" sz="1800" dirty="0" err="1">
                <a:solidFill>
                  <a:srgbClr val="002060"/>
                </a:solidFill>
              </a:rPr>
              <a:t>sulfat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dapat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terjadi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secara</a:t>
            </a:r>
            <a:r>
              <a:rPr lang="en-US" sz="1800" dirty="0">
                <a:solidFill>
                  <a:srgbClr val="002060"/>
                </a:solidFill>
              </a:rPr>
              <a:t> proses </a:t>
            </a:r>
            <a:r>
              <a:rPr lang="en-US" sz="1800" dirty="0" err="1">
                <a:solidFill>
                  <a:srgbClr val="002060"/>
                </a:solidFill>
              </a:rPr>
              <a:t>alamiah</a:t>
            </a:r>
            <a:r>
              <a:rPr lang="en-US" sz="1800" dirty="0">
                <a:solidFill>
                  <a:srgbClr val="002060"/>
                </a:solidFill>
              </a:rPr>
              <a:t>. Sulfur </a:t>
            </a:r>
            <a:r>
              <a:rPr lang="en-US" sz="1800" dirty="0" err="1">
                <a:solidFill>
                  <a:srgbClr val="002060"/>
                </a:solidFill>
              </a:rPr>
              <a:t>dioxida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dibutuhkan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sintesa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industri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kaustik</a:t>
            </a:r>
            <a:r>
              <a:rPr lang="en-US" sz="1800" dirty="0">
                <a:solidFill>
                  <a:srgbClr val="002060"/>
                </a:solidFill>
              </a:rPr>
              <a:t> soda ion </a:t>
            </a:r>
            <a:r>
              <a:rPr lang="en-US" sz="1800" dirty="0" err="1">
                <a:solidFill>
                  <a:srgbClr val="002060"/>
                </a:solidFill>
              </a:rPr>
              <a:t>sulfat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terdapat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sewaktu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pemurnian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garam</a:t>
            </a:r>
            <a:r>
              <a:rPr lang="en-US" sz="1800" dirty="0">
                <a:solidFill>
                  <a:srgbClr val="002060"/>
                </a:solidFill>
              </a:rPr>
              <a:t>. Ion </a:t>
            </a:r>
            <a:r>
              <a:rPr lang="en-US" sz="1800" dirty="0" err="1">
                <a:solidFill>
                  <a:srgbClr val="002060"/>
                </a:solidFill>
              </a:rPr>
              <a:t>sulfat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oleh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bakteri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direduksi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menjadi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sulfida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kondisi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anaerob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selanjutnya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sulfida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diubah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menjadi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hidrogen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sulfida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Dalam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suasana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aerob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hidrogen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sulfida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teroksidasi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secara</a:t>
            </a:r>
            <a:endParaRPr lang="en-US" sz="1800" dirty="0">
              <a:solidFill>
                <a:srgbClr val="002060"/>
              </a:solidFill>
            </a:endParaRPr>
          </a:p>
          <a:p>
            <a:pPr marL="457200" indent="0" algn="just">
              <a:buNone/>
            </a:pPr>
            <a:r>
              <a:rPr lang="en-US" sz="1800" dirty="0" err="1">
                <a:solidFill>
                  <a:srgbClr val="002060"/>
                </a:solidFill>
              </a:rPr>
              <a:t>bakteriologis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menjadi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sulfat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Dalam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bentuk</a:t>
            </a:r>
            <a:r>
              <a:rPr lang="en-US" sz="1800" dirty="0">
                <a:solidFill>
                  <a:srgbClr val="002060"/>
                </a:solidFill>
              </a:rPr>
              <a:t> H</a:t>
            </a:r>
            <a:r>
              <a:rPr lang="en-US" sz="1800" baseline="-25000" dirty="0">
                <a:solidFill>
                  <a:srgbClr val="002060"/>
                </a:solidFill>
              </a:rPr>
              <a:t>2</a:t>
            </a:r>
            <a:r>
              <a:rPr lang="en-US" sz="1800" dirty="0">
                <a:solidFill>
                  <a:srgbClr val="002060"/>
                </a:solidFill>
              </a:rPr>
              <a:t>S </a:t>
            </a:r>
            <a:r>
              <a:rPr lang="en-US" sz="1800" dirty="0" err="1">
                <a:solidFill>
                  <a:srgbClr val="002060"/>
                </a:solidFill>
              </a:rPr>
              <a:t>bersifat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racun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berbau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busuk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Pada</a:t>
            </a:r>
            <a:r>
              <a:rPr lang="en-US" sz="1800" dirty="0">
                <a:solidFill>
                  <a:srgbClr val="002060"/>
                </a:solidFill>
              </a:rPr>
              <a:t> proses digester </a:t>
            </a:r>
            <a:r>
              <a:rPr lang="en-US" sz="1800" dirty="0" err="1">
                <a:solidFill>
                  <a:srgbClr val="002060"/>
                </a:solidFill>
              </a:rPr>
              <a:t>lumpur</a:t>
            </a:r>
            <a:r>
              <a:rPr lang="en-US" sz="1800" dirty="0">
                <a:solidFill>
                  <a:srgbClr val="002060"/>
                </a:solidFill>
              </a:rPr>
              <a:t> gas H</a:t>
            </a:r>
            <a:r>
              <a:rPr lang="en-US" sz="1800" baseline="-25000" dirty="0">
                <a:solidFill>
                  <a:srgbClr val="002060"/>
                </a:solidFill>
              </a:rPr>
              <a:t>2</a:t>
            </a:r>
            <a:r>
              <a:rPr lang="en-US" sz="1800" dirty="0">
                <a:solidFill>
                  <a:srgbClr val="002060"/>
                </a:solidFill>
              </a:rPr>
              <a:t>S yang </a:t>
            </a:r>
            <a:r>
              <a:rPr lang="en-US" sz="1800" dirty="0" err="1">
                <a:solidFill>
                  <a:srgbClr val="002060"/>
                </a:solidFill>
              </a:rPr>
              <a:t>bercampur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dengan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metan</a:t>
            </a:r>
            <a:r>
              <a:rPr lang="en-US" sz="1800" dirty="0">
                <a:solidFill>
                  <a:srgbClr val="002060"/>
                </a:solidFill>
              </a:rPr>
              <a:t> CH</a:t>
            </a:r>
            <a:r>
              <a:rPr lang="en-US" sz="1800" baseline="-25000" dirty="0">
                <a:solidFill>
                  <a:srgbClr val="002060"/>
                </a:solidFill>
              </a:rPr>
              <a:t>4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dan</a:t>
            </a:r>
            <a:r>
              <a:rPr lang="en-US" sz="1800" dirty="0">
                <a:solidFill>
                  <a:srgbClr val="002060"/>
                </a:solidFill>
              </a:rPr>
              <a:t> CO</a:t>
            </a:r>
            <a:r>
              <a:rPr lang="en-US" sz="1800" baseline="-25000" dirty="0">
                <a:solidFill>
                  <a:srgbClr val="002060"/>
                </a:solidFill>
              </a:rPr>
              <a:t>2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bersifat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korosif</a:t>
            </a:r>
            <a:r>
              <a:rPr lang="en-US" sz="1800" dirty="0">
                <a:solidFill>
                  <a:srgbClr val="002060"/>
                </a:solidFill>
              </a:rPr>
              <a:t>. H</a:t>
            </a:r>
            <a:r>
              <a:rPr lang="en-US" sz="1800" baseline="-25000" dirty="0">
                <a:solidFill>
                  <a:srgbClr val="002060"/>
                </a:solidFill>
              </a:rPr>
              <a:t>2</a:t>
            </a:r>
            <a:r>
              <a:rPr lang="en-US" sz="1800" dirty="0">
                <a:solidFill>
                  <a:srgbClr val="002060"/>
                </a:solidFill>
              </a:rPr>
              <a:t>S </a:t>
            </a:r>
            <a:r>
              <a:rPr lang="en-US" sz="1800" dirty="0" err="1">
                <a:solidFill>
                  <a:srgbClr val="002060"/>
                </a:solidFill>
              </a:rPr>
              <a:t>akan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menghitamkan</a:t>
            </a:r>
            <a:r>
              <a:rPr lang="en-US" sz="1800" dirty="0">
                <a:solidFill>
                  <a:srgbClr val="002060"/>
                </a:solidFill>
              </a:rPr>
              <a:t> air </a:t>
            </a:r>
            <a:r>
              <a:rPr lang="en-US" sz="1800" dirty="0" err="1">
                <a:solidFill>
                  <a:srgbClr val="002060"/>
                </a:solidFill>
              </a:rPr>
              <a:t>dan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lumpur</a:t>
            </a:r>
            <a:r>
              <a:rPr lang="en-US" sz="1800" dirty="0">
                <a:solidFill>
                  <a:srgbClr val="002060"/>
                </a:solidFill>
              </a:rPr>
              <a:t> yang </a:t>
            </a:r>
            <a:r>
              <a:rPr lang="en-US" sz="1800" dirty="0" err="1">
                <a:solidFill>
                  <a:srgbClr val="002060"/>
                </a:solidFill>
              </a:rPr>
              <a:t>bila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terikat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dengan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senyawa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membentuk</a:t>
            </a:r>
            <a:r>
              <a:rPr lang="en-US" sz="1800" dirty="0">
                <a:solidFill>
                  <a:srgbClr val="002060"/>
                </a:solidFill>
              </a:rPr>
              <a:t> Fe</a:t>
            </a:r>
            <a:r>
              <a:rPr lang="en-US" sz="1800" baseline="-25000" dirty="0">
                <a:solidFill>
                  <a:srgbClr val="002060"/>
                </a:solidFill>
              </a:rPr>
              <a:t>2</a:t>
            </a:r>
            <a:r>
              <a:rPr lang="en-US" sz="1800" dirty="0">
                <a:solidFill>
                  <a:srgbClr val="002060"/>
                </a:solidFill>
              </a:rPr>
              <a:t> S, </a:t>
            </a:r>
            <a:r>
              <a:rPr lang="en-US" sz="1800" dirty="0" err="1">
                <a:solidFill>
                  <a:srgbClr val="002060"/>
                </a:solidFill>
              </a:rPr>
              <a:t>dengan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reaksi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sebagi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berikut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;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endParaRPr lang="en-US" sz="1400" dirty="0"/>
          </a:p>
        </p:txBody>
      </p:sp>
      <p:pic>
        <p:nvPicPr>
          <p:cNvPr id="4" name="Picture 3" descr="gb7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57150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893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411552"/>
            <a:ext cx="7696200" cy="4379647"/>
          </a:xfrm>
        </p:spPr>
        <p:txBody>
          <a:bodyPr/>
          <a:lstStyle/>
          <a:p>
            <a:pPr marL="400050" lvl="1" indent="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PENCEMAR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penambahan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mengubah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kondisi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udara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air,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tanah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makanan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berdampak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negatif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makhluk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Pencemar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berupa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padat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cair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gas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emisi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diinginkan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panas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517525" lvl="1" indent="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Sebagian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pencemar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padat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cair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gas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sampingan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LIMBAH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terbentuk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ketika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daya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diekstraksi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diproses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kemudian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digunakan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82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990600"/>
            <a:ext cx="7848600" cy="5105400"/>
          </a:xfrm>
        </p:spPr>
        <p:txBody>
          <a:bodyPr/>
          <a:lstStyle/>
          <a:p>
            <a:r>
              <a:rPr lang="en-US" sz="1800" dirty="0">
                <a:solidFill>
                  <a:srgbClr val="00B0F0"/>
                </a:solidFill>
              </a:rPr>
              <a:t> </a:t>
            </a:r>
            <a:r>
              <a:rPr lang="en-US" sz="2000" dirty="0" err="1" smtClean="0">
                <a:solidFill>
                  <a:srgbClr val="00B0F0"/>
                </a:solidFill>
              </a:rPr>
              <a:t>Logam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Berat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dan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Beracun</a:t>
            </a:r>
            <a:endParaRPr lang="en-US" sz="2000" dirty="0">
              <a:solidFill>
                <a:srgbClr val="00B0F0"/>
              </a:solidFill>
            </a:endParaRPr>
          </a:p>
          <a:p>
            <a:pPr marL="457200" indent="0" algn="just">
              <a:buNone/>
            </a:pPr>
            <a:r>
              <a:rPr lang="en-US" sz="1400" dirty="0"/>
              <a:t> </a:t>
            </a:r>
            <a:r>
              <a:rPr lang="en-US" sz="1600" dirty="0" err="1" smtClean="0"/>
              <a:t>Logam</a:t>
            </a:r>
            <a:r>
              <a:rPr lang="en-US" sz="1600" dirty="0" smtClean="0"/>
              <a:t> </a:t>
            </a:r>
            <a:r>
              <a:rPr lang="en-US" sz="1600" dirty="0" err="1"/>
              <a:t>berat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umumnya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cuprum (</a:t>
            </a:r>
            <a:r>
              <a:rPr lang="en-US" sz="1600" dirty="0" err="1"/>
              <a:t>tembaga</a:t>
            </a:r>
            <a:r>
              <a:rPr lang="en-US" sz="1600" dirty="0"/>
              <a:t>), </a:t>
            </a:r>
            <a:r>
              <a:rPr lang="en-US" sz="1600" dirty="0" err="1"/>
              <a:t>perak</a:t>
            </a:r>
            <a:r>
              <a:rPr lang="en-US" sz="1600" dirty="0"/>
              <a:t>, </a:t>
            </a:r>
            <a:r>
              <a:rPr lang="en-US" sz="1600" dirty="0" err="1"/>
              <a:t>seng</a:t>
            </a:r>
            <a:r>
              <a:rPr lang="en-US" sz="1600" dirty="0"/>
              <a:t>, cadmium, air </a:t>
            </a:r>
            <a:r>
              <a:rPr lang="en-US" sz="1600" dirty="0" err="1"/>
              <a:t>raksa</a:t>
            </a:r>
            <a:r>
              <a:rPr lang="en-US" sz="1600" dirty="0"/>
              <a:t>, </a:t>
            </a:r>
            <a:r>
              <a:rPr lang="en-US" sz="1600" dirty="0" err="1"/>
              <a:t>timah</a:t>
            </a:r>
            <a:r>
              <a:rPr lang="en-US" sz="1600" dirty="0"/>
              <a:t>, chromium, </a:t>
            </a:r>
            <a:r>
              <a:rPr lang="en-US" sz="1600" dirty="0" err="1"/>
              <a:t>besi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nikel</a:t>
            </a:r>
            <a:r>
              <a:rPr lang="en-US" sz="1600" dirty="0"/>
              <a:t>. Metal lain yang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termasuk</a:t>
            </a:r>
            <a:r>
              <a:rPr lang="en-US" sz="1600" dirty="0"/>
              <a:t> metal </a:t>
            </a:r>
            <a:r>
              <a:rPr lang="en-US" sz="1600" dirty="0" err="1"/>
              <a:t>berat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arsen</a:t>
            </a:r>
            <a:r>
              <a:rPr lang="en-US" sz="1600" dirty="0"/>
              <a:t>, selenium, cobalt, </a:t>
            </a:r>
            <a:r>
              <a:rPr lang="en-US" sz="1600" dirty="0" err="1"/>
              <a:t>mangan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aluminium</a:t>
            </a:r>
            <a:r>
              <a:rPr lang="en-US" sz="1600" dirty="0"/>
              <a:t>. Cadmium </a:t>
            </a:r>
            <a:r>
              <a:rPr lang="en-US" sz="1600" dirty="0" err="1"/>
              <a:t>ditemukan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buangan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tekstil</a:t>
            </a:r>
            <a:r>
              <a:rPr lang="en-US" sz="1600" dirty="0"/>
              <a:t>, </a:t>
            </a:r>
            <a:r>
              <a:rPr lang="en-US" sz="1600" dirty="0" err="1"/>
              <a:t>elektro</a:t>
            </a:r>
            <a:r>
              <a:rPr lang="en-US" sz="1600" dirty="0"/>
              <a:t> plating, </a:t>
            </a:r>
            <a:r>
              <a:rPr lang="en-US" sz="1600" dirty="0" err="1"/>
              <a:t>pabrik</a:t>
            </a:r>
            <a:r>
              <a:rPr lang="en-US" sz="1600" dirty="0"/>
              <a:t> </a:t>
            </a:r>
            <a:r>
              <a:rPr lang="en-US" sz="1600" dirty="0" err="1"/>
              <a:t>kimia</a:t>
            </a:r>
            <a:r>
              <a:rPr lang="en-US" sz="1600" dirty="0"/>
              <a:t>. Chromium </a:t>
            </a:r>
            <a:r>
              <a:rPr lang="en-US" sz="1600" dirty="0" err="1"/>
              <a:t>dijumpai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2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chrom</a:t>
            </a:r>
            <a:r>
              <a:rPr lang="en-US" sz="1600" dirty="0"/>
              <a:t> </a:t>
            </a:r>
            <a:r>
              <a:rPr lang="en-US" sz="1600" dirty="0" err="1"/>
              <a:t>valensi</a:t>
            </a:r>
            <a:r>
              <a:rPr lang="en-US" sz="1600" dirty="0"/>
              <a:t> </a:t>
            </a:r>
            <a:r>
              <a:rPr lang="en-US" sz="1600" dirty="0" err="1"/>
              <a:t>enam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chrom</a:t>
            </a:r>
            <a:r>
              <a:rPr lang="en-US" sz="1600" dirty="0"/>
              <a:t> </a:t>
            </a:r>
            <a:r>
              <a:rPr lang="en-US" sz="1600" dirty="0" err="1"/>
              <a:t>valensi</a:t>
            </a:r>
            <a:r>
              <a:rPr lang="en-US" sz="1600" dirty="0"/>
              <a:t> </a:t>
            </a:r>
            <a:r>
              <a:rPr lang="en-US" sz="1600" dirty="0" err="1"/>
              <a:t>tiga</a:t>
            </a:r>
            <a:r>
              <a:rPr lang="en-US" sz="1600" dirty="0"/>
              <a:t>. </a:t>
            </a:r>
            <a:r>
              <a:rPr lang="en-US" sz="1600" dirty="0" err="1"/>
              <a:t>Chrom</a:t>
            </a:r>
            <a:r>
              <a:rPr lang="en-US" sz="1600" dirty="0"/>
              <a:t> </a:t>
            </a:r>
            <a:r>
              <a:rPr lang="en-US" sz="1600" dirty="0" err="1"/>
              <a:t>valensi</a:t>
            </a:r>
            <a:r>
              <a:rPr lang="en-US" sz="1600" dirty="0"/>
              <a:t> </a:t>
            </a:r>
            <a:r>
              <a:rPr lang="en-US" sz="1600" dirty="0" err="1"/>
              <a:t>enam</a:t>
            </a:r>
            <a:r>
              <a:rPr lang="en-US" sz="1600" dirty="0"/>
              <a:t> </a:t>
            </a:r>
            <a:r>
              <a:rPr lang="en-US" sz="1600" dirty="0" err="1"/>
              <a:t>ditemukan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buangan</a:t>
            </a:r>
            <a:r>
              <a:rPr lang="en-US" sz="1600" dirty="0"/>
              <a:t> </a:t>
            </a:r>
            <a:r>
              <a:rPr lang="en-US" sz="1600" dirty="0" err="1"/>
              <a:t>pabrik</a:t>
            </a:r>
            <a:r>
              <a:rPr lang="en-US" sz="1600" dirty="0"/>
              <a:t> </a:t>
            </a:r>
            <a:r>
              <a:rPr lang="en-US" sz="1600" dirty="0" err="1"/>
              <a:t>aluminium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cat,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chrom</a:t>
            </a:r>
            <a:r>
              <a:rPr lang="en-US" sz="1600" dirty="0"/>
              <a:t> </a:t>
            </a:r>
            <a:r>
              <a:rPr lang="en-US" sz="1600" dirty="0" err="1"/>
              <a:t>trivalen</a:t>
            </a:r>
            <a:r>
              <a:rPr lang="en-US" sz="1600" dirty="0"/>
              <a:t> </a:t>
            </a:r>
            <a:r>
              <a:rPr lang="en-US" sz="1600" dirty="0" err="1"/>
              <a:t>ditemukan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pabrik</a:t>
            </a:r>
            <a:r>
              <a:rPr lang="en-US" sz="1600" dirty="0"/>
              <a:t> </a:t>
            </a:r>
            <a:r>
              <a:rPr lang="en-US" sz="1600" dirty="0" err="1"/>
              <a:t>tekstil</a:t>
            </a:r>
            <a:r>
              <a:rPr lang="en-US" sz="1600" dirty="0"/>
              <a:t>,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gelas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keramik</a:t>
            </a:r>
            <a:r>
              <a:rPr lang="en-US" sz="1600" dirty="0"/>
              <a:t>.</a:t>
            </a:r>
          </a:p>
          <a:p>
            <a:pPr marL="457200" indent="0">
              <a:buNone/>
            </a:pPr>
            <a:r>
              <a:rPr lang="en-US" sz="1600" dirty="0" err="1"/>
              <a:t>Plumbum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buangan</a:t>
            </a:r>
            <a:r>
              <a:rPr lang="en-US" sz="1600" dirty="0"/>
              <a:t> </a:t>
            </a:r>
            <a:r>
              <a:rPr lang="en-US" sz="1600" dirty="0" err="1"/>
              <a:t>pabrik</a:t>
            </a:r>
            <a:r>
              <a:rPr lang="en-US" sz="1600" dirty="0"/>
              <a:t> </a:t>
            </a:r>
            <a:r>
              <a:rPr lang="en-US" sz="1600" dirty="0" err="1"/>
              <a:t>baterai</a:t>
            </a:r>
            <a:r>
              <a:rPr lang="en-US" sz="1600" dirty="0"/>
              <a:t>, </a:t>
            </a:r>
            <a:r>
              <a:rPr lang="en-US" sz="1600" dirty="0" err="1"/>
              <a:t>pencelupan</a:t>
            </a:r>
            <a:r>
              <a:rPr lang="en-US" sz="1600" dirty="0"/>
              <a:t> dolt cat. </a:t>
            </a:r>
            <a:r>
              <a:rPr lang="en-US" sz="1600" dirty="0" err="1"/>
              <a:t>Logam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konsentrasi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</a:t>
            </a:r>
            <a:r>
              <a:rPr lang="en-US" sz="1600" dirty="0" err="1"/>
              <a:t>membahayakan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000" dirty="0" err="1">
                <a:solidFill>
                  <a:srgbClr val="00B0F0"/>
                </a:solidFill>
                <a:latin typeface="Arial Rounded MT Bold" pitchFamily="34" charset="0"/>
              </a:rPr>
              <a:t>Fenol</a:t>
            </a:r>
            <a:endParaRPr lang="en-US" sz="2000" dirty="0">
              <a:solidFill>
                <a:srgbClr val="00B0F0"/>
              </a:solidFill>
              <a:latin typeface="Arial Rounded MT Bold" pitchFamily="34" charset="0"/>
            </a:endParaRPr>
          </a:p>
          <a:p>
            <a:pPr marL="457200" indent="0">
              <a:buNone/>
            </a:pPr>
            <a:r>
              <a:rPr lang="en-US" sz="1400" dirty="0"/>
              <a:t> </a:t>
            </a:r>
          </a:p>
          <a:p>
            <a:pPr marL="457200" indent="0" algn="just">
              <a:buNone/>
            </a:pPr>
            <a:r>
              <a:rPr lang="en-US" sz="1600" dirty="0" err="1"/>
              <a:t>Istilah</a:t>
            </a:r>
            <a:r>
              <a:rPr lang="en-US" sz="1600" dirty="0"/>
              <a:t> </a:t>
            </a:r>
            <a:r>
              <a:rPr lang="en-US" sz="1600" dirty="0" err="1"/>
              <a:t>fenol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air </a:t>
            </a:r>
            <a:r>
              <a:rPr lang="en-US" sz="1600" dirty="0" err="1"/>
              <a:t>limbah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terbatas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fenol</a:t>
            </a:r>
            <a:r>
              <a:rPr lang="en-US" sz="1600" dirty="0"/>
              <a:t> (C6H5 – OH)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bermacam-macam</a:t>
            </a:r>
            <a:r>
              <a:rPr lang="en-US" sz="1600" dirty="0"/>
              <a:t> </a:t>
            </a:r>
            <a:r>
              <a:rPr lang="en-US" sz="1600" dirty="0" err="1"/>
              <a:t>campuran</a:t>
            </a:r>
            <a:r>
              <a:rPr lang="en-US" sz="1600" dirty="0"/>
              <a:t> </a:t>
            </a:r>
            <a:r>
              <a:rPr lang="en-US" sz="1600" dirty="0" err="1"/>
              <a:t>organik</a:t>
            </a:r>
            <a:r>
              <a:rPr lang="en-US" sz="1600" dirty="0"/>
              <a:t> yang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gugusan</a:t>
            </a:r>
            <a:r>
              <a:rPr lang="en-US" sz="1600" dirty="0"/>
              <a:t> </a:t>
            </a:r>
            <a:r>
              <a:rPr lang="en-US" sz="1600" dirty="0" err="1"/>
              <a:t>hidroxil</a:t>
            </a:r>
            <a:r>
              <a:rPr lang="en-US" sz="1600" dirty="0"/>
              <a:t>. </a:t>
            </a:r>
            <a:r>
              <a:rPr lang="en-US" sz="1600" dirty="0" err="1"/>
              <a:t>Fenol</a:t>
            </a:r>
            <a:r>
              <a:rPr lang="en-US" sz="1600" dirty="0"/>
              <a:t> yang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konsentrasi</a:t>
            </a:r>
            <a:r>
              <a:rPr lang="en-US" sz="1600" dirty="0"/>
              <a:t> 0,005/liter </a:t>
            </a:r>
            <a:r>
              <a:rPr lang="en-US" sz="1600" dirty="0" err="1"/>
              <a:t>dalam</a:t>
            </a:r>
            <a:r>
              <a:rPr lang="en-US" sz="1600" dirty="0"/>
              <a:t> air </a:t>
            </a:r>
            <a:r>
              <a:rPr lang="en-US" sz="1600" dirty="0" err="1"/>
              <a:t>minum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rasa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bau</a:t>
            </a:r>
            <a:r>
              <a:rPr lang="en-US" sz="1600" dirty="0"/>
              <a:t>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bereaksi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chlor</a:t>
            </a:r>
            <a:r>
              <a:rPr lang="en-US" sz="1600" dirty="0"/>
              <a:t> </a:t>
            </a: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dirty="0" err="1"/>
              <a:t>chlorophenol</a:t>
            </a:r>
            <a:r>
              <a:rPr lang="en-US" sz="1600" dirty="0"/>
              <a:t>.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fenol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pengolahan</a:t>
            </a:r>
            <a:r>
              <a:rPr lang="en-US" sz="1600" dirty="0"/>
              <a:t> </a:t>
            </a:r>
            <a:r>
              <a:rPr lang="en-US" sz="1600" dirty="0" err="1"/>
              <a:t>minyak</a:t>
            </a:r>
            <a:r>
              <a:rPr lang="en-US" sz="1600" dirty="0"/>
              <a:t>, </a:t>
            </a:r>
            <a:r>
              <a:rPr lang="en-US" sz="1600" dirty="0" err="1"/>
              <a:t>batubara</a:t>
            </a:r>
            <a:r>
              <a:rPr lang="en-US" sz="1600" dirty="0"/>
              <a:t>, </a:t>
            </a:r>
            <a:r>
              <a:rPr lang="en-US" sz="1600" dirty="0" err="1"/>
              <a:t>pabrik</a:t>
            </a:r>
            <a:r>
              <a:rPr lang="en-US" sz="1600" dirty="0"/>
              <a:t> </a:t>
            </a:r>
            <a:r>
              <a:rPr lang="en-US" sz="1600" dirty="0" err="1"/>
              <a:t>kimia</a:t>
            </a:r>
            <a:r>
              <a:rPr lang="en-US" sz="1600" dirty="0"/>
              <a:t>, </a:t>
            </a:r>
            <a:r>
              <a:rPr lang="en-US" sz="1600" dirty="0" err="1"/>
              <a:t>pabrik</a:t>
            </a:r>
            <a:r>
              <a:rPr lang="en-US" sz="1600" dirty="0"/>
              <a:t> resin, </a:t>
            </a:r>
            <a:r>
              <a:rPr lang="en-US" sz="1600" dirty="0" err="1"/>
              <a:t>pabrik</a:t>
            </a:r>
            <a:r>
              <a:rPr lang="en-US" sz="1600" dirty="0"/>
              <a:t> </a:t>
            </a:r>
            <a:r>
              <a:rPr lang="en-US" sz="1600" dirty="0" err="1"/>
              <a:t>kertas</a:t>
            </a:r>
            <a:r>
              <a:rPr lang="en-US" sz="1600" dirty="0"/>
              <a:t>, </a:t>
            </a:r>
            <a:r>
              <a:rPr lang="en-US" sz="1600" dirty="0" err="1"/>
              <a:t>tekstil</a:t>
            </a:r>
            <a:r>
              <a:rPr lang="en-US" sz="1600" dirty="0"/>
              <a:t>.</a:t>
            </a:r>
          </a:p>
          <a:p>
            <a:pPr marL="457200" indent="0">
              <a:buNone/>
            </a:pPr>
            <a:r>
              <a:rPr lang="en-US" sz="1600" dirty="0"/>
              <a:t>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3294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914400"/>
            <a:ext cx="73914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1800" b="1" dirty="0" err="1" smtClean="0">
                <a:solidFill>
                  <a:srgbClr val="00B0F0"/>
                </a:solidFill>
              </a:rPr>
              <a:t>Lemak</a:t>
            </a:r>
            <a:r>
              <a:rPr lang="en-US" sz="1800" b="1" dirty="0" smtClean="0">
                <a:solidFill>
                  <a:srgbClr val="00B0F0"/>
                </a:solidFill>
              </a:rPr>
              <a:t> </a:t>
            </a:r>
            <a:r>
              <a:rPr lang="en-US" sz="1800" b="1" dirty="0" err="1">
                <a:solidFill>
                  <a:srgbClr val="00B0F0"/>
                </a:solidFill>
              </a:rPr>
              <a:t>dan</a:t>
            </a:r>
            <a:r>
              <a:rPr lang="en-US" sz="1800" b="1" dirty="0">
                <a:solidFill>
                  <a:srgbClr val="00B0F0"/>
                </a:solidFill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</a:rPr>
              <a:t>Minyak</a:t>
            </a:r>
            <a:endParaRPr lang="en-US" sz="18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457200" indent="7938" algn="just">
              <a:buNone/>
            </a:pPr>
            <a:r>
              <a:rPr lang="en-US" sz="1400" dirty="0" err="1" smtClean="0"/>
              <a:t>Lemak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minyak</a:t>
            </a:r>
            <a:r>
              <a:rPr lang="en-US" sz="1400" dirty="0"/>
              <a:t> </a:t>
            </a:r>
            <a:r>
              <a:rPr lang="en-US" sz="1400" dirty="0" err="1"/>
              <a:t>ditemukan</a:t>
            </a:r>
            <a:r>
              <a:rPr lang="en-US" sz="1400" dirty="0"/>
              <a:t> </a:t>
            </a:r>
            <a:r>
              <a:rPr lang="en-US" sz="1400" dirty="0" err="1"/>
              <a:t>mengapung</a:t>
            </a:r>
            <a:r>
              <a:rPr lang="en-US" sz="1400" dirty="0"/>
              <a:t> di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permukaan</a:t>
            </a:r>
            <a:r>
              <a:rPr lang="en-US" sz="1400" dirty="0"/>
              <a:t> air </a:t>
            </a:r>
            <a:r>
              <a:rPr lang="en-US" sz="1400" dirty="0" err="1"/>
              <a:t>meskipun</a:t>
            </a:r>
            <a:r>
              <a:rPr lang="en-US" sz="1400" dirty="0"/>
              <a:t> </a:t>
            </a:r>
            <a:r>
              <a:rPr lang="en-US" sz="1400" dirty="0" err="1"/>
              <a:t>sebagian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di </a:t>
            </a:r>
            <a:r>
              <a:rPr lang="en-US" sz="1400" dirty="0" err="1"/>
              <a:t>bawah</a:t>
            </a:r>
            <a:r>
              <a:rPr lang="en-US" sz="1400" dirty="0"/>
              <a:t> </a:t>
            </a:r>
            <a:r>
              <a:rPr lang="en-US" sz="1400" dirty="0" err="1"/>
              <a:t>permukaan</a:t>
            </a:r>
            <a:r>
              <a:rPr lang="en-US" sz="1400" dirty="0"/>
              <a:t> air. </a:t>
            </a:r>
            <a:r>
              <a:rPr lang="en-US" sz="1400" dirty="0" err="1"/>
              <a:t>Lemak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minyak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senyawa</a:t>
            </a:r>
            <a:r>
              <a:rPr lang="en-US" sz="1400" dirty="0"/>
              <a:t> ester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turunan</a:t>
            </a:r>
            <a:r>
              <a:rPr lang="en-US" sz="1400" dirty="0"/>
              <a:t> </a:t>
            </a:r>
            <a:r>
              <a:rPr lang="en-US" sz="1400" dirty="0" err="1"/>
              <a:t>alkohol</a:t>
            </a:r>
            <a:r>
              <a:rPr lang="en-US" sz="1400" dirty="0"/>
              <a:t> yang </a:t>
            </a:r>
            <a:r>
              <a:rPr lang="en-US" sz="1400" dirty="0" err="1"/>
              <a:t>tersusun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unsur</a:t>
            </a:r>
            <a:r>
              <a:rPr lang="en-US" sz="1400" dirty="0"/>
              <a:t> </a:t>
            </a:r>
            <a:r>
              <a:rPr lang="en-US" sz="1400" dirty="0" err="1"/>
              <a:t>karbon</a:t>
            </a:r>
            <a:r>
              <a:rPr lang="en-US" sz="1400" dirty="0"/>
              <a:t>, </a:t>
            </a:r>
            <a:r>
              <a:rPr lang="en-US" sz="1400" dirty="0" err="1"/>
              <a:t>hidrogen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oksigen</a:t>
            </a:r>
            <a:r>
              <a:rPr lang="en-US" sz="1400" dirty="0"/>
              <a:t>. </a:t>
            </a:r>
            <a:r>
              <a:rPr lang="en-US" sz="1400" dirty="0" err="1"/>
              <a:t>Lemak</a:t>
            </a:r>
            <a:r>
              <a:rPr lang="en-US" sz="1400" dirty="0"/>
              <a:t> </a:t>
            </a:r>
            <a:r>
              <a:rPr lang="en-US" sz="1400" dirty="0" err="1"/>
              <a:t>sukar</a:t>
            </a:r>
            <a:r>
              <a:rPr lang="en-US" sz="1400" dirty="0"/>
              <a:t> </a:t>
            </a:r>
            <a:r>
              <a:rPr lang="en-US" sz="1400" dirty="0" err="1"/>
              <a:t>diuraikan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tapi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dihidrolisa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alkali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membentuk</a:t>
            </a:r>
            <a:r>
              <a:rPr lang="en-US" sz="1400" dirty="0"/>
              <a:t> </a:t>
            </a:r>
            <a:r>
              <a:rPr lang="en-US" sz="1400" dirty="0" err="1"/>
              <a:t>senyawa</a:t>
            </a:r>
            <a:r>
              <a:rPr lang="en-US" sz="1400" dirty="0"/>
              <a:t> </a:t>
            </a:r>
            <a:r>
              <a:rPr lang="en-US" sz="1400" dirty="0" err="1"/>
              <a:t>sabun</a:t>
            </a:r>
            <a:r>
              <a:rPr lang="en-US" sz="1400" dirty="0"/>
              <a:t> yang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larut</a:t>
            </a:r>
            <a:r>
              <a:rPr lang="en-US" sz="1400" dirty="0"/>
              <a:t>. </a:t>
            </a:r>
            <a:r>
              <a:rPr lang="en-US" sz="1400" dirty="0" err="1"/>
              <a:t>Minyak</a:t>
            </a:r>
            <a:r>
              <a:rPr lang="en-US" sz="1400" dirty="0"/>
              <a:t> </a:t>
            </a:r>
            <a:r>
              <a:rPr lang="en-US" sz="1400" dirty="0" err="1"/>
              <a:t>pelumas</a:t>
            </a:r>
            <a:r>
              <a:rPr lang="en-US" sz="1400" dirty="0"/>
              <a:t> yang </a:t>
            </a:r>
            <a:r>
              <a:rPr lang="en-US" sz="1400" dirty="0" err="1"/>
              <a:t>berasal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minyak</a:t>
            </a:r>
            <a:r>
              <a:rPr lang="en-US" sz="1400" dirty="0"/>
              <a:t> </a:t>
            </a:r>
            <a:r>
              <a:rPr lang="en-US" sz="1400" dirty="0" err="1"/>
              <a:t>bumi</a:t>
            </a:r>
            <a:r>
              <a:rPr lang="en-US" sz="1400" dirty="0"/>
              <a:t> </a:t>
            </a:r>
            <a:r>
              <a:rPr lang="en-US" sz="1400" dirty="0" err="1"/>
              <a:t>dipakai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terbawa</a:t>
            </a:r>
            <a:r>
              <a:rPr lang="en-US" sz="1400" dirty="0"/>
              <a:t> air </a:t>
            </a:r>
            <a:r>
              <a:rPr lang="en-US" sz="1400" dirty="0" err="1"/>
              <a:t>cucian</a:t>
            </a:r>
            <a:r>
              <a:rPr lang="en-US" sz="1400" dirty="0"/>
              <a:t> </a:t>
            </a:r>
            <a:r>
              <a:rPr lang="en-US" sz="1400" dirty="0" err="1"/>
              <a:t>ketika</a:t>
            </a:r>
            <a:r>
              <a:rPr lang="en-US" sz="1400" dirty="0"/>
              <a:t> </a:t>
            </a:r>
            <a:r>
              <a:rPr lang="en-US" sz="1400" dirty="0" err="1"/>
              <a:t>dibersihkan</a:t>
            </a:r>
            <a:r>
              <a:rPr lang="en-US" sz="1400" dirty="0"/>
              <a:t>.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alat</a:t>
            </a:r>
            <a:r>
              <a:rPr lang="en-US" sz="1400" dirty="0"/>
              <a:t> </a:t>
            </a:r>
            <a:r>
              <a:rPr lang="en-US" sz="1400" dirty="0" err="1"/>
              <a:t>pencuci</a:t>
            </a:r>
            <a:r>
              <a:rPr lang="en-US" sz="1400" dirty="0"/>
              <a:t> Bering Pula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minyak</a:t>
            </a:r>
            <a:r>
              <a:rPr lang="en-US" sz="1400" dirty="0"/>
              <a:t> </a:t>
            </a:r>
            <a:r>
              <a:rPr lang="en-US" sz="1400" dirty="0" err="1"/>
              <a:t>pelarut</a:t>
            </a:r>
            <a:r>
              <a:rPr lang="en-US" sz="1400" dirty="0"/>
              <a:t>.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minyak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lemak</a:t>
            </a:r>
            <a:r>
              <a:rPr lang="en-US" sz="1400" dirty="0"/>
              <a:t> di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permukaan</a:t>
            </a:r>
            <a:r>
              <a:rPr lang="en-US" sz="1400" dirty="0"/>
              <a:t> air </a:t>
            </a:r>
            <a:r>
              <a:rPr lang="en-US" sz="1400" dirty="0" err="1"/>
              <a:t>merintangi</a:t>
            </a:r>
            <a:r>
              <a:rPr lang="en-US" sz="1400" dirty="0"/>
              <a:t> proses </a:t>
            </a:r>
            <a:r>
              <a:rPr lang="en-US" sz="1400" dirty="0" err="1"/>
              <a:t>biologi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air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 smtClean="0"/>
              <a:t>fotosintesa</a:t>
            </a:r>
            <a:r>
              <a:rPr lang="en-US" sz="2000" dirty="0" smtClean="0"/>
              <a:t>.</a:t>
            </a:r>
            <a:endParaRPr lang="en-US" sz="2000" dirty="0"/>
          </a:p>
          <a:p>
            <a:pPr marL="457200" indent="-58738" algn="just">
              <a:buNone/>
            </a:pP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1295400" y="3791871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 err="1">
                <a:solidFill>
                  <a:srgbClr val="C70909"/>
                </a:solidFill>
                <a:latin typeface="+mj-lt"/>
              </a:rPr>
              <a:t>Zat</a:t>
            </a:r>
            <a:r>
              <a:rPr lang="en-US" sz="1600" b="1" dirty="0">
                <a:solidFill>
                  <a:srgbClr val="C70909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C70909"/>
                </a:solidFill>
                <a:latin typeface="+mj-lt"/>
              </a:rPr>
              <a:t>Warna</a:t>
            </a:r>
            <a:r>
              <a:rPr lang="en-US" sz="1600" b="1" dirty="0">
                <a:solidFill>
                  <a:srgbClr val="C70909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C70909"/>
                </a:solidFill>
                <a:latin typeface="+mj-lt"/>
              </a:rPr>
              <a:t>dan</a:t>
            </a:r>
            <a:r>
              <a:rPr lang="en-US" sz="1600" b="1" dirty="0">
                <a:solidFill>
                  <a:srgbClr val="C70909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C70909"/>
                </a:solidFill>
                <a:latin typeface="+mj-lt"/>
              </a:rPr>
              <a:t>Surfaktan</a:t>
            </a:r>
            <a:endParaRPr lang="en-US" sz="1600" b="1" dirty="0">
              <a:solidFill>
                <a:srgbClr val="C70909"/>
              </a:solidFill>
              <a:latin typeface="+mj-lt"/>
            </a:endParaRPr>
          </a:p>
          <a:p>
            <a:r>
              <a:rPr lang="en-US" sz="1600" dirty="0">
                <a:latin typeface="+mj-lt"/>
              </a:rPr>
              <a:t> </a:t>
            </a:r>
          </a:p>
          <a:p>
            <a:r>
              <a:rPr lang="en-US" sz="1600" dirty="0" err="1">
                <a:latin typeface="+mj-lt"/>
              </a:rPr>
              <a:t>Timbulnya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dalam</a:t>
            </a:r>
            <a:r>
              <a:rPr lang="en-US" sz="1600" dirty="0">
                <a:latin typeface="+mj-lt"/>
              </a:rPr>
              <a:t> air </a:t>
            </a:r>
            <a:r>
              <a:rPr lang="en-US" sz="1600" dirty="0" err="1">
                <a:latin typeface="+mj-lt"/>
              </a:rPr>
              <a:t>buangan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adalah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karena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adanya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senyawa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organik</a:t>
            </a:r>
            <a:r>
              <a:rPr lang="en-US" sz="1600" dirty="0">
                <a:latin typeface="+mj-lt"/>
              </a:rPr>
              <a:t> yang </a:t>
            </a:r>
            <a:r>
              <a:rPr lang="en-US" sz="1600" dirty="0" err="1">
                <a:latin typeface="+mj-lt"/>
              </a:rPr>
              <a:t>larut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dalam</a:t>
            </a:r>
            <a:r>
              <a:rPr lang="en-US" sz="1600" dirty="0">
                <a:latin typeface="+mj-lt"/>
              </a:rPr>
              <a:t> air. </a:t>
            </a:r>
            <a:r>
              <a:rPr lang="en-US" sz="1600" dirty="0" err="1">
                <a:latin typeface="+mj-lt"/>
              </a:rPr>
              <a:t>Zat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aktif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permukaan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ini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surfaktan</a:t>
            </a:r>
            <a:r>
              <a:rPr lang="en-US" sz="1600" dirty="0">
                <a:latin typeface="+mj-lt"/>
              </a:rPr>
              <a:t>) </a:t>
            </a:r>
            <a:r>
              <a:rPr lang="en-US" sz="1600" dirty="0" err="1">
                <a:latin typeface="+mj-lt"/>
              </a:rPr>
              <a:t>sangat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sukar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berurai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oleh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aktivitas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mikroorganisme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Demikian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juga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warna</a:t>
            </a:r>
            <a:r>
              <a:rPr lang="en-US" sz="1600" dirty="0">
                <a:latin typeface="+mj-lt"/>
              </a:rPr>
              <a:t> yang </a:t>
            </a:r>
            <a:r>
              <a:rPr lang="en-US" sz="1600" dirty="0" err="1">
                <a:latin typeface="+mj-lt"/>
              </a:rPr>
              <a:t>merupakan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senyawa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aromatik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sukar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berurai</a:t>
            </a:r>
            <a:r>
              <a:rPr lang="en-US" sz="1600" dirty="0">
                <a:latin typeface="+mj-lt"/>
              </a:rPr>
              <a:t>. Di </a:t>
            </a:r>
            <a:r>
              <a:rPr lang="en-US" sz="1600" dirty="0" err="1">
                <a:latin typeface="+mj-lt"/>
              </a:rPr>
              <a:t>antara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warna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ada</a:t>
            </a:r>
            <a:r>
              <a:rPr lang="en-US" sz="1600" dirty="0">
                <a:latin typeface="+mj-lt"/>
              </a:rPr>
              <a:t> yang </a:t>
            </a:r>
            <a:r>
              <a:rPr lang="en-US" sz="1600" dirty="0" err="1">
                <a:latin typeface="+mj-lt"/>
              </a:rPr>
              <a:t>mengandung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logam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berat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seperti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chrom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atau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tembaga</a:t>
            </a:r>
            <a:r>
              <a:rPr lang="en-US" sz="1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078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095375"/>
            <a:ext cx="66294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WordArt 2"/>
          <p:cNvSpPr>
            <a:spLocks noChangeArrowheads="1" noChangeShapeType="1" noTextEdit="1"/>
          </p:cNvSpPr>
          <p:nvPr/>
        </p:nvSpPr>
        <p:spPr bwMode="auto">
          <a:xfrm>
            <a:off x="4114800" y="5181600"/>
            <a:ext cx="281015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 Black"/>
              </a:rPr>
              <a:t>Wassalamu'alaikum</a:t>
            </a:r>
            <a:r>
              <a: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 Black"/>
              </a:rPr>
              <a:t>Wr.Wb</a:t>
            </a:r>
            <a:r>
              <a: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 Black"/>
              </a:rPr>
              <a:t>.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6" y="2924175"/>
            <a:ext cx="66283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8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066465" y="1676400"/>
            <a:ext cx="762033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50838" indent="-1825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8275" lvl="1" indent="0" algn="just">
              <a:buClr>
                <a:srgbClr val="FF0000"/>
              </a:buClr>
            </a:pPr>
            <a:endParaRPr lang="en-US" sz="2000" b="1" dirty="0">
              <a:latin typeface="+mn-lt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b="1" dirty="0">
                <a:latin typeface="+mn-lt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LIMBAH BERBAHAYA &amp; BERACUN </a:t>
            </a:r>
            <a:r>
              <a:rPr lang="en-US" sz="1600" dirty="0" err="1">
                <a:latin typeface="+mn-lt"/>
              </a:rPr>
              <a:t>adalah</a:t>
            </a:r>
            <a:r>
              <a:rPr lang="en-US" sz="1600" dirty="0">
                <a:latin typeface="+mn-lt"/>
              </a:rPr>
              <a:t> </a:t>
            </a:r>
            <a:r>
              <a:rPr lang="en-US" sz="1600" i="1" dirty="0">
                <a:latin typeface="+mn-lt"/>
              </a:rPr>
              <a:t>“….</a:t>
            </a:r>
            <a:r>
              <a:rPr lang="en-US" sz="1600" i="1" dirty="0" err="1">
                <a:latin typeface="+mn-lt"/>
              </a:rPr>
              <a:t>sisa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suatu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usaha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dan</a:t>
            </a:r>
            <a:r>
              <a:rPr lang="en-US" sz="1600" i="1" dirty="0">
                <a:latin typeface="+mn-lt"/>
              </a:rPr>
              <a:t>/</a:t>
            </a:r>
            <a:r>
              <a:rPr lang="en-US" sz="1600" i="1" dirty="0" err="1">
                <a:latin typeface="+mn-lt"/>
              </a:rPr>
              <a:t>atau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kegiatan</a:t>
            </a:r>
            <a:r>
              <a:rPr lang="en-US" sz="1600" i="1" dirty="0">
                <a:latin typeface="+mn-lt"/>
              </a:rPr>
              <a:t> yang </a:t>
            </a:r>
            <a:r>
              <a:rPr lang="en-US" sz="1600" i="1" dirty="0" err="1">
                <a:latin typeface="+mn-lt"/>
              </a:rPr>
              <a:t>mengandung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bahan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berbahaya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dan</a:t>
            </a:r>
            <a:r>
              <a:rPr lang="en-US" sz="1600" i="1" dirty="0">
                <a:latin typeface="+mn-lt"/>
              </a:rPr>
              <a:t>/</a:t>
            </a:r>
            <a:r>
              <a:rPr lang="en-US" sz="1600" i="1" dirty="0" err="1">
                <a:latin typeface="+mn-lt"/>
              </a:rPr>
              <a:t>atau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beracun</a:t>
            </a:r>
            <a:r>
              <a:rPr lang="en-US" sz="1600" i="1" dirty="0">
                <a:latin typeface="+mn-lt"/>
              </a:rPr>
              <a:t> yang </a:t>
            </a:r>
            <a:r>
              <a:rPr lang="en-US" sz="1600" i="1" dirty="0" err="1">
                <a:latin typeface="+mn-lt"/>
              </a:rPr>
              <a:t>karena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sifat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dan</a:t>
            </a:r>
            <a:r>
              <a:rPr lang="en-US" sz="1600" i="1" dirty="0">
                <a:latin typeface="+mn-lt"/>
              </a:rPr>
              <a:t>/</a:t>
            </a:r>
            <a:r>
              <a:rPr lang="en-US" sz="1600" i="1" dirty="0" err="1">
                <a:latin typeface="+mn-lt"/>
              </a:rPr>
              <a:t>atau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konsentrasinya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dan</a:t>
            </a:r>
            <a:r>
              <a:rPr lang="en-US" sz="1600" i="1" dirty="0">
                <a:latin typeface="+mn-lt"/>
              </a:rPr>
              <a:t>/</a:t>
            </a:r>
            <a:r>
              <a:rPr lang="en-US" sz="1600" i="1" dirty="0" err="1">
                <a:latin typeface="+mn-lt"/>
              </a:rPr>
              <a:t>atau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jumlahnya</a:t>
            </a:r>
            <a:r>
              <a:rPr lang="en-US" sz="1600" i="1" dirty="0">
                <a:latin typeface="+mn-lt"/>
              </a:rPr>
              <a:t>, </a:t>
            </a:r>
            <a:r>
              <a:rPr lang="en-US" sz="1600" i="1" dirty="0" err="1">
                <a:latin typeface="+mn-lt"/>
              </a:rPr>
              <a:t>baik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secara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langsung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maupun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tidak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langsung</a:t>
            </a:r>
            <a:r>
              <a:rPr lang="en-US" sz="1600" i="1" dirty="0">
                <a:latin typeface="+mn-lt"/>
              </a:rPr>
              <a:t>, </a:t>
            </a:r>
            <a:r>
              <a:rPr lang="en-US" sz="1600" i="1" dirty="0" err="1">
                <a:latin typeface="+mn-lt"/>
              </a:rPr>
              <a:t>dapat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mencemarkan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dan</a:t>
            </a:r>
            <a:r>
              <a:rPr lang="en-US" sz="1600" i="1" dirty="0">
                <a:latin typeface="+mn-lt"/>
              </a:rPr>
              <a:t>/</a:t>
            </a:r>
            <a:r>
              <a:rPr lang="en-US" sz="1600" i="1" dirty="0" err="1">
                <a:latin typeface="+mn-lt"/>
              </a:rPr>
              <a:t>atau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merusakkan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lingkungan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hidup</a:t>
            </a:r>
            <a:r>
              <a:rPr lang="en-US" sz="1600" i="1" dirty="0">
                <a:latin typeface="+mn-lt"/>
              </a:rPr>
              <a:t>, </a:t>
            </a:r>
            <a:r>
              <a:rPr lang="en-US" sz="1600" i="1" dirty="0" err="1">
                <a:latin typeface="+mn-lt"/>
              </a:rPr>
              <a:t>dan</a:t>
            </a:r>
            <a:r>
              <a:rPr lang="en-US" sz="1600" i="1" dirty="0">
                <a:latin typeface="+mn-lt"/>
              </a:rPr>
              <a:t>/</a:t>
            </a:r>
            <a:r>
              <a:rPr lang="en-US" sz="1600" i="1" dirty="0" err="1">
                <a:latin typeface="+mn-lt"/>
              </a:rPr>
              <a:t>atau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dapat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membahayakan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lingkungan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hidup</a:t>
            </a:r>
            <a:r>
              <a:rPr lang="en-US" sz="1600" i="1" dirty="0">
                <a:latin typeface="+mn-lt"/>
              </a:rPr>
              <a:t>, </a:t>
            </a:r>
            <a:r>
              <a:rPr lang="en-US" sz="1600" i="1" dirty="0" err="1">
                <a:latin typeface="+mn-lt"/>
              </a:rPr>
              <a:t>kesehatan</a:t>
            </a:r>
            <a:r>
              <a:rPr lang="en-US" sz="1600" i="1" dirty="0">
                <a:latin typeface="+mn-lt"/>
              </a:rPr>
              <a:t>, </a:t>
            </a:r>
            <a:r>
              <a:rPr lang="en-US" sz="1600" i="1" dirty="0" err="1">
                <a:latin typeface="+mn-lt"/>
              </a:rPr>
              <a:t>kelangsungan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hidup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manusia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serta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makhluk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hidup</a:t>
            </a:r>
            <a:r>
              <a:rPr lang="en-US" sz="1600" i="1" dirty="0">
                <a:latin typeface="+mn-lt"/>
              </a:rPr>
              <a:t> lain</a:t>
            </a:r>
            <a:r>
              <a:rPr lang="en-US" sz="1600" dirty="0">
                <a:latin typeface="+mn-lt"/>
              </a:rPr>
              <a:t>” (U.U. R.I. No. 23/1997 </a:t>
            </a:r>
            <a:r>
              <a:rPr lang="en-US" sz="1600" dirty="0" err="1">
                <a:latin typeface="+mn-lt"/>
              </a:rPr>
              <a:t>Pasal</a:t>
            </a:r>
            <a:r>
              <a:rPr lang="en-US" sz="1600" dirty="0">
                <a:latin typeface="+mn-lt"/>
              </a:rPr>
              <a:t> 1 </a:t>
            </a:r>
            <a:r>
              <a:rPr lang="en-US" sz="1600" dirty="0" err="1">
                <a:latin typeface="+mn-lt"/>
              </a:rPr>
              <a:t>Ayat</a:t>
            </a:r>
            <a:r>
              <a:rPr lang="en-US" sz="1600" dirty="0">
                <a:latin typeface="+mn-lt"/>
              </a:rPr>
              <a:t> 18</a:t>
            </a:r>
            <a:r>
              <a:rPr lang="en-US" sz="1600" dirty="0" smtClean="0">
                <a:latin typeface="+mn-lt"/>
              </a:rPr>
              <a:t>).</a:t>
            </a:r>
          </a:p>
          <a:p>
            <a:pPr marL="168275" lvl="1" indent="0" algn="just">
              <a:buClr>
                <a:srgbClr val="FF0000"/>
              </a:buClr>
            </a:pPr>
            <a:endParaRPr lang="en-US" sz="2000" b="1" dirty="0">
              <a:latin typeface="+mn-lt"/>
            </a:endParaRPr>
          </a:p>
          <a:p>
            <a:pPr marL="168275" lvl="1" indent="0" algn="just">
              <a:buClr>
                <a:srgbClr val="FF0000"/>
              </a:buClr>
            </a:pPr>
            <a:r>
              <a:rPr lang="en-US" sz="1600" dirty="0" err="1" smtClean="0">
                <a:latin typeface="+mn-lt"/>
              </a:rPr>
              <a:t>Limbah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berbahaya</a:t>
            </a:r>
            <a:r>
              <a:rPr lang="en-US" sz="1600" dirty="0">
                <a:latin typeface="+mn-lt"/>
              </a:rPr>
              <a:t> &amp; </a:t>
            </a:r>
            <a:r>
              <a:rPr lang="en-US" sz="1600" dirty="0" err="1">
                <a:latin typeface="+mn-lt"/>
              </a:rPr>
              <a:t>beracun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mengandung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zat-zat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beracun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karsinogenik</a:t>
            </a:r>
            <a:r>
              <a:rPr lang="en-US" sz="1600" dirty="0">
                <a:latin typeface="+mn-lt"/>
              </a:rPr>
              <a:t>*, </a:t>
            </a:r>
            <a:r>
              <a:rPr lang="en-US" sz="1600" dirty="0" err="1">
                <a:latin typeface="+mn-lt"/>
              </a:rPr>
              <a:t>mutagenik</a:t>
            </a:r>
            <a:r>
              <a:rPr lang="en-US" sz="1600" dirty="0">
                <a:latin typeface="+mn-lt"/>
              </a:rPr>
              <a:t>* </a:t>
            </a:r>
            <a:r>
              <a:rPr lang="en-US" sz="1600" dirty="0" err="1">
                <a:latin typeface="+mn-lt"/>
              </a:rPr>
              <a:t>atau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teratogenik</a:t>
            </a:r>
            <a:r>
              <a:rPr lang="en-US" sz="1600" dirty="0">
                <a:latin typeface="+mn-lt"/>
              </a:rPr>
              <a:t>* </a:t>
            </a:r>
            <a:r>
              <a:rPr lang="en-US" sz="1600" dirty="0" err="1">
                <a:latin typeface="+mn-lt"/>
              </a:rPr>
              <a:t>pada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tingkatan</a:t>
            </a:r>
            <a:r>
              <a:rPr lang="en-US" sz="1600" dirty="0">
                <a:latin typeface="+mn-lt"/>
              </a:rPr>
              <a:t> yang </a:t>
            </a:r>
            <a:r>
              <a:rPr lang="en-US" sz="1600" dirty="0" err="1">
                <a:latin typeface="+mn-lt"/>
              </a:rPr>
              <a:t>melampaui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batasan</a:t>
            </a:r>
            <a:r>
              <a:rPr lang="en-US" sz="1600" dirty="0">
                <a:latin typeface="+mn-lt"/>
              </a:rPr>
              <a:t> yang </a:t>
            </a:r>
            <a:r>
              <a:rPr lang="en-US" sz="1600" dirty="0" err="1">
                <a:latin typeface="+mn-lt"/>
              </a:rPr>
              <a:t>ditetapkan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atau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bersifat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reaktif</a:t>
            </a:r>
            <a:r>
              <a:rPr lang="en-US" sz="1600" dirty="0">
                <a:latin typeface="+mn-lt"/>
              </a:rPr>
              <a:t> (</a:t>
            </a:r>
            <a:r>
              <a:rPr lang="en-US" sz="1600" dirty="0" err="1">
                <a:latin typeface="+mn-lt"/>
              </a:rPr>
              <a:t>mis</a:t>
            </a:r>
            <a:r>
              <a:rPr lang="en-US" sz="1600" dirty="0">
                <a:latin typeface="+mn-lt"/>
              </a:rPr>
              <a:t>. </a:t>
            </a:r>
            <a:r>
              <a:rPr lang="en-US" sz="1600" dirty="0" err="1">
                <a:latin typeface="+mn-lt"/>
              </a:rPr>
              <a:t>mudah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meledak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mudah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tersambar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api</a:t>
            </a:r>
            <a:r>
              <a:rPr lang="en-US" sz="1600" dirty="0">
                <a:latin typeface="+mn-lt"/>
              </a:rPr>
              <a:t>) </a:t>
            </a:r>
            <a:r>
              <a:rPr lang="en-US" sz="1600" dirty="0" err="1">
                <a:latin typeface="+mn-lt"/>
              </a:rPr>
              <a:t>atau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korosif</a:t>
            </a:r>
            <a:r>
              <a:rPr lang="en-US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812673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62174"/>
            <a:ext cx="5562599" cy="340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0989" y="1377200"/>
            <a:ext cx="4272211" cy="451599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SKEMA PROSES PRODUKSI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30189"/>
            <a:ext cx="6096000" cy="760412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</a:rPr>
              <a:t>PENGELOLAAN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LIMBAH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01158"/>
            <a:ext cx="7696200" cy="81868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perundang-undangan</a:t>
            </a:r>
            <a:r>
              <a:rPr lang="en-US" sz="1400" dirty="0"/>
              <a:t> Indonesia,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Undang-undang</a:t>
            </a:r>
            <a:r>
              <a:rPr lang="en-US" sz="1400" dirty="0"/>
              <a:t> </a:t>
            </a:r>
            <a:r>
              <a:rPr lang="en-US" sz="1400" dirty="0" err="1"/>
              <a:t>Nomor</a:t>
            </a:r>
            <a:r>
              <a:rPr lang="en-US" sz="1400" dirty="0"/>
              <a:t> 18 </a:t>
            </a:r>
            <a:r>
              <a:rPr lang="en-US" sz="1400" dirty="0" err="1"/>
              <a:t>tahun</a:t>
            </a:r>
            <a:r>
              <a:rPr lang="en-US" sz="1400" dirty="0"/>
              <a:t> 1999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Pengelolaan</a:t>
            </a:r>
            <a:r>
              <a:rPr lang="en-US" sz="1400" dirty="0"/>
              <a:t> </a:t>
            </a:r>
            <a:r>
              <a:rPr lang="en-US" sz="1400" dirty="0" err="1"/>
              <a:t>Sampah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(PP) </a:t>
            </a:r>
            <a:r>
              <a:rPr lang="en-US" sz="1400" dirty="0" err="1"/>
              <a:t>Nomor</a:t>
            </a:r>
            <a:r>
              <a:rPr lang="en-US" sz="1400" dirty="0"/>
              <a:t> 18/1999 </a:t>
            </a:r>
            <a:r>
              <a:rPr lang="en-US" sz="1400" dirty="0" err="1"/>
              <a:t>jo</a:t>
            </a:r>
            <a:r>
              <a:rPr lang="en-US" sz="1400" dirty="0"/>
              <a:t> PP 85/1999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Pengelolaan</a:t>
            </a:r>
            <a:r>
              <a:rPr lang="en-US" sz="1400" dirty="0"/>
              <a:t> </a:t>
            </a:r>
            <a:r>
              <a:rPr lang="en-US" sz="1400" dirty="0" err="1"/>
              <a:t>Limbah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Berbahaya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Beracun</a:t>
            </a:r>
            <a:r>
              <a:rPr lang="en-US" sz="1400" dirty="0"/>
              <a:t> (B3)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menegaskan</a:t>
            </a:r>
            <a:r>
              <a:rPr lang="en-US" sz="1400" dirty="0"/>
              <a:t> </a:t>
            </a:r>
            <a:r>
              <a:rPr lang="en-US" sz="1400" dirty="0" err="1"/>
              <a:t>prinsip</a:t>
            </a:r>
            <a:r>
              <a:rPr lang="en-US" sz="1400" dirty="0"/>
              <a:t> yang </a:t>
            </a:r>
            <a:r>
              <a:rPr lang="en-US" sz="1400" dirty="0" err="1"/>
              <a:t>sama</a:t>
            </a:r>
            <a:r>
              <a:rPr lang="en-US" sz="1400" dirty="0"/>
              <a:t>. (</a:t>
            </a:r>
            <a:r>
              <a:rPr lang="en-US" sz="1400" dirty="0" err="1"/>
              <a:t>bagan</a:t>
            </a:r>
            <a:r>
              <a:rPr lang="en-US" sz="1400" dirty="0"/>
              <a:t> -1)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2895600" cy="457200"/>
          </a:xfrm>
          <a:prstGeom prst="rect">
            <a:avLst/>
          </a:prstGeom>
        </p:spPr>
        <p:txBody>
          <a:bodyPr/>
          <a:lstStyle/>
          <a:p>
            <a:fld id="{05917220-0143-4C83-9284-4803F991C20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4484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3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 idx="4294967295"/>
          </p:nvPr>
        </p:nvSpPr>
        <p:spPr>
          <a:xfrm>
            <a:off x="1806480" y="838200"/>
            <a:ext cx="7315200" cy="838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effectLst/>
                <a:latin typeface="Freestyle Script" pitchFamily="66" charset="0"/>
                <a:hlinkClick r:id="rId2"/>
              </a:rPr>
              <a:t>Prinsip Hirarki </a:t>
            </a:r>
            <a:r>
              <a:rPr lang="en-US" sz="4400" dirty="0" err="1">
                <a:effectLst/>
                <a:latin typeface="Freestyle Script" pitchFamily="66" charset="0"/>
                <a:hlinkClick r:id="rId2"/>
              </a:rPr>
              <a:t>Pengelolaan</a:t>
            </a:r>
            <a:r>
              <a:rPr lang="en-US" sz="4400" dirty="0">
                <a:effectLst/>
                <a:latin typeface="Freestyle Script" pitchFamily="66" charset="0"/>
                <a:hlinkClick r:id="rId2"/>
              </a:rPr>
              <a:t> </a:t>
            </a:r>
            <a:r>
              <a:rPr lang="en-US" sz="4400" dirty="0" err="1" smtClean="0">
                <a:effectLst/>
                <a:latin typeface="Freestyle Script" pitchFamily="66" charset="0"/>
                <a:hlinkClick r:id="rId2"/>
              </a:rPr>
              <a:t>Limbah</a:t>
            </a:r>
            <a:r>
              <a:rPr lang="en-US" sz="4400" dirty="0" smtClean="0">
                <a:effectLst/>
                <a:latin typeface="Freestyle Script" pitchFamily="66" charset="0"/>
              </a:rPr>
              <a:t> (6-M)</a:t>
            </a:r>
            <a:endParaRPr lang="en-US" sz="4400" dirty="0">
              <a:latin typeface="Freestyle Script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905000"/>
            <a:ext cx="54673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7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1066800" y="2209800"/>
            <a:ext cx="7162800" cy="3200400"/>
          </a:xfrm>
        </p:spPr>
        <p:txBody>
          <a:bodyPr/>
          <a:lstStyle/>
          <a:p>
            <a:pPr algn="just"/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Langkah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pertama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yang 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u="sng" dirty="0" err="1">
                <a:solidFill>
                  <a:schemeClr val="accent1">
                    <a:lumMod val="75000"/>
                  </a:schemeClr>
                </a:solidFill>
              </a:rPr>
              <a:t>mencegah</a:t>
            </a:r>
            <a:r>
              <a:rPr lang="en-US" sz="1600" u="sng" dirty="0">
                <a:solidFill>
                  <a:srgbClr val="FFFF00"/>
                </a:solidFill>
              </a:rPr>
              <a:t> </a:t>
            </a:r>
            <a:r>
              <a:rPr lang="en-US" sz="1600" dirty="0" err="1"/>
              <a:t>timbulnya</a:t>
            </a:r>
            <a:r>
              <a:rPr lang="en-US" sz="1600" dirty="0"/>
              <a:t> </a:t>
            </a:r>
            <a:r>
              <a:rPr lang="en-US" sz="1600" dirty="0" err="1"/>
              <a:t>limbah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sumbernya</a:t>
            </a:r>
            <a:r>
              <a:rPr lang="en-US" sz="1600" dirty="0"/>
              <a:t> (waste avoidance/waste prevention)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dihasilkan</a:t>
            </a:r>
            <a:r>
              <a:rPr lang="en-US" sz="1600" dirty="0"/>
              <a:t> </a:t>
            </a:r>
            <a:r>
              <a:rPr lang="en-US" sz="1600" dirty="0" err="1"/>
              <a:t>limbah</a:t>
            </a:r>
            <a:r>
              <a:rPr lang="en-US" sz="1600" dirty="0"/>
              <a:t> (zero waste). </a:t>
            </a:r>
            <a:endParaRPr lang="en-US" sz="1600" dirty="0" smtClean="0"/>
          </a:p>
          <a:p>
            <a:pPr marL="403225" lvl="1" indent="0" algn="just">
              <a:buNone/>
              <a:tabLst>
                <a:tab pos="285750" algn="l"/>
              </a:tabLst>
            </a:pPr>
            <a:r>
              <a:rPr lang="en-US" sz="1600" dirty="0" err="1" smtClean="0"/>
              <a:t>Upaya</a:t>
            </a:r>
            <a:r>
              <a:rPr lang="en-US" sz="1600" dirty="0" smtClean="0"/>
              <a:t> </a:t>
            </a:r>
            <a:r>
              <a:rPr lang="en-US" sz="1600" dirty="0" err="1"/>
              <a:t>pencegahan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endParaRPr lang="en-US" sz="1600" dirty="0" smtClean="0"/>
          </a:p>
          <a:p>
            <a:pPr marL="688975" lvl="1" indent="-285750" algn="just">
              <a:buBlip>
                <a:blip r:embed="rId2"/>
              </a:buBlip>
              <a:tabLst>
                <a:tab pos="285750" algn="l"/>
              </a:tabLst>
            </a:pPr>
            <a:r>
              <a:rPr lang="en-US" sz="1600" dirty="0" err="1" smtClean="0"/>
              <a:t>Penerapan</a:t>
            </a:r>
            <a:r>
              <a:rPr lang="en-US" sz="1600" dirty="0" smtClean="0"/>
              <a:t> </a:t>
            </a:r>
            <a:r>
              <a:rPr lang="en-US" sz="1600" dirty="0" err="1"/>
              <a:t>prinsip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</a:t>
            </a:r>
            <a:r>
              <a:rPr lang="en-US" sz="1600" dirty="0" err="1"/>
              <a:t>bersih</a:t>
            </a:r>
            <a:r>
              <a:rPr lang="en-US" sz="1600" dirty="0"/>
              <a:t> (clean production)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penerapan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dirty="0" err="1"/>
              <a:t>bersih</a:t>
            </a:r>
            <a:r>
              <a:rPr lang="en-US" sz="1600" dirty="0"/>
              <a:t>, </a:t>
            </a:r>
            <a:r>
              <a:rPr lang="en-US" sz="1600" dirty="0" err="1"/>
              <a:t>pengolahan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, </a:t>
            </a:r>
            <a:r>
              <a:rPr lang="en-US" sz="1600" dirty="0" err="1"/>
              <a:t>substitusi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, </a:t>
            </a:r>
            <a:r>
              <a:rPr lang="en-US" sz="1600" dirty="0" err="1"/>
              <a:t>pengaturan</a:t>
            </a:r>
            <a:r>
              <a:rPr lang="en-US" sz="1600" dirty="0"/>
              <a:t> </a:t>
            </a:r>
            <a:r>
              <a:rPr lang="en-US" sz="1600" dirty="0" err="1"/>
              <a:t>operasi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, </a:t>
            </a:r>
            <a:r>
              <a:rPr lang="en-US" sz="1600" dirty="0" err="1"/>
              <a:t>memodifikasi</a:t>
            </a:r>
            <a:r>
              <a:rPr lang="en-US" sz="1600" dirty="0"/>
              <a:t> proses </a:t>
            </a:r>
            <a:r>
              <a:rPr lang="en-US" sz="1600" dirty="0" err="1"/>
              <a:t>produksi</a:t>
            </a:r>
            <a:r>
              <a:rPr lang="en-US" sz="1600" dirty="0"/>
              <a:t>, </a:t>
            </a:r>
            <a:r>
              <a:rPr lang="en-US" sz="1600" dirty="0" err="1"/>
              <a:t>mempromosikan</a:t>
            </a:r>
            <a:r>
              <a:rPr lang="en-US" sz="1600" dirty="0"/>
              <a:t> </a:t>
            </a:r>
            <a:r>
              <a:rPr lang="en-US" sz="1600" dirty="0" err="1"/>
              <a:t>penggunaan</a:t>
            </a:r>
            <a:r>
              <a:rPr lang="en-US" sz="1600" dirty="0"/>
              <a:t> </a:t>
            </a:r>
            <a:r>
              <a:rPr lang="en-US" sz="1600" dirty="0" err="1"/>
              <a:t>bahan-bahan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berbahaya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beracun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sedikit</a:t>
            </a:r>
            <a:r>
              <a:rPr lang="en-US" sz="1600" dirty="0"/>
              <a:t> </a:t>
            </a:r>
            <a:r>
              <a:rPr lang="en-US" sz="1600" dirty="0" err="1"/>
              <a:t>kadar</a:t>
            </a:r>
            <a:r>
              <a:rPr lang="en-US" sz="1600" dirty="0"/>
              <a:t> </a:t>
            </a:r>
            <a:r>
              <a:rPr lang="en-US" sz="1600" dirty="0" err="1"/>
              <a:t>bahaya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racunnya</a:t>
            </a:r>
            <a:r>
              <a:rPr lang="en-US" sz="1600" dirty="0"/>
              <a:t>, </a:t>
            </a:r>
            <a:endParaRPr lang="en-US" sz="1600" dirty="0" smtClean="0"/>
          </a:p>
          <a:p>
            <a:pPr marL="688975" lvl="1" indent="-285750" algn="just">
              <a:buBlip>
                <a:blip r:embed="rId2"/>
              </a:buBlip>
              <a:tabLst>
                <a:tab pos="285750" algn="l"/>
              </a:tabLst>
            </a:pPr>
            <a:r>
              <a:rPr lang="en-US" sz="1600" dirty="0" err="1" smtClean="0"/>
              <a:t>Menerapkan</a:t>
            </a:r>
            <a:r>
              <a:rPr lang="en-US" sz="1600" dirty="0" smtClean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konservasi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mengolahnya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limbah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mencegah</a:t>
            </a:r>
            <a:r>
              <a:rPr lang="en-US" sz="1600" dirty="0"/>
              <a:t> </a:t>
            </a:r>
            <a:r>
              <a:rPr lang="en-US" sz="1600" dirty="0" err="1"/>
              <a:t>terbentuknya</a:t>
            </a:r>
            <a:r>
              <a:rPr lang="en-US" sz="1600" dirty="0"/>
              <a:t> </a:t>
            </a:r>
            <a:r>
              <a:rPr lang="en-US" sz="1600" dirty="0" err="1"/>
              <a:t>limbah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zat</a:t>
            </a:r>
            <a:r>
              <a:rPr lang="en-US" sz="1600" dirty="0"/>
              <a:t> </a:t>
            </a:r>
            <a:r>
              <a:rPr lang="en-US" sz="1600" dirty="0" err="1" smtClean="0"/>
              <a:t>pencemar</a:t>
            </a:r>
            <a:endParaRPr lang="en-US" sz="1600" dirty="0" smtClean="0"/>
          </a:p>
          <a:p>
            <a:pPr marL="403225" lvl="1" indent="0" algn="just">
              <a:buNone/>
              <a:tabLst>
                <a:tab pos="285750" algn="l"/>
              </a:tabLst>
            </a:pPr>
            <a:endParaRPr lang="en-US" sz="1600" dirty="0" smtClean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1143000" y="1104900"/>
            <a:ext cx="7315200" cy="8382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effectLst/>
                <a:latin typeface="Freestyle Script" pitchFamily="66" charset="0"/>
                <a:hlinkClick r:id="rId3"/>
              </a:rPr>
              <a:t>Prinsip</a:t>
            </a:r>
            <a:r>
              <a:rPr lang="en-US" sz="4400" dirty="0" smtClean="0">
                <a:effectLst/>
                <a:latin typeface="Freestyle Script" pitchFamily="66" charset="0"/>
                <a:hlinkClick r:id="rId3"/>
              </a:rPr>
              <a:t> </a:t>
            </a:r>
            <a:r>
              <a:rPr lang="en-US" sz="4400" dirty="0" err="1" smtClean="0">
                <a:effectLst/>
                <a:latin typeface="Freestyle Script" pitchFamily="66" charset="0"/>
                <a:hlinkClick r:id="rId3"/>
              </a:rPr>
              <a:t>Hirarki</a:t>
            </a:r>
            <a:r>
              <a:rPr lang="en-US" sz="4400" dirty="0" smtClean="0">
                <a:effectLst/>
                <a:latin typeface="Freestyle Script" pitchFamily="66" charset="0"/>
                <a:hlinkClick r:id="rId3"/>
              </a:rPr>
              <a:t> </a:t>
            </a:r>
            <a:r>
              <a:rPr lang="en-US" sz="4400" dirty="0" err="1" smtClean="0">
                <a:effectLst/>
                <a:latin typeface="Freestyle Script" pitchFamily="66" charset="0"/>
                <a:hlinkClick r:id="rId3"/>
              </a:rPr>
              <a:t>Pengelolaan</a:t>
            </a:r>
            <a:r>
              <a:rPr lang="en-US" sz="4400" dirty="0" smtClean="0">
                <a:effectLst/>
                <a:latin typeface="Freestyle Script" pitchFamily="66" charset="0"/>
                <a:hlinkClick r:id="rId3"/>
              </a:rPr>
              <a:t> </a:t>
            </a:r>
            <a:r>
              <a:rPr lang="en-US" sz="4400" dirty="0" err="1" smtClean="0">
                <a:effectLst/>
                <a:latin typeface="Freestyle Script" pitchFamily="66" charset="0"/>
                <a:hlinkClick r:id="rId3"/>
              </a:rPr>
              <a:t>Limbah</a:t>
            </a:r>
            <a:r>
              <a:rPr lang="en-US" sz="4400" dirty="0" smtClean="0">
                <a:effectLst/>
                <a:latin typeface="Freestyle Script" pitchFamily="66" charset="0"/>
              </a:rPr>
              <a:t> (6-M)</a:t>
            </a:r>
            <a:endParaRPr lang="en-US" sz="4400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72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1219200" y="1371600"/>
            <a:ext cx="7543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fontAlgn="base">
              <a:lnSpc>
                <a:spcPct val="93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fontAlgn="base">
              <a:lnSpc>
                <a:spcPct val="93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2pPr>
            <a:lvl3pPr marL="971550" indent="-228600" algn="l" rtl="0" fontAlgn="base">
              <a:lnSpc>
                <a:spcPct val="93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3pPr>
            <a:lvl4pPr marL="1314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1800" i="1" dirty="0" err="1" smtClean="0">
                <a:solidFill>
                  <a:schemeClr val="accent1">
                    <a:lumMod val="50000"/>
                  </a:schemeClr>
                </a:solidFill>
              </a:rPr>
              <a:t>Langkah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1800" i="1" dirty="0" err="1" smtClean="0">
                <a:solidFill>
                  <a:schemeClr val="accent1">
                    <a:lumMod val="50000"/>
                  </a:schemeClr>
                </a:solidFill>
              </a:rPr>
              <a:t>kedua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dirty="0" err="1" smtClean="0"/>
              <a:t>apabila</a:t>
            </a:r>
            <a:r>
              <a:rPr lang="en-US" sz="1600" dirty="0" smtClean="0"/>
              <a:t> </a:t>
            </a:r>
            <a:r>
              <a:rPr lang="en-US" sz="1600" dirty="0" err="1" smtClean="0"/>
              <a:t>pencegahan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,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berupaya</a:t>
            </a:r>
            <a:r>
              <a:rPr lang="en-US" sz="1600" dirty="0" smtClean="0"/>
              <a:t>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minimisasi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pengurangan</a:t>
            </a:r>
            <a:r>
              <a:rPr lang="en-US" sz="16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limbah</a:t>
            </a:r>
            <a:r>
              <a:rPr lang="en-US" sz="16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/>
              <a:t>(waste minimization/reduction). </a:t>
            </a:r>
            <a:r>
              <a:rPr lang="en-US" sz="1600" dirty="0" err="1" smtClean="0"/>
              <a:t>Upaya</a:t>
            </a:r>
            <a:r>
              <a:rPr lang="en-US" sz="1600" dirty="0" smtClean="0"/>
              <a:t> </a:t>
            </a:r>
            <a:r>
              <a:rPr lang="en-US" sz="1600" dirty="0" err="1" smtClean="0"/>
              <a:t>minimisasi</a:t>
            </a:r>
            <a:r>
              <a:rPr lang="en-US" sz="1600" dirty="0" smtClean="0"/>
              <a:t> </a:t>
            </a:r>
            <a:r>
              <a:rPr lang="en-US" sz="1600" dirty="0" err="1" smtClean="0"/>
              <a:t>limbah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cara</a:t>
            </a:r>
            <a:r>
              <a:rPr lang="en-US" sz="1600" dirty="0" smtClean="0"/>
              <a:t> </a:t>
            </a:r>
            <a:r>
              <a:rPr lang="en-US" sz="1600" dirty="0" err="1" smtClean="0"/>
              <a:t>menerapkan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 </a:t>
            </a:r>
            <a:r>
              <a:rPr lang="en-US" sz="1600" dirty="0" err="1" smtClean="0"/>
              <a:t>bersih</a:t>
            </a:r>
            <a:r>
              <a:rPr lang="en-US" sz="1600" dirty="0" smtClean="0"/>
              <a:t>. </a:t>
            </a:r>
            <a:r>
              <a:rPr lang="en-US" sz="1600" dirty="0" err="1" smtClean="0"/>
              <a:t>Penggunaan</a:t>
            </a:r>
            <a:r>
              <a:rPr lang="en-US" sz="1600" dirty="0" smtClean="0"/>
              <a:t> </a:t>
            </a:r>
            <a:r>
              <a:rPr lang="en-US" sz="1600" dirty="0" err="1" smtClean="0"/>
              <a:t>teknologi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terbaik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tersedia</a:t>
            </a:r>
            <a:r>
              <a:rPr lang="en-US" sz="1600" dirty="0" smtClean="0"/>
              <a:t> (best available technology/BAT)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membantu</a:t>
            </a:r>
            <a:r>
              <a:rPr lang="en-US" sz="1600" dirty="0" smtClean="0"/>
              <a:t> </a:t>
            </a:r>
            <a:r>
              <a:rPr lang="en-US" sz="1600" dirty="0" err="1" smtClean="0"/>
              <a:t>mengurangi</a:t>
            </a:r>
            <a:r>
              <a:rPr lang="en-US" sz="1600" dirty="0" smtClean="0"/>
              <a:t> </a:t>
            </a:r>
            <a:r>
              <a:rPr lang="en-US" sz="1600" dirty="0" err="1" smtClean="0"/>
              <a:t>konsumsi</a:t>
            </a:r>
            <a:r>
              <a:rPr lang="en-US" sz="1600" dirty="0" smtClean="0"/>
              <a:t> </a:t>
            </a:r>
            <a:r>
              <a:rPr lang="en-US" sz="1600" dirty="0" err="1" smtClean="0"/>
              <a:t>energi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 </a:t>
            </a:r>
            <a:r>
              <a:rPr lang="en-US" sz="1600" dirty="0" err="1" smtClean="0"/>
              <a:t>alam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signifikan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akhirnya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mengurangi</a:t>
            </a:r>
            <a:r>
              <a:rPr lang="en-US" sz="1600" dirty="0" smtClean="0"/>
              <a:t> </a:t>
            </a:r>
            <a:r>
              <a:rPr lang="en-US" sz="1600" dirty="0" err="1" smtClean="0"/>
              <a:t>timbulnya</a:t>
            </a:r>
            <a:r>
              <a:rPr lang="en-US" sz="1600" dirty="0" smtClean="0"/>
              <a:t> </a:t>
            </a:r>
            <a:r>
              <a:rPr lang="en-US" sz="1600" dirty="0" err="1" smtClean="0"/>
              <a:t>limbah</a:t>
            </a:r>
            <a:endParaRPr lang="en-US" sz="1600" dirty="0" smtClean="0"/>
          </a:p>
          <a:p>
            <a:pPr algn="just"/>
            <a:endParaRPr lang="en-US" sz="1600" dirty="0"/>
          </a:p>
          <a:p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Langkah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ketiga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adalah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pemanfaatan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dengan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cara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penggunaan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</a:rPr>
              <a:t>kembali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 (reuse). </a:t>
            </a:r>
            <a:r>
              <a:rPr lang="en-US" sz="1600" dirty="0">
                <a:solidFill>
                  <a:schemeClr val="tx1"/>
                </a:solidFill>
              </a:rPr>
              <a:t>Reuse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penggunaan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kembali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limbah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tujuan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sama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tanpa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melalui</a:t>
            </a:r>
            <a:r>
              <a:rPr lang="en-US" sz="1600" dirty="0">
                <a:solidFill>
                  <a:schemeClr val="tx1"/>
                </a:solidFill>
              </a:rPr>
              <a:t> proses </a:t>
            </a:r>
            <a:r>
              <a:rPr lang="en-US" sz="1600" dirty="0" err="1">
                <a:solidFill>
                  <a:schemeClr val="tx1"/>
                </a:solidFill>
              </a:rPr>
              <a:t>tambahan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secara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kimia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fisika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biologi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secara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termal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Contoh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sederhana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konsep</a:t>
            </a:r>
            <a:r>
              <a:rPr lang="en-US" sz="1600" dirty="0">
                <a:solidFill>
                  <a:schemeClr val="tx1"/>
                </a:solidFill>
              </a:rPr>
              <a:t> reuse </a:t>
            </a:r>
            <a:r>
              <a:rPr lang="en-US" sz="1600" dirty="0" err="1">
                <a:solidFill>
                  <a:schemeClr val="tx1"/>
                </a:solidFill>
              </a:rPr>
              <a:t>ini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menggunakan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kertas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masih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kosong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kertas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bekas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menulis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membuat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amplop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379511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Sambunga</a:t>
            </a:r>
            <a:r>
              <a:rPr lang="en-US" sz="1400" b="1" dirty="0" err="1"/>
              <a:t>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903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rushed metal and curves - Blue 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orde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r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ord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b6358c8e9ccf10d22debe3a56dce56ac"/>
</file>

<file path=customXml/itemProps1.xml><?xml version="1.0" encoding="utf-8"?>
<ds:datastoreItem xmlns:ds="http://schemas.openxmlformats.org/officeDocument/2006/customXml" ds:itemID="{8B0D4084-BFE9-4BEF-84C6-DCDD97FE949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3EC876-F762-4EBF-834A-8E1FF91908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361CA9-B83E-45CB-9166-7A359FBA4C83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1_Brushed metal and curves - Blue Segoe</Template>
  <TotalTime>1240</TotalTime>
  <Words>1156</Words>
  <Application>Microsoft Office PowerPoint</Application>
  <PresentationFormat>On-screen Show (4:3)</PresentationFormat>
  <Paragraphs>167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1_Brushed metal and curves - Blue Segoe</vt:lpstr>
      <vt:lpstr>Corinthian columns design template</vt:lpstr>
      <vt:lpstr>1_Corinthian columns design template</vt:lpstr>
      <vt:lpstr>2_Corinthian columns design template</vt:lpstr>
      <vt:lpstr>3_Corinthian columns design template</vt:lpstr>
      <vt:lpstr>border</vt:lpstr>
      <vt:lpstr>PowerPoint Presentation</vt:lpstr>
      <vt:lpstr>Pengertian</vt:lpstr>
      <vt:lpstr>PowerPoint Presentation</vt:lpstr>
      <vt:lpstr>PowerPoint Presentation</vt:lpstr>
      <vt:lpstr>PowerPoint Presentation</vt:lpstr>
      <vt:lpstr>PENGELOLAAN LIMBAH</vt:lpstr>
      <vt:lpstr>Prinsip Hirarki Pengelolaan Limbah (6-M)</vt:lpstr>
      <vt:lpstr>PowerPoint Presentation</vt:lpstr>
      <vt:lpstr>PowerPoint Presentation</vt:lpstr>
      <vt:lpstr>PowerPoint Presentation</vt:lpstr>
      <vt:lpstr>PowerPoint Presentation</vt:lpstr>
      <vt:lpstr>Identifikasi Limbah </vt:lpstr>
      <vt:lpstr>Tujuan Identifikasi, adalah  ;</vt:lpstr>
      <vt:lpstr>Pada Dasarnya  Pengolahan Limbah Dibedakan Menjadi :</vt:lpstr>
      <vt:lpstr>PENGOLAHAN BERDASARKAN PERLAKUAN</vt:lpstr>
      <vt:lpstr>KARAKTERIKTIK  LIMBAH</vt:lpstr>
      <vt:lpstr>KARAKTERIKTIK  LIMBAH INDUSTRI DI BAGI MENJADI 4, YAIYU ;</vt:lpstr>
      <vt:lpstr>PowerPoint Presentation</vt:lpstr>
      <vt:lpstr>Sifat Fisik,Perubahan yang ditimbulkan parameter fisik dalam  limbah ditentukan berdasarkan : jumlah padatan terlarut, kekeruhan, bau, temperatur, daya hantar listrik dan warna</vt:lpstr>
      <vt:lpstr>PowerPoint Presentation</vt:lpstr>
      <vt:lpstr>PowerPoint Presentation</vt:lpstr>
      <vt:lpstr>PowerPoint Presentation</vt:lpstr>
      <vt:lpstr>Sifat Kimia</vt:lpstr>
      <vt:lpstr>PowerPoint Presentation</vt:lpstr>
      <vt:lpstr>SIFAT KIMIA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PENGOLAHAN LIMBAH</dc:title>
  <dc:creator>IMAL EINSTEIN</dc:creator>
  <cp:lastModifiedBy>May</cp:lastModifiedBy>
  <cp:revision>79</cp:revision>
  <dcterms:created xsi:type="dcterms:W3CDTF">2010-06-14T18:59:17Z</dcterms:created>
  <dcterms:modified xsi:type="dcterms:W3CDTF">2015-05-27T06:48:06Z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TC102867219990</vt:lpwstr>
  </property>
</Properties>
</file>