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708" r:id="rId6"/>
    <p:sldMasterId id="2147483720" r:id="rId7"/>
    <p:sldMasterId id="2147483733" r:id="rId8"/>
  </p:sldMasterIdLst>
  <p:notesMasterIdLst>
    <p:notesMasterId r:id="rId40"/>
  </p:notesMasterIdLst>
  <p:handoutMasterIdLst>
    <p:handoutMasterId r:id="rId41"/>
  </p:handoutMasterIdLst>
  <p:sldIdLst>
    <p:sldId id="480" r:id="rId9"/>
    <p:sldId id="416" r:id="rId10"/>
    <p:sldId id="466" r:id="rId11"/>
    <p:sldId id="467" r:id="rId12"/>
    <p:sldId id="481" r:id="rId13"/>
    <p:sldId id="470" r:id="rId14"/>
    <p:sldId id="471" r:id="rId15"/>
    <p:sldId id="472" r:id="rId16"/>
    <p:sldId id="349" r:id="rId17"/>
    <p:sldId id="293" r:id="rId18"/>
    <p:sldId id="350" r:id="rId19"/>
    <p:sldId id="351" r:id="rId20"/>
    <p:sldId id="352" r:id="rId21"/>
    <p:sldId id="359" r:id="rId22"/>
    <p:sldId id="309" r:id="rId23"/>
    <p:sldId id="360" r:id="rId24"/>
    <p:sldId id="362" r:id="rId25"/>
    <p:sldId id="312" r:id="rId26"/>
    <p:sldId id="313" r:id="rId27"/>
    <p:sldId id="363" r:id="rId28"/>
    <p:sldId id="315" r:id="rId29"/>
    <p:sldId id="474" r:id="rId30"/>
    <p:sldId id="338" r:id="rId31"/>
    <p:sldId id="475" r:id="rId32"/>
    <p:sldId id="364" r:id="rId33"/>
    <p:sldId id="483" r:id="rId34"/>
    <p:sldId id="455" r:id="rId35"/>
    <p:sldId id="463" r:id="rId36"/>
    <p:sldId id="456" r:id="rId37"/>
    <p:sldId id="457" r:id="rId38"/>
    <p:sldId id="45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075F6-2BA9-4C40-906C-89057B51AE8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FC442-1721-4485-8DB0-FE4F77FF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371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4E5E-BB0A-4BC6-9038-4D522999079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E2F82-D905-419A-BED8-BAB2A9082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84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ETAPRIMA SAFETY ENGGINEERING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ETAPRIMA SAFETY ENGGINEERING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3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289B82-ED97-4698-867E-AF075B92F99C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 World Resources Institute http://www.wri.org/wri/wr-98-99/airpoll.htm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ETAPRIMA SAFETY ENGGINEERING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842AE9-63AE-42AC-93EF-1C3EBFEAD486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 World Resources Institute http://www.wri.org/wri/wr-98-99/airpoll.htm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ETAPRIMA SAFETY ENGGINEERING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ETAPRIMA SAFETY ENGGINEERING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1DC0-005C-4B20-9286-B14DEB9F620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ETAPRIMA SAFETY ENGGINEERING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83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4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73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72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7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58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91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2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5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54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0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39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68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0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28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03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77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8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41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229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5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25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93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25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16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9759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01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2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0744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89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257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86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1" y="228600"/>
            <a:ext cx="2078039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28600"/>
            <a:ext cx="60833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999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13739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629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316" y="1828803"/>
            <a:ext cx="8149163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5C13B9C-3DFA-4466-960B-434291FC5B23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2581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314" y="1828803"/>
            <a:ext cx="4004255" cy="403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8225" y="1828803"/>
            <a:ext cx="4004254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561786B-CAE9-430E-A4D9-8C82618C0A28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7997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8B16A-DFB8-4E07-A029-BDD3809B14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7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41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2544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2166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9852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47A-424F-468F-83B7-5D40F826B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4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D7BE1B2D-5BC9-4A67-B301-B3447F8006E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187100E8-90C1-48C2-9227-969F262F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D7BE1B2D-5BC9-4A67-B301-B3447F8006E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187100E8-90C1-48C2-9227-969F262F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D7BE1B2D-5BC9-4A67-B301-B3447F8006E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187100E8-90C1-48C2-9227-969F262F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D7BE1B2D-5BC9-4A67-B301-B3447F8006E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187100E8-90C1-48C2-9227-969F262F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04900"/>
            <a:ext cx="792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313739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4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4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 rot="16200000">
            <a:off x="-2501898" y="2888594"/>
            <a:ext cx="562133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>
                <a:solidFill>
                  <a:srgbClr val="FFFFFF"/>
                </a:solidFill>
                <a:ea typeface="MS Gothic" pitchFamily="49" charset="-128"/>
              </a:rPr>
              <a:t>Environmental Health and Safety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4715" y="6559553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64C8D04-1B8D-42D1-993F-FCF845E056A8}" type="slidenum">
              <a:rPr lang="en-US" sz="1400" i="1">
                <a:solidFill>
                  <a:srgbClr val="000000"/>
                </a:solidFill>
                <a:ea typeface="MS Gothic" pitchFamily="49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i="1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9600" y="838201"/>
            <a:ext cx="8534400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57988" y="6340476"/>
            <a:ext cx="1860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719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</p:sldLayoutIdLst>
  <p:hf hdr="0" ftr="0"/>
  <p:txStyles>
    <p:titleStyle>
      <a:lvl1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5750" indent="-28575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9715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31445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rianggoro.files.wordpress.com/2010/03/titik-sampling-air-limbah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657944" y="3810000"/>
            <a:ext cx="5204927" cy="786774"/>
            <a:chOff x="3424473" y="5994580"/>
            <a:chExt cx="4106959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3568204" y="6136882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FFFFFF"/>
                  </a:solidFill>
                </a:rPr>
                <a:t>Ir. MUH. ARIF LATAR, MSc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424473" y="5994580"/>
              <a:ext cx="737596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371600" y="1295400"/>
            <a:ext cx="6468524" cy="124053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0" rIns="45720" bIns="0" rtlCol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smtClean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18FFD">
                        <a:tint val="40000"/>
                        <a:satMod val="250000"/>
                      </a:srgbClr>
                    </a:gs>
                    <a:gs pos="9000">
                      <a:srgbClr val="618FFD">
                        <a:tint val="52000"/>
                        <a:satMod val="300000"/>
                      </a:srgbClr>
                    </a:gs>
                    <a:gs pos="50000">
                      <a:srgbClr val="618FFD">
                        <a:shade val="20000"/>
                        <a:satMod val="300000"/>
                      </a:srgbClr>
                    </a:gs>
                    <a:gs pos="79000">
                      <a:srgbClr val="618FFD">
                        <a:tint val="52000"/>
                        <a:satMod val="300000"/>
                      </a:srgbClr>
                    </a:gs>
                    <a:gs pos="100000">
                      <a:srgbClr val="618FF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PENGOLAHAN LIMBAH</a:t>
            </a:r>
          </a:p>
          <a:p>
            <a:pPr algn="ctr"/>
            <a:r>
              <a:rPr lang="en-US" sz="4000" dirty="0" smtClean="0">
                <a:ln w="10541" cmpd="sng">
                  <a:solidFill>
                    <a:srgbClr val="618FF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18FFD">
                        <a:tint val="40000"/>
                        <a:satMod val="250000"/>
                      </a:srgbClr>
                    </a:gs>
                    <a:gs pos="9000">
                      <a:srgbClr val="618FFD">
                        <a:tint val="52000"/>
                        <a:satMod val="300000"/>
                      </a:srgbClr>
                    </a:gs>
                    <a:gs pos="50000">
                      <a:srgbClr val="618FFD">
                        <a:shade val="20000"/>
                        <a:satMod val="300000"/>
                      </a:srgbClr>
                    </a:gs>
                    <a:gs pos="79000">
                      <a:srgbClr val="618FFD">
                        <a:tint val="52000"/>
                        <a:satMod val="300000"/>
                      </a:srgbClr>
                    </a:gs>
                    <a:gs pos="100000">
                      <a:srgbClr val="618FF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LIMBAH  CAIR</a:t>
            </a:r>
            <a:endParaRPr lang="en-US" sz="4000" dirty="0">
              <a:ln w="10541" cmpd="sng">
                <a:solidFill>
                  <a:srgbClr val="618FF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618FFD">
                      <a:tint val="40000"/>
                      <a:satMod val="250000"/>
                    </a:srgbClr>
                  </a:gs>
                  <a:gs pos="9000">
                    <a:srgbClr val="618FFD">
                      <a:tint val="52000"/>
                      <a:satMod val="300000"/>
                    </a:srgbClr>
                  </a:gs>
                  <a:gs pos="50000">
                    <a:srgbClr val="618FFD">
                      <a:shade val="20000"/>
                      <a:satMod val="300000"/>
                    </a:srgbClr>
                  </a:gs>
                  <a:gs pos="79000">
                    <a:srgbClr val="618FFD">
                      <a:tint val="52000"/>
                      <a:satMod val="300000"/>
                    </a:srgbClr>
                  </a:gs>
                  <a:gs pos="100000">
                    <a:srgbClr val="618FF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324600" y="38100"/>
            <a:ext cx="274319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9551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MODUL -2</a:t>
            </a:r>
          </a:p>
          <a:p>
            <a:r>
              <a:rPr lang="en-US" sz="1200" dirty="0" err="1" smtClean="0">
                <a:solidFill>
                  <a:srgbClr val="7030A0"/>
                </a:solidFill>
              </a:rPr>
              <a:t>Kegiatan</a:t>
            </a:r>
            <a:r>
              <a:rPr lang="en-US" sz="1200" dirty="0" smtClean="0">
                <a:solidFill>
                  <a:srgbClr val="7030A0"/>
                </a:solidFill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</a:rPr>
              <a:t>belajar</a:t>
            </a:r>
            <a:r>
              <a:rPr lang="en-US" sz="1200" dirty="0" smtClean="0">
                <a:solidFill>
                  <a:srgbClr val="7030A0"/>
                </a:solidFill>
              </a:rPr>
              <a:t> -3</a:t>
            </a:r>
            <a:br>
              <a:rPr lang="en-US" sz="1200" dirty="0" smtClean="0">
                <a:solidFill>
                  <a:srgbClr val="7030A0"/>
                </a:solidFill>
              </a:rPr>
            </a:br>
            <a:endParaRPr lang="en-US" sz="1200" dirty="0">
              <a:solidFill>
                <a:srgbClr val="7030A0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738605" y="2535939"/>
            <a:ext cx="7567195" cy="762000"/>
            <a:chOff x="96" y="240"/>
            <a:chExt cx="5472" cy="780"/>
          </a:xfrm>
        </p:grpSpPr>
        <p:pic>
          <p:nvPicPr>
            <p:cNvPr id="20" name="Picture 22" descr="blu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"/>
              <a:ext cx="48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3" descr="oran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28"/>
              <a:ext cx="528" cy="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4" descr="r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08"/>
              <a:ext cx="336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5" descr="black line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5280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6" descr="black line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40"/>
              <a:ext cx="48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85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400300"/>
            <a:ext cx="631031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6629400" cy="304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855663" indent="-855663" algn="l"/>
            <a:r>
              <a:rPr lang="en-US" sz="2000" dirty="0" smtClean="0">
                <a:latin typeface="Arial Rounded MT Bold" pitchFamily="34" charset="0"/>
              </a:rPr>
              <a:t>2.1.    PENGOLAHAN  LIMBAH  CAIR   SECARA  ALAMIA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562600" y="36871"/>
            <a:ext cx="34019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Wastewater Treatment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136176" y="2133600"/>
            <a:ext cx="7245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kolam</a:t>
            </a:r>
            <a:r>
              <a:rPr lang="en-US" dirty="0"/>
              <a:t> </a:t>
            </a:r>
            <a:r>
              <a:rPr lang="en-US" dirty="0" err="1"/>
              <a:t>stabilisasi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Blip>
                <a:blip r:embed="rId2"/>
              </a:buBlip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kolam</a:t>
            </a:r>
            <a:r>
              <a:rPr lang="en-US" dirty="0"/>
              <a:t> </a:t>
            </a:r>
            <a:r>
              <a:rPr lang="en-US" dirty="0" err="1"/>
              <a:t>stabilisasi</a:t>
            </a:r>
            <a:r>
              <a:rPr lang="en-US" dirty="0"/>
              <a:t>, air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menetralisasi</a:t>
            </a:r>
            <a:r>
              <a:rPr lang="en-US" dirty="0"/>
              <a:t> </a:t>
            </a:r>
            <a:r>
              <a:rPr lang="en-US" dirty="0" err="1"/>
              <a:t>zat-zat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air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dialirkan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sungai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Blip>
                <a:blip r:embed="rId2"/>
              </a:buBlip>
            </a:pPr>
            <a:r>
              <a:rPr lang="en-US" dirty="0" err="1" smtClean="0"/>
              <a:t>Kolam</a:t>
            </a:r>
            <a:r>
              <a:rPr lang="en-US" dirty="0" smtClean="0"/>
              <a:t> </a:t>
            </a:r>
            <a:r>
              <a:rPr lang="en-US" dirty="0" err="1"/>
              <a:t>stabilisasi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kolam</a:t>
            </a:r>
            <a:r>
              <a:rPr lang="en-US" dirty="0"/>
              <a:t> </a:t>
            </a:r>
            <a:r>
              <a:rPr lang="en-US" dirty="0" err="1"/>
              <a:t>anaerobik</a:t>
            </a:r>
            <a:r>
              <a:rPr lang="en-US" dirty="0"/>
              <a:t>, </a:t>
            </a:r>
            <a:r>
              <a:rPr lang="en-US" dirty="0" err="1"/>
              <a:t>kolam</a:t>
            </a:r>
            <a:r>
              <a:rPr lang="en-US" dirty="0"/>
              <a:t> </a:t>
            </a:r>
            <a:r>
              <a:rPr lang="en-US" dirty="0" err="1"/>
              <a:t>fakultatif</a:t>
            </a:r>
            <a:r>
              <a:rPr lang="en-US" dirty="0"/>
              <a:t> (</a:t>
            </a:r>
            <a:r>
              <a:rPr lang="en-US" dirty="0" err="1"/>
              <a:t>pengolahan</a:t>
            </a:r>
            <a:r>
              <a:rPr lang="en-US" dirty="0"/>
              <a:t> air </a:t>
            </a:r>
            <a:r>
              <a:rPr lang="en-US" dirty="0" err="1"/>
              <a:t>limbah</a:t>
            </a:r>
            <a:r>
              <a:rPr lang="en-US" dirty="0"/>
              <a:t> yang </a:t>
            </a:r>
            <a:r>
              <a:rPr lang="en-US" dirty="0" err="1"/>
              <a:t>tercemar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pekat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kolam</a:t>
            </a:r>
            <a:r>
              <a:rPr lang="en-US" dirty="0"/>
              <a:t> </a:t>
            </a:r>
            <a:r>
              <a:rPr lang="en-US" dirty="0" err="1"/>
              <a:t>maturasi</a:t>
            </a:r>
            <a:r>
              <a:rPr lang="en-US" dirty="0"/>
              <a:t> (</a:t>
            </a:r>
            <a:r>
              <a:rPr lang="en-US" dirty="0" err="1"/>
              <a:t>pemusnahan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/>
              <a:t>patogen</a:t>
            </a:r>
            <a:r>
              <a:rPr lang="en-US" dirty="0"/>
              <a:t>).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direkomendasikan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tropis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5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5000" y="36871"/>
            <a:ext cx="34019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smtClean="0"/>
              <a:t>Wastewater Treatment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1066800"/>
            <a:ext cx="6096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5663" indent="-855663" algn="l"/>
            <a:r>
              <a:rPr lang="en-US" sz="1800" dirty="0" smtClean="0">
                <a:solidFill>
                  <a:srgbClr val="7030A0"/>
                </a:solidFill>
                <a:latin typeface="Arial Rounded MT Bold" pitchFamily="34" charset="0"/>
              </a:rPr>
              <a:t>  PENGOLAHAN LIMBAH CAIR SECARA ALAMIA</a:t>
            </a:r>
            <a:endParaRPr lang="en-US" sz="18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4" name="Picture 4" descr="anaerobic dig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"/>
          <a:stretch>
            <a:fillRect/>
          </a:stretch>
        </p:blipFill>
        <p:spPr bwMode="auto">
          <a:xfrm>
            <a:off x="1219200" y="2971800"/>
            <a:ext cx="7162800" cy="3276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33400" y="3657600"/>
            <a:ext cx="2081213" cy="303213"/>
          </a:xfrm>
          <a:prstGeom prst="roundRect">
            <a:avLst>
              <a:gd name="adj" fmla="val 16667"/>
            </a:avLst>
          </a:prstGeom>
          <a:solidFill>
            <a:srgbClr val="E8E8E8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Tahoma" pitchFamily="34" charset="0"/>
              </a:rPr>
              <a:t>ANAEROBIC DIGESTION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840658" y="1752600"/>
            <a:ext cx="7541342" cy="890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Secara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anaerobik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penguraian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bahan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organik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dilakukan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tanpa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menggunakan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oksigen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Hasil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akhir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aktivitas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anaerobik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adalah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biogas,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uap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air,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itchFamily="34" charset="0"/>
              </a:rPr>
              <a:t>dan</a:t>
            </a:r>
            <a:r>
              <a:rPr lang="en-US" sz="1600" dirty="0" smtClean="0">
                <a:solidFill>
                  <a:srgbClr val="002060"/>
                </a:solidFill>
                <a:latin typeface="Arial Rounded MT Bold" pitchFamily="34" charset="0"/>
              </a:rPr>
              <a:t> excess sludge.</a:t>
            </a:r>
          </a:p>
        </p:txBody>
      </p:sp>
    </p:spTree>
    <p:extLst>
      <p:ext uri="{BB962C8B-B14F-4D97-AF65-F5344CB8AC3E}">
        <p14:creationId xmlns:p14="http://schemas.microsoft.com/office/powerpoint/2010/main" val="11148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010400" cy="381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855663" indent="-855663" algn="l"/>
            <a:r>
              <a:rPr lang="en-US" sz="2000" dirty="0" smtClean="0">
                <a:latin typeface="Arial Rounded MT Bold" pitchFamily="34" charset="0"/>
              </a:rPr>
              <a:t>2.2.    PENGOLAHAN LIMBAH CAIR SECARA </a:t>
            </a:r>
            <a:r>
              <a:rPr lang="en-US" sz="2000" dirty="0" err="1" smtClean="0">
                <a:latin typeface="Arial Rounded MT Bold" pitchFamily="34" charset="0"/>
              </a:rPr>
              <a:t>buatan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772400" cy="1371600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ilakukan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Instalasi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Air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(IPAL).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ini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dilakukan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melalui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tiga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tahapan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yaitu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primary treatment (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pertama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), secondary treatment (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kedua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),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tertiary treatment (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lanjutan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).</a:t>
            </a:r>
          </a:p>
        </p:txBody>
      </p:sp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79248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9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95400"/>
            <a:ext cx="6096000" cy="609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dirty="0" smtClean="0">
                <a:latin typeface="Arial Rounded MT Bold" pitchFamily="34" charset="0"/>
              </a:rPr>
              <a:t>BATASAN AIR LIMBAH UNTUK INDUSTRI</a:t>
            </a: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1"/>
            <a:ext cx="6781800" cy="2895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Arial Rounded MT Bold" pitchFamily="34" charset="0"/>
              </a:rPr>
              <a:t>Dengan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cara</a:t>
            </a:r>
            <a:r>
              <a:rPr lang="en-US" sz="2000" dirty="0" smtClean="0">
                <a:latin typeface="Arial Rounded MT Bold" pitchFamily="34" charset="0"/>
              </a:rPr>
              <a:t>  :</a:t>
            </a:r>
          </a:p>
          <a:p>
            <a:r>
              <a:rPr lang="en-US" sz="2000" dirty="0" err="1" smtClean="0">
                <a:latin typeface="Arial Rounded MT Bold" pitchFamily="34" charset="0"/>
              </a:rPr>
              <a:t>Pengendalian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dalam</a:t>
            </a:r>
            <a:r>
              <a:rPr lang="en-US" sz="2000" dirty="0">
                <a:latin typeface="Arial Rounded MT Bold" pitchFamily="34" charset="0"/>
              </a:rPr>
              <a:t> proses </a:t>
            </a:r>
            <a:r>
              <a:rPr lang="en-US" sz="2000" dirty="0" err="1">
                <a:latin typeface="Arial Rounded MT Bold" pitchFamily="34" charset="0"/>
              </a:rPr>
              <a:t>produksi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bertujuan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meminimalkan</a:t>
            </a:r>
            <a:r>
              <a:rPr lang="en-US" sz="2000" dirty="0">
                <a:latin typeface="Arial Rounded MT Bold" pitchFamily="34" charset="0"/>
              </a:rPr>
              <a:t> volume </a:t>
            </a:r>
            <a:r>
              <a:rPr lang="en-US" sz="2000" dirty="0" err="1">
                <a:latin typeface="Arial Rounded MT Bold" pitchFamily="34" charset="0"/>
              </a:rPr>
              <a:t>limbah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ditimbulkan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juga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konsentrasi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toksisitas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kontaminannya</a:t>
            </a:r>
            <a:r>
              <a:rPr lang="en-US" sz="2000" dirty="0">
                <a:latin typeface="Arial Rounded MT Bold" pitchFamily="34" charset="0"/>
              </a:rPr>
              <a:t>. </a:t>
            </a:r>
            <a:endParaRPr lang="en-US" sz="2000" dirty="0" smtClean="0">
              <a:latin typeface="Arial Rounded MT Bold" pitchFamily="34" charset="0"/>
            </a:endParaRPr>
          </a:p>
          <a:p>
            <a:r>
              <a:rPr lang="en-US" sz="2000" dirty="0" err="1" smtClean="0">
                <a:latin typeface="Arial Rounded MT Bold" pitchFamily="34" charset="0"/>
              </a:rPr>
              <a:t>Pengendalian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setelah</a:t>
            </a:r>
            <a:r>
              <a:rPr lang="en-US" sz="2000" dirty="0">
                <a:latin typeface="Arial Rounded MT Bold" pitchFamily="34" charset="0"/>
              </a:rPr>
              <a:t> proses </a:t>
            </a:r>
            <a:r>
              <a:rPr lang="en-US" sz="2000" dirty="0" err="1">
                <a:latin typeface="Arial Rounded MT Bold" pitchFamily="34" charset="0"/>
              </a:rPr>
              <a:t>produksi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dimaksudkan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menurunkan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kadar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peencemar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sehingga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akhirnya</a:t>
            </a:r>
            <a:r>
              <a:rPr lang="en-US" sz="2000" dirty="0">
                <a:latin typeface="Arial Rounded MT Bold" pitchFamily="34" charset="0"/>
              </a:rPr>
              <a:t> air </a:t>
            </a:r>
            <a:r>
              <a:rPr lang="en-US" sz="2000" dirty="0" err="1">
                <a:latin typeface="Arial Rounded MT Bold" pitchFamily="34" charset="0"/>
              </a:rPr>
              <a:t>tersebut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memenuhi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baku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mutu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sudah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ditetapkan</a:t>
            </a:r>
            <a:r>
              <a:rPr lang="en-US" sz="2000" dirty="0">
                <a:latin typeface="Arial Rounded MT Bold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721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36871"/>
            <a:ext cx="2667000" cy="457200"/>
          </a:xfrm>
          <a:noFill/>
          <a:ln/>
        </p:spPr>
        <p:txBody>
          <a:bodyPr>
            <a:normAutofit/>
          </a:bodyPr>
          <a:lstStyle/>
          <a:p>
            <a:pPr algn="r"/>
            <a:r>
              <a:rPr lang="en-US" sz="1100" dirty="0"/>
              <a:t>Wastewater Treatment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45015"/>
              </p:ext>
            </p:extLst>
          </p:nvPr>
        </p:nvGraphicFramePr>
        <p:xfrm>
          <a:off x="914400" y="1371600"/>
          <a:ext cx="7162800" cy="405359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352800"/>
                <a:gridCol w="3754958"/>
                <a:gridCol w="55042"/>
              </a:tblGrid>
              <a:tr h="467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Parameter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Konsentrasi</a:t>
                      </a:r>
                      <a:r>
                        <a:rPr lang="en-US" sz="2400" dirty="0">
                          <a:effectLst/>
                        </a:rPr>
                        <a:t> (mg/L)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COD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indent="61913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 – 300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BOD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 – 150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Minyak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nabati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– 10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Minyak</a:t>
                      </a:r>
                      <a:r>
                        <a:rPr lang="en-US" sz="1400" dirty="0">
                          <a:effectLst/>
                        </a:rPr>
                        <a:t> mineral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 – 50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Zat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padat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tersuspensi</a:t>
                      </a:r>
                      <a:r>
                        <a:rPr lang="en-US" sz="1400" dirty="0">
                          <a:effectLst/>
                        </a:rPr>
                        <a:t> (TSS)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 – 400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6.0 – 9.0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Temperatur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 – 40 [</a:t>
                      </a:r>
                      <a:r>
                        <a:rPr lang="en-US" sz="1400" baseline="30000" dirty="0" err="1">
                          <a:effectLst/>
                        </a:rPr>
                        <a:t>o</a:t>
                      </a:r>
                      <a:r>
                        <a:rPr lang="en-US" sz="1400" dirty="0" err="1">
                          <a:effectLst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Ammonia </a:t>
                      </a:r>
                      <a:r>
                        <a:rPr lang="en-US" sz="1400" dirty="0" err="1">
                          <a:effectLst/>
                        </a:rPr>
                        <a:t>bebas</a:t>
                      </a:r>
                      <a:r>
                        <a:rPr lang="en-US" sz="1400" dirty="0">
                          <a:effectLst/>
                        </a:rPr>
                        <a:t> (NH3)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 – 5.0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Nitrat</a:t>
                      </a:r>
                      <a:r>
                        <a:rPr lang="en-US" sz="1400" dirty="0">
                          <a:effectLst/>
                        </a:rPr>
                        <a:t> (NO3-N)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 – 30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Senyawa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aktif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biru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metilen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5.0 – 10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Sulfida</a:t>
                      </a:r>
                      <a:r>
                        <a:rPr lang="en-US" sz="1400" dirty="0">
                          <a:effectLst/>
                        </a:rPr>
                        <a:t> (H2S)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 – 0.1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Fenol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 – 1.0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514">
                <a:tc>
                  <a:txBody>
                    <a:bodyPr/>
                    <a:lstStyle/>
                    <a:p>
                      <a:pPr marL="914400" marR="0" lvl="2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Sianida</a:t>
                      </a:r>
                      <a:r>
                        <a:rPr lang="en-US" sz="1400" dirty="0">
                          <a:effectLst/>
                        </a:rPr>
                        <a:t> (CN)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 – 0.5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8474" y="5562600"/>
            <a:ext cx="61267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-1.1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Batasan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Air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Limbah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Industri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Batasan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Air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Limbah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Industri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Kepmen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LH No. KEP-51/MENLH/10/1995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0083" y="870466"/>
            <a:ext cx="46291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Arial Rounded MT Bold" pitchFamily="34" charset="0"/>
              </a:rPr>
              <a:t>Batasan</a:t>
            </a:r>
            <a:r>
              <a:rPr lang="en-US" dirty="0">
                <a:latin typeface="Arial Rounded MT Bold" pitchFamily="34" charset="0"/>
              </a:rPr>
              <a:t> Air </a:t>
            </a:r>
            <a:r>
              <a:rPr lang="en-US" dirty="0" err="1">
                <a:latin typeface="Arial Rounded MT Bold" pitchFamily="34" charset="0"/>
              </a:rPr>
              <a:t>Limbah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Industri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9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1506" y="1600142"/>
            <a:ext cx="5015307" cy="4429299"/>
            <a:chOff x="2001506" y="1600142"/>
            <a:chExt cx="5015307" cy="4429299"/>
          </a:xfrm>
        </p:grpSpPr>
        <p:sp>
          <p:nvSpPr>
            <p:cNvPr id="3" name="Block Arc 2"/>
            <p:cNvSpPr/>
            <p:nvPr/>
          </p:nvSpPr>
          <p:spPr>
            <a:xfrm>
              <a:off x="2566063" y="2176696"/>
              <a:ext cx="3849952" cy="3849952"/>
            </a:xfrm>
            <a:prstGeom prst="blockArc">
              <a:avLst>
                <a:gd name="adj1" fmla="val 8994100"/>
                <a:gd name="adj2" fmla="val 16012584"/>
                <a:gd name="adj3" fmla="val 464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Block Arc 5"/>
            <p:cNvSpPr/>
            <p:nvPr/>
          </p:nvSpPr>
          <p:spPr>
            <a:xfrm>
              <a:off x="2567679" y="2179489"/>
              <a:ext cx="3849952" cy="3849952"/>
            </a:xfrm>
            <a:prstGeom prst="blockArc">
              <a:avLst>
                <a:gd name="adj1" fmla="val 1800000"/>
                <a:gd name="adj2" fmla="val 9000000"/>
                <a:gd name="adj3" fmla="val 464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569402" y="2176510"/>
              <a:ext cx="3849952" cy="3849952"/>
            </a:xfrm>
            <a:prstGeom prst="blockArc">
              <a:avLst>
                <a:gd name="adj1" fmla="val 16006469"/>
                <a:gd name="adj2" fmla="val 1806292"/>
                <a:gd name="adj3" fmla="val 464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3675082" y="2971813"/>
              <a:ext cx="1649662" cy="1606139"/>
            </a:xfrm>
            <a:custGeom>
              <a:avLst/>
              <a:gdLst>
                <a:gd name="connsiteX0" fmla="*/ 0 w 1649662"/>
                <a:gd name="connsiteY0" fmla="*/ 803070 h 1606139"/>
                <a:gd name="connsiteX1" fmla="*/ 824831 w 1649662"/>
                <a:gd name="connsiteY1" fmla="*/ 0 h 1606139"/>
                <a:gd name="connsiteX2" fmla="*/ 1649662 w 1649662"/>
                <a:gd name="connsiteY2" fmla="*/ 803070 h 1606139"/>
                <a:gd name="connsiteX3" fmla="*/ 824831 w 1649662"/>
                <a:gd name="connsiteY3" fmla="*/ 1606140 h 1606139"/>
                <a:gd name="connsiteX4" fmla="*/ 0 w 1649662"/>
                <a:gd name="connsiteY4" fmla="*/ 803070 h 160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62" h="1606139">
                  <a:moveTo>
                    <a:pt x="0" y="803070"/>
                  </a:moveTo>
                  <a:cubicBezTo>
                    <a:pt x="0" y="359547"/>
                    <a:pt x="369289" y="0"/>
                    <a:pt x="824831" y="0"/>
                  </a:cubicBezTo>
                  <a:cubicBezTo>
                    <a:pt x="1280373" y="0"/>
                    <a:pt x="1649662" y="359547"/>
                    <a:pt x="1649662" y="803070"/>
                  </a:cubicBezTo>
                  <a:cubicBezTo>
                    <a:pt x="1649662" y="1246593"/>
                    <a:pt x="1280373" y="1606140"/>
                    <a:pt x="824831" y="1606140"/>
                  </a:cubicBezTo>
                  <a:cubicBezTo>
                    <a:pt x="369289" y="1606140"/>
                    <a:pt x="0" y="1246593"/>
                    <a:pt x="0" y="803070"/>
                  </a:cubicBezTo>
                  <a:close/>
                </a:path>
              </a:pathLst>
            </a:custGeom>
            <a:ln>
              <a:solidFill>
                <a:srgbClr val="FF0066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64447" tIns="258074" rIns="264447" bIns="25807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PENGOLAHAN</a:t>
              </a:r>
              <a:r>
                <a:rPr lang="en-US" sz="1800" kern="1200" dirty="0" smtClean="0">
                  <a:solidFill>
                    <a:schemeClr val="tx1"/>
                  </a:solidFill>
                </a:rPr>
                <a:t> AIR LIMBAH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429004" y="1600142"/>
              <a:ext cx="1919152" cy="1248009"/>
            </a:xfrm>
            <a:custGeom>
              <a:avLst/>
              <a:gdLst>
                <a:gd name="connsiteX0" fmla="*/ 0 w 1919152"/>
                <a:gd name="connsiteY0" fmla="*/ 624005 h 1248009"/>
                <a:gd name="connsiteX1" fmla="*/ 959576 w 1919152"/>
                <a:gd name="connsiteY1" fmla="*/ 0 h 1248009"/>
                <a:gd name="connsiteX2" fmla="*/ 1919152 w 1919152"/>
                <a:gd name="connsiteY2" fmla="*/ 624005 h 1248009"/>
                <a:gd name="connsiteX3" fmla="*/ 959576 w 1919152"/>
                <a:gd name="connsiteY3" fmla="*/ 1248010 h 1248009"/>
                <a:gd name="connsiteX4" fmla="*/ 0 w 1919152"/>
                <a:gd name="connsiteY4" fmla="*/ 624005 h 124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52" h="1248009">
                  <a:moveTo>
                    <a:pt x="0" y="624005"/>
                  </a:moveTo>
                  <a:cubicBezTo>
                    <a:pt x="0" y="279377"/>
                    <a:pt x="429617" y="0"/>
                    <a:pt x="959576" y="0"/>
                  </a:cubicBezTo>
                  <a:cubicBezTo>
                    <a:pt x="1489535" y="0"/>
                    <a:pt x="1919152" y="279377"/>
                    <a:pt x="1919152" y="624005"/>
                  </a:cubicBezTo>
                  <a:cubicBezTo>
                    <a:pt x="1919152" y="968633"/>
                    <a:pt x="1489535" y="1248010"/>
                    <a:pt x="959576" y="1248010"/>
                  </a:cubicBezTo>
                  <a:cubicBezTo>
                    <a:pt x="429617" y="1248010"/>
                    <a:pt x="0" y="968633"/>
                    <a:pt x="0" y="624005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98833" tIns="200547" rIns="298833" bIns="20054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PENGOLAHAN</a:t>
              </a:r>
              <a:r>
                <a:rPr lang="en-US" sz="1900" kern="1200" dirty="0" smtClean="0"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 SECARA FISIKA</a:t>
              </a:r>
              <a:endParaRPr lang="en-US" sz="1900" kern="1200" dirty="0">
                <a:solidFill>
                  <a:srgbClr val="FFFF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225305" y="4357127"/>
              <a:ext cx="1791508" cy="1374996"/>
            </a:xfrm>
            <a:custGeom>
              <a:avLst/>
              <a:gdLst>
                <a:gd name="connsiteX0" fmla="*/ 0 w 1791508"/>
                <a:gd name="connsiteY0" fmla="*/ 687498 h 1374996"/>
                <a:gd name="connsiteX1" fmla="*/ 895754 w 1791508"/>
                <a:gd name="connsiteY1" fmla="*/ 0 h 1374996"/>
                <a:gd name="connsiteX2" fmla="*/ 1791508 w 1791508"/>
                <a:gd name="connsiteY2" fmla="*/ 687498 h 1374996"/>
                <a:gd name="connsiteX3" fmla="*/ 895754 w 1791508"/>
                <a:gd name="connsiteY3" fmla="*/ 1374996 h 1374996"/>
                <a:gd name="connsiteX4" fmla="*/ 0 w 1791508"/>
                <a:gd name="connsiteY4" fmla="*/ 687498 h 137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508" h="1374996">
                  <a:moveTo>
                    <a:pt x="0" y="687498"/>
                  </a:moveTo>
                  <a:cubicBezTo>
                    <a:pt x="0" y="307803"/>
                    <a:pt x="401043" y="0"/>
                    <a:pt x="895754" y="0"/>
                  </a:cubicBezTo>
                  <a:cubicBezTo>
                    <a:pt x="1390465" y="0"/>
                    <a:pt x="1791508" y="307803"/>
                    <a:pt x="1791508" y="687498"/>
                  </a:cubicBezTo>
                  <a:cubicBezTo>
                    <a:pt x="1791508" y="1067193"/>
                    <a:pt x="1390465" y="1374996"/>
                    <a:pt x="895754" y="1374996"/>
                  </a:cubicBezTo>
                  <a:cubicBezTo>
                    <a:pt x="401043" y="1374996"/>
                    <a:pt x="0" y="1067193"/>
                    <a:pt x="0" y="687498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77600" tIns="216604" rIns="277600" bIns="2166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PENGOLAHAN</a:t>
              </a:r>
              <a:r>
                <a:rPr lang="en-US" sz="1800" kern="1200" dirty="0" smtClean="0"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 SECARA KIMIA</a:t>
              </a:r>
              <a:endParaRPr lang="en-US" sz="1800" kern="1200" dirty="0">
                <a:solidFill>
                  <a:srgbClr val="FFFF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001506" y="4278431"/>
              <a:ext cx="1725490" cy="1532386"/>
            </a:xfrm>
            <a:custGeom>
              <a:avLst/>
              <a:gdLst>
                <a:gd name="connsiteX0" fmla="*/ 0 w 1725490"/>
                <a:gd name="connsiteY0" fmla="*/ 766193 h 1532386"/>
                <a:gd name="connsiteX1" fmla="*/ 862745 w 1725490"/>
                <a:gd name="connsiteY1" fmla="*/ 0 h 1532386"/>
                <a:gd name="connsiteX2" fmla="*/ 1725490 w 1725490"/>
                <a:gd name="connsiteY2" fmla="*/ 766193 h 1532386"/>
                <a:gd name="connsiteX3" fmla="*/ 862745 w 1725490"/>
                <a:gd name="connsiteY3" fmla="*/ 1532386 h 1532386"/>
                <a:gd name="connsiteX4" fmla="*/ 0 w 1725490"/>
                <a:gd name="connsiteY4" fmla="*/ 766193 h 153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490" h="1532386">
                  <a:moveTo>
                    <a:pt x="0" y="766193"/>
                  </a:moveTo>
                  <a:cubicBezTo>
                    <a:pt x="0" y="343036"/>
                    <a:pt x="386264" y="0"/>
                    <a:pt x="862745" y="0"/>
                  </a:cubicBezTo>
                  <a:cubicBezTo>
                    <a:pt x="1339226" y="0"/>
                    <a:pt x="1725490" y="343036"/>
                    <a:pt x="1725490" y="766193"/>
                  </a:cubicBezTo>
                  <a:cubicBezTo>
                    <a:pt x="1725490" y="1189350"/>
                    <a:pt x="1339226" y="1532386"/>
                    <a:pt x="862745" y="1532386"/>
                  </a:cubicBezTo>
                  <a:cubicBezTo>
                    <a:pt x="386264" y="1532386"/>
                    <a:pt x="0" y="1189350"/>
                    <a:pt x="0" y="766193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67932" tIns="239653" rIns="267932" bIns="23965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PENGOLAHAN </a:t>
              </a:r>
              <a:r>
                <a:rPr lang="en-US" sz="1800" kern="1200" dirty="0" smtClean="0"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SECARA BIOLOGI</a:t>
              </a:r>
              <a:endParaRPr lang="en-US" sz="18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9409" y="914400"/>
            <a:ext cx="488326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2.3.  METODE PENGOLAHAN LIMBAH 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0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1752600"/>
            <a:ext cx="5562600" cy="381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/>
                <a:latin typeface="Arial Rounded MT Bold" pitchFamily="34" charset="0"/>
              </a:rPr>
              <a:t>1.  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Arial Rounded MT Bold" pitchFamily="34" charset="0"/>
              </a:rPr>
              <a:t>Pengolahan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Arial Rounded MT Bol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Arial Rounded MT Bold" pitchFamily="34" charset="0"/>
              </a:rPr>
              <a:t>Secara</a:t>
            </a:r>
            <a:r>
              <a:rPr lang="en-US" sz="2800" dirty="0">
                <a:solidFill>
                  <a:srgbClr val="FFFF00"/>
                </a:solidFill>
                <a:effectLst/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Arial Rounded MT Bold" pitchFamily="34" charset="0"/>
              </a:rPr>
              <a:t>Fisika</a:t>
            </a:r>
            <a:endParaRPr lang="en-US" sz="2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95600"/>
            <a:ext cx="7620000" cy="213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 err="1">
                <a:latin typeface="Arial Rounded MT Bold" pitchFamily="34" charset="0"/>
              </a:rPr>
              <a:t>Pada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umumnya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sebelum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dilakukan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pengolahan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lanjutan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terhadap</a:t>
            </a:r>
            <a:r>
              <a:rPr lang="en-US" sz="1600" dirty="0">
                <a:latin typeface="Arial Rounded MT Bold" pitchFamily="34" charset="0"/>
              </a:rPr>
              <a:t> air </a:t>
            </a:r>
            <a:r>
              <a:rPr lang="en-US" sz="1600" dirty="0" err="1">
                <a:latin typeface="Arial Rounded MT Bold" pitchFamily="34" charset="0"/>
              </a:rPr>
              <a:t>buangan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diinginkan</a:t>
            </a:r>
            <a:r>
              <a:rPr lang="en-US" sz="1600" dirty="0">
                <a:latin typeface="Arial Rounded MT Bold" pitchFamily="34" charset="0"/>
              </a:rPr>
              <a:t> agar </a:t>
            </a:r>
            <a:r>
              <a:rPr lang="en-US" sz="1600" dirty="0" err="1">
                <a:latin typeface="Arial Rounded MT Bold" pitchFamily="34" charset="0"/>
              </a:rPr>
              <a:t>bahan-bahan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tersuspensi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berukuran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besar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mudah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mengendap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atau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bahan-bahan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terapung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disisihkan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terlebih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dahulu</a:t>
            </a:r>
            <a:r>
              <a:rPr lang="en-US" sz="1600" dirty="0">
                <a:latin typeface="Arial Rounded MT Bold" pitchFamily="34" charset="0"/>
              </a:rPr>
              <a:t>. </a:t>
            </a:r>
            <a:endParaRPr lang="en-US" sz="1600" dirty="0" smtClean="0">
              <a:latin typeface="Arial Rounded MT Bold" pitchFamily="34" charset="0"/>
            </a:endParaRPr>
          </a:p>
          <a:p>
            <a:pPr marL="0" indent="0" algn="just">
              <a:buNone/>
            </a:pPr>
            <a:r>
              <a:rPr lang="en-US" sz="1600" dirty="0" err="1" smtClean="0">
                <a:latin typeface="Arial Rounded MT Bold" pitchFamily="34" charset="0"/>
              </a:rPr>
              <a:t>Penyaringan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>
                <a:latin typeface="Arial Rounded MT Bold" pitchFamily="34" charset="0"/>
              </a:rPr>
              <a:t>(</a:t>
            </a:r>
            <a:r>
              <a:rPr lang="en-US" sz="1600" i="1" dirty="0">
                <a:latin typeface="Arial Rounded MT Bold" pitchFamily="34" charset="0"/>
              </a:rPr>
              <a:t>screening</a:t>
            </a:r>
            <a:r>
              <a:rPr lang="en-US" sz="1600" dirty="0">
                <a:latin typeface="Arial Rounded MT Bold" pitchFamily="34" charset="0"/>
              </a:rPr>
              <a:t>) </a:t>
            </a:r>
            <a:r>
              <a:rPr lang="en-US" sz="1600" dirty="0" err="1">
                <a:latin typeface="Arial Rounded MT Bold" pitchFamily="34" charset="0"/>
              </a:rPr>
              <a:t>merupakan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cara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efisien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murah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untuk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menyisihkan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bahan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tersuspensi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berukuran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besar</a:t>
            </a:r>
            <a:r>
              <a:rPr lang="en-US" sz="1600" dirty="0">
                <a:latin typeface="Arial Rounded MT Bold" pitchFamily="34" charset="0"/>
              </a:rPr>
              <a:t>. </a:t>
            </a:r>
            <a:endParaRPr lang="en-US" sz="1600" dirty="0" smtClean="0">
              <a:latin typeface="Arial Rounded MT Bold" pitchFamily="34" charset="0"/>
            </a:endParaRPr>
          </a:p>
          <a:p>
            <a:pPr marL="0" indent="0" algn="just">
              <a:buNone/>
            </a:pPr>
            <a:r>
              <a:rPr lang="en-US" sz="1600" dirty="0" err="1" smtClean="0">
                <a:latin typeface="Arial Rounded MT Bold" pitchFamily="34" charset="0"/>
              </a:rPr>
              <a:t>Bahan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tersuspensi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mudah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mengendap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dapat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disisihkan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secara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mudah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proses </a:t>
            </a:r>
            <a:r>
              <a:rPr lang="en-US" sz="1600" dirty="0" err="1">
                <a:latin typeface="Arial Rounded MT Bold" pitchFamily="34" charset="0"/>
              </a:rPr>
              <a:t>pengendapan</a:t>
            </a:r>
            <a:r>
              <a:rPr lang="en-US" sz="1600" dirty="0">
                <a:latin typeface="Arial Rounded MT Bol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194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447800" y="228600"/>
            <a:ext cx="5334000" cy="381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rgbClr val="FFFF00"/>
                </a:solidFill>
                <a:effectLst/>
                <a:latin typeface="Broadway" pitchFamily="82" charset="0"/>
              </a:rPr>
              <a:t>Pengolahan</a:t>
            </a:r>
            <a:r>
              <a:rPr lang="en-US" sz="2800" dirty="0">
                <a:solidFill>
                  <a:srgbClr val="FFFF00"/>
                </a:solidFill>
                <a:effectLst/>
                <a:latin typeface="Broadway" pitchFamily="8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Broadway" pitchFamily="82" charset="0"/>
              </a:rPr>
              <a:t>Secara</a:t>
            </a:r>
            <a:r>
              <a:rPr lang="en-US" sz="2800" dirty="0">
                <a:solidFill>
                  <a:srgbClr val="FFFF00"/>
                </a:solidFill>
                <a:effectLst/>
                <a:latin typeface="Broadway" pitchFamily="8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Broadway" pitchFamily="82" charset="0"/>
              </a:rPr>
              <a:t>Fisika</a:t>
            </a:r>
            <a:endParaRPr lang="en-US" sz="2800" dirty="0">
              <a:solidFill>
                <a:srgbClr val="FFFF00"/>
              </a:solidFill>
              <a:latin typeface="Broadway" pitchFamily="82" charset="0"/>
            </a:endParaRPr>
          </a:p>
        </p:txBody>
      </p:sp>
      <p:pic>
        <p:nvPicPr>
          <p:cNvPr id="8" name="Picture 7" descr="http://www.dephut.go.id/INFORMASI/SETJEN/PUSSTAN/info_5_1_0604/isi_5_files/image00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7467600" cy="533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054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990600"/>
            <a:ext cx="7543800" cy="5105400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Proses </a:t>
            </a:r>
            <a:r>
              <a:rPr lang="en-US" sz="1600" dirty="0" err="1">
                <a:solidFill>
                  <a:schemeClr val="tx1"/>
                </a:solidFill>
              </a:rPr>
              <a:t>flotasi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banyak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menyisihkan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bahan-bahan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mengapung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seperti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minyak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lemak</a:t>
            </a:r>
            <a:r>
              <a:rPr lang="en-US" sz="1600" dirty="0">
                <a:solidFill>
                  <a:schemeClr val="tx1"/>
                </a:solidFill>
              </a:rPr>
              <a:t> agar </a:t>
            </a:r>
            <a:r>
              <a:rPr lang="en-US" sz="1600" dirty="0" err="1">
                <a:solidFill>
                  <a:schemeClr val="tx1"/>
                </a:solidFill>
              </a:rPr>
              <a:t>tidak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mengganggu</a:t>
            </a:r>
            <a:r>
              <a:rPr lang="en-US" sz="1600" dirty="0">
                <a:solidFill>
                  <a:schemeClr val="tx1"/>
                </a:solidFill>
              </a:rPr>
              <a:t> proses </a:t>
            </a:r>
            <a:r>
              <a:rPr lang="en-US" sz="1600" dirty="0" err="1">
                <a:solidFill>
                  <a:schemeClr val="tx1"/>
                </a:solidFill>
              </a:rPr>
              <a:t>pengolahan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berikutnya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Flotasi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juga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dapat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sebagai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penyisihan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bahan-bahan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tersuspensi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i="1" dirty="0">
                <a:solidFill>
                  <a:schemeClr val="tx1"/>
                </a:solidFill>
              </a:rPr>
              <a:t>clarification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pemekatan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lumpur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endapan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i="1" dirty="0">
                <a:solidFill>
                  <a:schemeClr val="tx1"/>
                </a:solidFill>
              </a:rPr>
              <a:t>sludge thickening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memberikan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aliran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udara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atas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i="1" dirty="0">
                <a:solidFill>
                  <a:schemeClr val="tx1"/>
                </a:solidFill>
              </a:rPr>
              <a:t>air flotation</a:t>
            </a:r>
            <a:r>
              <a:rPr lang="en-US" sz="1600" dirty="0" smtClean="0">
                <a:solidFill>
                  <a:schemeClr val="tx1"/>
                </a:solidFill>
              </a:rPr>
              <a:t>).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Proses </a:t>
            </a:r>
            <a:r>
              <a:rPr lang="en-US" sz="1600" dirty="0" err="1">
                <a:solidFill>
                  <a:schemeClr val="tx1"/>
                </a:solidFill>
              </a:rPr>
              <a:t>filtrasi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pengolahan</a:t>
            </a:r>
            <a:r>
              <a:rPr lang="en-US" sz="1600" dirty="0">
                <a:solidFill>
                  <a:schemeClr val="tx1"/>
                </a:solidFill>
              </a:rPr>
              <a:t> air </a:t>
            </a:r>
            <a:r>
              <a:rPr lang="en-US" sz="1600" dirty="0" err="1">
                <a:solidFill>
                  <a:schemeClr val="tx1"/>
                </a:solidFill>
              </a:rPr>
              <a:t>buangan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biasanya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dilakukan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mendahului</a:t>
            </a:r>
            <a:r>
              <a:rPr lang="en-US" sz="1600" dirty="0">
                <a:solidFill>
                  <a:schemeClr val="tx1"/>
                </a:solidFill>
              </a:rPr>
              <a:t> proses </a:t>
            </a:r>
            <a:r>
              <a:rPr lang="en-US" sz="1600" dirty="0" err="1">
                <a:solidFill>
                  <a:schemeClr val="tx1"/>
                </a:solidFill>
              </a:rPr>
              <a:t>adsorbsi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proses </a:t>
            </a:r>
            <a:r>
              <a:rPr lang="en-US" sz="1600" i="1" dirty="0">
                <a:solidFill>
                  <a:schemeClr val="tx1"/>
                </a:solidFill>
              </a:rPr>
              <a:t>reverse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osmosis</a:t>
            </a:r>
            <a:r>
              <a:rPr lang="en-US" sz="1600" dirty="0">
                <a:solidFill>
                  <a:schemeClr val="tx1"/>
                </a:solidFill>
              </a:rPr>
              <a:t>-</a:t>
            </a:r>
            <a:r>
              <a:rPr lang="en-US" sz="1600" dirty="0" err="1">
                <a:solidFill>
                  <a:schemeClr val="tx1"/>
                </a:solidFill>
              </a:rPr>
              <a:t>nya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dilaksanakan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menyisihkan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sebanyak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mungkin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partikel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tersuspensi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air agar </a:t>
            </a:r>
            <a:r>
              <a:rPr lang="en-US" sz="1600" dirty="0" err="1">
                <a:solidFill>
                  <a:schemeClr val="tx1"/>
                </a:solidFill>
              </a:rPr>
              <a:t>tidak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mengganggu</a:t>
            </a:r>
            <a:r>
              <a:rPr lang="en-US" sz="1600" dirty="0">
                <a:solidFill>
                  <a:schemeClr val="tx1"/>
                </a:solidFill>
              </a:rPr>
              <a:t> proses </a:t>
            </a:r>
            <a:r>
              <a:rPr lang="en-US" sz="1600" dirty="0" err="1">
                <a:solidFill>
                  <a:schemeClr val="tx1"/>
                </a:solidFill>
              </a:rPr>
              <a:t>adsorbsi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menyumbat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membran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dipergunakan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proses </a:t>
            </a:r>
            <a:r>
              <a:rPr lang="en-US" sz="1600" dirty="0" err="1">
                <a:solidFill>
                  <a:schemeClr val="tx1"/>
                </a:solidFill>
              </a:rPr>
              <a:t>osmosa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Proses </a:t>
            </a:r>
            <a:r>
              <a:rPr lang="en-US" sz="1600" dirty="0" err="1">
                <a:solidFill>
                  <a:schemeClr val="tx1"/>
                </a:solidFill>
              </a:rPr>
              <a:t>adsorbsi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biasanya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karbon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aktif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dilakukan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menyisihkan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senyawa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aromatik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misalnya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 err="1">
                <a:solidFill>
                  <a:schemeClr val="tx1"/>
                </a:solidFill>
              </a:rPr>
              <a:t>fenol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senyawa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organik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terlarut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lainnya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terutama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jika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diinginkan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kembali</a:t>
            </a:r>
            <a:r>
              <a:rPr lang="en-US" sz="1600" dirty="0">
                <a:solidFill>
                  <a:schemeClr val="tx1"/>
                </a:solidFill>
              </a:rPr>
              <a:t> air </a:t>
            </a:r>
            <a:r>
              <a:rPr lang="en-US" sz="1600" dirty="0" err="1">
                <a:solidFill>
                  <a:schemeClr val="tx1"/>
                </a:solidFill>
              </a:rPr>
              <a:t>buangan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tersebut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600" dirty="0" err="1">
                <a:solidFill>
                  <a:schemeClr val="tx1"/>
                </a:solidFill>
              </a:rPr>
              <a:t>Teknologi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membran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i="1" dirty="0">
                <a:solidFill>
                  <a:schemeClr val="tx1"/>
                </a:solidFill>
              </a:rPr>
              <a:t>reverse osmosis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  <a:r>
              <a:rPr lang="en-US" sz="1600" dirty="0" err="1">
                <a:solidFill>
                  <a:schemeClr val="tx1"/>
                </a:solidFill>
              </a:rPr>
              <a:t>biasanya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diaplikasikan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unit-unit </a:t>
            </a:r>
            <a:r>
              <a:rPr lang="en-US" sz="1600" dirty="0" err="1">
                <a:solidFill>
                  <a:schemeClr val="tx1"/>
                </a:solidFill>
              </a:rPr>
              <a:t>pengolahan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kecil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terutama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jika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pengolahan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ditujukan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kembali</a:t>
            </a:r>
            <a:r>
              <a:rPr lang="en-US" sz="1600" dirty="0">
                <a:solidFill>
                  <a:schemeClr val="tx1"/>
                </a:solidFill>
              </a:rPr>
              <a:t> air yang </a:t>
            </a:r>
            <a:r>
              <a:rPr lang="en-US" sz="1600" dirty="0" err="1">
                <a:solidFill>
                  <a:schemeClr val="tx1"/>
                </a:solidFill>
              </a:rPr>
              <a:t>diolah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Biaya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instalasi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operasinya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sangat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mahal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71651"/>
            <a:ext cx="3886200" cy="5635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FFFF00"/>
                </a:solidFill>
              </a:rPr>
              <a:t>Pengolahan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Secara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Fisika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984984"/>
            <a:ext cx="774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Stout" pitchFamily="18" charset="0"/>
              </a:rPr>
              <a:t> I. PENDAHULUAN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5143500" cy="45720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2.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Pengolahan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Secara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Kimia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518" y="2438401"/>
            <a:ext cx="7467600" cy="3276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>
                <a:latin typeface="Arial Rounded MT Bold" pitchFamily="34" charset="0"/>
              </a:rPr>
              <a:t>Pengolahan</a:t>
            </a:r>
            <a:r>
              <a:rPr lang="en-US" dirty="0">
                <a:latin typeface="Arial Rounded MT Bold" pitchFamily="34" charset="0"/>
              </a:rPr>
              <a:t> air </a:t>
            </a:r>
            <a:r>
              <a:rPr lang="en-US" dirty="0" err="1">
                <a:latin typeface="Arial Rounded MT Bold" pitchFamily="34" charset="0"/>
              </a:rPr>
              <a:t>buangan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secara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kimia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biasanya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dilakukan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menghilangkan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partikel-partikel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tidak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mudah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mengendap</a:t>
            </a:r>
            <a:r>
              <a:rPr lang="en-US" dirty="0">
                <a:latin typeface="Arial Rounded MT Bold" pitchFamily="34" charset="0"/>
              </a:rPr>
              <a:t> (</a:t>
            </a:r>
            <a:r>
              <a:rPr lang="en-US" dirty="0" err="1">
                <a:latin typeface="Arial Rounded MT Bold" pitchFamily="34" charset="0"/>
              </a:rPr>
              <a:t>koloid</a:t>
            </a:r>
            <a:r>
              <a:rPr lang="en-US" dirty="0">
                <a:latin typeface="Arial Rounded MT Bold" pitchFamily="34" charset="0"/>
              </a:rPr>
              <a:t>), </a:t>
            </a:r>
            <a:r>
              <a:rPr lang="en-US" dirty="0" err="1">
                <a:latin typeface="Arial Rounded MT Bold" pitchFamily="34" charset="0"/>
              </a:rPr>
              <a:t>logam-logam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berat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senyawa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fosfor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zat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organik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beracun</a:t>
            </a:r>
            <a:r>
              <a:rPr lang="en-US" dirty="0">
                <a:latin typeface="Arial Rounded MT Bold" pitchFamily="34" charset="0"/>
              </a:rPr>
              <a:t>;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membubuhkan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bahan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kimia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tertentu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diperlukan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Penyisihan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bahan-bahan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tersebut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pada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prinsipnya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berlangsung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melalui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perubahan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sifat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bahan-bahan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tersebut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yaitu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dari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tak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dapat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diendapkan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menjadi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mudah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diendapkan</a:t>
            </a:r>
            <a:r>
              <a:rPr lang="en-US" dirty="0">
                <a:latin typeface="Arial Rounded MT Bold" pitchFamily="34" charset="0"/>
              </a:rPr>
              <a:t> (</a:t>
            </a:r>
            <a:r>
              <a:rPr lang="en-US" dirty="0" err="1">
                <a:latin typeface="Arial Rounded MT Bold" pitchFamily="34" charset="0"/>
              </a:rPr>
              <a:t>flokulasi-koagulasi</a:t>
            </a:r>
            <a:r>
              <a:rPr lang="en-US" dirty="0">
                <a:latin typeface="Arial Rounded MT Bold" pitchFamily="34" charset="0"/>
              </a:rPr>
              <a:t>), </a:t>
            </a:r>
            <a:r>
              <a:rPr lang="en-US" dirty="0" err="1">
                <a:latin typeface="Arial Rounded MT Bold" pitchFamily="34" charset="0"/>
              </a:rPr>
              <a:t>baik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atau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tanpa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reaksi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oksidasi-reduksi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juga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berlangsung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sebagai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hasil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reaksi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oksidasi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 idx="4294967295"/>
          </p:nvPr>
        </p:nvSpPr>
        <p:spPr>
          <a:xfrm>
            <a:off x="1600200" y="990600"/>
            <a:ext cx="4724400" cy="609600"/>
          </a:xfrm>
          <a:solidFill>
            <a:srgbClr val="FF0066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oadway" pitchFamily="82" charset="0"/>
              </a:rPr>
              <a:t>Pengolahan</a:t>
            </a:r>
            <a:r>
              <a:rPr lang="en-US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US" sz="2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oadway" pitchFamily="82" charset="0"/>
              </a:rPr>
              <a:t>Secara</a:t>
            </a:r>
            <a:r>
              <a:rPr lang="en-US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oadway" pitchFamily="82" charset="0"/>
              </a:rPr>
              <a:t>Kimia</a:t>
            </a:r>
            <a:endParaRPr lang="en-US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752600"/>
            <a:ext cx="43053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78486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63550" indent="-4635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NETRALISASI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: REAKSI ANTARA ASAM DGN BASA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 AIR DAN GARAM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Utk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menjaga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pH 6,0 - 9,0 (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diluar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tsb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bersifat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racun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bagi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kehidupan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air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maupun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bakteri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Limbah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bersifat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asam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: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Ca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(OH)2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atau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NaOH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Limbah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bersifat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basa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: H</a:t>
            </a:r>
            <a:r>
              <a:rPr lang="en-US" sz="1600" baseline="-25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2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SO</a:t>
            </a:r>
            <a:r>
              <a:rPr lang="en-US" sz="1600" baseline="-25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4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HCl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, HNO</a:t>
            </a:r>
            <a:r>
              <a:rPr lang="en-US" sz="1600" baseline="-25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3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, H</a:t>
            </a:r>
            <a:r>
              <a:rPr lang="en-US" sz="1600" baseline="-25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3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PO</a:t>
            </a:r>
            <a:r>
              <a:rPr lang="en-US" sz="1600" baseline="-25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4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atau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 gas CO</a:t>
            </a:r>
            <a:r>
              <a:rPr lang="en-US" sz="1600" baseline="-25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Wingdings" pitchFamily="2" charset="2"/>
              </a:rPr>
              <a:t>2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marL="463550" indent="-4635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PRESIPITASI :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pengurangan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bhn-bhn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terlarut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dgn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penambahan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bhn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kimia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terlarut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shg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terbentuk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padatan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floc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Tujuan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: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menghilangkan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heavy metal,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sulfat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fluorida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fosfat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Zat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kimia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yg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digunakan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: CaCO3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yg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dikombinasikan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Kalsium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klorida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magnesium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klorida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Aluminium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klorida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garam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besi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1295400" y="762000"/>
            <a:ext cx="4800600" cy="457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itchFamily="34" charset="0"/>
              </a:rPr>
              <a:t>Pengolahan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itchFamily="34" charset="0"/>
              </a:rPr>
              <a:t>Secara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itchFamily="34" charset="0"/>
              </a:rPr>
              <a:t>Kimia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81200" y="914400"/>
            <a:ext cx="4800600" cy="457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itchFamily="34" charset="0"/>
              </a:rPr>
              <a:t>Pengolahan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itchFamily="34" charset="0"/>
              </a:rPr>
              <a:t>Secara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itchFamily="34" charset="0"/>
              </a:rPr>
              <a:t>Kimia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idx="1"/>
          </p:nvPr>
        </p:nvSpPr>
        <p:spPr>
          <a:xfrm>
            <a:off x="1066800" y="2133600"/>
            <a:ext cx="7543800" cy="4525963"/>
          </a:xfrm>
        </p:spPr>
        <p:txBody>
          <a:bodyPr>
            <a:normAutofit fontScale="92500" lnSpcReduction="10000"/>
          </a:bodyPr>
          <a:lstStyle/>
          <a:p>
            <a:pPr marL="796925" indent="-796925" algn="just">
              <a:buFont typeface="Wingdings" pitchFamily="2" charset="2"/>
              <a:buChar char="q"/>
            </a:pPr>
            <a:r>
              <a:rPr lang="en-US" sz="2000" dirty="0" err="1">
                <a:latin typeface="Arial Rounded MT Bold" pitchFamily="34" charset="0"/>
              </a:rPr>
              <a:t>Pengendapan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tersuspensi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tak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mudah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larut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dilakukan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membubuhkan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elektrolit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mempunyai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muatan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berlawanan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muatan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koloidnya</a:t>
            </a:r>
            <a:r>
              <a:rPr lang="en-US" sz="2000" dirty="0">
                <a:latin typeface="Arial Rounded MT Bold" pitchFamily="34" charset="0"/>
              </a:rPr>
              <a:t> agar </a:t>
            </a:r>
            <a:r>
              <a:rPr lang="en-US" sz="2000" dirty="0" err="1">
                <a:latin typeface="Arial Rounded MT Bold" pitchFamily="34" charset="0"/>
              </a:rPr>
              <a:t>terjadi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netralisasi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muatan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koloid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tersebut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sehingga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akhirnya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dapat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diendapkan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pPr marL="796925" indent="-796925" algn="just">
              <a:buFont typeface="Wingdings" pitchFamily="2" charset="2"/>
              <a:buChar char="q"/>
            </a:pPr>
            <a:endParaRPr lang="en-US" sz="2000" dirty="0">
              <a:latin typeface="Arial Rounded MT Bold" pitchFamily="34" charset="0"/>
            </a:endParaRPr>
          </a:p>
          <a:p>
            <a:pPr marL="796925" indent="-796925" algn="just"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Penyisihan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logam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senyawa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fosfor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dilakukan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membubuhkan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larutan</a:t>
            </a:r>
            <a:r>
              <a:rPr lang="en-US" sz="2000" dirty="0">
                <a:latin typeface="Arial Rounded MT Bold" pitchFamily="34" charset="0"/>
              </a:rPr>
              <a:t> alkali (air </a:t>
            </a:r>
            <a:r>
              <a:rPr lang="en-US" sz="2000" dirty="0" err="1">
                <a:latin typeface="Arial Rounded MT Bold" pitchFamily="34" charset="0"/>
              </a:rPr>
              <a:t>kapur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misalnya</a:t>
            </a:r>
            <a:r>
              <a:rPr lang="en-US" sz="2000" dirty="0">
                <a:latin typeface="Arial Rounded MT Bold" pitchFamily="34" charset="0"/>
              </a:rPr>
              <a:t>) </a:t>
            </a:r>
            <a:r>
              <a:rPr lang="en-US" sz="2000" dirty="0" err="1">
                <a:latin typeface="Arial Rounded MT Bold" pitchFamily="34" charset="0"/>
              </a:rPr>
              <a:t>sehingga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terbentuk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endapan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hidroksida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logam-logam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tersebut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atau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endapan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hidroksiapatit</a:t>
            </a:r>
            <a:r>
              <a:rPr lang="en-US" sz="2000" dirty="0">
                <a:latin typeface="Arial Rounded MT Bold" pitchFamily="34" charset="0"/>
              </a:rPr>
              <a:t>. </a:t>
            </a:r>
            <a:r>
              <a:rPr lang="en-US" sz="2000" dirty="0" err="1">
                <a:latin typeface="Arial Rounded MT Bold" pitchFamily="34" charset="0"/>
              </a:rPr>
              <a:t>Endapan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logam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tersebut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lebih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stabil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jika</a:t>
            </a:r>
            <a:r>
              <a:rPr lang="en-US" sz="2000" dirty="0">
                <a:latin typeface="Arial Rounded MT Bold" pitchFamily="34" charset="0"/>
              </a:rPr>
              <a:t> pH air &gt; 10,5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hidroksiapatit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pH &gt; 9,5.  </a:t>
            </a:r>
            <a:r>
              <a:rPr lang="en-US" sz="2000" dirty="0" err="1">
                <a:latin typeface="Arial Rounded MT Bold" pitchFamily="34" charset="0"/>
              </a:rPr>
              <a:t>Khusus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krom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heksavalen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sebelum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diendapkan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sebagai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krom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hidroksida</a:t>
            </a:r>
            <a:r>
              <a:rPr lang="en-US" sz="2000" dirty="0">
                <a:latin typeface="Arial Rounded MT Bold" pitchFamily="34" charset="0"/>
              </a:rPr>
              <a:t> [Cr(OH)</a:t>
            </a:r>
            <a:r>
              <a:rPr lang="en-US" sz="2000" baseline="-25000" dirty="0">
                <a:latin typeface="Arial Rounded MT Bold" pitchFamily="34" charset="0"/>
              </a:rPr>
              <a:t>3</a:t>
            </a:r>
            <a:r>
              <a:rPr lang="en-US" sz="2000" dirty="0">
                <a:latin typeface="Arial Rounded MT Bold" pitchFamily="34" charset="0"/>
              </a:rPr>
              <a:t>], </a:t>
            </a:r>
            <a:r>
              <a:rPr lang="en-US" sz="2000" dirty="0" err="1">
                <a:latin typeface="Arial Rounded MT Bold" pitchFamily="34" charset="0"/>
              </a:rPr>
              <a:t>terlebih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dahulu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direduksi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menjadi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krom</a:t>
            </a:r>
            <a:r>
              <a:rPr lang="en-US" sz="2000" dirty="0">
                <a:latin typeface="Arial Rounded MT Bold" pitchFamily="34" charset="0"/>
              </a:rPr>
              <a:t> trivalent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membubuhkan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reduktor</a:t>
            </a:r>
            <a:r>
              <a:rPr lang="en-US" sz="2000" dirty="0">
                <a:latin typeface="Arial Rounded MT Bold" pitchFamily="34" charset="0"/>
              </a:rPr>
              <a:t> (FeSO</a:t>
            </a:r>
            <a:r>
              <a:rPr lang="en-US" sz="2000" baseline="-25000" dirty="0">
                <a:latin typeface="Arial Rounded MT Bold" pitchFamily="34" charset="0"/>
              </a:rPr>
              <a:t>4</a:t>
            </a:r>
            <a:r>
              <a:rPr lang="en-US" sz="2000" dirty="0">
                <a:latin typeface="Arial Rounded MT Bold" pitchFamily="34" charset="0"/>
              </a:rPr>
              <a:t>, SO</a:t>
            </a:r>
            <a:r>
              <a:rPr lang="en-US" sz="2000" baseline="-25000" dirty="0">
                <a:latin typeface="Arial Rounded MT Bold" pitchFamily="34" charset="0"/>
              </a:rPr>
              <a:t>2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atau</a:t>
            </a:r>
            <a:r>
              <a:rPr lang="en-US" sz="2000" dirty="0">
                <a:latin typeface="Arial Rounded MT Bold" pitchFamily="34" charset="0"/>
              </a:rPr>
              <a:t> Na</a:t>
            </a:r>
            <a:r>
              <a:rPr lang="en-US" sz="2000" baseline="-25000" dirty="0">
                <a:latin typeface="Arial Rounded MT Bold" pitchFamily="34" charset="0"/>
              </a:rPr>
              <a:t>2</a:t>
            </a:r>
            <a:r>
              <a:rPr lang="en-US" sz="2000" dirty="0">
                <a:latin typeface="Arial Rounded MT Bold" pitchFamily="34" charset="0"/>
              </a:rPr>
              <a:t>S</a:t>
            </a:r>
            <a:r>
              <a:rPr lang="en-US" sz="2000" baseline="-25000" dirty="0">
                <a:latin typeface="Arial Rounded MT Bold" pitchFamily="34" charset="0"/>
              </a:rPr>
              <a:t>2</a:t>
            </a:r>
            <a:r>
              <a:rPr lang="en-US" sz="2000" dirty="0">
                <a:latin typeface="Arial Rounded MT Bold" pitchFamily="34" charset="0"/>
              </a:rPr>
              <a:t>O</a:t>
            </a:r>
            <a:r>
              <a:rPr lang="en-US" sz="2000" baseline="-25000" dirty="0">
                <a:latin typeface="Arial Rounded MT Bold" pitchFamily="34" charset="0"/>
              </a:rPr>
              <a:t>5</a:t>
            </a:r>
            <a:r>
              <a:rPr lang="en-US" sz="2000" dirty="0">
                <a:latin typeface="Arial Rounded MT Bold" pitchFamily="34" charset="0"/>
              </a:rPr>
              <a:t>).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7467600" cy="4038600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q"/>
            </a:pPr>
            <a:r>
              <a:rPr lang="en-US" sz="2000" dirty="0">
                <a:latin typeface="Arial Rounded MT Bold" pitchFamily="34" charset="0"/>
              </a:rPr>
              <a:t>KOAGULASI DAN </a:t>
            </a:r>
            <a:r>
              <a:rPr lang="en-US" sz="2000" dirty="0" smtClean="0">
                <a:latin typeface="Arial Rounded MT Bold" pitchFamily="34" charset="0"/>
              </a:rPr>
              <a:t>FLOKULASI,  </a:t>
            </a:r>
            <a:r>
              <a:rPr lang="en-US" sz="2000" dirty="0" err="1" smtClean="0">
                <a:latin typeface="Arial Rounded MT Bold" pitchFamily="34" charset="0"/>
              </a:rPr>
              <a:t>Konversi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polutan</a:t>
            </a:r>
            <a:r>
              <a:rPr lang="en-US" sz="2000" dirty="0">
                <a:latin typeface="Arial Rounded MT Bold" pitchFamily="34" charset="0"/>
              </a:rPr>
              <a:t> (</a:t>
            </a:r>
            <a:r>
              <a:rPr lang="en-US" sz="2000" dirty="0" err="1">
                <a:latin typeface="Arial Rounded MT Bold" pitchFamily="34" charset="0"/>
              </a:rPr>
              <a:t>koloid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tersuspensi</a:t>
            </a:r>
            <a:r>
              <a:rPr lang="en-US" sz="2000" dirty="0">
                <a:latin typeface="Arial Rounded MT Bold" pitchFamily="34" charset="0"/>
              </a:rPr>
              <a:t>) </a:t>
            </a:r>
            <a:r>
              <a:rPr lang="en-US" sz="2000" dirty="0" err="1">
                <a:latin typeface="Arial Rounded MT Bold" pitchFamily="34" charset="0"/>
              </a:rPr>
              <a:t>menjadi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gumpalan-gumpalan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yg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dpt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diendapkan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disaring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atau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diapungkan</a:t>
            </a:r>
            <a:r>
              <a:rPr lang="en-US" sz="2000" dirty="0" smtClean="0">
                <a:latin typeface="Arial Rounded MT Bold" pitchFamily="34" charset="0"/>
              </a:rPr>
              <a:t> :</a:t>
            </a:r>
          </a:p>
          <a:p>
            <a:pPr marL="742950" lvl="1" indent="-285750" algn="l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Bentuk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</a:rPr>
              <a:t>koloid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</a:rPr>
              <a:t>sebagian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</a:rPr>
              <a:t>besar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</a:rPr>
              <a:t>dari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</a:rPr>
              <a:t>polutan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</a:rPr>
              <a:t>sulit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</a:rPr>
              <a:t>mengendap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kekeruhan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shg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perlu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digumpalkan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dgn</a:t>
            </a: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proses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koagulasi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/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  <a:sym typeface="Wingdings" pitchFamily="2" charset="2"/>
              </a:rPr>
              <a:t>flokulasi</a:t>
            </a:r>
            <a:endParaRPr lang="en-US" sz="2000" dirty="0" smtClean="0">
              <a:solidFill>
                <a:srgbClr val="002060"/>
              </a:solidFill>
              <a:latin typeface="Arial Rounded MT Bold" pitchFamily="34" charset="0"/>
              <a:sym typeface="Wingdings" pitchFamily="2" charset="2"/>
            </a:endParaRPr>
          </a:p>
          <a:p>
            <a:pPr marL="742950" lvl="1" indent="-285750" algn="l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Proses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penambahan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koagulan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/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flokulan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:</a:t>
            </a:r>
          </a:p>
          <a:p>
            <a:pPr marL="1081088" lvl="1" indent="-28575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Destabilisasi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sistem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koloid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pengurangan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daya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tolak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/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netral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elektrostatik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)</a:t>
            </a:r>
          </a:p>
          <a:p>
            <a:pPr marL="1081088" lvl="1" indent="-28575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Terbentuk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microfloc</a:t>
            </a:r>
            <a:endParaRPr lang="en-US" sz="2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1081088" lvl="1" indent="-28575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Terbentuknya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macrofloc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yang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dapat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diendapkan,disaring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diapungkan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 </a:t>
            </a:r>
            <a:b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endParaRPr lang="en-US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143000" y="685800"/>
            <a:ext cx="48006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itchFamily="34" charset="0"/>
              </a:rPr>
              <a:t>Pengolahan Secara Kimia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066800"/>
            <a:ext cx="4281985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2.4.   </a:t>
            </a:r>
            <a:r>
              <a:rPr lang="en-US" sz="2400" b="1" dirty="0" err="1" smtClean="0">
                <a:latin typeface="Arial Rounded MT Bold" pitchFamily="34" charset="0"/>
              </a:rPr>
              <a:t>Pemilihan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Teknologi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927933"/>
            <a:ext cx="4800600" cy="3457555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1800" dirty="0" err="1">
                <a:latin typeface="Arial Rounded MT Bold" pitchFamily="34" charset="0"/>
              </a:rPr>
              <a:t>Memastikan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bahwa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teknologi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dipilih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terdiri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dari</a:t>
            </a:r>
            <a:r>
              <a:rPr lang="en-US" sz="1800" dirty="0">
                <a:latin typeface="Arial Rounded MT Bold" pitchFamily="34" charset="0"/>
              </a:rPr>
              <a:t> proses-proses yang </a:t>
            </a:r>
            <a:r>
              <a:rPr lang="en-US" sz="1800" dirty="0" err="1">
                <a:latin typeface="Arial Rounded MT Bold" pitchFamily="34" charset="0"/>
              </a:rPr>
              <a:t>sesuai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dengan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karakteristik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limbah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akan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diolah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  <a:p>
            <a:pPr lvl="0"/>
            <a:r>
              <a:rPr lang="en-US" sz="1800" dirty="0" err="1">
                <a:latin typeface="Arial Rounded MT Bold" pitchFamily="34" charset="0"/>
              </a:rPr>
              <a:t>Mengembangkan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mengumpulkan</a:t>
            </a:r>
            <a:r>
              <a:rPr lang="en-US" sz="1800" dirty="0">
                <a:latin typeface="Arial Rounded MT Bold" pitchFamily="34" charset="0"/>
              </a:rPr>
              <a:t> data yang </a:t>
            </a:r>
            <a:r>
              <a:rPr lang="en-US" sz="1800" dirty="0" err="1">
                <a:latin typeface="Arial Rounded MT Bold" pitchFamily="34" charset="0"/>
              </a:rPr>
              <a:t>diperlukan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untuk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menentukan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efisiensi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pengolahan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diharapkan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  <a:p>
            <a:pPr lvl="0"/>
            <a:r>
              <a:rPr lang="en-US" sz="1800" dirty="0" err="1">
                <a:latin typeface="Arial Rounded MT Bold" pitchFamily="34" charset="0"/>
              </a:rPr>
              <a:t>Menyediakan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informasi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teknik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ekonomi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diperlukan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untuk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penerapan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skala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sebenarnya</a:t>
            </a:r>
            <a:r>
              <a:rPr lang="en-US" sz="1800" dirty="0" smtClean="0">
                <a:latin typeface="Arial Rounded MT Bold" pitchFamily="34" charset="0"/>
              </a:rPr>
              <a:t>.</a:t>
            </a: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850715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 Rounded MT Bold" pitchFamily="34" charset="0"/>
              </a:rPr>
              <a:t>T</a:t>
            </a:r>
            <a:r>
              <a:rPr lang="en-US" sz="1600" dirty="0" err="1" smtClean="0">
                <a:latin typeface="Arial Rounded MT Bold" pitchFamily="34" charset="0"/>
              </a:rPr>
              <a:t>eknologi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>
                <a:latin typeface="Arial Rounded MT Bold" pitchFamily="34" charset="0"/>
              </a:rPr>
              <a:t>yang </a:t>
            </a:r>
            <a:r>
              <a:rPr lang="en-US" sz="1600" dirty="0" err="1">
                <a:latin typeface="Arial Rounded MT Bold" pitchFamily="34" charset="0"/>
              </a:rPr>
              <a:t>dipilih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haruslah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teknologi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tepat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guna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sesuai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karakteristik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limbah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akan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diolah</a:t>
            </a:r>
            <a:r>
              <a:rPr lang="en-US" sz="1600" dirty="0">
                <a:latin typeface="Arial Rounded MT Bold" pitchFamily="34" charset="0"/>
              </a:rPr>
              <a:t>. </a:t>
            </a:r>
            <a:r>
              <a:rPr lang="en-US" sz="1600" dirty="0" err="1" smtClean="0">
                <a:latin typeface="Arial Rounded MT Bold" pitchFamily="34" charset="0"/>
              </a:rPr>
              <a:t>Setelah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pertimbangan-pertimbangan</a:t>
            </a:r>
            <a:r>
              <a:rPr lang="en-US" sz="1600" dirty="0" smtClean="0">
                <a:latin typeface="Arial Rounded MT Bold" pitchFamily="34" charset="0"/>
              </a:rPr>
              <a:t> detail, </a:t>
            </a:r>
            <a:r>
              <a:rPr lang="en-US" sz="1600" dirty="0" err="1" smtClean="0">
                <a:latin typeface="Arial Rounded MT Bold" pitchFamily="34" charset="0"/>
              </a:rPr>
              <a:t>perlu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juga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dilakukan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studi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kelayakan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atau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bahkan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percobaan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skala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laboratorium</a:t>
            </a:r>
            <a:r>
              <a:rPr lang="en-US" sz="1600" dirty="0" smtClean="0">
                <a:latin typeface="Arial Rounded MT Bold" pitchFamily="34" charset="0"/>
              </a:rPr>
              <a:t>  :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4163410"/>
            <a:ext cx="205658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Bertujuan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untuk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:</a:t>
            </a:r>
          </a:p>
        </p:txBody>
      </p:sp>
      <p:sp>
        <p:nvSpPr>
          <p:cNvPr id="11" name="Striped Right Arrow 10"/>
          <p:cNvSpPr/>
          <p:nvPr/>
        </p:nvSpPr>
        <p:spPr>
          <a:xfrm>
            <a:off x="3134436" y="4114800"/>
            <a:ext cx="304800" cy="3693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118" y="1066800"/>
            <a:ext cx="6667500" cy="420328"/>
          </a:xfr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US" sz="1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Tabel</a:t>
            </a:r>
            <a:r>
              <a:rPr lang="en-US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 : Proses </a:t>
            </a:r>
            <a:r>
              <a:rPr lang="en-US" sz="1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pengolahan</a:t>
            </a:r>
            <a:r>
              <a:rPr lang="en-US" sz="1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1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dan</a:t>
            </a:r>
            <a:r>
              <a:rPr lang="en-US" sz="1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1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jenis</a:t>
            </a:r>
            <a:r>
              <a:rPr lang="en-US" sz="1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1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peralatan</a:t>
            </a:r>
            <a:r>
              <a:rPr lang="en-US" sz="1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yang </a:t>
            </a:r>
            <a:r>
              <a:rPr lang="en-US" sz="1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dipergunakan</a:t>
            </a:r>
            <a:r>
              <a:rPr lang="en-US" sz="1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6294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00800" y="265471"/>
            <a:ext cx="2209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Wastewater Treatment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05000"/>
            <a:ext cx="6339444" cy="457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v-SE" sz="2000" dirty="0" smtClean="0">
                <a:latin typeface="Arial Rounded MT Bold" pitchFamily="34" charset="0"/>
              </a:rPr>
              <a:t>4.   Cara </a:t>
            </a:r>
            <a:r>
              <a:rPr lang="sv-SE" sz="2000" dirty="0">
                <a:latin typeface="Arial Rounded MT Bold" pitchFamily="34" charset="0"/>
              </a:rPr>
              <a:t>Menentukan Titik Sampling Air </a:t>
            </a:r>
            <a:r>
              <a:rPr lang="sv-SE" sz="2000" dirty="0" smtClean="0">
                <a:latin typeface="Arial Rounded MT Bold" pitchFamily="34" charset="0"/>
              </a:rPr>
              <a:t>Limbah 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90800"/>
            <a:ext cx="7315200" cy="2209800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>
                <a:latin typeface="Arial Rounded MT Bold" pitchFamily="34" charset="0"/>
              </a:rPr>
              <a:t>Berdasarkan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Undang-Undang</a:t>
            </a:r>
            <a:r>
              <a:rPr lang="en-US" sz="2000" dirty="0">
                <a:latin typeface="Arial Rounded MT Bold" pitchFamily="34" charset="0"/>
              </a:rPr>
              <a:t> No 32 </a:t>
            </a:r>
            <a:r>
              <a:rPr lang="en-US" sz="2000" dirty="0" err="1">
                <a:latin typeface="Arial Rounded MT Bold" pitchFamily="34" charset="0"/>
              </a:rPr>
              <a:t>Tahun</a:t>
            </a:r>
            <a:r>
              <a:rPr lang="en-US" sz="2000" dirty="0">
                <a:latin typeface="Arial Rounded MT Bold" pitchFamily="34" charset="0"/>
              </a:rPr>
              <a:t> 2009 </a:t>
            </a:r>
            <a:r>
              <a:rPr lang="en-US" sz="2000" dirty="0" err="1">
                <a:latin typeface="Arial Rounded MT Bold" pitchFamily="34" charset="0"/>
              </a:rPr>
              <a:t>tentang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Perlindungan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Pengelolaan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Lingkungan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Hidup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mengamanatkan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bahwa</a:t>
            </a:r>
            <a:r>
              <a:rPr lang="en-US" sz="2000" dirty="0">
                <a:latin typeface="Arial Rounded MT Bold" pitchFamily="34" charset="0"/>
              </a:rPr>
              <a:t> air </a:t>
            </a:r>
            <a:r>
              <a:rPr lang="en-US" sz="2000" dirty="0" err="1">
                <a:latin typeface="Arial Rounded MT Bold" pitchFamily="34" charset="0"/>
              </a:rPr>
              <a:t>limbah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industri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harus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dipantau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secara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berkala</a:t>
            </a:r>
            <a:r>
              <a:rPr lang="en-US" sz="2000" dirty="0">
                <a:latin typeface="Arial Rounded MT Bold" pitchFamily="34" charset="0"/>
              </a:rPr>
              <a:t>. Data yang </a:t>
            </a:r>
            <a:r>
              <a:rPr lang="en-US" sz="2000" dirty="0" err="1">
                <a:latin typeface="Arial Rounded MT Bold" pitchFamily="34" charset="0"/>
              </a:rPr>
              <a:t>diperoleh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lokasi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pemantauan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titik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pengambilan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harus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dapat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menggambarkan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kualitas</a:t>
            </a:r>
            <a:r>
              <a:rPr lang="en-US" sz="2000" dirty="0">
                <a:latin typeface="Arial Rounded MT Bold" pitchFamily="34" charset="0"/>
              </a:rPr>
              <a:t> air </a:t>
            </a:r>
            <a:r>
              <a:rPr lang="en-US" sz="2000" dirty="0" err="1">
                <a:latin typeface="Arial Rounded MT Bold" pitchFamily="34" charset="0"/>
              </a:rPr>
              <a:t>limbah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disalurkan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perairan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penerima</a:t>
            </a:r>
            <a:r>
              <a:rPr lang="en-US" sz="2000" dirty="0"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94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268406"/>
            <a:ext cx="5943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800" dirty="0" smtClean="0">
                <a:latin typeface="Arial Rounded MT Bold" pitchFamily="34" charset="0"/>
              </a:rPr>
              <a:t>4.  Cara Menentukan Titik Sampling Air Limbah</a:t>
            </a: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371600"/>
            <a:ext cx="723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Arial Rounded MT Bold" pitchFamily="34" charset="0"/>
              </a:rPr>
              <a:t>Tujuan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penentuan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lokasi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titik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pengambilan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sampel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antara</a:t>
            </a:r>
            <a:r>
              <a:rPr lang="en-US" sz="1600" dirty="0">
                <a:latin typeface="Arial Rounded MT Bold" pitchFamily="34" charset="0"/>
              </a:rPr>
              <a:t> lain </a:t>
            </a:r>
            <a:r>
              <a:rPr lang="en-US" sz="1600" dirty="0" err="1">
                <a:latin typeface="Arial Rounded MT Bold" pitchFamily="34" charset="0"/>
              </a:rPr>
              <a:t>adalah</a:t>
            </a:r>
            <a:r>
              <a:rPr lang="en-US" sz="1600" dirty="0">
                <a:latin typeface="Arial Rounded MT Bold" pitchFamily="34" charset="0"/>
              </a:rPr>
              <a:t>:</a:t>
            </a:r>
          </a:p>
          <a:p>
            <a:pPr algn="just"/>
            <a:endParaRPr lang="en-US" sz="1600" dirty="0">
              <a:latin typeface="Arial Rounded MT Bold" pitchFamily="34" charset="0"/>
            </a:endParaRPr>
          </a:p>
          <a:p>
            <a:pPr marL="457200" indent="-457200" algn="just"/>
            <a:r>
              <a:rPr lang="en-US" sz="1600" dirty="0">
                <a:latin typeface="Arial Rounded MT Bold" pitchFamily="34" charset="0"/>
              </a:rPr>
              <a:t>1.	</a:t>
            </a:r>
            <a:r>
              <a:rPr lang="en-US" sz="1600" dirty="0" err="1">
                <a:latin typeface="Arial Rounded MT Bold" pitchFamily="34" charset="0"/>
              </a:rPr>
              <a:t>Mengetahui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efisiensi</a:t>
            </a:r>
            <a:r>
              <a:rPr lang="en-US" sz="1600" dirty="0">
                <a:latin typeface="Arial Rounded MT Bold" pitchFamily="34" charset="0"/>
              </a:rPr>
              <a:t> proses </a:t>
            </a:r>
            <a:r>
              <a:rPr lang="en-US" sz="1600" dirty="0" err="1">
                <a:latin typeface="Arial Rounded MT Bold" pitchFamily="34" charset="0"/>
              </a:rPr>
              <a:t>produksi</a:t>
            </a:r>
            <a:r>
              <a:rPr lang="en-US" sz="1600" dirty="0">
                <a:latin typeface="Arial Rounded MT Bold" pitchFamily="34" charset="0"/>
              </a:rPr>
              <a:t>.</a:t>
            </a:r>
          </a:p>
          <a:p>
            <a:pPr marL="457200" indent="-457200" algn="just"/>
            <a:r>
              <a:rPr lang="en-US" sz="1600" dirty="0">
                <a:latin typeface="Arial Rounded MT Bold" pitchFamily="34" charset="0"/>
              </a:rPr>
              <a:t>           </a:t>
            </a:r>
            <a:r>
              <a:rPr lang="en-US" sz="1600" dirty="0" err="1">
                <a:latin typeface="Arial Rounded MT Bold" pitchFamily="34" charset="0"/>
              </a:rPr>
              <a:t>Caranya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adalah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sampel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diambil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dari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kontrol</a:t>
            </a:r>
            <a:r>
              <a:rPr lang="en-US" sz="1600" dirty="0">
                <a:latin typeface="Arial Rounded MT Bold" pitchFamily="34" charset="0"/>
              </a:rPr>
              <a:t> air </a:t>
            </a:r>
            <a:r>
              <a:rPr lang="en-US" sz="1600" dirty="0" err="1">
                <a:latin typeface="Arial Rounded MT Bold" pitchFamily="34" charset="0"/>
              </a:rPr>
              <a:t>limbah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sebelum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masuk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pipa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atau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saluran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pembuangan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menuju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instalasi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pengolahan</a:t>
            </a:r>
            <a:r>
              <a:rPr lang="en-US" sz="1600" dirty="0">
                <a:latin typeface="Arial Rounded MT Bold" pitchFamily="34" charset="0"/>
              </a:rPr>
              <a:t> air </a:t>
            </a:r>
            <a:r>
              <a:rPr lang="en-US" sz="1600" dirty="0" err="1">
                <a:latin typeface="Arial Rounded MT Bold" pitchFamily="34" charset="0"/>
              </a:rPr>
              <a:t>limbah</a:t>
            </a:r>
            <a:r>
              <a:rPr lang="en-US" sz="1600" dirty="0">
                <a:latin typeface="Arial Rounded MT Bold" pitchFamily="34" charset="0"/>
              </a:rPr>
              <a:t> (IPAL). </a:t>
            </a:r>
            <a:r>
              <a:rPr lang="en-US" sz="1600" dirty="0" err="1">
                <a:latin typeface="Arial Rounded MT Bold" pitchFamily="34" charset="0"/>
              </a:rPr>
              <a:t>Pengambilan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sampel</a:t>
            </a:r>
            <a:r>
              <a:rPr lang="en-US" sz="1600" dirty="0">
                <a:latin typeface="Arial Rounded MT Bold" pitchFamily="34" charset="0"/>
              </a:rPr>
              <a:t> di </a:t>
            </a:r>
            <a:r>
              <a:rPr lang="en-US" sz="1600" dirty="0" err="1">
                <a:latin typeface="Arial Rounded MT Bold" pitchFamily="34" charset="0"/>
              </a:rPr>
              <a:t>lokasi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dilakukan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apabila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suatu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industri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menghasilkan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berbagai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jenis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produk</a:t>
            </a:r>
            <a:r>
              <a:rPr lang="en-US" sz="1600" dirty="0">
                <a:latin typeface="Arial Rounded MT Bold" pitchFamily="34" charset="0"/>
              </a:rPr>
              <a:t> 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proses </a:t>
            </a:r>
            <a:r>
              <a:rPr lang="en-US" sz="1600" dirty="0" err="1">
                <a:latin typeface="Arial Rounded MT Bold" pitchFamily="34" charset="0"/>
              </a:rPr>
              <a:t>produksi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karakteristik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limbah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berbeda</a:t>
            </a:r>
            <a:r>
              <a:rPr lang="en-US" sz="1600" dirty="0">
                <a:latin typeface="Arial Rounded MT Bold" pitchFamily="34" charset="0"/>
              </a:rPr>
              <a:t>. </a:t>
            </a:r>
            <a:r>
              <a:rPr lang="en-US" sz="1600" dirty="0" err="1">
                <a:latin typeface="Arial Rounded MT Bold" pitchFamily="34" charset="0"/>
              </a:rPr>
              <a:t>Semakin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kecil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konsentrasi</a:t>
            </a:r>
            <a:r>
              <a:rPr lang="en-US" sz="1600" dirty="0">
                <a:latin typeface="Arial Rounded MT Bold" pitchFamily="34" charset="0"/>
              </a:rPr>
              <a:t> air </a:t>
            </a:r>
            <a:r>
              <a:rPr lang="en-US" sz="1600" dirty="0" err="1">
                <a:latin typeface="Arial Rounded MT Bold" pitchFamily="34" charset="0"/>
              </a:rPr>
              <a:t>limbah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beban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pencemaran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efisiensi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produksi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semakin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tinggi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begitu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juga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sebaliknya</a:t>
            </a:r>
            <a:r>
              <a:rPr lang="en-US" sz="1600" dirty="0">
                <a:latin typeface="Arial Rounded MT Bold" pitchFamily="34" charset="0"/>
              </a:rPr>
              <a:t>.</a:t>
            </a:r>
          </a:p>
          <a:p>
            <a:pPr marL="457200" indent="-457200" algn="just"/>
            <a:r>
              <a:rPr lang="en-US" sz="1600" dirty="0">
                <a:latin typeface="Arial Rounded MT Bold" pitchFamily="34" charset="0"/>
              </a:rPr>
              <a:t>2.	</a:t>
            </a:r>
            <a:r>
              <a:rPr lang="en-US" sz="1600" dirty="0" err="1">
                <a:latin typeface="Arial Rounded MT Bold" pitchFamily="34" charset="0"/>
              </a:rPr>
              <a:t>Mengevaluasi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efisiensi</a:t>
            </a:r>
            <a:r>
              <a:rPr lang="en-US" sz="1600" dirty="0">
                <a:latin typeface="Arial Rounded MT Bold" pitchFamily="34" charset="0"/>
              </a:rPr>
              <a:t> IPAL.</a:t>
            </a:r>
          </a:p>
          <a:p>
            <a:pPr marL="457200" indent="-457200" algn="just"/>
            <a:r>
              <a:rPr lang="en-US" sz="1600" dirty="0">
                <a:latin typeface="Arial Rounded MT Bold" pitchFamily="34" charset="0"/>
              </a:rPr>
              <a:t>           </a:t>
            </a:r>
            <a:r>
              <a:rPr lang="en-US" sz="1600" dirty="0" err="1">
                <a:latin typeface="Arial Rounded MT Bold" pitchFamily="34" charset="0"/>
              </a:rPr>
              <a:t>Caranya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adalah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sampel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diambil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titik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masuk</a:t>
            </a:r>
            <a:r>
              <a:rPr lang="en-US" sz="1600" dirty="0">
                <a:latin typeface="Arial Rounded MT Bold" pitchFamily="34" charset="0"/>
              </a:rPr>
              <a:t> (inlet)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titik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keluar</a:t>
            </a:r>
            <a:r>
              <a:rPr lang="en-US" sz="1600" dirty="0">
                <a:latin typeface="Arial Rounded MT Bold" pitchFamily="34" charset="0"/>
              </a:rPr>
              <a:t> (outlet) IPAL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memperhatikan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waktu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retensi</a:t>
            </a:r>
            <a:r>
              <a:rPr lang="en-US" sz="1600" dirty="0">
                <a:latin typeface="Arial Rounded MT Bold" pitchFamily="34" charset="0"/>
              </a:rPr>
              <a:t>. </a:t>
            </a:r>
            <a:r>
              <a:rPr lang="en-US" sz="1600" dirty="0" err="1">
                <a:latin typeface="Arial Rounded MT Bold" pitchFamily="34" charset="0"/>
              </a:rPr>
              <a:t>Sampel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harus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diambil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waktu</a:t>
            </a:r>
            <a:r>
              <a:rPr lang="en-US" sz="1600" dirty="0">
                <a:latin typeface="Arial Rounded MT Bold" pitchFamily="34" charset="0"/>
              </a:rPr>
              <a:t> proses </a:t>
            </a:r>
            <a:r>
              <a:rPr lang="en-US" sz="1600" dirty="0" err="1">
                <a:latin typeface="Arial Rounded MT Bold" pitchFamily="34" charset="0"/>
              </a:rPr>
              <a:t>industri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berjalan</a:t>
            </a:r>
            <a:r>
              <a:rPr lang="en-US" sz="1600" dirty="0">
                <a:latin typeface="Arial Rounded MT Bold" pitchFamily="34" charset="0"/>
              </a:rPr>
              <a:t> normal.</a:t>
            </a:r>
          </a:p>
        </p:txBody>
      </p:sp>
    </p:spTree>
    <p:extLst>
      <p:ext uri="{BB962C8B-B14F-4D97-AF65-F5344CB8AC3E}">
        <p14:creationId xmlns:p14="http://schemas.microsoft.com/office/powerpoint/2010/main" val="300015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37160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algn="just"/>
            <a:endParaRPr lang="en-US" dirty="0"/>
          </a:p>
          <a:p>
            <a:pPr marL="457200" indent="-457200" algn="just"/>
            <a:r>
              <a:rPr lang="en-US" dirty="0" smtClean="0"/>
              <a:t> 3.	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air.</a:t>
            </a:r>
          </a:p>
          <a:p>
            <a:pPr marL="457200" indent="-457200" algn="just"/>
            <a:r>
              <a:rPr lang="en-US" dirty="0" smtClean="0"/>
              <a:t>         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:</a:t>
            </a:r>
          </a:p>
          <a:p>
            <a:pPr marL="914400" lvl="1" indent="-457200" algn="just"/>
            <a:r>
              <a:rPr lang="en-US" dirty="0"/>
              <a:t>a.	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air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air.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air </a:t>
            </a:r>
            <a:r>
              <a:rPr lang="en-US" dirty="0" err="1"/>
              <a:t>limbah</a:t>
            </a:r>
            <a:r>
              <a:rPr lang="en-US" dirty="0"/>
              <a:t>. Data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pembanding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.</a:t>
            </a:r>
          </a:p>
          <a:p>
            <a:pPr marL="914400" lvl="1" indent="-457200" algn="just"/>
            <a:r>
              <a:rPr lang="en-US" dirty="0"/>
              <a:t>b.	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pembuangan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(outlet) </a:t>
            </a:r>
            <a:r>
              <a:rPr lang="en-US" dirty="0" err="1"/>
              <a:t>sebelum</a:t>
            </a:r>
            <a:r>
              <a:rPr lang="en-US" dirty="0"/>
              <a:t> air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disalurkan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. </a:t>
            </a:r>
            <a:r>
              <a:rPr lang="en-US" dirty="0" err="1"/>
              <a:t>Apabila</a:t>
            </a:r>
            <a:r>
              <a:rPr lang="en-US" dirty="0"/>
              <a:t> data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disimpulkan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</a:t>
            </a:r>
          </a:p>
          <a:p>
            <a:pPr marL="914400" lvl="1" indent="-457200" algn="just"/>
            <a:r>
              <a:rPr lang="en-US" dirty="0"/>
              <a:t>c.	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air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air,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air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air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penerima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76200"/>
            <a:ext cx="71628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800" dirty="0" smtClean="0">
                <a:solidFill>
                  <a:schemeClr val="tx1"/>
                </a:solidFill>
                <a:latin typeface="Arial Rounded MT Bold" pitchFamily="34" charset="0"/>
              </a:rPr>
              <a:t>Lanjutan -  Cara Menentukan Titik Sampling Air Limbah</a:t>
            </a:r>
            <a:endParaRPr lang="en-US" sz="1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0"/>
            <a:ext cx="48006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b="1" dirty="0" err="1" smtClean="0">
                <a:latin typeface="Rockwell Extra Bold" pitchFamily="18" charset="0"/>
                <a:ea typeface="ＭＳ Ｐゴシック" charset="-128"/>
              </a:rPr>
              <a:t>Pencemaran</a:t>
            </a:r>
            <a:r>
              <a:rPr lang="en-US" altLang="ja-JP" sz="3200" b="1" dirty="0" smtClean="0">
                <a:latin typeface="Rockwell Extra Bold" pitchFamily="18" charset="0"/>
                <a:ea typeface="ＭＳ Ｐゴシック" charset="-128"/>
              </a:rPr>
              <a:t> Air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066800" y="1524000"/>
            <a:ext cx="7162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9113" indent="-465138" eaLnBrk="0" hangingPunct="0">
              <a:buBlip>
                <a:blip r:embed="rId2"/>
              </a:buBlip>
              <a:defRPr/>
            </a:pPr>
            <a:r>
              <a:rPr lang="en-US" dirty="0" err="1">
                <a:latin typeface="Arial Rounded MT Bold" pitchFamily="34" charset="0"/>
              </a:rPr>
              <a:t>Perubahan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Kualitas</a:t>
            </a:r>
            <a:r>
              <a:rPr lang="en-US" dirty="0">
                <a:latin typeface="Arial Rounded MT Bold" pitchFamily="34" charset="0"/>
              </a:rPr>
              <a:t> Air </a:t>
            </a:r>
            <a:r>
              <a:rPr lang="en-US" dirty="0" err="1">
                <a:latin typeface="Arial Rounded MT Bold" pitchFamily="34" charset="0"/>
              </a:rPr>
              <a:t>secara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Fisik</a:t>
            </a:r>
            <a:r>
              <a:rPr lang="en-US" dirty="0">
                <a:latin typeface="Arial Rounded MT Bold" pitchFamily="34" charset="0"/>
              </a:rPr>
              <a:t>, Kimia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biologis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berakibat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pada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kehidupan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mikroorganisme</a:t>
            </a:r>
            <a:r>
              <a:rPr lang="en-US" dirty="0">
                <a:latin typeface="Arial Rounded MT Bold" pitchFamily="34" charset="0"/>
              </a:rPr>
              <a:t>  (</a:t>
            </a:r>
            <a:r>
              <a:rPr lang="en-US" dirty="0" err="1">
                <a:latin typeface="Arial Rounded MT Bold" pitchFamily="34" charset="0"/>
              </a:rPr>
              <a:t>misal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degradasi</a:t>
            </a:r>
            <a:r>
              <a:rPr lang="en-US" dirty="0">
                <a:latin typeface="Arial Rounded MT Bold" pitchFamily="34" charset="0"/>
              </a:rPr>
              <a:t>)</a:t>
            </a:r>
          </a:p>
          <a:p>
            <a:pPr marL="519113" indent="-465138" eaLnBrk="0" hangingPunct="0">
              <a:buBlip>
                <a:blip r:embed="rId2"/>
              </a:buBlip>
              <a:defRPr/>
            </a:pPr>
            <a:endParaRPr lang="en-US" dirty="0">
              <a:latin typeface="Arial Rounded MT Bold" pitchFamily="34" charset="0"/>
            </a:endParaRPr>
          </a:p>
          <a:p>
            <a:pPr marL="519113" indent="-465138" eaLnBrk="0" hangingPunct="0">
              <a:buBlip>
                <a:blip r:embed="rId2"/>
              </a:buBlip>
              <a:defRPr/>
            </a:pPr>
            <a:r>
              <a:rPr lang="en-US" dirty="0" err="1">
                <a:latin typeface="Arial Rounded MT Bold" pitchFamily="34" charset="0"/>
              </a:rPr>
              <a:t>Adanya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bahan-bahan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pengotor</a:t>
            </a:r>
            <a:r>
              <a:rPr lang="en-US" dirty="0">
                <a:latin typeface="Arial Rounded MT Bold" pitchFamily="34" charset="0"/>
              </a:rPr>
              <a:t> di </a:t>
            </a:r>
            <a:r>
              <a:rPr lang="en-US" dirty="0" err="1">
                <a:latin typeface="Arial Rounded MT Bold" pitchFamily="34" charset="0"/>
              </a:rPr>
              <a:t>badan</a:t>
            </a:r>
            <a:r>
              <a:rPr lang="en-US" dirty="0">
                <a:latin typeface="Arial Rounded MT Bold" pitchFamily="34" charset="0"/>
              </a:rPr>
              <a:t> air (</a:t>
            </a:r>
            <a:r>
              <a:rPr lang="en-US" dirty="0" err="1">
                <a:latin typeface="Arial Rounded MT Bold" pitchFamily="34" charset="0"/>
              </a:rPr>
              <a:t>danau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sungai</a:t>
            </a:r>
            <a:r>
              <a:rPr lang="en-US" dirty="0">
                <a:latin typeface="Arial Rounded MT Bold" pitchFamily="34" charset="0"/>
              </a:rPr>
              <a:t>, aquifer, </a:t>
            </a:r>
            <a:r>
              <a:rPr lang="en-US" dirty="0" err="1">
                <a:latin typeface="Arial Rounded MT Bold" pitchFamily="34" charset="0"/>
              </a:rPr>
              <a:t>dll</a:t>
            </a:r>
            <a:r>
              <a:rPr lang="en-US" dirty="0">
                <a:latin typeface="Arial Rounded MT Bold" pitchFamily="34" charset="0"/>
              </a:rPr>
              <a:t>)</a:t>
            </a:r>
          </a:p>
          <a:p>
            <a:pPr marL="519113" indent="-465138" eaLnBrk="0" hangingPunct="0">
              <a:buBlip>
                <a:blip r:embed="rId2"/>
              </a:buBlip>
              <a:defRPr/>
            </a:pPr>
            <a:endParaRPr lang="en-US" dirty="0">
              <a:latin typeface="Arial Rounded MT Bold" pitchFamily="34" charset="0"/>
            </a:endParaRPr>
          </a:p>
          <a:p>
            <a:pPr marL="519113" indent="-465138" eaLnBrk="0" hangingPunct="0">
              <a:buBlip>
                <a:blip r:embed="rId2"/>
              </a:buBlip>
              <a:defRPr/>
            </a:pP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Pencemaran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air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adalah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masuknya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atau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dimasukkannya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mahluk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hidup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,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zat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,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energi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dan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atau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komponen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lain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ke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dalam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air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oleh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kegiatan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manusia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sehingga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kualitas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air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turun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sampai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ke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tingkat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tertentu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yang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menyebabkan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air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tidak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berfungsi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lagi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sesuai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dengan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dirty="0" err="1">
                <a:latin typeface="Arial Rounded MT Bold" pitchFamily="34" charset="0"/>
                <a:ea typeface="ＭＳ Ｐゴシック" charset="-128"/>
              </a:rPr>
              <a:t>peruntukkannya</a:t>
            </a:r>
            <a:r>
              <a:rPr lang="en-US" altLang="ja-JP" dirty="0">
                <a:latin typeface="Arial Rounded MT Bold" pitchFamily="34" charset="0"/>
                <a:ea typeface="ＭＳ Ｐゴシック" charset="-128"/>
              </a:rPr>
              <a:t>. (</a:t>
            </a:r>
            <a:r>
              <a:rPr lang="en-US" altLang="ja-JP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ＭＳ Ｐゴシック" charset="-128"/>
              </a:rPr>
              <a:t>PP No.82 2001)</a:t>
            </a:r>
            <a:endParaRPr lang="en-US" dirty="0">
              <a:latin typeface="Arial Rounded MT Bold" pitchFamily="34" charset="0"/>
            </a:endParaRPr>
          </a:p>
          <a:p>
            <a:pPr marL="519113" indent="-465138" eaLnBrk="0" hangingPunct="0">
              <a:buBlip>
                <a:blip r:embed="rId2"/>
              </a:buBlip>
              <a:defRPr/>
            </a:pPr>
            <a:endParaRPr lang="en-US" dirty="0">
              <a:latin typeface="Arial Rounded MT Bold" pitchFamily="34" charset="0"/>
            </a:endParaRPr>
          </a:p>
          <a:p>
            <a:pPr marL="53975" eaLnBrk="0" hangingPunct="0"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399" y="1219200"/>
            <a:ext cx="71628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400" dirty="0" smtClean="0">
                <a:solidFill>
                  <a:schemeClr val="tx1"/>
                </a:solidFill>
                <a:latin typeface="Arial Rounded MT Bold" pitchFamily="34" charset="0"/>
              </a:rPr>
              <a:t>Lanjutan -  Cara Menentukan Titik Sampling Air Limbah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3" name="Picture 2" descr="http://trianggoro.files.wordpress.com/2010/03/titik-sampling-air-limbah.jpg?w=300&amp;h=143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0213" y="1981200"/>
            <a:ext cx="638482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20877" y="5029200"/>
            <a:ext cx="6749845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/>
              <a:t>Keterangan</a:t>
            </a:r>
            <a:r>
              <a:rPr lang="en-US" sz="1200" dirty="0"/>
              <a:t>:</a:t>
            </a:r>
          </a:p>
          <a:p>
            <a:pPr marL="1023938" indent="-341313"/>
            <a:r>
              <a:rPr lang="en-US" sz="1200" dirty="0"/>
              <a:t>1.	</a:t>
            </a:r>
            <a:r>
              <a:rPr lang="en-US" sz="1200" dirty="0" err="1"/>
              <a:t>bak</a:t>
            </a:r>
            <a:r>
              <a:rPr lang="en-US" sz="1200" dirty="0"/>
              <a:t> </a:t>
            </a:r>
            <a:r>
              <a:rPr lang="en-US" sz="1200" dirty="0" err="1"/>
              <a:t>kontrol</a:t>
            </a:r>
            <a:r>
              <a:rPr lang="en-US" sz="1200" dirty="0"/>
              <a:t> </a:t>
            </a:r>
            <a:r>
              <a:rPr lang="en-US" sz="1200" dirty="0" err="1"/>
              <a:t>saluran</a:t>
            </a:r>
            <a:r>
              <a:rPr lang="en-US" sz="1200" dirty="0"/>
              <a:t> air </a:t>
            </a:r>
            <a:r>
              <a:rPr lang="en-US" sz="1200" dirty="0" err="1"/>
              <a:t>limbah</a:t>
            </a:r>
            <a:r>
              <a:rPr lang="en-US" sz="1200" dirty="0"/>
              <a:t>.</a:t>
            </a:r>
          </a:p>
          <a:p>
            <a:pPr marL="1023938" indent="-341313"/>
            <a:r>
              <a:rPr lang="en-US" sz="1200" dirty="0"/>
              <a:t>2.	input IPAL (influent)</a:t>
            </a:r>
          </a:p>
          <a:p>
            <a:pPr marL="1023938" indent="-341313"/>
            <a:r>
              <a:rPr lang="en-US" sz="1200" dirty="0"/>
              <a:t>3.	output IPAL (</a:t>
            </a:r>
            <a:r>
              <a:rPr lang="en-US" sz="1200" dirty="0" err="1"/>
              <a:t>efluent</a:t>
            </a:r>
            <a:r>
              <a:rPr lang="en-US" sz="1200" dirty="0"/>
              <a:t>)</a:t>
            </a:r>
          </a:p>
          <a:p>
            <a:pPr marL="1023938" indent="-341313"/>
            <a:r>
              <a:rPr lang="en-US" sz="1200" dirty="0"/>
              <a:t>4.	</a:t>
            </a:r>
            <a:r>
              <a:rPr lang="en-US" sz="1200" dirty="0" err="1"/>
              <a:t>perairan</a:t>
            </a:r>
            <a:r>
              <a:rPr lang="en-US" sz="1200" dirty="0"/>
              <a:t> </a:t>
            </a:r>
            <a:r>
              <a:rPr lang="en-US" sz="1200" dirty="0" err="1"/>
              <a:t>penerima</a:t>
            </a:r>
            <a:r>
              <a:rPr lang="en-US" sz="1200" dirty="0"/>
              <a:t> </a:t>
            </a:r>
            <a:r>
              <a:rPr lang="en-US" sz="1200" dirty="0" err="1"/>
              <a:t>sebelum</a:t>
            </a:r>
            <a:r>
              <a:rPr lang="en-US" sz="1200" dirty="0"/>
              <a:t> air </a:t>
            </a:r>
            <a:r>
              <a:rPr lang="en-US" sz="1200" dirty="0" err="1"/>
              <a:t>limbah</a:t>
            </a:r>
            <a:r>
              <a:rPr lang="en-US" sz="1200" dirty="0"/>
              <a:t> </a:t>
            </a:r>
            <a:r>
              <a:rPr lang="en-US" sz="1200" dirty="0" err="1"/>
              <a:t>masuk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err="1"/>
              <a:t>badan</a:t>
            </a:r>
            <a:r>
              <a:rPr lang="en-US" sz="1200" dirty="0"/>
              <a:t> air</a:t>
            </a:r>
          </a:p>
          <a:p>
            <a:pPr marL="1023938" indent="-341313"/>
            <a:r>
              <a:rPr lang="en-US" sz="1200" dirty="0"/>
              <a:t>5.	</a:t>
            </a:r>
            <a:r>
              <a:rPr lang="en-US" sz="1200" dirty="0" err="1"/>
              <a:t>perairan</a:t>
            </a:r>
            <a:r>
              <a:rPr lang="en-US" sz="1200" dirty="0"/>
              <a:t> </a:t>
            </a:r>
            <a:r>
              <a:rPr lang="en-US" sz="1200" dirty="0" err="1"/>
              <a:t>penerima</a:t>
            </a:r>
            <a:r>
              <a:rPr lang="en-US" sz="1200" dirty="0"/>
              <a:t> </a:t>
            </a:r>
            <a:r>
              <a:rPr lang="en-US" sz="1200" dirty="0" err="1"/>
              <a:t>setelah</a:t>
            </a:r>
            <a:r>
              <a:rPr lang="en-US" sz="1200" dirty="0"/>
              <a:t> air </a:t>
            </a:r>
            <a:r>
              <a:rPr lang="en-US" sz="1200" dirty="0" err="1"/>
              <a:t>limbah</a:t>
            </a:r>
            <a:r>
              <a:rPr lang="en-US" sz="1200" dirty="0"/>
              <a:t> </a:t>
            </a:r>
            <a:r>
              <a:rPr lang="en-US" sz="1200" dirty="0" err="1"/>
              <a:t>masuk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err="1"/>
              <a:t>badan</a:t>
            </a:r>
            <a:r>
              <a:rPr lang="en-US" sz="1200" dirty="0"/>
              <a:t> air</a:t>
            </a:r>
          </a:p>
          <a:p>
            <a:pPr marL="1023938" indent="-341313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0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y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038600"/>
            <a:ext cx="3505200" cy="2001223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2057400"/>
            <a:ext cx="6324600" cy="9144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Brush Script MT" pitchFamily="66" charset="0"/>
              </a:rPr>
              <a:t>Sekian</a:t>
            </a:r>
            <a:endParaRPr lang="en-US" sz="400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6934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b="1" dirty="0" err="1" smtClean="0">
                <a:latin typeface="Rockwell Extra Bold" pitchFamily="18" charset="0"/>
                <a:ea typeface="ＭＳ Ｐゴシック" charset="-128"/>
              </a:rPr>
              <a:t>Sumber</a:t>
            </a:r>
            <a:r>
              <a:rPr lang="en-US" altLang="ja-JP" sz="3200" b="1" dirty="0" smtClean="0">
                <a:latin typeface="Rockwell Extra Bold" pitchFamily="18" charset="0"/>
                <a:ea typeface="ＭＳ Ｐゴシック" charset="-128"/>
              </a:rPr>
              <a:t> </a:t>
            </a:r>
            <a:r>
              <a:rPr lang="en-US" altLang="ja-JP" sz="3200" b="1" dirty="0" err="1" smtClean="0">
                <a:latin typeface="Rockwell Extra Bold" pitchFamily="18" charset="0"/>
                <a:ea typeface="ＭＳ Ｐゴシック" charset="-128"/>
              </a:rPr>
              <a:t>Pencemaran</a:t>
            </a:r>
            <a:r>
              <a:rPr lang="en-US" altLang="ja-JP" sz="3200" b="1" dirty="0" smtClean="0">
                <a:latin typeface="Rockwell Extra Bold" pitchFamily="18" charset="0"/>
                <a:ea typeface="ＭＳ Ｐゴシック" charset="-128"/>
              </a:rPr>
              <a:t> Air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543800" cy="3657600"/>
          </a:xfrm>
        </p:spPr>
        <p:txBody>
          <a:bodyPr>
            <a:noAutofit/>
          </a:bodyPr>
          <a:lstStyle/>
          <a:p>
            <a:pPr eaLnBrk="1" hangingPunct="1">
              <a:buBlip>
                <a:blip r:embed="rId2"/>
              </a:buBlip>
            </a:pPr>
            <a:r>
              <a:rPr lang="en-US" altLang="ja-JP" sz="2400" b="1" u="sng" dirty="0" err="1" smtClean="0">
                <a:latin typeface="Arial Rounded MT Bold" pitchFamily="34" charset="0"/>
                <a:ea typeface="ＭＳ Ｐゴシック" charset="-128"/>
              </a:rPr>
              <a:t>Sumber</a:t>
            </a:r>
            <a:r>
              <a:rPr lang="en-US" altLang="ja-JP" sz="2400" b="1" u="sng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400" b="1" u="sng" dirty="0" err="1" smtClean="0">
                <a:latin typeface="Arial Rounded MT Bold" pitchFamily="34" charset="0"/>
                <a:ea typeface="ＭＳ Ｐゴシック" charset="-128"/>
              </a:rPr>
              <a:t>lansung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: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Pencemaran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yang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berasal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dari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sumber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tertentu</a:t>
            </a:r>
            <a:endParaRPr lang="en-US" altLang="ja-JP" sz="2400" b="1" dirty="0" smtClean="0">
              <a:latin typeface="Arial Rounded MT Bold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  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contoh</a:t>
            </a: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</a:rPr>
              <a:t> :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Pabrik</a:t>
            </a: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</a:rPr>
              <a:t>,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Sistim</a:t>
            </a: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buangan</a:t>
            </a: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</a:rPr>
              <a:t>,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sumur</a:t>
            </a: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minyak</a:t>
            </a:r>
            <a:endParaRPr lang="en-US" altLang="ja-JP" sz="2400" b="1" dirty="0" smtClean="0">
              <a:latin typeface="Arial Rounded MT Bold" pitchFamily="34" charset="0"/>
              <a:ea typeface="ＭＳ Ｐゴシック" charset="-128"/>
            </a:endParaRPr>
          </a:p>
          <a:p>
            <a:pPr eaLnBrk="1" hangingPunct="1">
              <a:buBlip>
                <a:blip r:embed="rId2"/>
              </a:buBlip>
            </a:pPr>
            <a:r>
              <a:rPr lang="en-US" altLang="ja-JP" sz="2400" b="1" u="sng" dirty="0" err="1" smtClean="0">
                <a:latin typeface="Arial Rounded MT Bold" pitchFamily="34" charset="0"/>
                <a:ea typeface="ＭＳ Ｐゴシック" charset="-128"/>
              </a:rPr>
              <a:t>Sumber</a:t>
            </a:r>
            <a:r>
              <a:rPr lang="en-US" altLang="ja-JP" sz="2400" b="1" u="sng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400" b="1" u="sng" dirty="0" err="1" smtClean="0">
                <a:latin typeface="Arial Rounded MT Bold" pitchFamily="34" charset="0"/>
                <a:ea typeface="ＭＳ Ｐゴシック" charset="-128"/>
              </a:rPr>
              <a:t>tak</a:t>
            </a:r>
            <a:r>
              <a:rPr lang="en-US" altLang="ja-JP" sz="2400" b="1" u="sng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400" b="1" u="sng" dirty="0" err="1" smtClean="0">
                <a:latin typeface="Arial Rounded MT Bold" pitchFamily="34" charset="0"/>
                <a:ea typeface="ＭＳ Ｐゴシック" charset="-128"/>
              </a:rPr>
              <a:t>langsung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: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Pencemaran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yang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berasal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dari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penyebaran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sumber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yang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tidak</a:t>
            </a: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400" b="1" dirty="0" err="1" smtClean="0">
                <a:latin typeface="Arial Rounded MT Bold" pitchFamily="34" charset="0"/>
                <a:ea typeface="ＭＳ Ｐゴシック" charset="-128"/>
              </a:rPr>
              <a:t>jelas</a:t>
            </a:r>
            <a:endParaRPr lang="en-US" altLang="ja-JP" sz="2400" b="1" dirty="0" smtClean="0">
              <a:latin typeface="Arial Rounded MT Bold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ja-JP" sz="2400" b="1" dirty="0" smtClean="0">
                <a:latin typeface="Arial Rounded MT Bold" pitchFamily="34" charset="0"/>
                <a:ea typeface="ＭＳ Ｐゴシック" charset="-128"/>
              </a:rPr>
              <a:t>    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contoh</a:t>
            </a: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</a:rPr>
              <a:t> : Air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dari</a:t>
            </a: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jalan</a:t>
            </a: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</a:rPr>
              <a:t>,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dari</a:t>
            </a: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kegiatan</a:t>
            </a: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000" b="1" dirty="0" err="1" smtClean="0">
                <a:latin typeface="Arial Rounded MT Bold" pitchFamily="34" charset="0"/>
                <a:ea typeface="ＭＳ Ｐゴシック" charset="-128"/>
              </a:rPr>
              <a:t>pertanian</a:t>
            </a:r>
            <a:endParaRPr lang="en-US" altLang="ja-JP" sz="2400" b="1" dirty="0" smtClean="0">
              <a:latin typeface="Arial Rounded MT Bold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8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228600"/>
            <a:ext cx="4572001" cy="706438"/>
          </a:xfrm>
        </p:spPr>
        <p:txBody>
          <a:bodyPr/>
          <a:lstStyle/>
          <a:p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Pencemaran</a:t>
            </a:r>
            <a:r>
              <a:rPr lang="en-US" sz="2400" dirty="0" smtClean="0"/>
              <a:t> Air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845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6582" y="838200"/>
            <a:ext cx="7446818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 dirty="0" err="1" smtClean="0">
                <a:latin typeface="Arial Rounded MT Bold" pitchFamily="34" charset="0"/>
                <a:ea typeface="ＭＳ Ｐゴシック" charset="-128"/>
              </a:rPr>
              <a:t>Macam-macam</a:t>
            </a:r>
            <a:r>
              <a:rPr lang="en-US" altLang="ja-JP" sz="4000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4000" dirty="0" err="1" smtClean="0">
                <a:latin typeface="Arial Rounded MT Bold" pitchFamily="34" charset="0"/>
                <a:ea typeface="ＭＳ Ｐゴシック" charset="-128"/>
              </a:rPr>
              <a:t>Pencemaran</a:t>
            </a:r>
            <a:r>
              <a:rPr lang="en-US" altLang="ja-JP" sz="4000" dirty="0" smtClean="0">
                <a:latin typeface="Arial Rounded MT Bold" pitchFamily="34" charset="0"/>
                <a:ea typeface="ＭＳ Ｐゴシック" charset="-128"/>
              </a:rPr>
              <a:t> Air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219200" y="1828800"/>
            <a:ext cx="7259782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indent="-860425" eaLnBrk="0" hangingPunct="0">
              <a:spcBef>
                <a:spcPct val="45000"/>
              </a:spcBef>
              <a:buFont typeface="Wingdings" pitchFamily="2" charset="2"/>
              <a:buChar char="v"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Bahan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Patogen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penyakit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914400" indent="-860425" eaLnBrk="0" hangingPunct="0">
              <a:spcBef>
                <a:spcPct val="45000"/>
              </a:spcBef>
              <a:buFont typeface="Wingdings" pitchFamily="2" charset="2"/>
              <a:buChar char="v"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Bahan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Kimia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Organik</a:t>
            </a:r>
            <a:r>
              <a:rPr lang="en-US" sz="2800" dirty="0"/>
              <a:t> </a:t>
            </a:r>
          </a:p>
          <a:p>
            <a:pPr marL="914400" indent="-860425" eaLnBrk="0" hangingPunct="0">
              <a:spcBef>
                <a:spcPct val="45000"/>
              </a:spcBef>
              <a:buFont typeface="Wingdings" pitchFamily="2" charset="2"/>
              <a:buChar char="v"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Bahan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Kimia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Anorganik</a:t>
            </a:r>
            <a:r>
              <a:rPr lang="en-US" sz="2800" dirty="0"/>
              <a:t> </a:t>
            </a:r>
          </a:p>
          <a:p>
            <a:pPr marL="914400" indent="-860425" eaLnBrk="0" hangingPunct="0">
              <a:spcBef>
                <a:spcPct val="45000"/>
              </a:spcBef>
              <a:buFont typeface="Wingdings" pitchFamily="2" charset="2"/>
              <a:buChar char="v"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Kekurangan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Oksigen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Eutrofikasi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14400" indent="-860425" eaLnBrk="0" hangingPunct="0">
              <a:spcBef>
                <a:spcPct val="45000"/>
              </a:spcBef>
              <a:buFont typeface="Wingdings" pitchFamily="2" charset="2"/>
              <a:buChar char="v"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Endapan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Sedimentasi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  <a:p>
            <a:pPr marL="914400" indent="-860425" eaLnBrk="0" hangingPunct="0">
              <a:spcBef>
                <a:spcPct val="45000"/>
              </a:spcBef>
              <a:buFont typeface="Wingdings" pitchFamily="2" charset="2"/>
              <a:buChar char="v"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Polusi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Panas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2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1257300" y="836517"/>
            <a:ext cx="4038600" cy="6556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800" dirty="0" err="1" smtClean="0">
                <a:latin typeface="Arial Rounded MT Bold" pitchFamily="34" charset="0"/>
                <a:ea typeface="ＭＳ Ｐゴシック" charset="-128"/>
              </a:rPr>
              <a:t>Bahan-bahan</a:t>
            </a:r>
            <a:r>
              <a:rPr lang="en-US" altLang="ja-JP" sz="2800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800" dirty="0" err="1" smtClean="0">
                <a:latin typeface="Arial Rounded MT Bold" pitchFamily="34" charset="0"/>
                <a:ea typeface="ＭＳ Ｐゴシック" charset="-128"/>
              </a:rPr>
              <a:t>Patogen</a:t>
            </a:r>
            <a:endParaRPr lang="en-US" altLang="ja-JP" sz="2800" dirty="0" smtClean="0">
              <a:latin typeface="Arial Rounded MT Bold" pitchFamily="34" charset="0"/>
              <a:ea typeface="ＭＳ Ｐゴシック" charset="-128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5181600"/>
            <a:ext cx="3581400" cy="121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Bakteri</a:t>
            </a:r>
            <a:r>
              <a:rPr lang="en-US" altLang="ja-JP" sz="2000" dirty="0" smtClean="0">
                <a:latin typeface="Arial Rounded MT Bold" pitchFamily="34" charset="0"/>
                <a:ea typeface="ＭＳ Ｐゴシック" charset="-128"/>
              </a:rPr>
              <a:t>, virus, </a:t>
            </a: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parasit</a:t>
            </a:r>
            <a:endParaRPr lang="en-US" altLang="ja-JP" sz="2000" dirty="0" smtClean="0">
              <a:latin typeface="Arial Rounded MT Bold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Buangan</a:t>
            </a:r>
            <a:r>
              <a:rPr lang="en-US" altLang="ja-JP" sz="2000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Manusia</a:t>
            </a:r>
            <a:r>
              <a:rPr lang="en-US" altLang="ja-JP" sz="2000" dirty="0" smtClean="0">
                <a:latin typeface="Arial Rounded MT Bold" pitchFamily="34" charset="0"/>
                <a:ea typeface="ＭＳ Ｐゴシック" charset="-128"/>
              </a:rPr>
              <a:t> &amp; </a:t>
            </a: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Hewan</a:t>
            </a:r>
            <a:endParaRPr lang="en-US" altLang="ja-JP" sz="2000" dirty="0" smtClean="0">
              <a:latin typeface="Arial Rounded MT Bold" pitchFamily="34" charset="0"/>
              <a:ea typeface="ＭＳ Ｐゴシック" charset="-128"/>
            </a:endParaRPr>
          </a:p>
        </p:txBody>
      </p:sp>
      <p:pic>
        <p:nvPicPr>
          <p:cNvPr id="16387" name="Picture 4" descr="48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35373"/>
            <a:ext cx="4211658" cy="3276600"/>
          </a:xfrm>
          <a:noFill/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57200" y="1066800"/>
            <a:ext cx="518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666096" y="35052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1600" b="1" dirty="0" err="1">
                <a:solidFill>
                  <a:srgbClr val="002060"/>
                </a:solidFill>
                <a:latin typeface="Arial Rounded MT Bold" pitchFamily="34" charset="0"/>
              </a:rPr>
              <a:t>Demam</a:t>
            </a:r>
            <a:endParaRPr lang="en-US" sz="16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1600" b="1" dirty="0" err="1">
                <a:solidFill>
                  <a:srgbClr val="002060"/>
                </a:solidFill>
                <a:latin typeface="Arial Rounded MT Bold" pitchFamily="34" charset="0"/>
              </a:rPr>
              <a:t>Tiphoid</a:t>
            </a:r>
            <a:r>
              <a:rPr lang="en-US" sz="1600" b="1" dirty="0">
                <a:solidFill>
                  <a:srgbClr val="002060"/>
                </a:solidFill>
                <a:latin typeface="Arial Rounded MT Bold" pitchFamily="34" charset="0"/>
              </a:rPr>
              <a:t>/</a:t>
            </a:r>
            <a:r>
              <a:rPr lang="en-US" sz="1600" b="1" dirty="0" err="1">
                <a:solidFill>
                  <a:srgbClr val="002060"/>
                </a:solidFill>
                <a:latin typeface="Arial Rounded MT Bold" pitchFamily="34" charset="0"/>
              </a:rPr>
              <a:t>tifus</a:t>
            </a:r>
            <a:r>
              <a:rPr lang="en-US" sz="1600" b="1" dirty="0">
                <a:solidFill>
                  <a:srgbClr val="002060"/>
                </a:solidFill>
                <a:latin typeface="Arial Rounded MT Bold" pitchFamily="34" charset="0"/>
              </a:rPr>
              <a:t>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1600" b="1" dirty="0" err="1">
                <a:solidFill>
                  <a:srgbClr val="002060"/>
                </a:solidFill>
                <a:latin typeface="Arial Rounded MT Bold" pitchFamily="34" charset="0"/>
              </a:rPr>
              <a:t>Kolera</a:t>
            </a:r>
            <a:r>
              <a:rPr lang="en-US" sz="1600" b="1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1600" b="1" dirty="0" err="1">
                <a:solidFill>
                  <a:srgbClr val="002060"/>
                </a:solidFill>
                <a:latin typeface="Arial Rounded MT Bold" pitchFamily="34" charset="0"/>
              </a:rPr>
              <a:t>Disentri</a:t>
            </a:r>
            <a:endParaRPr lang="en-US" sz="16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5029200" y="4038600"/>
            <a:ext cx="533400" cy="4572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4876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err="1" smtClean="0">
                <a:latin typeface="Arial Rounded MT Bold" pitchFamily="34" charset="0"/>
                <a:ea typeface="ＭＳ Ｐゴシック" charset="-128"/>
              </a:rPr>
              <a:t>Bahan</a:t>
            </a:r>
            <a:r>
              <a:rPr lang="en-US" altLang="ja-JP" sz="3200" dirty="0" smtClean="0">
                <a:latin typeface="Arial Rounded MT Bold" pitchFamily="34" charset="0"/>
                <a:ea typeface="ＭＳ Ｐゴシック" charset="-128"/>
              </a:rPr>
              <a:t> Kimia </a:t>
            </a:r>
            <a:r>
              <a:rPr lang="en-US" altLang="ja-JP" sz="3200" dirty="0" err="1" smtClean="0">
                <a:latin typeface="Arial Rounded MT Bold" pitchFamily="34" charset="0"/>
                <a:ea typeface="ＭＳ Ｐゴシック" charset="-128"/>
              </a:rPr>
              <a:t>Organik</a:t>
            </a:r>
            <a:endParaRPr lang="en-US" altLang="ja-JP" sz="3200" dirty="0" smtClean="0">
              <a:latin typeface="Arial Rounded MT Bold" pitchFamily="34" charset="0"/>
              <a:ea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2209800"/>
            <a:ext cx="3810000" cy="198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Pestisida</a:t>
            </a:r>
            <a:endParaRPr lang="en-US" altLang="ja-JP" sz="2000" dirty="0" smtClean="0">
              <a:latin typeface="Arial Rounded MT Bold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Minyak</a:t>
            </a:r>
            <a:r>
              <a:rPr lang="en-US" altLang="ja-JP" sz="2000" dirty="0" smtClean="0">
                <a:latin typeface="Arial Rounded MT Bold" pitchFamily="34" charset="0"/>
                <a:ea typeface="ＭＳ Ｐゴシック" charset="-128"/>
              </a:rPr>
              <a:t>, </a:t>
            </a: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oli</a:t>
            </a:r>
            <a:r>
              <a:rPr lang="en-US" altLang="ja-JP" sz="2000" dirty="0" smtClean="0">
                <a:latin typeface="Arial Rounded MT Bold" pitchFamily="34" charset="0"/>
                <a:ea typeface="ＭＳ Ｐゴシック" charset="-128"/>
              </a:rPr>
              <a:t>, </a:t>
            </a: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Bensin</a:t>
            </a:r>
            <a:r>
              <a:rPr lang="en-US" altLang="ja-JP" sz="2000" dirty="0" smtClean="0">
                <a:latin typeface="Arial Rounded MT Bold" pitchFamily="34" charset="0"/>
                <a:ea typeface="ＭＳ Ｐゴシック" charset="-128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Detergen</a:t>
            </a:r>
            <a:endParaRPr lang="en-US" altLang="ja-JP" sz="2000" dirty="0" smtClean="0">
              <a:latin typeface="Arial Rounded MT Bold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Buangan</a:t>
            </a:r>
            <a:r>
              <a:rPr lang="en-US" altLang="ja-JP" sz="2000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Pabrik</a:t>
            </a:r>
            <a:r>
              <a:rPr lang="en-US" altLang="ja-JP" sz="2000" dirty="0" smtClean="0">
                <a:latin typeface="Arial Rounded MT Bold" pitchFamily="34" charset="0"/>
                <a:ea typeface="ＭＳ Ｐゴシック" charset="-128"/>
              </a:rPr>
              <a:t>, </a:t>
            </a: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aliran</a:t>
            </a:r>
            <a:r>
              <a:rPr lang="en-US" altLang="ja-JP" sz="2000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dari</a:t>
            </a:r>
            <a:r>
              <a:rPr lang="en-US" altLang="ja-JP" sz="2000" dirty="0" smtClean="0">
                <a:latin typeface="Arial Rounded MT Bold" pitchFamily="34" charset="0"/>
                <a:ea typeface="ＭＳ Ｐゴシック" charset="-128"/>
              </a:rPr>
              <a:t> </a:t>
            </a: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sawah</a:t>
            </a:r>
            <a:r>
              <a:rPr lang="en-US" altLang="ja-JP" sz="2000" dirty="0" smtClean="0">
                <a:latin typeface="Arial Rounded MT Bold" pitchFamily="34" charset="0"/>
                <a:ea typeface="ＭＳ Ｐゴシック" charset="-128"/>
              </a:rPr>
              <a:t>/</a:t>
            </a:r>
            <a:r>
              <a:rPr lang="en-US" altLang="ja-JP" sz="2000" dirty="0" err="1" smtClean="0">
                <a:latin typeface="Arial Rounded MT Bold" pitchFamily="34" charset="0"/>
                <a:ea typeface="ＭＳ Ｐゴシック" charset="-128"/>
              </a:rPr>
              <a:t>ladang</a:t>
            </a:r>
            <a:endParaRPr lang="en-US" altLang="ja-JP" sz="2000" dirty="0" smtClean="0">
              <a:latin typeface="Arial Rounded MT Bold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ja-JP" altLang="en-US" sz="2000" dirty="0" smtClean="0">
              <a:latin typeface="Arial Rounded MT Bold" pitchFamily="34" charset="0"/>
              <a:ea typeface="ＭＳ Ｐゴシック" charset="-128"/>
            </a:endParaRPr>
          </a:p>
        </p:txBody>
      </p:sp>
      <p:pic>
        <p:nvPicPr>
          <p:cNvPr id="17412" name="Picture 4" descr="Water Pol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7" y="1542365"/>
            <a:ext cx="4037463" cy="363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52400" y="19812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Franklin Gothic Medium" pitchFamily="34" charset="0"/>
              </a:rPr>
              <a:t>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599146" y="5657165"/>
            <a:ext cx="3201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Kanker</a:t>
            </a:r>
            <a:endParaRPr lang="en-US" b="1" dirty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Kerusakan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sistim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syaraf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800600" y="2895600"/>
            <a:ext cx="228600" cy="46638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3048000" y="5257800"/>
            <a:ext cx="609600" cy="399365"/>
          </a:xfrm>
          <a:prstGeom prst="downArrow">
            <a:avLst/>
          </a:prstGeom>
          <a:solidFill>
            <a:srgbClr val="FF006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800600" y="2895600"/>
            <a:ext cx="533400" cy="656882"/>
          </a:xfrm>
          <a:prstGeom prst="rightArrow">
            <a:avLst/>
          </a:prstGeom>
          <a:solidFill>
            <a:srgbClr val="FF006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3152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Arial Rounded MT Bold" pitchFamily="34" charset="0"/>
              </a:rPr>
              <a:t>II</a:t>
            </a:r>
            <a:r>
              <a:rPr lang="en-US" sz="2400" b="1" dirty="0" smtClean="0">
                <a:latin typeface="Arial Rounded MT Bold" pitchFamily="34" charset="0"/>
              </a:rPr>
              <a:t>. TEKNOLOGI </a:t>
            </a:r>
            <a:r>
              <a:rPr lang="en-US" sz="2400" b="1" dirty="0">
                <a:latin typeface="Arial Rounded MT Bold" pitchFamily="34" charset="0"/>
              </a:rPr>
              <a:t>PENGOLAHAN LIMBAH </a:t>
            </a:r>
            <a:r>
              <a:rPr lang="en-US" sz="2400" b="1" dirty="0" smtClean="0">
                <a:latin typeface="Arial Rounded MT Bold" pitchFamily="34" charset="0"/>
              </a:rPr>
              <a:t>CAIR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356623"/>
            <a:ext cx="67818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TUJUAN PENGOLAHAN LIMBAH CAIR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3124200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menetralkan</a:t>
            </a:r>
            <a:r>
              <a:rPr lang="en-US" sz="2400" dirty="0"/>
              <a:t> air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bahan-bahan</a:t>
            </a:r>
            <a:r>
              <a:rPr lang="en-US" sz="2400" dirty="0"/>
              <a:t> </a:t>
            </a:r>
            <a:r>
              <a:rPr lang="en-US" sz="2400" dirty="0" err="1"/>
              <a:t>tersuspensi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terapung</a:t>
            </a:r>
            <a:r>
              <a:rPr lang="en-US" sz="2400" dirty="0"/>
              <a:t>,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organic biodegradable, </a:t>
            </a:r>
            <a:r>
              <a:rPr lang="en-US" sz="2400" dirty="0" err="1"/>
              <a:t>meminimalkan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</a:t>
            </a:r>
            <a:r>
              <a:rPr lang="en-US" sz="2400" dirty="0" err="1"/>
              <a:t>patogen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dirty="0" err="1"/>
              <a:t>estetika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81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orde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rd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EC168CBB-1DFC-4BAD-BB6C-B2D2B6541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CE0ED6-71D4-4D6D-8A8D-EAAA9F9939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AD9CDEF-0397-47CC-91A5-EACE6D14FC6C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1380</Words>
  <Application>Microsoft Office PowerPoint</Application>
  <PresentationFormat>On-screen Show (4:3)</PresentationFormat>
  <Paragraphs>181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Corinthian columns design template</vt:lpstr>
      <vt:lpstr>1_Corinthian columns design template</vt:lpstr>
      <vt:lpstr>2_Corinthian columns design template</vt:lpstr>
      <vt:lpstr>3_Corinthian columns design template</vt:lpstr>
      <vt:lpstr>border</vt:lpstr>
      <vt:lpstr>PowerPoint Presentation</vt:lpstr>
      <vt:lpstr>PowerPoint Presentation</vt:lpstr>
      <vt:lpstr>Pencemaran Air</vt:lpstr>
      <vt:lpstr>Sumber Pencemaran Air</vt:lpstr>
      <vt:lpstr>Sumber Pencemaran Air</vt:lpstr>
      <vt:lpstr>Macam-macam Pencemaran Air</vt:lpstr>
      <vt:lpstr>Bahan-bahan Patogen</vt:lpstr>
      <vt:lpstr>Bahan Kimia Organik</vt:lpstr>
      <vt:lpstr>II. TEKNOLOGI PENGOLAHAN LIMBAH CAIR</vt:lpstr>
      <vt:lpstr>PowerPoint Presentation</vt:lpstr>
      <vt:lpstr>2.1.    PENGOLAHAN  LIMBAH  CAIR   SECARA  ALAMIA</vt:lpstr>
      <vt:lpstr>PowerPoint Presentation</vt:lpstr>
      <vt:lpstr>2.2.    PENGOLAHAN LIMBAH CAIR SECARA buatan</vt:lpstr>
      <vt:lpstr>BATASAN AIR LIMBAH UNTUK INDUSTRI</vt:lpstr>
      <vt:lpstr>Wastewater Treatment</vt:lpstr>
      <vt:lpstr>PowerPoint Presentation</vt:lpstr>
      <vt:lpstr>1.   Pengolahan Secara Fisika</vt:lpstr>
      <vt:lpstr>Pengolahan Secara Fisika</vt:lpstr>
      <vt:lpstr>PowerPoint Presentation</vt:lpstr>
      <vt:lpstr>2.  Pengolahan Secara Kimia</vt:lpstr>
      <vt:lpstr>Pengolahan Secara Kimia</vt:lpstr>
      <vt:lpstr>Pengolahan Secara Kimia</vt:lpstr>
      <vt:lpstr>Pengolahan Secara Kimia</vt:lpstr>
      <vt:lpstr>PowerPoint Presentation</vt:lpstr>
      <vt:lpstr>2.4.   Pemilihan Teknologi</vt:lpstr>
      <vt:lpstr>Tabel  : Proses pengolahan dan jenis peralatan yang dipergunakan </vt:lpstr>
      <vt:lpstr>4.   Cara Menentukan Titik Sampling Air Limbah </vt:lpstr>
      <vt:lpstr>PowerPoint Presentation</vt:lpstr>
      <vt:lpstr>PowerPoint Presentation</vt:lpstr>
      <vt:lpstr>PowerPoint Presentation</vt:lpstr>
      <vt:lpstr>Sekian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FILTRASI</dc:title>
  <dc:creator>IMAL EINSTEIN</dc:creator>
  <cp:lastModifiedBy>May</cp:lastModifiedBy>
  <cp:revision>120</cp:revision>
  <dcterms:created xsi:type="dcterms:W3CDTF">2010-06-27T10:28:10Z</dcterms:created>
  <dcterms:modified xsi:type="dcterms:W3CDTF">2015-05-27T06:48:43Z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TC300002599990</vt:lpwstr>
  </property>
</Properties>
</file>