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96" r:id="rId6"/>
  </p:sldMasterIdLst>
  <p:notesMasterIdLst>
    <p:notesMasterId r:id="rId22"/>
  </p:notesMasterIdLst>
  <p:sldIdLst>
    <p:sldId id="474" r:id="rId7"/>
    <p:sldId id="339" r:id="rId8"/>
    <p:sldId id="318" r:id="rId9"/>
    <p:sldId id="481" r:id="rId10"/>
    <p:sldId id="482" r:id="rId11"/>
    <p:sldId id="469" r:id="rId12"/>
    <p:sldId id="365" r:id="rId13"/>
    <p:sldId id="477" r:id="rId14"/>
    <p:sldId id="478" r:id="rId15"/>
    <p:sldId id="479" r:id="rId16"/>
    <p:sldId id="320" r:id="rId17"/>
    <p:sldId id="475" r:id="rId18"/>
    <p:sldId id="463" r:id="rId19"/>
    <p:sldId id="464" r:id="rId20"/>
    <p:sldId id="4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4E5E-BB0A-4BC6-9038-4D522999079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2F82-D905-419A-BED8-BAB2A9082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81EA4-0A20-43D4-92A3-15D54C58434B}" type="slidenum">
              <a:rPr lang="en-US"/>
              <a:pPr/>
              <a:t>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ETAPRIMA SAFETY ENGGINEERING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3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72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7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8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901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08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04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2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30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947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353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1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6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25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316" y="1828803"/>
            <a:ext cx="8149163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5C13B9C-3DFA-4466-960B-434291FC5B23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940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14" y="1828803"/>
            <a:ext cx="4004255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8225" y="1828803"/>
            <a:ext cx="4004254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561786B-CAE9-430E-A4D9-8C82618C0A28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724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8B16A-DFB8-4E07-A029-BDD3809B14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54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15933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279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8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846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4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D7BE1B2D-5BC9-4A67-B301-B3447F8006E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D7BE1B2D-5BC9-4A67-B301-B3447F8006E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8" y="2888594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FFFFFF"/>
                </a:solidFill>
                <a:ea typeface="MS Gothic" pitchFamily="49" charset="-128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5" y="655955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4C8D04-1B8D-42D1-993F-FCF845E056A8}" type="slidenum">
              <a:rPr lang="en-US" sz="1400" i="1">
                <a:solidFill>
                  <a:srgbClr val="000000"/>
                </a:solidFill>
                <a:ea typeface="MS Gothic" pitchFamily="49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i="1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38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hdr="0" ftr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57944" y="3810000"/>
            <a:ext cx="5204927" cy="786774"/>
            <a:chOff x="3424473" y="5994580"/>
            <a:chExt cx="4106959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3568204" y="6136882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FFFFFF"/>
                  </a:solidFill>
                </a:rPr>
                <a:t>Ir. MUH. ARIF LATAR, MSc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24473" y="5994580"/>
              <a:ext cx="737596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6324600" y="38100"/>
            <a:ext cx="27431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9551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MODUL -2</a:t>
            </a:r>
            <a:r>
              <a:rPr lang="en-US" sz="1100" dirty="0" smtClean="0">
                <a:solidFill>
                  <a:srgbClr val="FF0000"/>
                </a:solidFill>
              </a:rPr>
              <a:t/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1000" dirty="0" err="1" smtClean="0">
                <a:solidFill>
                  <a:srgbClr val="FF0000"/>
                </a:solidFill>
              </a:rPr>
              <a:t>Kegiatan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Belajar</a:t>
            </a:r>
            <a:r>
              <a:rPr lang="en-US" sz="1000" dirty="0" smtClean="0">
                <a:solidFill>
                  <a:srgbClr val="FF0000"/>
                </a:solidFill>
              </a:rPr>
              <a:t> -4.a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738605" y="2535939"/>
            <a:ext cx="7567195" cy="762000"/>
            <a:chOff x="96" y="240"/>
            <a:chExt cx="5472" cy="780"/>
          </a:xfrm>
        </p:grpSpPr>
        <p:pic>
          <p:nvPicPr>
            <p:cNvPr id="20" name="Picture 22" descr="bl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48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3" descr="oran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528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r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08"/>
              <a:ext cx="33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5" descr="black lin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280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black line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40"/>
              <a:ext cx="48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1371600" y="1493226"/>
            <a:ext cx="6781800" cy="124053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0" rIns="45720" bIns="0" rtlCol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573088" indent="-573088"/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III.  SISTEM PENGOLAHAN LIMBAH CAIR 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644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086600" cy="609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1. 2.   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Pengolahan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Tahap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Pertama</a:t>
            </a:r>
            <a:r>
              <a:rPr lang="en-US" sz="20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(</a:t>
            </a:r>
            <a:r>
              <a:rPr lang="en-US" sz="2000" i="1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Primary </a:t>
            </a:r>
            <a:r>
              <a:rPr lang="en-US" sz="2000" i="1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Treatment)</a:t>
            </a:r>
            <a:endParaRPr lang="en-US" sz="2000" dirty="0">
              <a:solidFill>
                <a:schemeClr val="tx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95600"/>
            <a:ext cx="7543800" cy="3200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dasarnya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pengolahan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pertama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masih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tujuan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sama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pengolahan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awal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. </a:t>
            </a:r>
            <a:endParaRPr lang="en-US" sz="16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0" lvl="0" indent="0" algn="just"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Arial Rounded MT Bold" pitchFamily="34" charset="0"/>
              </a:rPr>
              <a:t>Letak</a:t>
            </a:r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perbedaannya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ialah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proses yang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berlangsung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. Proses yang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terjadi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pengolahan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pertama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ialah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menghilangkan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partikel-artikel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padat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organik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organik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melalui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proses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fisika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yakni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Arial Rounded MT Bold" pitchFamily="34" charset="0"/>
              </a:rPr>
              <a:t>neutralization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1600" i="1" dirty="0">
                <a:solidFill>
                  <a:schemeClr val="tx1"/>
                </a:solidFill>
                <a:latin typeface="Arial Rounded MT Bold" pitchFamily="34" charset="0"/>
              </a:rPr>
              <a:t>chemical addition and coagulation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1600" i="1" dirty="0">
                <a:solidFill>
                  <a:schemeClr val="tx1"/>
                </a:solidFill>
                <a:latin typeface="Arial Rounded MT Bold" pitchFamily="34" charset="0"/>
              </a:rPr>
              <a:t>flotation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1600" i="1" dirty="0">
                <a:solidFill>
                  <a:schemeClr val="tx1"/>
                </a:solidFill>
                <a:latin typeface="Arial Rounded MT Bold" pitchFamily="34" charset="0"/>
              </a:rPr>
              <a:t>sedimentation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Arial Rounded MT Bold" pitchFamily="34" charset="0"/>
              </a:rPr>
              <a:t>filtration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.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Sehingga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partikel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padat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mengendap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disebut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sludge)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sedangkan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partikel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lemak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minyak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berada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atas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/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permukaan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disebut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grease). </a:t>
            </a:r>
            <a:endParaRPr lang="en-US" sz="16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0" lvl="0" indent="0" algn="just"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adanya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pengendapan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,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maka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 Rounded MT Bold" pitchFamily="34" charset="0"/>
              </a:rPr>
              <a:t>mengurangi</a:t>
            </a:r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 Rounded MT Bold" pitchFamily="34" charset="0"/>
              </a:rPr>
              <a:t>kebutuhan</a:t>
            </a:r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oksigen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proses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pengolahan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biologis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berikutnya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pengendapan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terjadi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pengendapan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Rounded MT Bold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 Rounded MT Bold" pitchFamily="34" charset="0"/>
              </a:rPr>
              <a:t>garafitasi</a:t>
            </a:r>
            <a:endParaRPr lang="en-US" sz="16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129225"/>
            <a:ext cx="480060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8738" lvl="1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Primary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Treatment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304800"/>
            <a:ext cx="2133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PROSES  FISIKA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0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8153400" cy="4196392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838200" y="227887"/>
            <a:ext cx="51054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9063" lvl="1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 Primary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Treatment System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66800" y="5257800"/>
            <a:ext cx="7543800" cy="1143000"/>
          </a:xfrm>
        </p:spPr>
        <p:txBody>
          <a:bodyPr>
            <a:normAutofit lnSpcReduction="10000"/>
          </a:bodyPr>
          <a:lstStyle/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2.3,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memperlihatkan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permulaan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pula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didahuli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denga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(pretreatment)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perlakuan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;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limbah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cair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lewat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(1) sanitary sewer, (2)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pretreatmen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(3) primary treatment tanks, (4) aeration tanks, (5) secondary treatment tank, (6)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disinfectant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200400"/>
            <a:ext cx="8001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Waktu</a:t>
            </a:r>
            <a:r>
              <a:rPr lang="en-US" sz="1400" dirty="0"/>
              <a:t> yang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air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mengalir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titik</a:t>
            </a:r>
            <a:r>
              <a:rPr lang="en-US" sz="1400" dirty="0"/>
              <a:t> inlet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titik</a:t>
            </a:r>
            <a:r>
              <a:rPr lang="en-US" sz="1400" dirty="0"/>
              <a:t> outlet agar </a:t>
            </a:r>
            <a:r>
              <a:rPr lang="en-US" sz="1400" dirty="0" err="1"/>
              <a:t>terjadi</a:t>
            </a:r>
            <a:r>
              <a:rPr lang="en-US" sz="1400" dirty="0"/>
              <a:t> proses </a:t>
            </a:r>
            <a:r>
              <a:rPr lang="en-US" sz="1400" dirty="0" err="1"/>
              <a:t>pengendapan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perlahan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sempurna</a:t>
            </a:r>
            <a:r>
              <a:rPr lang="en-US" sz="1400" dirty="0"/>
              <a:t> </a:t>
            </a:r>
            <a:r>
              <a:rPr lang="en-US" sz="1400" dirty="0" err="1"/>
              <a:t>disebut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tinggal</a:t>
            </a:r>
            <a:r>
              <a:rPr lang="en-US" sz="1400" dirty="0"/>
              <a:t> (</a:t>
            </a:r>
            <a:r>
              <a:rPr lang="en-US" sz="1400" dirty="0" err="1"/>
              <a:t>deretion</a:t>
            </a:r>
            <a:r>
              <a:rPr lang="en-US" sz="1400" dirty="0"/>
              <a:t> time).</a:t>
            </a:r>
          </a:p>
          <a:p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tinggal</a:t>
            </a:r>
            <a:r>
              <a:rPr lang="en-US" sz="1400" dirty="0"/>
              <a:t>, volume air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tangki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laju</a:t>
            </a:r>
            <a:r>
              <a:rPr lang="en-US" sz="1400" dirty="0"/>
              <a:t> </a:t>
            </a:r>
            <a:r>
              <a:rPr lang="en-US" sz="1400" dirty="0" err="1"/>
              <a:t>alir</a:t>
            </a:r>
            <a:r>
              <a:rPr lang="en-US" sz="1400" dirty="0"/>
              <a:t> (flow rate), </a:t>
            </a:r>
            <a:r>
              <a:rPr lang="en-US" sz="1400" dirty="0" err="1"/>
              <a:t>dihitung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 :</a:t>
            </a:r>
          </a:p>
          <a:p>
            <a:pPr lvl="5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Ø  =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Vr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/Q</a:t>
            </a:r>
          </a:p>
          <a:p>
            <a:pPr lvl="3"/>
            <a:r>
              <a:rPr lang="en-US" sz="1200" dirty="0"/>
              <a:t>Ø = deration time</a:t>
            </a:r>
          </a:p>
          <a:p>
            <a:pPr lvl="3"/>
            <a:r>
              <a:rPr lang="en-US" sz="1200" dirty="0" err="1"/>
              <a:t>Vr</a:t>
            </a:r>
            <a:r>
              <a:rPr lang="en-US" sz="1200" dirty="0"/>
              <a:t> = volume air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tangki</a:t>
            </a:r>
            <a:endParaRPr lang="en-US" sz="1200" dirty="0"/>
          </a:p>
          <a:p>
            <a:pPr lvl="3"/>
            <a:r>
              <a:rPr lang="en-US" sz="1200" dirty="0"/>
              <a:t>Q = </a:t>
            </a:r>
            <a:r>
              <a:rPr lang="en-US" sz="1200" dirty="0" err="1"/>
              <a:t>laju</a:t>
            </a:r>
            <a:r>
              <a:rPr lang="en-US" sz="1200" dirty="0"/>
              <a:t> air (</a:t>
            </a:r>
            <a:r>
              <a:rPr lang="en-US" sz="1200" dirty="0" err="1"/>
              <a:t>flowrate</a:t>
            </a:r>
            <a:r>
              <a:rPr lang="en-US" sz="14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511871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Kecepatan</a:t>
            </a:r>
            <a:r>
              <a:rPr lang="en-US" sz="1200" dirty="0"/>
              <a:t> air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olahan</a:t>
            </a:r>
            <a:r>
              <a:rPr lang="en-US" sz="1200" dirty="0"/>
              <a:t> </a:t>
            </a:r>
            <a:r>
              <a:rPr lang="en-US" sz="1200" dirty="0" err="1"/>
              <a:t>keluar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outlet </a:t>
            </a:r>
            <a:r>
              <a:rPr lang="en-US" sz="1200" dirty="0" err="1"/>
              <a:t>disebut</a:t>
            </a:r>
            <a:r>
              <a:rPr lang="en-US" sz="1200" dirty="0"/>
              <a:t> </a:t>
            </a:r>
            <a:r>
              <a:rPr lang="en-US" sz="1200" dirty="0" err="1"/>
              <a:t>kecepatan</a:t>
            </a:r>
            <a:r>
              <a:rPr lang="en-US" sz="1200" dirty="0"/>
              <a:t> </a:t>
            </a:r>
            <a:r>
              <a:rPr lang="en-US" sz="1200" dirty="0" smtClean="0"/>
              <a:t>overflow.  </a:t>
            </a:r>
            <a:r>
              <a:rPr lang="en-US" sz="1200" dirty="0" err="1" smtClean="0"/>
              <a:t>Kecepatan</a:t>
            </a:r>
            <a:r>
              <a:rPr lang="en-US" sz="1200" dirty="0" smtClean="0"/>
              <a:t> </a:t>
            </a:r>
            <a:r>
              <a:rPr lang="en-US" sz="1200" dirty="0"/>
              <a:t>overflow </a:t>
            </a: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laju</a:t>
            </a:r>
            <a:r>
              <a:rPr lang="en-US" sz="1200" dirty="0"/>
              <a:t> </a:t>
            </a:r>
            <a:r>
              <a:rPr lang="en-US" sz="1200" dirty="0" err="1"/>
              <a:t>alir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luas</a:t>
            </a:r>
            <a:r>
              <a:rPr lang="en-US" sz="1200" dirty="0"/>
              <a:t> </a:t>
            </a:r>
            <a:r>
              <a:rPr lang="en-US" sz="1200" dirty="0" err="1"/>
              <a:t>permukaan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/>
              <a:t>:</a:t>
            </a:r>
          </a:p>
          <a:p>
            <a:pPr lvl="3"/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600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Q/A</a:t>
            </a:r>
          </a:p>
          <a:p>
            <a:r>
              <a:rPr lang="en-US" sz="1200" dirty="0"/>
              <a:t>V</a:t>
            </a:r>
            <a:r>
              <a:rPr lang="en-US" sz="1200" baseline="-25000" dirty="0"/>
              <a:t>0</a:t>
            </a:r>
            <a:r>
              <a:rPr lang="en-US" sz="1200" dirty="0"/>
              <a:t> = </a:t>
            </a:r>
            <a:r>
              <a:rPr lang="en-US" sz="1200" dirty="0" err="1"/>
              <a:t>kecepatan</a:t>
            </a:r>
            <a:r>
              <a:rPr lang="en-US" sz="1200" dirty="0"/>
              <a:t> overflow </a:t>
            </a:r>
            <a:r>
              <a:rPr lang="en-US" sz="1200" dirty="0" err="1"/>
              <a:t>kecepatan</a:t>
            </a:r>
            <a:r>
              <a:rPr lang="en-US" sz="1200" dirty="0"/>
              <a:t> air </a:t>
            </a:r>
            <a:r>
              <a:rPr lang="en-US" sz="1200" dirty="0" err="1"/>
              <a:t>hasilolahan</a:t>
            </a:r>
            <a:r>
              <a:rPr lang="en-US" sz="1200" dirty="0"/>
              <a:t> </a:t>
            </a:r>
            <a:r>
              <a:rPr lang="en-US" sz="1200" dirty="0" err="1"/>
              <a:t>keluar</a:t>
            </a:r>
            <a:r>
              <a:rPr lang="en-US" sz="1200" dirty="0"/>
              <a:t> </a:t>
            </a:r>
            <a:r>
              <a:rPr lang="en-US" sz="1200" dirty="0" err="1"/>
              <a:t>ari</a:t>
            </a:r>
            <a:r>
              <a:rPr lang="en-US" sz="1200" dirty="0"/>
              <a:t> out let</a:t>
            </a:r>
          </a:p>
          <a:p>
            <a:r>
              <a:rPr lang="en-US" sz="1200" dirty="0"/>
              <a:t>A  = </a:t>
            </a:r>
            <a:r>
              <a:rPr lang="en-US" sz="1200" dirty="0" err="1"/>
              <a:t>luas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permukaan</a:t>
            </a:r>
            <a:r>
              <a:rPr lang="en-US" sz="1200" dirty="0"/>
              <a:t> settling zone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239000" cy="20574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4800600" y="224135"/>
            <a:ext cx="3630712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r"/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Lanjutan-2.  Primary </a:t>
            </a:r>
            <a:r>
              <a:rPr lang="en-US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Treatment </a:t>
            </a:r>
          </a:p>
        </p:txBody>
      </p:sp>
    </p:spTree>
    <p:extLst>
      <p:ext uri="{BB962C8B-B14F-4D97-AF65-F5344CB8AC3E}">
        <p14:creationId xmlns:p14="http://schemas.microsoft.com/office/powerpoint/2010/main" val="5934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25908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Sebagian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besar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cair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industri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mengandung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bersifat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asam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(Acidic)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ataupun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Basa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(alkaline)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perlu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dinetralkan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sebelum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dibuang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kebadan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maupun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sebelum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masuk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proses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secara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biologic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maupun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secara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kimiawi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, proses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netralisasi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tersebut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bisa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dilakukan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sebelum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sesudah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proses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equalisasi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333999" cy="9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304800"/>
            <a:ext cx="2133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PROSES  FISIKA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1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905000"/>
            <a:ext cx="762000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mengoptimalkan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pertumbuhan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micro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organisme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secara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biologi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, pH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perlu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dijaga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kondisi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antara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pH 6,5 – 8,5,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karena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sebagian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besar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microb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aktif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hidup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kondisi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pH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tersebut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Proses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koagulasi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flokulasi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juga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lebih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efisien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efektif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jika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dilakukan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kondisi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pH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netral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Netralisasi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adalah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penambahan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Basa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(alkali)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bersifat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asam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(pH 7).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981200" y="4038599"/>
            <a:ext cx="5486400" cy="1911908"/>
            <a:chOff x="480" y="2640"/>
            <a:chExt cx="2928" cy="1517"/>
          </a:xfrm>
        </p:grpSpPr>
        <p:cxnSp>
          <p:nvCxnSpPr>
            <p:cNvPr id="4" name="AutoShape 6"/>
            <p:cNvCxnSpPr>
              <a:cxnSpLocks noChangeShapeType="1"/>
            </p:cNvCxnSpPr>
            <p:nvPr/>
          </p:nvCxnSpPr>
          <p:spPr bwMode="auto">
            <a:xfrm flipV="1">
              <a:off x="1878" y="2880"/>
              <a:ext cx="330" cy="5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72" y="2832"/>
              <a:ext cx="1920" cy="720"/>
              <a:chOff x="2806" y="1365"/>
              <a:chExt cx="1477" cy="507"/>
            </a:xfrm>
          </p:grpSpPr>
          <p:cxnSp>
            <p:nvCxnSpPr>
              <p:cNvPr id="19" name="AutoShape 8"/>
              <p:cNvCxnSpPr>
                <a:cxnSpLocks noChangeShapeType="1"/>
                <a:endCxn id="20" idx="2"/>
              </p:cNvCxnSpPr>
              <p:nvPr/>
            </p:nvCxnSpPr>
            <p:spPr bwMode="auto">
              <a:xfrm rot="10800000">
                <a:off x="2867" y="1440"/>
                <a:ext cx="1416" cy="432"/>
              </a:xfrm>
              <a:prstGeom prst="bentConnector2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2806" y="1365"/>
                <a:ext cx="122" cy="75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959" y="3360"/>
              <a:ext cx="1297" cy="501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</a:rPr>
                <a:t>Return activated sludge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</a:rPr>
                <a:t> (RAS)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304" y="3888"/>
              <a:ext cx="609" cy="269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Sludge</a:t>
              </a: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80" y="2880"/>
              <a:ext cx="52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2880" y="2880"/>
              <a:ext cx="52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2208" y="2640"/>
              <a:ext cx="672" cy="576"/>
              <a:chOff x="1296" y="2592"/>
              <a:chExt cx="672" cy="576"/>
            </a:xfrm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312" y="2592"/>
                <a:ext cx="656" cy="576"/>
              </a:xfrm>
              <a:custGeom>
                <a:avLst/>
                <a:gdLst>
                  <a:gd name="T0" fmla="*/ 0 w 656"/>
                  <a:gd name="T1" fmla="*/ 38 h 576"/>
                  <a:gd name="T2" fmla="*/ 0 w 656"/>
                  <a:gd name="T3" fmla="*/ 352 h 576"/>
                  <a:gd name="T4" fmla="*/ 368 w 656"/>
                  <a:gd name="T5" fmla="*/ 576 h 576"/>
                  <a:gd name="T6" fmla="*/ 656 w 656"/>
                  <a:gd name="T7" fmla="*/ 336 h 576"/>
                  <a:gd name="T8" fmla="*/ 656 w 656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" h="576">
                    <a:moveTo>
                      <a:pt x="0" y="38"/>
                    </a:moveTo>
                    <a:cubicBezTo>
                      <a:pt x="0" y="143"/>
                      <a:pt x="0" y="247"/>
                      <a:pt x="0" y="352"/>
                    </a:cubicBezTo>
                    <a:lnTo>
                      <a:pt x="368" y="576"/>
                    </a:lnTo>
                    <a:lnTo>
                      <a:pt x="656" y="336"/>
                    </a:lnTo>
                    <a:lnTo>
                      <a:pt x="656" y="0"/>
                    </a:lnTo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1296" y="2736"/>
                <a:ext cx="672" cy="0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1" name="AutoShape 17"/>
            <p:cNvCxnSpPr>
              <a:cxnSpLocks noChangeShapeType="1"/>
              <a:stCxn id="17" idx="2"/>
              <a:endCxn id="7" idx="0"/>
            </p:cNvCxnSpPr>
            <p:nvPr/>
          </p:nvCxnSpPr>
          <p:spPr bwMode="auto">
            <a:xfrm>
              <a:off x="2592" y="3216"/>
              <a:ext cx="16" cy="672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008" y="2736"/>
              <a:ext cx="864" cy="28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1248" y="2736"/>
              <a:ext cx="0" cy="192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1584" y="2736"/>
              <a:ext cx="0" cy="192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1152" y="2976"/>
              <a:ext cx="144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1488" y="2976"/>
              <a:ext cx="192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72980" y="1041975"/>
            <a:ext cx="3411512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PROSES  KIMIA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4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914401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ahan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reagen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netralisasi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banyak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ditentukan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oleh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harga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biaya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praktis-nya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reagen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) yang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biasa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adalah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63" y="1828800"/>
            <a:ext cx="3601737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19200" y="2362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Asam</a:t>
            </a:r>
            <a:r>
              <a:rPr lang="en-US" sz="1600" b="1" dirty="0"/>
              <a:t> :</a:t>
            </a:r>
            <a:endParaRPr lang="en-US" sz="1600" dirty="0"/>
          </a:p>
          <a:p>
            <a:pPr marL="463550" lvl="0" indent="-463550">
              <a:buFont typeface="Courier New" pitchFamily="49" charset="0"/>
              <a:buChar char="o"/>
            </a:pPr>
            <a:r>
              <a:rPr lang="en-US" sz="1600" dirty="0"/>
              <a:t>Sulfuric acid ( H</a:t>
            </a:r>
            <a:r>
              <a:rPr lang="en-US" sz="1600" baseline="-25000" dirty="0"/>
              <a:t>2</a:t>
            </a:r>
            <a:r>
              <a:rPr lang="en-US" sz="1600" dirty="0"/>
              <a:t>SO</a:t>
            </a:r>
            <a:r>
              <a:rPr lang="en-US" sz="1600" baseline="-25000" dirty="0"/>
              <a:t>4</a:t>
            </a:r>
            <a:r>
              <a:rPr lang="en-US" sz="1600" dirty="0"/>
              <a:t> )</a:t>
            </a:r>
          </a:p>
          <a:p>
            <a:pPr marL="463550" lvl="0" indent="-463550">
              <a:buFont typeface="Courier New" pitchFamily="49" charset="0"/>
              <a:buChar char="o"/>
            </a:pPr>
            <a:r>
              <a:rPr lang="en-US" sz="1600" dirty="0"/>
              <a:t>Hydrochloric acid ( HCI )</a:t>
            </a:r>
          </a:p>
          <a:p>
            <a:pPr marL="463550" lvl="0" indent="-463550">
              <a:buFont typeface="Courier New" pitchFamily="49" charset="0"/>
              <a:buChar char="o"/>
            </a:pPr>
            <a:r>
              <a:rPr lang="en-US" sz="1600" dirty="0"/>
              <a:t>Carbon dioxide ( CCG</a:t>
            </a:r>
            <a:r>
              <a:rPr lang="en-US" sz="1600" baseline="-25000" dirty="0"/>
              <a:t>2</a:t>
            </a:r>
            <a:r>
              <a:rPr lang="en-US" sz="1600" dirty="0"/>
              <a:t> )</a:t>
            </a:r>
          </a:p>
          <a:p>
            <a:pPr marL="463550" lvl="0" indent="-463550">
              <a:buFont typeface="Courier New" pitchFamily="49" charset="0"/>
              <a:buChar char="o"/>
            </a:pPr>
            <a:r>
              <a:rPr lang="en-US" sz="1600" dirty="0"/>
              <a:t>Sulfur dioxide</a:t>
            </a:r>
          </a:p>
          <a:p>
            <a:pPr marL="463550" lvl="0" indent="-463550">
              <a:buFont typeface="Courier New" pitchFamily="49" charset="0"/>
              <a:buChar char="o"/>
            </a:pPr>
            <a:r>
              <a:rPr lang="en-US" sz="1600" dirty="0"/>
              <a:t>Nitric acid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0905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Basa</a:t>
            </a:r>
            <a:r>
              <a:rPr lang="en-US" b="1" dirty="0"/>
              <a:t> :</a:t>
            </a:r>
            <a:r>
              <a:rPr lang="en-US" dirty="0"/>
              <a:t> 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en-US" dirty="0"/>
              <a:t>Caustic soda (</a:t>
            </a:r>
            <a:r>
              <a:rPr lang="en-US" dirty="0" err="1"/>
              <a:t>NaOH</a:t>
            </a:r>
            <a:r>
              <a:rPr lang="en-US" dirty="0"/>
              <a:t>) Ammonia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en-US" dirty="0"/>
              <a:t>Soda Ash (Na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 Limestone (CaCO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9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PUBLIC\Montgomery\sewer syst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057400"/>
            <a:ext cx="6781800" cy="4343400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91200" y="265471"/>
            <a:ext cx="30209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/>
              <a:t>Wastewater Treatment</a:t>
            </a:r>
            <a:endParaRPr lang="en-US" sz="1200" dirty="0"/>
          </a:p>
        </p:txBody>
      </p:sp>
      <p:sp>
        <p:nvSpPr>
          <p:cNvPr id="2" name="Oval 1"/>
          <p:cNvSpPr/>
          <p:nvPr/>
        </p:nvSpPr>
        <p:spPr>
          <a:xfrm rot="18282731">
            <a:off x="4342570" y="3683311"/>
            <a:ext cx="4370526" cy="185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1" y="228600"/>
            <a:ext cx="5867400" cy="706438"/>
          </a:xfrm>
        </p:spPr>
        <p:txBody>
          <a:bodyPr/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utama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pengolahan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air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8200" y="990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ialah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untuk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mengurai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kandungan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bahan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pencemar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di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dalam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air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terutama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senyawa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organik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padatan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tersuspensi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mikroba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patogen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senyawa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organik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yang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tidak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dapat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diuraikan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oleh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mikroorganisme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yang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terdapat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di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alam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1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6477000" cy="3048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  SISTEM 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PENGOLAHAN LIMBAH 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CAIR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dikalifikaskan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21224" y="5638800"/>
            <a:ext cx="7613176" cy="762000"/>
          </a:xfrm>
        </p:spPr>
        <p:txBody>
          <a:bodyPr>
            <a:normAutofit/>
          </a:bodyPr>
          <a:lstStyle/>
          <a:p>
            <a:pPr algn="l"/>
            <a:r>
              <a:rPr lang="en-US" sz="1400" dirty="0" err="1">
                <a:solidFill>
                  <a:schemeClr val="tx1"/>
                </a:solidFill>
              </a:rPr>
              <a:t>Setiap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tingkatan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treatmen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terdiri</a:t>
            </a:r>
            <a:r>
              <a:rPr lang="en-US" sz="1400" dirty="0">
                <a:solidFill>
                  <a:schemeClr val="tx1"/>
                </a:solidFill>
              </a:rPr>
              <a:t> pula </a:t>
            </a:r>
            <a:r>
              <a:rPr lang="en-US" sz="1400" dirty="0" err="1">
                <a:solidFill>
                  <a:schemeClr val="tx1"/>
                </a:solidFill>
              </a:rPr>
              <a:t>atas</a:t>
            </a:r>
            <a:r>
              <a:rPr lang="en-US" sz="1400" dirty="0">
                <a:solidFill>
                  <a:schemeClr val="tx1"/>
                </a:solidFill>
              </a:rPr>
              <a:t> sub- sub </a:t>
            </a:r>
            <a:r>
              <a:rPr lang="en-US" sz="1400" dirty="0" err="1">
                <a:solidFill>
                  <a:schemeClr val="tx1"/>
                </a:solidFill>
              </a:rPr>
              <a:t>treatmen</a:t>
            </a:r>
            <a:r>
              <a:rPr lang="en-US" sz="1400" dirty="0">
                <a:solidFill>
                  <a:schemeClr val="tx1"/>
                </a:solidFill>
              </a:rPr>
              <a:t>  yang </a:t>
            </a:r>
            <a:r>
              <a:rPr lang="en-US" sz="1400" dirty="0" err="1">
                <a:solidFill>
                  <a:schemeClr val="tx1"/>
                </a:solidFill>
              </a:rPr>
              <a:t>satu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lainnya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berbeda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tergantung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jenis</a:t>
            </a:r>
            <a:r>
              <a:rPr lang="en-US" sz="1400" dirty="0">
                <a:solidFill>
                  <a:schemeClr val="tx1"/>
                </a:solidFill>
              </a:rPr>
              <a:t> parameter </a:t>
            </a:r>
            <a:r>
              <a:rPr lang="en-US" sz="1400" dirty="0" err="1">
                <a:solidFill>
                  <a:schemeClr val="tx1"/>
                </a:solidFill>
              </a:rPr>
              <a:t>pencemar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limbah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cair</a:t>
            </a:r>
            <a:r>
              <a:rPr lang="en-US" sz="1400" dirty="0">
                <a:solidFill>
                  <a:schemeClr val="tx1"/>
                </a:solidFill>
              </a:rPr>
              <a:t>, volume </a:t>
            </a:r>
            <a:r>
              <a:rPr lang="en-US" sz="1400" dirty="0" err="1">
                <a:solidFill>
                  <a:schemeClr val="tx1"/>
                </a:solidFill>
              </a:rPr>
              <a:t>limbah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cair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kondisi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fisik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lingkungan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4" y="1905000"/>
            <a:ext cx="7391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953869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Primary Treatment System, Secondary Treatment System, Tertiary Treatment System (</a:t>
            </a:r>
            <a:r>
              <a:rPr lang="en-US" i="1" dirty="0" err="1"/>
              <a:t>lihat</a:t>
            </a:r>
            <a:r>
              <a:rPr lang="en-US" i="1" dirty="0"/>
              <a:t> </a:t>
            </a:r>
            <a:r>
              <a:rPr lang="en-US" i="1" dirty="0" err="1" smtClean="0"/>
              <a:t>gambar</a:t>
            </a:r>
            <a:r>
              <a:rPr lang="en-US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1026"/>
          <p:cNvGrpSpPr>
            <a:grpSpLocks/>
          </p:cNvGrpSpPr>
          <p:nvPr/>
        </p:nvGrpSpPr>
        <p:grpSpPr bwMode="auto">
          <a:xfrm>
            <a:off x="5237163" y="4551363"/>
            <a:ext cx="871537" cy="666750"/>
            <a:chOff x="1611" y="2460"/>
            <a:chExt cx="549" cy="420"/>
          </a:xfrm>
        </p:grpSpPr>
        <p:sp>
          <p:nvSpPr>
            <p:cNvPr id="64515" name="Text Box 1027"/>
            <p:cNvSpPr txBox="1">
              <a:spLocks noChangeArrowheads="1"/>
            </p:cNvSpPr>
            <p:nvPr/>
          </p:nvSpPr>
          <p:spPr bwMode="auto">
            <a:xfrm>
              <a:off x="1703" y="2563"/>
              <a:ext cx="386" cy="17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 Narrow" pitchFamily="34" charset="0"/>
                </a:rPr>
                <a:t>Clarifier</a:t>
              </a:r>
            </a:p>
          </p:txBody>
        </p:sp>
        <p:grpSp>
          <p:nvGrpSpPr>
            <p:cNvPr id="64516" name="Group 1028"/>
            <p:cNvGrpSpPr>
              <a:grpSpLocks/>
            </p:cNvGrpSpPr>
            <p:nvPr/>
          </p:nvGrpSpPr>
          <p:grpSpPr bwMode="auto">
            <a:xfrm>
              <a:off x="1611" y="2460"/>
              <a:ext cx="549" cy="420"/>
              <a:chOff x="1488" y="1044"/>
              <a:chExt cx="738" cy="597"/>
            </a:xfrm>
          </p:grpSpPr>
          <p:sp>
            <p:nvSpPr>
              <p:cNvPr id="64517" name="Freeform 1029"/>
              <p:cNvSpPr>
                <a:spLocks/>
              </p:cNvSpPr>
              <p:nvPr/>
            </p:nvSpPr>
            <p:spPr bwMode="auto">
              <a:xfrm>
                <a:off x="1488" y="1044"/>
                <a:ext cx="738" cy="597"/>
              </a:xfrm>
              <a:custGeom>
                <a:avLst/>
                <a:gdLst>
                  <a:gd name="T0" fmla="*/ 372 w 738"/>
                  <a:gd name="T1" fmla="*/ 597 h 597"/>
                  <a:gd name="T2" fmla="*/ 0 w 738"/>
                  <a:gd name="T3" fmla="*/ 315 h 597"/>
                  <a:gd name="T4" fmla="*/ 0 w 738"/>
                  <a:gd name="T5" fmla="*/ 0 h 597"/>
                  <a:gd name="T6" fmla="*/ 738 w 738"/>
                  <a:gd name="T7" fmla="*/ 0 h 597"/>
                  <a:gd name="T8" fmla="*/ 738 w 738"/>
                  <a:gd name="T9" fmla="*/ 315 h 597"/>
                  <a:gd name="T10" fmla="*/ 372 w 738"/>
                  <a:gd name="T11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8" h="597">
                    <a:moveTo>
                      <a:pt x="372" y="597"/>
                    </a:moveTo>
                    <a:lnTo>
                      <a:pt x="0" y="315"/>
                    </a:lnTo>
                    <a:lnTo>
                      <a:pt x="0" y="0"/>
                    </a:lnTo>
                    <a:lnTo>
                      <a:pt x="738" y="0"/>
                    </a:lnTo>
                    <a:lnTo>
                      <a:pt x="738" y="315"/>
                    </a:lnTo>
                    <a:lnTo>
                      <a:pt x="372" y="597"/>
                    </a:lnTo>
                    <a:close/>
                  </a:path>
                </a:pathLst>
              </a:custGeom>
              <a:solidFill>
                <a:srgbClr val="FFFF66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8" name="Freeform 1030"/>
              <p:cNvSpPr>
                <a:spLocks/>
              </p:cNvSpPr>
              <p:nvPr/>
            </p:nvSpPr>
            <p:spPr bwMode="auto">
              <a:xfrm>
                <a:off x="1488" y="1104"/>
                <a:ext cx="735" cy="60"/>
              </a:xfrm>
              <a:custGeom>
                <a:avLst/>
                <a:gdLst>
                  <a:gd name="T0" fmla="*/ 0 w 735"/>
                  <a:gd name="T1" fmla="*/ 60 h 60"/>
                  <a:gd name="T2" fmla="*/ 60 w 735"/>
                  <a:gd name="T3" fmla="*/ 60 h 60"/>
                  <a:gd name="T4" fmla="*/ 60 w 735"/>
                  <a:gd name="T5" fmla="*/ 0 h 60"/>
                  <a:gd name="T6" fmla="*/ 690 w 735"/>
                  <a:gd name="T7" fmla="*/ 0 h 60"/>
                  <a:gd name="T8" fmla="*/ 690 w 735"/>
                  <a:gd name="T9" fmla="*/ 54 h 60"/>
                  <a:gd name="T10" fmla="*/ 735 w 735"/>
                  <a:gd name="T11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5" h="60">
                    <a:moveTo>
                      <a:pt x="0" y="60"/>
                    </a:moveTo>
                    <a:lnTo>
                      <a:pt x="60" y="60"/>
                    </a:lnTo>
                    <a:lnTo>
                      <a:pt x="60" y="0"/>
                    </a:lnTo>
                    <a:lnTo>
                      <a:pt x="690" y="0"/>
                    </a:lnTo>
                    <a:lnTo>
                      <a:pt x="690" y="54"/>
                    </a:lnTo>
                    <a:lnTo>
                      <a:pt x="735" y="54"/>
                    </a:lnTo>
                  </a:path>
                </a:pathLst>
              </a:custGeom>
              <a:solidFill>
                <a:srgbClr val="FFFF66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4519" name="Group 1031"/>
          <p:cNvGrpSpPr>
            <a:grpSpLocks/>
          </p:cNvGrpSpPr>
          <p:nvPr/>
        </p:nvGrpSpPr>
        <p:grpSpPr bwMode="auto">
          <a:xfrm>
            <a:off x="3565525" y="2951163"/>
            <a:ext cx="871538" cy="666750"/>
            <a:chOff x="1488" y="1044"/>
            <a:chExt cx="738" cy="597"/>
          </a:xfrm>
        </p:grpSpPr>
        <p:sp>
          <p:nvSpPr>
            <p:cNvPr id="64520" name="Freeform 1032"/>
            <p:cNvSpPr>
              <a:spLocks/>
            </p:cNvSpPr>
            <p:nvPr/>
          </p:nvSpPr>
          <p:spPr bwMode="auto">
            <a:xfrm>
              <a:off x="1488" y="1044"/>
              <a:ext cx="738" cy="597"/>
            </a:xfrm>
            <a:custGeom>
              <a:avLst/>
              <a:gdLst>
                <a:gd name="T0" fmla="*/ 372 w 738"/>
                <a:gd name="T1" fmla="*/ 597 h 597"/>
                <a:gd name="T2" fmla="*/ 0 w 738"/>
                <a:gd name="T3" fmla="*/ 315 h 597"/>
                <a:gd name="T4" fmla="*/ 0 w 738"/>
                <a:gd name="T5" fmla="*/ 0 h 597"/>
                <a:gd name="T6" fmla="*/ 738 w 738"/>
                <a:gd name="T7" fmla="*/ 0 h 597"/>
                <a:gd name="T8" fmla="*/ 738 w 738"/>
                <a:gd name="T9" fmla="*/ 315 h 597"/>
                <a:gd name="T10" fmla="*/ 372 w 738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8" h="597">
                  <a:moveTo>
                    <a:pt x="372" y="597"/>
                  </a:moveTo>
                  <a:lnTo>
                    <a:pt x="0" y="315"/>
                  </a:lnTo>
                  <a:lnTo>
                    <a:pt x="0" y="0"/>
                  </a:lnTo>
                  <a:lnTo>
                    <a:pt x="738" y="0"/>
                  </a:lnTo>
                  <a:lnTo>
                    <a:pt x="738" y="315"/>
                  </a:lnTo>
                  <a:lnTo>
                    <a:pt x="372" y="597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1033"/>
            <p:cNvSpPr>
              <a:spLocks/>
            </p:cNvSpPr>
            <p:nvPr/>
          </p:nvSpPr>
          <p:spPr bwMode="auto">
            <a:xfrm>
              <a:off x="1488" y="1104"/>
              <a:ext cx="735" cy="60"/>
            </a:xfrm>
            <a:custGeom>
              <a:avLst/>
              <a:gdLst>
                <a:gd name="T0" fmla="*/ 0 w 735"/>
                <a:gd name="T1" fmla="*/ 60 h 60"/>
                <a:gd name="T2" fmla="*/ 60 w 735"/>
                <a:gd name="T3" fmla="*/ 60 h 60"/>
                <a:gd name="T4" fmla="*/ 60 w 735"/>
                <a:gd name="T5" fmla="*/ 0 h 60"/>
                <a:gd name="T6" fmla="*/ 690 w 735"/>
                <a:gd name="T7" fmla="*/ 0 h 60"/>
                <a:gd name="T8" fmla="*/ 690 w 735"/>
                <a:gd name="T9" fmla="*/ 54 h 60"/>
                <a:gd name="T10" fmla="*/ 735 w 735"/>
                <a:gd name="T11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60">
                  <a:moveTo>
                    <a:pt x="0" y="60"/>
                  </a:moveTo>
                  <a:lnTo>
                    <a:pt x="60" y="60"/>
                  </a:lnTo>
                  <a:lnTo>
                    <a:pt x="60" y="0"/>
                  </a:lnTo>
                  <a:lnTo>
                    <a:pt x="690" y="0"/>
                  </a:lnTo>
                  <a:lnTo>
                    <a:pt x="690" y="54"/>
                  </a:lnTo>
                  <a:lnTo>
                    <a:pt x="735" y="54"/>
                  </a:lnTo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2" name="Rectangle 1034"/>
          <p:cNvSpPr>
            <a:spLocks noChangeArrowheads="1"/>
          </p:cNvSpPr>
          <p:nvPr/>
        </p:nvSpPr>
        <p:spPr bwMode="auto">
          <a:xfrm>
            <a:off x="2130697" y="292421"/>
            <a:ext cx="4557659" cy="40011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/>
              <a:t>General overview of plant components</a:t>
            </a:r>
          </a:p>
        </p:txBody>
      </p:sp>
      <p:sp>
        <p:nvSpPr>
          <p:cNvPr id="64523" name="Text Box 1035"/>
          <p:cNvSpPr txBox="1">
            <a:spLocks noChangeArrowheads="1"/>
          </p:cNvSpPr>
          <p:nvPr/>
        </p:nvSpPr>
        <p:spPr bwMode="auto">
          <a:xfrm>
            <a:off x="3952875" y="5318125"/>
            <a:ext cx="1208088" cy="2746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Arial Narrow" pitchFamily="34" charset="0"/>
              </a:rPr>
              <a:t>Secondary Sludge</a:t>
            </a:r>
          </a:p>
        </p:txBody>
      </p:sp>
      <p:sp>
        <p:nvSpPr>
          <p:cNvPr id="64524" name="Text Box 1036"/>
          <p:cNvSpPr txBox="1">
            <a:spLocks noChangeArrowheads="1"/>
          </p:cNvSpPr>
          <p:nvPr/>
        </p:nvSpPr>
        <p:spPr bwMode="auto">
          <a:xfrm>
            <a:off x="2457450" y="3694113"/>
            <a:ext cx="1052513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Arial Narrow" pitchFamily="34" charset="0"/>
              </a:rPr>
              <a:t>P</a:t>
            </a:r>
            <a:r>
              <a:rPr lang="en-US" sz="1200">
                <a:latin typeface="Arial Narrow" pitchFamily="34" charset="0"/>
              </a:rPr>
              <a:t>rimary Sludge</a:t>
            </a:r>
          </a:p>
        </p:txBody>
      </p:sp>
      <p:sp>
        <p:nvSpPr>
          <p:cNvPr id="64525" name="Text Box 1037"/>
          <p:cNvSpPr txBox="1">
            <a:spLocks noChangeArrowheads="1"/>
          </p:cNvSpPr>
          <p:nvPr/>
        </p:nvSpPr>
        <p:spPr bwMode="auto">
          <a:xfrm>
            <a:off x="3711575" y="3114675"/>
            <a:ext cx="612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Arial Narrow" pitchFamily="34" charset="0"/>
              </a:rPr>
              <a:t>Clarifier</a:t>
            </a:r>
          </a:p>
        </p:txBody>
      </p:sp>
      <p:sp>
        <p:nvSpPr>
          <p:cNvPr id="64526" name="Text Box 1038"/>
          <p:cNvSpPr txBox="1">
            <a:spLocks noChangeArrowheads="1"/>
          </p:cNvSpPr>
          <p:nvPr/>
        </p:nvSpPr>
        <p:spPr bwMode="auto">
          <a:xfrm>
            <a:off x="2151063" y="1497013"/>
            <a:ext cx="1576387" cy="2746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200" dirty="0">
                <a:latin typeface="Arial Narrow" pitchFamily="34" charset="0"/>
              </a:rPr>
              <a:t>Raw Wastewater Influent</a:t>
            </a:r>
          </a:p>
        </p:txBody>
      </p:sp>
      <p:sp>
        <p:nvSpPr>
          <p:cNvPr id="64527" name="Rectangle 1039"/>
          <p:cNvSpPr>
            <a:spLocks noChangeArrowheads="1"/>
          </p:cNvSpPr>
          <p:nvPr/>
        </p:nvSpPr>
        <p:spPr bwMode="auto">
          <a:xfrm>
            <a:off x="5967413" y="5287963"/>
            <a:ext cx="6858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Rectangle 1040"/>
          <p:cNvSpPr>
            <a:spLocks noChangeArrowheads="1"/>
          </p:cNvSpPr>
          <p:nvPr/>
        </p:nvSpPr>
        <p:spPr bwMode="auto">
          <a:xfrm>
            <a:off x="2970213" y="209391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Text Box 1041"/>
          <p:cNvSpPr txBox="1">
            <a:spLocks noChangeArrowheads="1"/>
          </p:cNvSpPr>
          <p:nvPr/>
        </p:nvSpPr>
        <p:spPr bwMode="auto">
          <a:xfrm>
            <a:off x="4360863" y="2703513"/>
            <a:ext cx="855662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 u="sng" dirty="0">
                <a:latin typeface="Arial Narrow" pitchFamily="34" charset="0"/>
              </a:rPr>
              <a:t>PRIMARY</a:t>
            </a:r>
          </a:p>
        </p:txBody>
      </p:sp>
      <p:sp>
        <p:nvSpPr>
          <p:cNvPr id="64530" name="Text Box 1042"/>
          <p:cNvSpPr txBox="1">
            <a:spLocks noChangeArrowheads="1"/>
          </p:cNvSpPr>
          <p:nvPr/>
        </p:nvSpPr>
        <p:spPr bwMode="auto">
          <a:xfrm>
            <a:off x="6405563" y="5192713"/>
            <a:ext cx="1211262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 u="sng">
                <a:latin typeface="Arial Narrow" pitchFamily="34" charset="0"/>
              </a:rPr>
              <a:t>DISINFECTION</a:t>
            </a:r>
          </a:p>
        </p:txBody>
      </p:sp>
      <p:sp>
        <p:nvSpPr>
          <p:cNvPr id="64531" name="Rectangle 1043"/>
          <p:cNvSpPr>
            <a:spLocks noChangeArrowheads="1"/>
          </p:cNvSpPr>
          <p:nvPr/>
        </p:nvSpPr>
        <p:spPr bwMode="auto">
          <a:xfrm>
            <a:off x="4360863" y="3465513"/>
            <a:ext cx="1295400" cy="847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Text Box 1044"/>
          <p:cNvSpPr txBox="1">
            <a:spLocks noChangeArrowheads="1"/>
          </p:cNvSpPr>
          <p:nvPr/>
        </p:nvSpPr>
        <p:spPr bwMode="auto">
          <a:xfrm>
            <a:off x="4627563" y="3559175"/>
            <a:ext cx="755650" cy="6397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Arial Narrow" pitchFamily="34" charset="0"/>
              </a:rPr>
              <a:t>Biological</a:t>
            </a:r>
          </a:p>
          <a:p>
            <a:pPr algn="ctr" eaLnBrk="0" hangingPunct="0"/>
            <a:r>
              <a:rPr lang="en-US" sz="1200">
                <a:latin typeface="Arial Narrow" pitchFamily="34" charset="0"/>
              </a:rPr>
              <a:t>Treatment</a:t>
            </a:r>
          </a:p>
          <a:p>
            <a:pPr algn="ctr" eaLnBrk="0" hangingPunct="0"/>
            <a:r>
              <a:rPr lang="en-US" sz="1200">
                <a:latin typeface="Arial Narrow" pitchFamily="34" charset="0"/>
              </a:rPr>
              <a:t>System</a:t>
            </a:r>
          </a:p>
        </p:txBody>
      </p:sp>
      <p:sp>
        <p:nvSpPr>
          <p:cNvPr id="64533" name="Text Box 1045"/>
          <p:cNvSpPr txBox="1">
            <a:spLocks noChangeArrowheads="1"/>
          </p:cNvSpPr>
          <p:nvPr/>
        </p:nvSpPr>
        <p:spPr bwMode="auto">
          <a:xfrm>
            <a:off x="5470525" y="3338513"/>
            <a:ext cx="111125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 u="sng">
                <a:latin typeface="Arial Narrow" pitchFamily="34" charset="0"/>
              </a:rPr>
              <a:t>SECONDARY</a:t>
            </a:r>
          </a:p>
        </p:txBody>
      </p:sp>
      <p:sp>
        <p:nvSpPr>
          <p:cNvPr id="64534" name="Text Box 1046"/>
          <p:cNvSpPr txBox="1">
            <a:spLocks noChangeArrowheads="1"/>
          </p:cNvSpPr>
          <p:nvPr/>
        </p:nvSpPr>
        <p:spPr bwMode="auto">
          <a:xfrm>
            <a:off x="5580063" y="5903913"/>
            <a:ext cx="1898650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200">
                <a:latin typeface="Arial Narrow" pitchFamily="34" charset="0"/>
              </a:rPr>
              <a:t>Clean Wastewater Effluent</a:t>
            </a:r>
          </a:p>
          <a:p>
            <a:pPr algn="r" eaLnBrk="0" hangingPunct="0"/>
            <a:r>
              <a:rPr lang="en-US" sz="1200">
                <a:latin typeface="Arial Narrow" pitchFamily="34" charset="0"/>
              </a:rPr>
              <a:t>Discharge to Receiving Waters</a:t>
            </a:r>
          </a:p>
        </p:txBody>
      </p:sp>
      <p:sp>
        <p:nvSpPr>
          <p:cNvPr id="64535" name="Text Box 1047"/>
          <p:cNvSpPr txBox="1">
            <a:spLocks noChangeArrowheads="1"/>
          </p:cNvSpPr>
          <p:nvPr/>
        </p:nvSpPr>
        <p:spPr bwMode="auto">
          <a:xfrm>
            <a:off x="1674813" y="2665413"/>
            <a:ext cx="1495425" cy="4873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Arial Narrow" pitchFamily="34" charset="0"/>
              </a:rPr>
              <a:t>Preliminary</a:t>
            </a:r>
            <a:r>
              <a:rPr lang="en-US" sz="1200">
                <a:latin typeface="Arial Narrow" pitchFamily="34" charset="0"/>
              </a:rPr>
              <a:t> Residuals</a:t>
            </a:r>
          </a:p>
          <a:p>
            <a:pPr algn="ctr" eaLnBrk="0" hangingPunct="0"/>
            <a:r>
              <a:rPr lang="en-US" sz="1200">
                <a:latin typeface="Arial Narrow" pitchFamily="34" charset="0"/>
              </a:rPr>
              <a:t>(i.e., grit, rags, etc.)</a:t>
            </a:r>
          </a:p>
        </p:txBody>
      </p:sp>
      <p:sp>
        <p:nvSpPr>
          <p:cNvPr id="64536" name="AutoShape 1048"/>
          <p:cNvSpPr>
            <a:spLocks noChangeArrowheads="1"/>
          </p:cNvSpPr>
          <p:nvPr/>
        </p:nvSpPr>
        <p:spPr bwMode="auto">
          <a:xfrm rot="-2402256">
            <a:off x="2773363" y="1763713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AutoShape 1049"/>
          <p:cNvSpPr>
            <a:spLocks noChangeArrowheads="1"/>
          </p:cNvSpPr>
          <p:nvPr/>
        </p:nvSpPr>
        <p:spPr bwMode="auto">
          <a:xfrm rot="-2402256">
            <a:off x="3446463" y="2532063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AutoShape 1050"/>
          <p:cNvSpPr>
            <a:spLocks noChangeArrowheads="1"/>
          </p:cNvSpPr>
          <p:nvPr/>
        </p:nvSpPr>
        <p:spPr bwMode="auto">
          <a:xfrm rot="-2402256">
            <a:off x="4094163" y="3351213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AutoShape 1051"/>
          <p:cNvSpPr>
            <a:spLocks noChangeArrowheads="1"/>
          </p:cNvSpPr>
          <p:nvPr/>
        </p:nvSpPr>
        <p:spPr bwMode="auto">
          <a:xfrm rot="2820669">
            <a:off x="2952750" y="2405063"/>
            <a:ext cx="319088" cy="347662"/>
          </a:xfrm>
          <a:prstGeom prst="downArrow">
            <a:avLst>
              <a:gd name="adj1" fmla="val 50000"/>
              <a:gd name="adj2" fmla="val 27239"/>
            </a:avLst>
          </a:prstGeom>
          <a:gradFill rotWithShape="0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AutoShape 1052"/>
          <p:cNvSpPr>
            <a:spLocks noChangeArrowheads="1"/>
          </p:cNvSpPr>
          <p:nvPr/>
        </p:nvSpPr>
        <p:spPr bwMode="auto">
          <a:xfrm rot="2820669">
            <a:off x="5137150" y="5051426"/>
            <a:ext cx="319087" cy="347662"/>
          </a:xfrm>
          <a:prstGeom prst="downArrow">
            <a:avLst>
              <a:gd name="adj1" fmla="val 50000"/>
              <a:gd name="adj2" fmla="val 27239"/>
            </a:avLst>
          </a:prstGeom>
          <a:gradFill rotWithShape="0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AutoShape 1053"/>
          <p:cNvSpPr>
            <a:spLocks noChangeArrowheads="1"/>
          </p:cNvSpPr>
          <p:nvPr/>
        </p:nvSpPr>
        <p:spPr bwMode="auto">
          <a:xfrm rot="2820669">
            <a:off x="3460750" y="3451226"/>
            <a:ext cx="319087" cy="347662"/>
          </a:xfrm>
          <a:prstGeom prst="downArrow">
            <a:avLst>
              <a:gd name="adj1" fmla="val 50000"/>
              <a:gd name="adj2" fmla="val 27239"/>
            </a:avLst>
          </a:prstGeom>
          <a:gradFill rotWithShape="0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AutoShape 1054"/>
          <p:cNvSpPr>
            <a:spLocks noChangeArrowheads="1"/>
          </p:cNvSpPr>
          <p:nvPr/>
        </p:nvSpPr>
        <p:spPr bwMode="auto">
          <a:xfrm rot="-2402256">
            <a:off x="5751513" y="4951413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AutoShape 1055"/>
          <p:cNvSpPr>
            <a:spLocks noChangeArrowheads="1"/>
          </p:cNvSpPr>
          <p:nvPr/>
        </p:nvSpPr>
        <p:spPr bwMode="auto">
          <a:xfrm rot="-2402256">
            <a:off x="6265863" y="5548313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Oval 1056"/>
          <p:cNvSpPr>
            <a:spLocks noChangeArrowheads="1"/>
          </p:cNvSpPr>
          <p:nvPr/>
        </p:nvSpPr>
        <p:spPr bwMode="auto">
          <a:xfrm>
            <a:off x="1541463" y="280511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EAEAEA"/>
                </a:solidFill>
                <a:latin typeface="Impact" pitchFamily="34" charset="0"/>
              </a:rPr>
              <a:t>A</a:t>
            </a:r>
          </a:p>
        </p:txBody>
      </p:sp>
      <p:sp>
        <p:nvSpPr>
          <p:cNvPr id="64545" name="Oval 1057"/>
          <p:cNvSpPr>
            <a:spLocks noChangeArrowheads="1"/>
          </p:cNvSpPr>
          <p:nvPr/>
        </p:nvSpPr>
        <p:spPr bwMode="auto">
          <a:xfrm>
            <a:off x="2265363" y="371951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EAEAEA"/>
                </a:solidFill>
                <a:latin typeface="Impact" pitchFamily="34" charset="0"/>
              </a:rPr>
              <a:t>B</a:t>
            </a:r>
          </a:p>
        </p:txBody>
      </p:sp>
      <p:sp>
        <p:nvSpPr>
          <p:cNvPr id="64546" name="Oval 1058"/>
          <p:cNvSpPr>
            <a:spLocks noChangeArrowheads="1"/>
          </p:cNvSpPr>
          <p:nvPr/>
        </p:nvSpPr>
        <p:spPr bwMode="auto">
          <a:xfrm>
            <a:off x="3763963" y="533241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EAEAEA"/>
                </a:solidFill>
                <a:latin typeface="Impact" pitchFamily="34" charset="0"/>
              </a:rPr>
              <a:t>C</a:t>
            </a:r>
          </a:p>
        </p:txBody>
      </p:sp>
      <p:sp>
        <p:nvSpPr>
          <p:cNvPr id="64547" name="Line 1059"/>
          <p:cNvSpPr>
            <a:spLocks noChangeShapeType="1"/>
          </p:cNvSpPr>
          <p:nvPr/>
        </p:nvSpPr>
        <p:spPr bwMode="auto">
          <a:xfrm flipV="1">
            <a:off x="1353238" y="2971799"/>
            <a:ext cx="264425" cy="7954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8" name="AutoShape 1060"/>
          <p:cNvSpPr>
            <a:spLocks noChangeArrowheads="1"/>
          </p:cNvSpPr>
          <p:nvPr/>
        </p:nvSpPr>
        <p:spPr bwMode="auto">
          <a:xfrm rot="-2402256">
            <a:off x="4970463" y="4237038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49" name="Group 1061"/>
          <p:cNvGrpSpPr>
            <a:grpSpLocks/>
          </p:cNvGrpSpPr>
          <p:nvPr/>
        </p:nvGrpSpPr>
        <p:grpSpPr bwMode="auto">
          <a:xfrm>
            <a:off x="6164263" y="6342063"/>
            <a:ext cx="844550" cy="211137"/>
            <a:chOff x="1248" y="4576"/>
            <a:chExt cx="1012" cy="133"/>
          </a:xfrm>
        </p:grpSpPr>
        <p:sp>
          <p:nvSpPr>
            <p:cNvPr id="64550" name="Freeform 1062"/>
            <p:cNvSpPr>
              <a:spLocks/>
            </p:cNvSpPr>
            <p:nvPr/>
          </p:nvSpPr>
          <p:spPr bwMode="auto">
            <a:xfrm>
              <a:off x="1248" y="4576"/>
              <a:ext cx="1008" cy="65"/>
            </a:xfrm>
            <a:custGeom>
              <a:avLst/>
              <a:gdLst>
                <a:gd name="T0" fmla="*/ 0 w 1008"/>
                <a:gd name="T1" fmla="*/ 32 h 65"/>
                <a:gd name="T2" fmla="*/ 80 w 1008"/>
                <a:gd name="T3" fmla="*/ 0 h 65"/>
                <a:gd name="T4" fmla="*/ 180 w 1008"/>
                <a:gd name="T5" fmla="*/ 32 h 65"/>
                <a:gd name="T6" fmla="*/ 268 w 1008"/>
                <a:gd name="T7" fmla="*/ 64 h 65"/>
                <a:gd name="T8" fmla="*/ 368 w 1008"/>
                <a:gd name="T9" fmla="*/ 32 h 65"/>
                <a:gd name="T10" fmla="*/ 464 w 1008"/>
                <a:gd name="T11" fmla="*/ 4 h 65"/>
                <a:gd name="T12" fmla="*/ 596 w 1008"/>
                <a:gd name="T13" fmla="*/ 36 h 65"/>
                <a:gd name="T14" fmla="*/ 688 w 1008"/>
                <a:gd name="T15" fmla="*/ 64 h 65"/>
                <a:gd name="T16" fmla="*/ 784 w 1008"/>
                <a:gd name="T17" fmla="*/ 32 h 65"/>
                <a:gd name="T18" fmla="*/ 880 w 1008"/>
                <a:gd name="T19" fmla="*/ 4 h 65"/>
                <a:gd name="T20" fmla="*/ 1008 w 1008"/>
                <a:gd name="T21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8" h="65">
                  <a:moveTo>
                    <a:pt x="0" y="32"/>
                  </a:moveTo>
                  <a:cubicBezTo>
                    <a:pt x="25" y="16"/>
                    <a:pt x="50" y="0"/>
                    <a:pt x="80" y="0"/>
                  </a:cubicBezTo>
                  <a:cubicBezTo>
                    <a:pt x="110" y="0"/>
                    <a:pt x="149" y="21"/>
                    <a:pt x="180" y="32"/>
                  </a:cubicBezTo>
                  <a:cubicBezTo>
                    <a:pt x="211" y="43"/>
                    <a:pt x="237" y="64"/>
                    <a:pt x="268" y="64"/>
                  </a:cubicBezTo>
                  <a:cubicBezTo>
                    <a:pt x="299" y="64"/>
                    <a:pt x="335" y="42"/>
                    <a:pt x="368" y="32"/>
                  </a:cubicBezTo>
                  <a:cubicBezTo>
                    <a:pt x="401" y="22"/>
                    <a:pt x="426" y="3"/>
                    <a:pt x="464" y="4"/>
                  </a:cubicBezTo>
                  <a:cubicBezTo>
                    <a:pt x="502" y="5"/>
                    <a:pt x="559" y="26"/>
                    <a:pt x="596" y="36"/>
                  </a:cubicBezTo>
                  <a:cubicBezTo>
                    <a:pt x="633" y="46"/>
                    <a:pt x="657" y="65"/>
                    <a:pt x="688" y="64"/>
                  </a:cubicBezTo>
                  <a:cubicBezTo>
                    <a:pt x="719" y="63"/>
                    <a:pt x="752" y="42"/>
                    <a:pt x="784" y="32"/>
                  </a:cubicBezTo>
                  <a:cubicBezTo>
                    <a:pt x="816" y="22"/>
                    <a:pt x="843" y="3"/>
                    <a:pt x="880" y="4"/>
                  </a:cubicBezTo>
                  <a:cubicBezTo>
                    <a:pt x="917" y="5"/>
                    <a:pt x="962" y="20"/>
                    <a:pt x="1008" y="3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Freeform 1063"/>
            <p:cNvSpPr>
              <a:spLocks/>
            </p:cNvSpPr>
            <p:nvPr/>
          </p:nvSpPr>
          <p:spPr bwMode="auto">
            <a:xfrm>
              <a:off x="1248" y="4596"/>
              <a:ext cx="1008" cy="65"/>
            </a:xfrm>
            <a:custGeom>
              <a:avLst/>
              <a:gdLst>
                <a:gd name="T0" fmla="*/ 0 w 1008"/>
                <a:gd name="T1" fmla="*/ 32 h 65"/>
                <a:gd name="T2" fmla="*/ 80 w 1008"/>
                <a:gd name="T3" fmla="*/ 0 h 65"/>
                <a:gd name="T4" fmla="*/ 180 w 1008"/>
                <a:gd name="T5" fmla="*/ 32 h 65"/>
                <a:gd name="T6" fmla="*/ 268 w 1008"/>
                <a:gd name="T7" fmla="*/ 64 h 65"/>
                <a:gd name="T8" fmla="*/ 368 w 1008"/>
                <a:gd name="T9" fmla="*/ 32 h 65"/>
                <a:gd name="T10" fmla="*/ 464 w 1008"/>
                <a:gd name="T11" fmla="*/ 4 h 65"/>
                <a:gd name="T12" fmla="*/ 596 w 1008"/>
                <a:gd name="T13" fmla="*/ 36 h 65"/>
                <a:gd name="T14" fmla="*/ 688 w 1008"/>
                <a:gd name="T15" fmla="*/ 64 h 65"/>
                <a:gd name="T16" fmla="*/ 784 w 1008"/>
                <a:gd name="T17" fmla="*/ 32 h 65"/>
                <a:gd name="T18" fmla="*/ 880 w 1008"/>
                <a:gd name="T19" fmla="*/ 4 h 65"/>
                <a:gd name="T20" fmla="*/ 1008 w 1008"/>
                <a:gd name="T21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8" h="65">
                  <a:moveTo>
                    <a:pt x="0" y="32"/>
                  </a:moveTo>
                  <a:cubicBezTo>
                    <a:pt x="25" y="16"/>
                    <a:pt x="50" y="0"/>
                    <a:pt x="80" y="0"/>
                  </a:cubicBezTo>
                  <a:cubicBezTo>
                    <a:pt x="110" y="0"/>
                    <a:pt x="149" y="21"/>
                    <a:pt x="180" y="32"/>
                  </a:cubicBezTo>
                  <a:cubicBezTo>
                    <a:pt x="211" y="43"/>
                    <a:pt x="237" y="64"/>
                    <a:pt x="268" y="64"/>
                  </a:cubicBezTo>
                  <a:cubicBezTo>
                    <a:pt x="299" y="64"/>
                    <a:pt x="335" y="42"/>
                    <a:pt x="368" y="32"/>
                  </a:cubicBezTo>
                  <a:cubicBezTo>
                    <a:pt x="401" y="22"/>
                    <a:pt x="426" y="3"/>
                    <a:pt x="464" y="4"/>
                  </a:cubicBezTo>
                  <a:cubicBezTo>
                    <a:pt x="502" y="5"/>
                    <a:pt x="559" y="26"/>
                    <a:pt x="596" y="36"/>
                  </a:cubicBezTo>
                  <a:cubicBezTo>
                    <a:pt x="633" y="46"/>
                    <a:pt x="657" y="65"/>
                    <a:pt x="688" y="64"/>
                  </a:cubicBezTo>
                  <a:cubicBezTo>
                    <a:pt x="719" y="63"/>
                    <a:pt x="752" y="42"/>
                    <a:pt x="784" y="32"/>
                  </a:cubicBezTo>
                  <a:cubicBezTo>
                    <a:pt x="816" y="22"/>
                    <a:pt x="843" y="3"/>
                    <a:pt x="880" y="4"/>
                  </a:cubicBezTo>
                  <a:cubicBezTo>
                    <a:pt x="917" y="5"/>
                    <a:pt x="962" y="20"/>
                    <a:pt x="1008" y="3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Freeform 1064"/>
            <p:cNvSpPr>
              <a:spLocks/>
            </p:cNvSpPr>
            <p:nvPr/>
          </p:nvSpPr>
          <p:spPr bwMode="auto">
            <a:xfrm>
              <a:off x="1252" y="4620"/>
              <a:ext cx="1008" cy="65"/>
            </a:xfrm>
            <a:custGeom>
              <a:avLst/>
              <a:gdLst>
                <a:gd name="T0" fmla="*/ 0 w 1008"/>
                <a:gd name="T1" fmla="*/ 32 h 65"/>
                <a:gd name="T2" fmla="*/ 80 w 1008"/>
                <a:gd name="T3" fmla="*/ 0 h 65"/>
                <a:gd name="T4" fmla="*/ 180 w 1008"/>
                <a:gd name="T5" fmla="*/ 32 h 65"/>
                <a:gd name="T6" fmla="*/ 268 w 1008"/>
                <a:gd name="T7" fmla="*/ 64 h 65"/>
                <a:gd name="T8" fmla="*/ 368 w 1008"/>
                <a:gd name="T9" fmla="*/ 32 h 65"/>
                <a:gd name="T10" fmla="*/ 464 w 1008"/>
                <a:gd name="T11" fmla="*/ 4 h 65"/>
                <a:gd name="T12" fmla="*/ 596 w 1008"/>
                <a:gd name="T13" fmla="*/ 36 h 65"/>
                <a:gd name="T14" fmla="*/ 688 w 1008"/>
                <a:gd name="T15" fmla="*/ 64 h 65"/>
                <a:gd name="T16" fmla="*/ 784 w 1008"/>
                <a:gd name="T17" fmla="*/ 32 h 65"/>
                <a:gd name="T18" fmla="*/ 880 w 1008"/>
                <a:gd name="T19" fmla="*/ 4 h 65"/>
                <a:gd name="T20" fmla="*/ 1008 w 1008"/>
                <a:gd name="T21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8" h="65">
                  <a:moveTo>
                    <a:pt x="0" y="32"/>
                  </a:moveTo>
                  <a:cubicBezTo>
                    <a:pt x="25" y="16"/>
                    <a:pt x="50" y="0"/>
                    <a:pt x="80" y="0"/>
                  </a:cubicBezTo>
                  <a:cubicBezTo>
                    <a:pt x="110" y="0"/>
                    <a:pt x="149" y="21"/>
                    <a:pt x="180" y="32"/>
                  </a:cubicBezTo>
                  <a:cubicBezTo>
                    <a:pt x="211" y="43"/>
                    <a:pt x="237" y="64"/>
                    <a:pt x="268" y="64"/>
                  </a:cubicBezTo>
                  <a:cubicBezTo>
                    <a:pt x="299" y="64"/>
                    <a:pt x="335" y="42"/>
                    <a:pt x="368" y="32"/>
                  </a:cubicBezTo>
                  <a:cubicBezTo>
                    <a:pt x="401" y="22"/>
                    <a:pt x="426" y="3"/>
                    <a:pt x="464" y="4"/>
                  </a:cubicBezTo>
                  <a:cubicBezTo>
                    <a:pt x="502" y="5"/>
                    <a:pt x="559" y="26"/>
                    <a:pt x="596" y="36"/>
                  </a:cubicBezTo>
                  <a:cubicBezTo>
                    <a:pt x="633" y="46"/>
                    <a:pt x="657" y="65"/>
                    <a:pt x="688" y="64"/>
                  </a:cubicBezTo>
                  <a:cubicBezTo>
                    <a:pt x="719" y="63"/>
                    <a:pt x="752" y="42"/>
                    <a:pt x="784" y="32"/>
                  </a:cubicBezTo>
                  <a:cubicBezTo>
                    <a:pt x="816" y="22"/>
                    <a:pt x="843" y="3"/>
                    <a:pt x="880" y="4"/>
                  </a:cubicBezTo>
                  <a:cubicBezTo>
                    <a:pt x="917" y="5"/>
                    <a:pt x="962" y="20"/>
                    <a:pt x="1008" y="3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Freeform 1065"/>
            <p:cNvSpPr>
              <a:spLocks/>
            </p:cNvSpPr>
            <p:nvPr/>
          </p:nvSpPr>
          <p:spPr bwMode="auto">
            <a:xfrm>
              <a:off x="1252" y="4644"/>
              <a:ext cx="1008" cy="65"/>
            </a:xfrm>
            <a:custGeom>
              <a:avLst/>
              <a:gdLst>
                <a:gd name="T0" fmla="*/ 0 w 1008"/>
                <a:gd name="T1" fmla="*/ 32 h 65"/>
                <a:gd name="T2" fmla="*/ 80 w 1008"/>
                <a:gd name="T3" fmla="*/ 0 h 65"/>
                <a:gd name="T4" fmla="*/ 180 w 1008"/>
                <a:gd name="T5" fmla="*/ 32 h 65"/>
                <a:gd name="T6" fmla="*/ 268 w 1008"/>
                <a:gd name="T7" fmla="*/ 64 h 65"/>
                <a:gd name="T8" fmla="*/ 368 w 1008"/>
                <a:gd name="T9" fmla="*/ 32 h 65"/>
                <a:gd name="T10" fmla="*/ 464 w 1008"/>
                <a:gd name="T11" fmla="*/ 4 h 65"/>
                <a:gd name="T12" fmla="*/ 596 w 1008"/>
                <a:gd name="T13" fmla="*/ 36 h 65"/>
                <a:gd name="T14" fmla="*/ 688 w 1008"/>
                <a:gd name="T15" fmla="*/ 64 h 65"/>
                <a:gd name="T16" fmla="*/ 784 w 1008"/>
                <a:gd name="T17" fmla="*/ 32 h 65"/>
                <a:gd name="T18" fmla="*/ 880 w 1008"/>
                <a:gd name="T19" fmla="*/ 4 h 65"/>
                <a:gd name="T20" fmla="*/ 1008 w 1008"/>
                <a:gd name="T21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8" h="65">
                  <a:moveTo>
                    <a:pt x="0" y="32"/>
                  </a:moveTo>
                  <a:cubicBezTo>
                    <a:pt x="25" y="16"/>
                    <a:pt x="50" y="0"/>
                    <a:pt x="80" y="0"/>
                  </a:cubicBezTo>
                  <a:cubicBezTo>
                    <a:pt x="110" y="0"/>
                    <a:pt x="149" y="21"/>
                    <a:pt x="180" y="32"/>
                  </a:cubicBezTo>
                  <a:cubicBezTo>
                    <a:pt x="211" y="43"/>
                    <a:pt x="237" y="64"/>
                    <a:pt x="268" y="64"/>
                  </a:cubicBezTo>
                  <a:cubicBezTo>
                    <a:pt x="299" y="64"/>
                    <a:pt x="335" y="42"/>
                    <a:pt x="368" y="32"/>
                  </a:cubicBezTo>
                  <a:cubicBezTo>
                    <a:pt x="401" y="22"/>
                    <a:pt x="426" y="3"/>
                    <a:pt x="464" y="4"/>
                  </a:cubicBezTo>
                  <a:cubicBezTo>
                    <a:pt x="502" y="5"/>
                    <a:pt x="559" y="26"/>
                    <a:pt x="596" y="36"/>
                  </a:cubicBezTo>
                  <a:cubicBezTo>
                    <a:pt x="633" y="46"/>
                    <a:pt x="657" y="65"/>
                    <a:pt x="688" y="64"/>
                  </a:cubicBezTo>
                  <a:cubicBezTo>
                    <a:pt x="719" y="63"/>
                    <a:pt x="752" y="42"/>
                    <a:pt x="784" y="32"/>
                  </a:cubicBezTo>
                  <a:cubicBezTo>
                    <a:pt x="816" y="22"/>
                    <a:pt x="843" y="3"/>
                    <a:pt x="880" y="4"/>
                  </a:cubicBezTo>
                  <a:cubicBezTo>
                    <a:pt x="917" y="5"/>
                    <a:pt x="962" y="20"/>
                    <a:pt x="1008" y="3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4" name="Oval 1066"/>
          <p:cNvSpPr>
            <a:spLocks noChangeArrowheads="1"/>
          </p:cNvSpPr>
          <p:nvPr/>
        </p:nvSpPr>
        <p:spPr bwMode="auto">
          <a:xfrm>
            <a:off x="1808163" y="4532313"/>
            <a:ext cx="1066800" cy="6858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Arial Narrow" pitchFamily="34" charset="0"/>
              </a:rPr>
              <a:t>Wastewater</a:t>
            </a:r>
          </a:p>
          <a:p>
            <a:pPr algn="ctr" eaLnBrk="0" hangingPunct="0"/>
            <a:r>
              <a:rPr lang="en-US" sz="1200">
                <a:latin typeface="Arial Narrow" pitchFamily="34" charset="0"/>
              </a:rPr>
              <a:t>Treatment</a:t>
            </a:r>
          </a:p>
          <a:p>
            <a:pPr algn="ctr" eaLnBrk="0" hangingPunct="0"/>
            <a:r>
              <a:rPr lang="en-US" sz="1200" b="1">
                <a:latin typeface="Arial Narrow" pitchFamily="34" charset="0"/>
              </a:rPr>
              <a:t>Residuals</a:t>
            </a:r>
          </a:p>
        </p:txBody>
      </p:sp>
      <p:sp>
        <p:nvSpPr>
          <p:cNvPr id="64555" name="AutoShape 1067"/>
          <p:cNvSpPr>
            <a:spLocks noChangeArrowheads="1"/>
          </p:cNvSpPr>
          <p:nvPr/>
        </p:nvSpPr>
        <p:spPr bwMode="auto">
          <a:xfrm>
            <a:off x="2074863" y="5218113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6" name="Text Box 1068"/>
          <p:cNvSpPr txBox="1">
            <a:spLocks noChangeArrowheads="1"/>
          </p:cNvSpPr>
          <p:nvPr/>
        </p:nvSpPr>
        <p:spPr bwMode="auto">
          <a:xfrm>
            <a:off x="1895475" y="5561013"/>
            <a:ext cx="9064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Arial Narrow" pitchFamily="34" charset="0"/>
              </a:rPr>
              <a:t>Biosolids</a:t>
            </a:r>
          </a:p>
          <a:p>
            <a:pPr algn="ctr" eaLnBrk="0" hangingPunct="0"/>
            <a:r>
              <a:rPr lang="en-US" sz="1200">
                <a:latin typeface="Arial Narrow" pitchFamily="34" charset="0"/>
              </a:rPr>
              <a:t>Processing</a:t>
            </a:r>
          </a:p>
          <a:p>
            <a:pPr algn="ctr" eaLnBrk="0" hangingPunct="0"/>
            <a:r>
              <a:rPr lang="en-US" sz="1200">
                <a:latin typeface="Arial Narrow" pitchFamily="34" charset="0"/>
              </a:rPr>
              <a:t>and Disposal</a:t>
            </a:r>
          </a:p>
        </p:txBody>
      </p:sp>
      <p:sp>
        <p:nvSpPr>
          <p:cNvPr id="64557" name="Text Box 1069"/>
          <p:cNvSpPr txBox="1">
            <a:spLocks noChangeArrowheads="1"/>
          </p:cNvSpPr>
          <p:nvPr/>
        </p:nvSpPr>
        <p:spPr bwMode="auto">
          <a:xfrm>
            <a:off x="5605463" y="3617913"/>
            <a:ext cx="20145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Arial Narrow" pitchFamily="34" charset="0"/>
              </a:rPr>
              <a:t>(e.g.,  attached-</a:t>
            </a:r>
            <a:r>
              <a:rPr lang="en-US" sz="1200" dirty="0" err="1">
                <a:latin typeface="Arial Narrow" pitchFamily="34" charset="0"/>
              </a:rPr>
              <a:t>grwoth</a:t>
            </a:r>
            <a:endParaRPr lang="en-US" sz="1200" dirty="0">
              <a:latin typeface="Arial Narrow" pitchFamily="34" charset="0"/>
            </a:endParaRPr>
          </a:p>
          <a:p>
            <a:pPr eaLnBrk="0" hangingPunct="0"/>
            <a:r>
              <a:rPr lang="en-US" sz="1200" dirty="0">
                <a:latin typeface="Arial Narrow" pitchFamily="34" charset="0"/>
              </a:rPr>
              <a:t>          Suspended-Growth,</a:t>
            </a:r>
          </a:p>
          <a:p>
            <a:pPr eaLnBrk="0" hangingPunct="0"/>
            <a:r>
              <a:rPr lang="en-US" sz="1200" dirty="0">
                <a:latin typeface="Arial Narrow" pitchFamily="34" charset="0"/>
              </a:rPr>
              <a:t>          Constructed Wetland, etc.)</a:t>
            </a:r>
          </a:p>
        </p:txBody>
      </p:sp>
      <p:sp>
        <p:nvSpPr>
          <p:cNvPr id="64558" name="Text Box 1070"/>
          <p:cNvSpPr txBox="1">
            <a:spLocks noChangeArrowheads="1"/>
          </p:cNvSpPr>
          <p:nvPr/>
        </p:nvSpPr>
        <p:spPr bwMode="auto">
          <a:xfrm>
            <a:off x="5372100" y="4660900"/>
            <a:ext cx="612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 Narrow" pitchFamily="34" charset="0"/>
              </a:rPr>
              <a:t>Clarifier</a:t>
            </a:r>
          </a:p>
        </p:txBody>
      </p:sp>
      <p:sp>
        <p:nvSpPr>
          <p:cNvPr id="64559" name="Text Box 1071"/>
          <p:cNvSpPr txBox="1">
            <a:spLocks noChangeArrowheads="1"/>
          </p:cNvSpPr>
          <p:nvPr/>
        </p:nvSpPr>
        <p:spPr bwMode="auto">
          <a:xfrm>
            <a:off x="3810000" y="1982788"/>
            <a:ext cx="118745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 u="sng">
                <a:latin typeface="Arial Narrow" pitchFamily="34" charset="0"/>
              </a:rPr>
              <a:t>PRELIMINARY</a:t>
            </a:r>
          </a:p>
        </p:txBody>
      </p:sp>
      <p:sp>
        <p:nvSpPr>
          <p:cNvPr id="64560" name="Line 1072"/>
          <p:cNvSpPr>
            <a:spLocks noChangeShapeType="1"/>
          </p:cNvSpPr>
          <p:nvPr/>
        </p:nvSpPr>
        <p:spPr bwMode="auto">
          <a:xfrm flipV="1">
            <a:off x="2362200" y="3948113"/>
            <a:ext cx="42863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Line 1073"/>
          <p:cNvSpPr>
            <a:spLocks noChangeShapeType="1"/>
          </p:cNvSpPr>
          <p:nvPr/>
        </p:nvSpPr>
        <p:spPr bwMode="auto">
          <a:xfrm>
            <a:off x="2819400" y="5029200"/>
            <a:ext cx="957263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2" name="Oval 1074"/>
          <p:cNvSpPr>
            <a:spLocks noChangeArrowheads="1"/>
          </p:cNvSpPr>
          <p:nvPr/>
        </p:nvSpPr>
        <p:spPr bwMode="auto">
          <a:xfrm>
            <a:off x="819838" y="3767221"/>
            <a:ext cx="1066800" cy="6858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Arial Narrow" pitchFamily="34" charset="0"/>
              </a:rPr>
              <a:t>Usually to Landfill</a:t>
            </a:r>
            <a:endParaRPr lang="en-US" sz="1200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848600" cy="4876800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q"/>
            </a:pPr>
            <a:r>
              <a:rPr lang="en-US" sz="2000" dirty="0">
                <a:latin typeface="Arial Rounded MT Bold" pitchFamily="34" charset="0"/>
              </a:rPr>
              <a:t>Primary treatment </a:t>
            </a:r>
            <a:r>
              <a:rPr lang="en-US" sz="2000" dirty="0" err="1">
                <a:latin typeface="Arial Rounded MT Bold" pitchFamily="34" charset="0"/>
              </a:rPr>
              <a:t>merupakan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pengolahan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pertama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bertujuan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memisahkan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zat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zat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cair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menggunakan</a:t>
            </a:r>
            <a:r>
              <a:rPr lang="en-US" sz="2000" dirty="0">
                <a:latin typeface="Arial Rounded MT Bold" pitchFamily="34" charset="0"/>
              </a:rPr>
              <a:t> filter (</a:t>
            </a:r>
            <a:r>
              <a:rPr lang="en-US" sz="2000" dirty="0" err="1">
                <a:latin typeface="Arial Rounded MT Bold" pitchFamily="34" charset="0"/>
              </a:rPr>
              <a:t>saringan</a:t>
            </a:r>
            <a:r>
              <a:rPr lang="en-US" sz="2000" dirty="0">
                <a:latin typeface="Arial Rounded MT Bold" pitchFamily="34" charset="0"/>
              </a:rPr>
              <a:t>)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sedimentasi</a:t>
            </a:r>
            <a:r>
              <a:rPr lang="en-US" sz="2000" dirty="0">
                <a:latin typeface="Arial Rounded MT Bold" pitchFamily="34" charset="0"/>
              </a:rPr>
              <a:t>. </a:t>
            </a:r>
            <a:r>
              <a:rPr lang="en-US" sz="2000" dirty="0" err="1">
                <a:latin typeface="Arial Rounded MT Bold" pitchFamily="34" charset="0"/>
              </a:rPr>
              <a:t>Beberapa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alat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digunakan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adalah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saringan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pasir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lambat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saringan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pasir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cepat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saringan</a:t>
            </a:r>
            <a:r>
              <a:rPr lang="en-US" sz="2000" dirty="0">
                <a:latin typeface="Arial Rounded MT Bold" pitchFamily="34" charset="0"/>
              </a:rPr>
              <a:t> multimedia, </a:t>
            </a:r>
            <a:r>
              <a:rPr lang="en-US" sz="2000" dirty="0" err="1">
                <a:latin typeface="Arial Rounded MT Bold" pitchFamily="34" charset="0"/>
              </a:rPr>
              <a:t>percoal</a:t>
            </a:r>
            <a:r>
              <a:rPr lang="en-US" sz="2000" dirty="0">
                <a:latin typeface="Arial Rounded MT Bold" pitchFamily="34" charset="0"/>
              </a:rPr>
              <a:t> filter, </a:t>
            </a:r>
            <a:r>
              <a:rPr lang="en-US" sz="2000" dirty="0" err="1">
                <a:latin typeface="Arial Rounded MT Bold" pitchFamily="34" charset="0"/>
              </a:rPr>
              <a:t>mikrostaining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vacum</a:t>
            </a:r>
            <a:r>
              <a:rPr lang="en-US" sz="2000" dirty="0">
                <a:latin typeface="Arial Rounded MT Bold" pitchFamily="34" charset="0"/>
              </a:rPr>
              <a:t> filter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en-US" sz="2000" dirty="0">
              <a:latin typeface="Arial Rounded MT Bold" pitchFamily="34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2000" dirty="0">
                <a:latin typeface="Arial Rounded MT Bold" pitchFamily="34" charset="0"/>
              </a:rPr>
              <a:t>Secondary treatment </a:t>
            </a:r>
            <a:r>
              <a:rPr lang="en-US" sz="2000" dirty="0" err="1">
                <a:latin typeface="Arial Rounded MT Bold" pitchFamily="34" charset="0"/>
              </a:rPr>
              <a:t>merupakan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pengolahan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kedua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bertujuan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mengkoagulasikan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menghilangkan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koloid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menstabilisasikan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zat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organik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pPr algn="l"/>
            <a:endParaRPr lang="en-US" sz="2000" dirty="0" smtClean="0">
              <a:latin typeface="Arial Rounded MT Bold" pitchFamily="34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2000" dirty="0" smtClean="0">
                <a:latin typeface="Arial Rounded MT Bold" pitchFamily="34" charset="0"/>
              </a:rPr>
              <a:t> Tertiary </a:t>
            </a:r>
            <a:r>
              <a:rPr lang="en-US" sz="2000" dirty="0">
                <a:latin typeface="Arial Rounded MT Bold" pitchFamily="34" charset="0"/>
              </a:rPr>
              <a:t>treatment </a:t>
            </a:r>
            <a:r>
              <a:rPr lang="en-US" sz="2000" dirty="0" err="1">
                <a:latin typeface="Arial Rounded MT Bold" pitchFamily="34" charset="0"/>
              </a:rPr>
              <a:t>merupakan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lanjutan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pengolahan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kedua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yaitu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penghilangan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nutrisi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atau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unsur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hara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khususnya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nitrat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posfat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serta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penambahan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klor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memusnahkan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mikroorganisme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patogen</a:t>
            </a:r>
            <a:r>
              <a:rPr lang="en-US" sz="2000" dirty="0">
                <a:latin typeface="Arial Rounded MT Bold" pitchFamily="34" charset="0"/>
              </a:rPr>
              <a:t>.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29379" name="Picture 3" descr="Sistem I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534400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3563" y="1219200"/>
            <a:ext cx="6477000" cy="609600"/>
          </a:xfr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3.1. Primary Treatment System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26" y="2743200"/>
            <a:ext cx="366987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9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0"/>
            <a:ext cx="4633415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03225" lvl="0" indent="-403225" algn="l"/>
            <a:r>
              <a:rPr lang="en-US" sz="16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1. 1.     </a:t>
            </a:r>
            <a:r>
              <a:rPr lang="en-US" sz="16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Pengolahan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r>
              <a:rPr lang="en-US" sz="1600" dirty="0"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1600" i="1" dirty="0"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Pretreatment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1600" dirty="0"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447800" y="3505200"/>
            <a:ext cx="68580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Tahap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pengolahan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melibatkan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proses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fisik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bertujuan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menghilangkan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padatan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tersuspensi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minyak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aliran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air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limbah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Beberapa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proses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pengolahan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berlangsung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pada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tahap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ialah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screen and grit removal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1800" i="1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equalization and storage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serta</a:t>
            </a:r>
            <a:r>
              <a:rPr lang="en-US" sz="1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oil separation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21180397">
            <a:off x="3473735" y="2635205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04800"/>
            <a:ext cx="2133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PROSES  FISIKA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94179" y="1295401"/>
            <a:ext cx="7467600" cy="3429000"/>
          </a:xfrm>
          <a:prstGeom prst="rect">
            <a:avLst/>
          </a:prstGeom>
        </p:spPr>
        <p:txBody>
          <a:bodyPr/>
          <a:lstStyle>
            <a:lvl1pPr marL="285750" indent="-28575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971550" indent="-22860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1314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dirty="0" smtClean="0"/>
              <a:t>Processes</a:t>
            </a:r>
          </a:p>
          <a:p>
            <a:pPr lvl="2"/>
            <a:r>
              <a:rPr lang="en-US" dirty="0" smtClean="0"/>
              <a:t>Primary Treatment (</a:t>
            </a:r>
            <a:r>
              <a:rPr lang="en-US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Pengolahan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 smtClean="0"/>
          </a:p>
          <a:p>
            <a:pPr lvl="3"/>
            <a:r>
              <a:rPr lang="en-US" dirty="0" smtClean="0"/>
              <a:t>Mechanical process</a:t>
            </a:r>
          </a:p>
          <a:p>
            <a:pPr lvl="4"/>
            <a:r>
              <a:rPr lang="en-US" dirty="0" smtClean="0"/>
              <a:t>Screening</a:t>
            </a:r>
          </a:p>
          <a:p>
            <a:pPr lvl="4"/>
            <a:r>
              <a:rPr lang="en-US" dirty="0" smtClean="0"/>
              <a:t>Grinding</a:t>
            </a:r>
          </a:p>
          <a:p>
            <a:pPr lvl="4"/>
            <a:r>
              <a:rPr lang="en-US" dirty="0" smtClean="0"/>
              <a:t>Grit Chamber (heavy particles - “grit”)</a:t>
            </a:r>
          </a:p>
          <a:p>
            <a:pPr lvl="4"/>
            <a:r>
              <a:rPr lang="en-US" dirty="0" smtClean="0"/>
              <a:t>Sedimentation Tank (suspended solids - “sludge”) </a:t>
            </a:r>
          </a:p>
          <a:p>
            <a:pPr lvl="4"/>
            <a:r>
              <a:rPr lang="en-US" dirty="0" smtClean="0"/>
              <a:t>Chlorination of effluent</a:t>
            </a:r>
          </a:p>
        </p:txBody>
      </p:sp>
    </p:spTree>
    <p:extLst>
      <p:ext uri="{BB962C8B-B14F-4D97-AF65-F5344CB8AC3E}">
        <p14:creationId xmlns:p14="http://schemas.microsoft.com/office/powerpoint/2010/main" val="32990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theme/theme1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EAD9CDEF-0397-47CC-91A5-EACE6D14FC6C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EC168CBB-1DFC-4BAD-BB6C-B2D2B6541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CE0ED6-71D4-4D6D-8A8D-EAAA9F9939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865</Words>
  <Application>Microsoft Office PowerPoint</Application>
  <PresentationFormat>On-screen Show (4:3)</PresentationFormat>
  <Paragraphs>100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Corinthian columns design template</vt:lpstr>
      <vt:lpstr>1_Corinthian columns design template</vt:lpstr>
      <vt:lpstr>border</vt:lpstr>
      <vt:lpstr>PowerPoint Presentation</vt:lpstr>
      <vt:lpstr>Tujuan utama pengolahan air limbah</vt:lpstr>
      <vt:lpstr>   SISTEM PENGOLAHAN LIMBAH CAIR dikalifikaskan</vt:lpstr>
      <vt:lpstr>PowerPoint Presentation</vt:lpstr>
      <vt:lpstr>PowerPoint Presentation</vt:lpstr>
      <vt:lpstr>PowerPoint Presentation</vt:lpstr>
      <vt:lpstr>3.1. Primary Treatment System</vt:lpstr>
      <vt:lpstr>1. 1.     Pengolahan Awal (Pretreatment)</vt:lpstr>
      <vt:lpstr>PowerPoint Presentation</vt:lpstr>
      <vt:lpstr>1. 2.    Pengolahan Tahap Pertama (Primary Treatment)</vt:lpstr>
      <vt:lpstr>PowerPoint Presentation</vt:lpstr>
      <vt:lpstr>PowerPoint Presentation</vt:lpstr>
      <vt:lpstr>PowerPoint Presentation</vt:lpstr>
      <vt:lpstr>PowerPoint Presentation</vt:lpstr>
      <vt:lpstr>Bahan/reagen untuk proses netralisasi banyak ditentukan oleh harga/biaya dan praktis-nya, Bahan (reagen) yang biasa digunakan tersebut adalah :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FILTRASI</dc:title>
  <dc:creator>IMAL EINSTEIN</dc:creator>
  <cp:lastModifiedBy>May</cp:lastModifiedBy>
  <cp:revision>133</cp:revision>
  <dcterms:created xsi:type="dcterms:W3CDTF">2010-06-27T10:28:10Z</dcterms:created>
  <dcterms:modified xsi:type="dcterms:W3CDTF">2015-05-27T07:10:04Z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TC300002599990</vt:lpwstr>
  </property>
</Properties>
</file>