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40"/>
  </p:notesMasterIdLst>
  <p:handoutMasterIdLst>
    <p:handoutMasterId r:id="rId41"/>
  </p:handoutMasterIdLst>
  <p:sldIdLst>
    <p:sldId id="498" r:id="rId7"/>
    <p:sldId id="369" r:id="rId8"/>
    <p:sldId id="417" r:id="rId9"/>
    <p:sldId id="499" r:id="rId10"/>
    <p:sldId id="490" r:id="rId11"/>
    <p:sldId id="494" r:id="rId12"/>
    <p:sldId id="481" r:id="rId13"/>
    <p:sldId id="483" r:id="rId14"/>
    <p:sldId id="484" r:id="rId15"/>
    <p:sldId id="492" r:id="rId16"/>
    <p:sldId id="485" r:id="rId17"/>
    <p:sldId id="496" r:id="rId18"/>
    <p:sldId id="487" r:id="rId19"/>
    <p:sldId id="488" r:id="rId20"/>
    <p:sldId id="446" r:id="rId21"/>
    <p:sldId id="447" r:id="rId22"/>
    <p:sldId id="475" r:id="rId23"/>
    <p:sldId id="448" r:id="rId24"/>
    <p:sldId id="453" r:id="rId25"/>
    <p:sldId id="454" r:id="rId26"/>
    <p:sldId id="455" r:id="rId27"/>
    <p:sldId id="456" r:id="rId28"/>
    <p:sldId id="459" r:id="rId29"/>
    <p:sldId id="460" r:id="rId30"/>
    <p:sldId id="466" r:id="rId31"/>
    <p:sldId id="463" r:id="rId32"/>
    <p:sldId id="468" r:id="rId33"/>
    <p:sldId id="331" r:id="rId34"/>
    <p:sldId id="469" r:id="rId35"/>
    <p:sldId id="470" r:id="rId36"/>
    <p:sldId id="471" r:id="rId37"/>
    <p:sldId id="472" r:id="rId38"/>
    <p:sldId id="47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MODUL-2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FB6ED-0312-4332-9BF0-FCB53F2E3FB4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4D06E-6EC9-4324-B459-0CA5C4B1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859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MODUL-2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D7699-502B-4E44-9E52-BB50C1801FD0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E2F82-D905-419A-BED8-BAB2A9082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2843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2F82-D905-419A-BED8-BAB2A908288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7C334D4-E589-44A3-94D3-B7B8DA9BB8C0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MODUL-2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MODUL-2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65D7699-502B-4E44-9E52-BB50C1801FD0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BE2F82-D905-419A-BED8-BAB2A90828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9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CB0B4-50D3-4733-8C17-1651631CED86}" type="slidenum">
              <a:rPr lang="en-US"/>
              <a:pPr/>
              <a:t>15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0A1B0-FFDF-462F-A474-79BA00B48003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MODUL-2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2F82-D905-419A-BED8-BAB2A9082888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C095543-270A-4026-B883-6D1FC10DA3B0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MODUL-2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126348" y="690034"/>
            <a:ext cx="2604191" cy="34247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endParaRPr lang="id-ID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0389" y="4349751"/>
            <a:ext cx="4740563" cy="3513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DC3D3B-C621-46FC-8E00-2345AB714F57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MODUL-2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E0C3724-8133-4F97-8546-68D2869E3C2A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FEF9F-B308-4C42-8B99-C6485684346B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FFF86-9E7D-4321-BBFC-8C8C6D7C5D4B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9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609CA41-FA29-4A25-8F56-8EF401C56B47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E62BE-C532-47C0-89AE-572C2E0EC4BA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27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07297-0620-450C-93DD-2EEA43657DAA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9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88993-E60B-4827-88DD-9DE16A85ECE6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E9F54D-7AF9-4D82-B565-7589CD14257D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06A3C-257E-4F3D-9695-0900A159CD8A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A76227-F5F7-452D-9888-612CE5CE2523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7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47506-6105-47F0-8CC7-073D3246DD74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7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D17C86-57D1-4721-8891-C8E024312F4D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73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6B7BEF-F01D-4A09-B019-93EDDB5CA6F3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06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0B70E-4678-4494-AC60-537E6B174EAC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72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376312-83FB-42DE-BDB6-B24E89446FCA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67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7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45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765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9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92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90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6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0A76D-16DB-44FC-B96C-705330730553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3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26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0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85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7701" y="228600"/>
            <a:ext cx="2078039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228600"/>
            <a:ext cx="60833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15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13739" cy="706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88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316" y="1828803"/>
            <a:ext cx="8149163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609345FA-6C6F-4649-BC2C-5226AD57E162}" type="datetime2">
              <a:rPr lang="en-US" sz="2400" smtClean="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t>Wednesday, May 27, 2015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smtClean="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t>ETAPRIMA SAFETY ENGGINEERING</a:t>
            </a: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B5C13B9C-3DFA-4466-960B-434291FC5B23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0636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314" y="1828803"/>
            <a:ext cx="4004255" cy="403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8225" y="1828803"/>
            <a:ext cx="4004254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477658B6-C6D3-4D54-80E5-FB215B26D4C6}" type="datetime2">
              <a:rPr lang="en-US" sz="2400" smtClean="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t>Wednesday, May 27, 2015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smtClean="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t>ETAPRIMA SAFETY ENGGINEERING</a:t>
            </a: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561786B-CAE9-430E-A4D9-8C82618C0A28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475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E6F9C8-5C6D-4C75-8520-BB3367BC5D91}" type="datetime2">
              <a:rPr lang="en-US" smtClean="0">
                <a:solidFill>
                  <a:srgbClr val="000000"/>
                </a:solidFill>
              </a:rPr>
              <a:t>Wednesday, May 27, 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ETAPRIMA SAFETY ENGGINEERING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F8B16A-DFB8-4E07-A029-BDD3809B141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05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48466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4489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C2351-77B3-46FD-ADC5-10D3E0D84E84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58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921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719ED-948C-4D9A-9EED-1506871A3E32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0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12C28-4A15-4FE9-808C-85662745F66C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4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20B79-7696-4F97-A794-C18BF53656C5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53CD6-21C7-4228-A14C-21A753946D12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CD9A0F-2F22-4FA8-B9E8-6E2C6C93DA25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0E8-90C1-48C2-9227-969F262F1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6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8CB9DBDC-9E1C-4A1C-99C3-EFD847DAE085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187100E8-90C1-48C2-9227-969F262F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8DC4E6DB-12A4-4100-9CCE-012BE15AB045}" type="datetime2">
              <a:rPr lang="en-US" smtClean="0"/>
              <a:t>Wednesday, May 27, 2015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r>
              <a:rPr lang="en-US" smtClean="0"/>
              <a:t>ETAPRIMA SAFETY ENGGINEERING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187100E8-90C1-48C2-9227-969F262F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04900"/>
            <a:ext cx="792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8313739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gradFill rotWithShape="0">
            <a:gsLst>
              <a:gs pos="0">
                <a:srgbClr val="063DE8">
                  <a:gamma/>
                  <a:shade val="49804"/>
                  <a:invGamma/>
                </a:srgbClr>
              </a:gs>
              <a:gs pos="50000">
                <a:srgbClr val="063DE8"/>
              </a:gs>
              <a:gs pos="100000">
                <a:srgbClr val="063DE8">
                  <a:gamma/>
                  <a:shade val="4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 rot="16200000">
            <a:off x="-2501898" y="2888594"/>
            <a:ext cx="5621337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i="1">
                <a:solidFill>
                  <a:srgbClr val="FFFFFF"/>
                </a:solidFill>
                <a:ea typeface="MS Gothic" pitchFamily="49" charset="-128"/>
              </a:rPr>
              <a:t>Environmental Health and Safety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684715" y="6559553"/>
            <a:ext cx="40395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64C8D04-1B8D-42D1-993F-FCF845E056A8}" type="slidenum">
              <a:rPr lang="en-US" sz="1400" i="1">
                <a:solidFill>
                  <a:srgbClr val="000000"/>
                </a:solidFill>
                <a:ea typeface="MS Gothic" pitchFamily="49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i="1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09600" y="838201"/>
            <a:ext cx="8534400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8957988" y="6340476"/>
            <a:ext cx="1860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97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hf hdr="0"/>
  <p:txStyles>
    <p:titleStyle>
      <a:lvl1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5750" indent="-28575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q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9715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131445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16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d.wikipedia.org/wiki/Organisme" TargetMode="External"/><Relationship Id="rId3" Type="http://schemas.openxmlformats.org/officeDocument/2006/relationships/hyperlink" Target="http://id.wikipedia.org/w/index.php?title=Aktivitas_anaerobik&amp;action=edit&amp;redlink=1" TargetMode="External"/><Relationship Id="rId7" Type="http://schemas.openxmlformats.org/officeDocument/2006/relationships/hyperlink" Target="http://id.wikipedia.org/wiki/Organisme_anaerobik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id.wikipedia.org/wiki/Fermentasi" TargetMode="External"/><Relationship Id="rId11" Type="http://schemas.openxmlformats.org/officeDocument/2006/relationships/hyperlink" Target="http://id.wikipedia.org/w/index.php?title=Nitrit&amp;action=edit&amp;redlink=1" TargetMode="External"/><Relationship Id="rId5" Type="http://schemas.openxmlformats.org/officeDocument/2006/relationships/hyperlink" Target="http://id.wikipedia.org/w/index.php?title=Anaerobik_(olahraga)&amp;action=edit&amp;redlink=1" TargetMode="External"/><Relationship Id="rId10" Type="http://schemas.openxmlformats.org/officeDocument/2006/relationships/hyperlink" Target="http://id.wikipedia.org/w/index.php?title=Ammonium&amp;action=edit&amp;redlink=1" TargetMode="External"/><Relationship Id="rId4" Type="http://schemas.openxmlformats.org/officeDocument/2006/relationships/hyperlink" Target="http://id.wikipedia.org/wiki/Bakteri" TargetMode="External"/><Relationship Id="rId9" Type="http://schemas.openxmlformats.org/officeDocument/2006/relationships/hyperlink" Target="http://id.wikipedia.org/w/index.php?title=Respirasi_anaerobik&amp;action=edit&amp;redlink=1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657944" y="3810000"/>
            <a:ext cx="5204927" cy="786774"/>
            <a:chOff x="3424473" y="5994580"/>
            <a:chExt cx="4106959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Freeform 16"/>
            <p:cNvSpPr/>
            <p:nvPr/>
          </p:nvSpPr>
          <p:spPr>
            <a:xfrm>
              <a:off x="3568204" y="6136882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FFFFFF"/>
                  </a:solidFill>
                </a:rPr>
                <a:t>Ir. MUH. ARIF LATAR, MSc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424473" y="5994580"/>
              <a:ext cx="737596" cy="78677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6324601" y="38100"/>
            <a:ext cx="1676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9551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MODUL -2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738605" y="2724485"/>
            <a:ext cx="7567195" cy="762000"/>
            <a:chOff x="96" y="240"/>
            <a:chExt cx="5472" cy="780"/>
          </a:xfrm>
        </p:grpSpPr>
        <p:pic>
          <p:nvPicPr>
            <p:cNvPr id="20" name="Picture 22" descr="blu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88"/>
              <a:ext cx="48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3" descr="oran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28"/>
              <a:ext cx="528" cy="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4" descr="r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08"/>
              <a:ext cx="336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5" descr="black line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76"/>
              <a:ext cx="5280" cy="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6" descr="black line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240"/>
              <a:ext cx="48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970930" y="1217954"/>
            <a:ext cx="771586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PENGOLAHAN LIMBAH CAIR DENGAN METODE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BIOLOGIS 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Rounded MT Bold" pitchFamily="34" charset="0"/>
            </a:endParaRPr>
          </a:p>
          <a:p>
            <a:pPr marL="403225"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Demi Cond" pitchFamily="34" charset="0"/>
              </a:rPr>
              <a:t>PROSES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Demi Cond" pitchFamily="34" charset="0"/>
              </a:rPr>
              <a:t>ANAEROBIK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Demi Cond" pitchFamily="34" charset="0"/>
              </a:rPr>
              <a:t>  &amp;   PROSES    AEROBIK 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Franklin Gothic Demi Cond" pitchFamily="34" charset="0"/>
            </a:endParaRPr>
          </a:p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38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14400" y="1066799"/>
            <a:ext cx="7315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2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 err="1">
                <a:latin typeface="Arial" charset="0"/>
              </a:rPr>
              <a:t>Dalam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pengolahan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Limbah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tahap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sekunder</a:t>
            </a:r>
            <a:r>
              <a:rPr lang="en-US" sz="2000" b="1" dirty="0">
                <a:latin typeface="Arial" charset="0"/>
              </a:rPr>
              <a:t>, </a:t>
            </a:r>
            <a:r>
              <a:rPr lang="en-US" sz="2000" b="1" dirty="0" err="1">
                <a:latin typeface="Arial" charset="0"/>
              </a:rPr>
              <a:t>dilakukan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dengan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menumbuhkan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mikroorganisme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dalam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bak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aerasi</a:t>
            </a:r>
            <a:r>
              <a:rPr lang="en-US" sz="2000" b="1" dirty="0">
                <a:latin typeface="Arial" charset="0"/>
              </a:rPr>
              <a:t> yang </a:t>
            </a:r>
            <a:r>
              <a:rPr lang="en-US" sz="2000" b="1" dirty="0" err="1">
                <a:latin typeface="Arial" charset="0"/>
              </a:rPr>
              <a:t>akan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bertugas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untuk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menguraikan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bahan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organik</a:t>
            </a:r>
            <a:r>
              <a:rPr lang="en-US" sz="2000" b="1" dirty="0">
                <a:latin typeface="Arial" charset="0"/>
              </a:rPr>
              <a:t>  </a:t>
            </a:r>
          </a:p>
          <a:p>
            <a:pPr lvl="1">
              <a:buFontTx/>
              <a:buChar char="-"/>
            </a:pPr>
            <a:r>
              <a:rPr lang="en-US" sz="2000" b="1" dirty="0">
                <a:latin typeface="Arial" charset="0"/>
              </a:rPr>
              <a:t>  </a:t>
            </a:r>
            <a:r>
              <a:rPr lang="en-US" sz="2000" b="1" dirty="0" err="1">
                <a:latin typeface="Arial" charset="0"/>
              </a:rPr>
              <a:t>carboneous</a:t>
            </a:r>
            <a:r>
              <a:rPr lang="en-US" sz="2000" b="1" dirty="0">
                <a:latin typeface="Arial" charset="0"/>
              </a:rPr>
              <a:t> organic , C,H,O)</a:t>
            </a:r>
          </a:p>
          <a:p>
            <a:pPr lvl="1"/>
            <a:r>
              <a:rPr lang="en-US" sz="2000" b="1" dirty="0">
                <a:latin typeface="Arial" charset="0"/>
              </a:rPr>
              <a:t>-  nitrogenous organic  (C,H,O </a:t>
            </a:r>
            <a:r>
              <a:rPr lang="en-US" sz="2000" b="1" dirty="0" err="1">
                <a:latin typeface="Arial" charset="0"/>
              </a:rPr>
              <a:t>dan</a:t>
            </a:r>
            <a:r>
              <a:rPr lang="en-US" sz="2000" b="1" dirty="0">
                <a:latin typeface="Arial" charset="0"/>
              </a:rPr>
              <a:t> N)  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692013" y="3048000"/>
            <a:ext cx="16002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1C1C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931606" y="3999637"/>
            <a:ext cx="7467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2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Arial" charset="0"/>
              </a:rPr>
              <a:t>Dibutuhkan</a:t>
            </a:r>
            <a:r>
              <a:rPr lang="en-US" sz="2000" b="1" dirty="0">
                <a:latin typeface="Arial" charset="0"/>
              </a:rPr>
              <a:t> :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Arial" charset="0"/>
              </a:rPr>
              <a:t>jumlah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oksigen</a:t>
            </a:r>
            <a:r>
              <a:rPr lang="en-US" sz="2000" b="1" dirty="0">
                <a:latin typeface="Arial" charset="0"/>
              </a:rPr>
              <a:t>, Nutrient N </a:t>
            </a:r>
            <a:r>
              <a:rPr lang="en-US" sz="2000" b="1" dirty="0" err="1">
                <a:latin typeface="Arial" charset="0"/>
              </a:rPr>
              <a:t>dan</a:t>
            </a:r>
            <a:r>
              <a:rPr lang="en-US" sz="2000" b="1" dirty="0">
                <a:latin typeface="Arial" charset="0"/>
              </a:rPr>
              <a:t> P  </a:t>
            </a:r>
            <a:r>
              <a:rPr lang="en-US" sz="2000" b="1" dirty="0" err="1">
                <a:latin typeface="Arial" charset="0"/>
              </a:rPr>
              <a:t>serta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unsur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karbon</a:t>
            </a:r>
            <a:r>
              <a:rPr lang="en-US" sz="2000" b="1" dirty="0">
                <a:latin typeface="Arial" charset="0"/>
              </a:rPr>
              <a:t> C  yang </a:t>
            </a:r>
            <a:r>
              <a:rPr lang="en-US" sz="2000" b="1" dirty="0" err="1">
                <a:latin typeface="Arial" charset="0"/>
              </a:rPr>
              <a:t>sesuai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dengan</a:t>
            </a:r>
            <a:r>
              <a:rPr lang="en-US" sz="2000" b="1" dirty="0">
                <a:latin typeface="Arial" charset="0"/>
              </a:rPr>
              <a:t> yang “</a:t>
            </a:r>
            <a:r>
              <a:rPr lang="en-US" sz="2000" b="1" dirty="0" err="1">
                <a:latin typeface="Arial" charset="0"/>
              </a:rPr>
              <a:t>diinginkan”oleh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mikroorganisme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tersebut</a:t>
            </a:r>
            <a:endParaRPr lang="en-GB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84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295400"/>
            <a:ext cx="4800600" cy="685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Rounded MT Bold" pitchFamily="34" charset="0"/>
              </a:rPr>
              <a:t>KEBUTUHAN OKSIGEN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476500"/>
            <a:ext cx="7239000" cy="2667000"/>
          </a:xfrm>
        </p:spPr>
        <p:txBody>
          <a:bodyPr>
            <a:noAutofit/>
          </a:bodyPr>
          <a:lstStyle/>
          <a:p>
            <a:pPr marL="514350" indent="-51435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err="1">
                <a:latin typeface="Arial Rounded MT Bold" pitchFamily="34" charset="0"/>
              </a:rPr>
              <a:t>Kebutuhan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oksigen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mencerminkan</a:t>
            </a:r>
            <a:r>
              <a:rPr lang="en-US" sz="1800" dirty="0">
                <a:latin typeface="Arial Rounded MT Bold" pitchFamily="34" charset="0"/>
              </a:rPr>
              <a:t> proses </a:t>
            </a:r>
            <a:r>
              <a:rPr lang="en-US" sz="1800" dirty="0" err="1">
                <a:latin typeface="Arial Rounded MT Bold" pitchFamily="34" charset="0"/>
              </a:rPr>
              <a:t>biologis</a:t>
            </a:r>
            <a:r>
              <a:rPr lang="en-US" sz="1800" dirty="0">
                <a:latin typeface="Arial Rounded MT Bold" pitchFamily="34" charset="0"/>
              </a:rPr>
              <a:t>.</a:t>
            </a:r>
          </a:p>
          <a:p>
            <a:pPr marL="514350" indent="-51435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err="1">
                <a:latin typeface="Arial Rounded MT Bold" pitchFamily="34" charset="0"/>
              </a:rPr>
              <a:t>Dinyatakan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dalam</a:t>
            </a:r>
            <a:r>
              <a:rPr lang="en-US" sz="1800" dirty="0">
                <a:latin typeface="Arial Rounded MT Bold" pitchFamily="34" charset="0"/>
              </a:rPr>
              <a:t> Biological Oxygen Demand (BOD) yang </a:t>
            </a:r>
            <a:r>
              <a:rPr lang="en-US" sz="1800" dirty="0" err="1">
                <a:latin typeface="Arial Rounded MT Bold" pitchFamily="34" charset="0"/>
              </a:rPr>
              <a:t>merupakan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kebutuhan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oksigen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untuk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merombak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senyawa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organik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dalam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limbah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cair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selama</a:t>
            </a:r>
            <a:r>
              <a:rPr lang="en-US" sz="1800" dirty="0">
                <a:latin typeface="Arial Rounded MT Bold" pitchFamily="34" charset="0"/>
              </a:rPr>
              <a:t> 5 </a:t>
            </a:r>
            <a:r>
              <a:rPr lang="en-US" sz="1800" dirty="0" err="1">
                <a:latin typeface="Arial Rounded MT Bold" pitchFamily="34" charset="0"/>
              </a:rPr>
              <a:t>hari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pada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suhu</a:t>
            </a:r>
            <a:r>
              <a:rPr lang="en-US" sz="1800" dirty="0">
                <a:latin typeface="Arial Rounded MT Bold" pitchFamily="34" charset="0"/>
              </a:rPr>
              <a:t> 20</a:t>
            </a:r>
            <a:r>
              <a:rPr lang="en-US" sz="1800" baseline="30000" dirty="0">
                <a:latin typeface="Arial Rounded MT Bold" pitchFamily="34" charset="0"/>
              </a:rPr>
              <a:t>o</a:t>
            </a:r>
            <a:r>
              <a:rPr lang="en-US" sz="1800" dirty="0">
                <a:latin typeface="Arial Rounded MT Bold" pitchFamily="34" charset="0"/>
              </a:rPr>
              <a:t>C</a:t>
            </a:r>
            <a:r>
              <a:rPr lang="en-US" sz="1800" dirty="0" smtClean="0">
                <a:latin typeface="Arial Rounded MT Bold" pitchFamily="34" charset="0"/>
              </a:rPr>
              <a:t>.</a:t>
            </a:r>
          </a:p>
          <a:p>
            <a:pPr marL="457200" indent="-457200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err="1">
                <a:latin typeface="Arial Rounded MT Bold" pitchFamily="34" charset="0"/>
              </a:rPr>
              <a:t>Dinyatakan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juga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dalam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bentuk</a:t>
            </a:r>
            <a:r>
              <a:rPr lang="en-US" sz="1800" dirty="0">
                <a:latin typeface="Arial Rounded MT Bold" pitchFamily="34" charset="0"/>
              </a:rPr>
              <a:t> Chemical Oxygen Demand (COD) yang </a:t>
            </a:r>
            <a:r>
              <a:rPr lang="en-US" sz="1800" dirty="0" err="1">
                <a:latin typeface="Arial Rounded MT Bold" pitchFamily="34" charset="0"/>
              </a:rPr>
              <a:t>merupakan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jumlah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oksigen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ang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diperlukan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untuk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mengoksidasi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senyawa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organik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selama</a:t>
            </a:r>
            <a:r>
              <a:rPr lang="en-US" sz="1800" dirty="0">
                <a:latin typeface="Arial Rounded MT Bold" pitchFamily="34" charset="0"/>
              </a:rPr>
              <a:t>.</a:t>
            </a:r>
          </a:p>
          <a:p>
            <a:pPr marL="457200" indent="-457200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err="1">
                <a:latin typeface="Arial Rounded MT Bold" pitchFamily="34" charset="0"/>
              </a:rPr>
              <a:t>Perbedaan</a:t>
            </a:r>
            <a:r>
              <a:rPr lang="en-US" sz="1800" dirty="0">
                <a:latin typeface="Arial Rounded MT Bold" pitchFamily="34" charset="0"/>
              </a:rPr>
              <a:t> BOD </a:t>
            </a:r>
            <a:r>
              <a:rPr lang="en-US" sz="1800" dirty="0" err="1">
                <a:latin typeface="Arial Rounded MT Bold" pitchFamily="34" charset="0"/>
              </a:rPr>
              <a:t>dan</a:t>
            </a:r>
            <a:r>
              <a:rPr lang="en-US" sz="1800" dirty="0">
                <a:latin typeface="Arial Rounded MT Bold" pitchFamily="34" charset="0"/>
              </a:rPr>
              <a:t> COD </a:t>
            </a:r>
            <a:r>
              <a:rPr lang="en-US" sz="1800" dirty="0" err="1">
                <a:latin typeface="Arial Rounded MT Bold" pitchFamily="34" charset="0"/>
              </a:rPr>
              <a:t>mencerminkan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efisiensi</a:t>
            </a:r>
            <a:r>
              <a:rPr lang="en-US" sz="1800" dirty="0">
                <a:latin typeface="Arial Rounded MT Bold" pitchFamily="34" charset="0"/>
              </a:rPr>
              <a:t> proses </a:t>
            </a:r>
            <a:r>
              <a:rPr lang="en-US" sz="1800" dirty="0" err="1">
                <a:latin typeface="Arial Rounded MT Bold" pitchFamily="34" charset="0"/>
              </a:rPr>
              <a:t>biologi</a:t>
            </a:r>
            <a:r>
              <a:rPr lang="en-US" sz="1800" dirty="0">
                <a:latin typeface="Arial Rounded MT Bold" pitchFamily="34" charset="0"/>
              </a:rPr>
              <a:t> yang </a:t>
            </a:r>
            <a:r>
              <a:rPr lang="en-US" sz="1800" dirty="0" err="1">
                <a:latin typeface="Arial Rounded MT Bold" pitchFamily="34" charset="0"/>
              </a:rPr>
              <a:t>dilakukan</a:t>
            </a:r>
            <a:r>
              <a:rPr lang="en-US" sz="1800" dirty="0">
                <a:latin typeface="Arial Rounded MT Bold" pitchFamily="34" charset="0"/>
              </a:rPr>
              <a:t>.</a:t>
            </a:r>
          </a:p>
          <a:p>
            <a:pPr marL="514350" indent="-514350" algn="just">
              <a:buClr>
                <a:schemeClr val="tx1"/>
              </a:buClr>
              <a:buFont typeface="Wingdings" pitchFamily="2" charset="2"/>
              <a:buChar char="Ø"/>
            </a:pPr>
            <a:endParaRPr lang="en-US" sz="1800" dirty="0">
              <a:latin typeface="Arial Rounded MT Bold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3810000"/>
            <a:ext cx="7239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219199" y="1066800"/>
            <a:ext cx="7111621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Dari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analisa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air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limbah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diketahui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kadar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BOD</a:t>
            </a:r>
            <a:r>
              <a:rPr lang="en-US" b="1" baseline="-25000" dirty="0">
                <a:solidFill>
                  <a:srgbClr val="0000FF"/>
                </a:solidFill>
                <a:latin typeface="Arial" charset="0"/>
              </a:rPr>
              <a:t>5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500  mg/l (500 ppm)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berarti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sebanyak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500 mg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oksigen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dihabiskan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oleh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mikroorganisme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dalam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1 liter air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limbah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selama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waktu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5 (lima)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hari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pada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temperatur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20</a:t>
            </a:r>
            <a:r>
              <a:rPr lang="en-US" b="1" baseline="300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C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untuk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mendegredasi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organik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biodegradable</a:t>
            </a: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19200" y="3124200"/>
            <a:ext cx="74676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Bahan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organik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yang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membutuhkan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waktu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&gt; 5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hari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untuk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terdegredasi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(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terurai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)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serta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bahan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organik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yang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tidak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dapat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didegredasi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oleh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mikroorganisme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dianalisa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secara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kimia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atau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b="1" dirty="0" smtClean="0">
                <a:solidFill>
                  <a:srgbClr val="FF3300"/>
                </a:solidFill>
                <a:latin typeface="Arial" charset="0"/>
              </a:rPr>
              <a:t>COD</a:t>
            </a:r>
            <a:endParaRPr lang="en-US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981200" y="5181600"/>
            <a:ext cx="4572000" cy="7509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Chemical Oxygen Demand  (COD)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2000" b="1" dirty="0" err="1">
                <a:solidFill>
                  <a:schemeClr val="tx2"/>
                </a:solidFill>
                <a:latin typeface="Arial" charset="0"/>
              </a:rPr>
              <a:t>Kebutuhan</a:t>
            </a: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charset="0"/>
              </a:rPr>
              <a:t>Oksigen</a:t>
            </a: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 Kimia (KOK)</a:t>
            </a:r>
            <a:endParaRPr lang="en-GB" sz="2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250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990600" y="2514600"/>
            <a:ext cx="7620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 err="1">
                <a:latin typeface="Arial Rounded MT Bold" pitchFamily="34" charset="0"/>
              </a:rPr>
              <a:t>Untuk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menghilangkan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sisa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senyawa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organik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dan</a:t>
            </a:r>
            <a:r>
              <a:rPr lang="en-US" b="1" dirty="0">
                <a:latin typeface="Arial Rounded MT Bold" pitchFamily="34" charset="0"/>
              </a:rPr>
              <a:t> mineral (</a:t>
            </a:r>
            <a:r>
              <a:rPr lang="en-US" b="1" dirty="0" err="1">
                <a:latin typeface="Arial Rounded MT Bold" pitchFamily="34" charset="0"/>
              </a:rPr>
              <a:t>biasanya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berbeaya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tinggi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dan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tidak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selalu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dibutuhkan</a:t>
            </a:r>
            <a:r>
              <a:rPr lang="en-US" b="1" dirty="0">
                <a:latin typeface="Arial Rounded MT Bold" pitchFamily="34" charset="0"/>
              </a:rPr>
              <a:t>). </a:t>
            </a:r>
          </a:p>
          <a:p>
            <a:pPr marL="1028700" lvl="1" indent="-457200" algn="just"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err="1">
                <a:latin typeface="Arial Rounded MT Bold" pitchFamily="34" charset="0"/>
              </a:rPr>
              <a:t>Fosfat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dapat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diendapkan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flokulasi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menggunakan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garam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mengandung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aluminium</a:t>
            </a:r>
            <a:r>
              <a:rPr lang="en-US" dirty="0">
                <a:latin typeface="Arial Rounded MT Bold" pitchFamily="34" charset="0"/>
              </a:rPr>
              <a:t>, </a:t>
            </a:r>
            <a:r>
              <a:rPr lang="en-US" dirty="0" err="1">
                <a:latin typeface="Arial Rounded MT Bold" pitchFamily="34" charset="0"/>
              </a:rPr>
              <a:t>besi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atau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kalsium</a:t>
            </a:r>
            <a:r>
              <a:rPr lang="en-US" dirty="0">
                <a:latin typeface="Arial Rounded MT Bold" pitchFamily="34" charset="0"/>
              </a:rPr>
              <a:t>. </a:t>
            </a:r>
          </a:p>
          <a:p>
            <a:pPr marL="1028700" lvl="1" indent="-457200" algn="just"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err="1">
                <a:latin typeface="Arial Rounded MT Bold" pitchFamily="34" charset="0"/>
              </a:rPr>
              <a:t>Mikroba</a:t>
            </a:r>
            <a:r>
              <a:rPr lang="en-US" dirty="0">
                <a:latin typeface="Arial Rounded MT Bold" pitchFamily="34" charset="0"/>
              </a:rPr>
              <a:t> pathogen </a:t>
            </a:r>
            <a:r>
              <a:rPr lang="en-US" dirty="0" err="1">
                <a:latin typeface="Arial Rounded MT Bold" pitchFamily="34" charset="0"/>
              </a:rPr>
              <a:t>dapat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dihilangkan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khlorinasi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atau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penyinaran</a:t>
            </a:r>
            <a:r>
              <a:rPr lang="en-US" dirty="0">
                <a:latin typeface="Arial Rounded MT Bold" pitchFamily="34" charset="0"/>
              </a:rPr>
              <a:t> UV. </a:t>
            </a:r>
          </a:p>
          <a:p>
            <a:pPr marL="1028700" lvl="1" indent="-457200" algn="just"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err="1">
                <a:latin typeface="Arial Rounded MT Bold" pitchFamily="34" charset="0"/>
              </a:rPr>
              <a:t>Arang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aktif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dapat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digunakan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menghilangkan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senyawa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oganik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rekalsitran</a:t>
            </a:r>
            <a:r>
              <a:rPr lang="en-US" dirty="0">
                <a:latin typeface="Arial Rounded MT Bold" pitchFamily="34" charset="0"/>
              </a:rPr>
              <a:t>. 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143000" y="1295400"/>
            <a:ext cx="54519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3.   PERLAKUAN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TERSIER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9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295400"/>
            <a:ext cx="6096000" cy="65563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 Rounded MT Bold" pitchFamily="34" charset="0"/>
              </a:rPr>
              <a:t>PARAMETER HASIL OLAHAN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2286000"/>
            <a:ext cx="6934200" cy="3429000"/>
          </a:xfrm>
        </p:spPr>
        <p:txBody>
          <a:bodyPr>
            <a:normAutofit/>
          </a:bodyPr>
          <a:lstStyle/>
          <a:p>
            <a:pPr marL="860425" indent="-860425">
              <a:lnSpc>
                <a:spcPct val="80000"/>
              </a:lnSpc>
              <a:buBlip>
                <a:blip r:embed="rId2"/>
              </a:buBlip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BOD (Biological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Oxigen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Demand)</a:t>
            </a:r>
          </a:p>
          <a:p>
            <a:pPr marL="860425" indent="-860425">
              <a:lnSpc>
                <a:spcPct val="80000"/>
              </a:lnSpc>
              <a:buBlip>
                <a:blip r:embed="rId2"/>
              </a:buBlip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COD (Chemical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Oxigen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Demand)</a:t>
            </a:r>
          </a:p>
          <a:p>
            <a:pPr marL="860425" indent="-860425">
              <a:lnSpc>
                <a:spcPct val="80000"/>
              </a:lnSpc>
              <a:buBlip>
                <a:blip r:embed="rId2"/>
              </a:buBlip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SS (Suspended Solid)</a:t>
            </a:r>
          </a:p>
          <a:p>
            <a:pPr marL="860425" indent="-860425">
              <a:lnSpc>
                <a:spcPct val="80000"/>
              </a:lnSpc>
              <a:buBlip>
                <a:blip r:embed="rId2"/>
              </a:buBlip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TSS (Total Suspended Solid)</a:t>
            </a:r>
          </a:p>
          <a:p>
            <a:pPr marL="860425" indent="-860425">
              <a:lnSpc>
                <a:spcPct val="80000"/>
              </a:lnSpc>
              <a:buBlip>
                <a:blip r:embed="rId2"/>
              </a:buBlip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N-Ammonium (Nitrogen Removal)</a:t>
            </a:r>
          </a:p>
          <a:p>
            <a:pPr marL="860425" indent="-860425">
              <a:lnSpc>
                <a:spcPct val="80000"/>
              </a:lnSpc>
              <a:buBlip>
                <a:blip r:embed="rId2"/>
              </a:buBlip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N-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Nitrit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(Nitrogen Removal)</a:t>
            </a:r>
          </a:p>
          <a:p>
            <a:pPr marL="860425" indent="-860425">
              <a:lnSpc>
                <a:spcPct val="80000"/>
              </a:lnSpc>
              <a:buBlip>
                <a:blip r:embed="rId2"/>
              </a:buBlip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N-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Nitrat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(Nitrogen Removal)</a:t>
            </a:r>
          </a:p>
          <a:p>
            <a:pPr marL="860425" indent="-860425">
              <a:lnSpc>
                <a:spcPct val="80000"/>
              </a:lnSpc>
              <a:buBlip>
                <a:blip r:embed="rId2"/>
              </a:buBlip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P-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Phospat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(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Phospourus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Removal)</a:t>
            </a:r>
          </a:p>
          <a:p>
            <a:pPr marL="860425" indent="-860425">
              <a:lnSpc>
                <a:spcPct val="80000"/>
              </a:lnSpc>
              <a:buBlip>
                <a:blip r:embed="rId2"/>
              </a:buBlip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21720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33015" y="1981200"/>
            <a:ext cx="66294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Bakteria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merupakan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mikroorganisme</a:t>
            </a:r>
            <a:r>
              <a:rPr lang="en-US" sz="2000" b="1" dirty="0">
                <a:latin typeface="Arial" charset="0"/>
              </a:rPr>
              <a:t> yang </a:t>
            </a:r>
            <a:r>
              <a:rPr lang="en-US" sz="2000" b="1" dirty="0" err="1">
                <a:latin typeface="Arial" charset="0"/>
              </a:rPr>
              <a:t>terbesar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jumlahnya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dalam</a:t>
            </a:r>
            <a:r>
              <a:rPr lang="en-US" sz="2000" b="1" dirty="0">
                <a:latin typeface="Arial" charset="0"/>
              </a:rPr>
              <a:t> activated sludge.</a:t>
            </a:r>
          </a:p>
          <a:p>
            <a:pPr algn="just"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sz="2000" b="1" dirty="0" err="1">
                <a:latin typeface="Arial" charset="0"/>
              </a:rPr>
              <a:t>Bakteria</a:t>
            </a:r>
            <a:r>
              <a:rPr lang="en-US" sz="2000" b="1" dirty="0">
                <a:latin typeface="Arial" charset="0"/>
              </a:rPr>
              <a:t> yang </a:t>
            </a:r>
            <a:r>
              <a:rPr lang="en-US" sz="2000" b="1" dirty="0" err="1">
                <a:latin typeface="Arial" charset="0"/>
              </a:rPr>
              <a:t>membutuhkan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komponen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organik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untuk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suplai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kebutuhan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karbon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dan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energi</a:t>
            </a:r>
            <a:r>
              <a:rPr lang="en-US" sz="2000" b="1" dirty="0">
                <a:latin typeface="Arial" charset="0"/>
              </a:rPr>
              <a:t> (</a:t>
            </a:r>
            <a:r>
              <a:rPr lang="en-US" sz="2000" b="1" dirty="0" err="1">
                <a:latin typeface="Arial" charset="0"/>
              </a:rPr>
              <a:t>bakteria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heterotrofik</a:t>
            </a:r>
            <a:r>
              <a:rPr lang="en-US" sz="2000" b="1" dirty="0">
                <a:latin typeface="Arial" charset="0"/>
              </a:rPr>
              <a:t>) </a:t>
            </a:r>
            <a:r>
              <a:rPr lang="en-US" sz="2000" b="1" dirty="0" err="1">
                <a:latin typeface="Arial" charset="0"/>
              </a:rPr>
              <a:t>lebih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dominan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dari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pada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bakteria</a:t>
            </a:r>
            <a:r>
              <a:rPr lang="en-US" sz="2000" b="1" dirty="0">
                <a:latin typeface="Arial" charset="0"/>
              </a:rPr>
              <a:t> yang </a:t>
            </a:r>
            <a:r>
              <a:rPr lang="en-US" sz="2000" b="1" dirty="0" err="1">
                <a:latin typeface="Arial" charset="0"/>
              </a:rPr>
              <a:t>menggunakan</a:t>
            </a:r>
            <a:r>
              <a:rPr lang="en-US" sz="2000" b="1" dirty="0">
                <a:latin typeface="Arial" charset="0"/>
              </a:rPr>
              <a:t>  </a:t>
            </a:r>
            <a:r>
              <a:rPr lang="en-US" sz="2000" b="1" dirty="0" err="1">
                <a:latin typeface="Arial" charset="0"/>
              </a:rPr>
              <a:t>komponen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inorganik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untuk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pertumbuhan</a:t>
            </a:r>
            <a:r>
              <a:rPr lang="en-US" sz="2000" b="1" dirty="0">
                <a:latin typeface="Arial" charset="0"/>
              </a:rPr>
              <a:t> cell (</a:t>
            </a:r>
            <a:r>
              <a:rPr lang="en-US" sz="2000" b="1" dirty="0" err="1">
                <a:latin typeface="Arial" charset="0"/>
              </a:rPr>
              <a:t>bakteria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autotrofik</a:t>
            </a:r>
            <a:r>
              <a:rPr lang="en-US" sz="2000" b="1" dirty="0">
                <a:latin typeface="Arial" charset="0"/>
              </a:rPr>
              <a:t>). </a:t>
            </a:r>
            <a:endParaRPr lang="en-GB" sz="2000" dirty="0">
              <a:latin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33015" y="1299064"/>
            <a:ext cx="6514605" cy="461665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Mikroorganisme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didalam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Air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Limbah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04356" y="1371600"/>
            <a:ext cx="6720444" cy="42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sz="2400" b="1" dirty="0" err="1">
                <a:latin typeface="Arial Rounded MT Bold" pitchFamily="34" charset="0"/>
              </a:rPr>
              <a:t>Bakteria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aerobik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maupun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bakteria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anaerobik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dapat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dijumpai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dalam</a:t>
            </a:r>
            <a:r>
              <a:rPr lang="en-US" sz="2400" b="1" dirty="0">
                <a:latin typeface="Arial Rounded MT Bold" pitchFamily="34" charset="0"/>
              </a:rPr>
              <a:t> activated sludge, </a:t>
            </a:r>
            <a:r>
              <a:rPr lang="en-US" sz="2400" b="1" dirty="0" err="1">
                <a:latin typeface="Arial Rounded MT Bold" pitchFamily="34" charset="0"/>
              </a:rPr>
              <a:t>tetapi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lebih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besar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lagi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jumlahnya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adalah</a:t>
            </a:r>
            <a:r>
              <a:rPr lang="en-US" sz="2400" b="1" dirty="0">
                <a:latin typeface="Arial Rounded MT Bold" pitchFamily="34" charset="0"/>
              </a:rPr>
              <a:t> species </a:t>
            </a:r>
            <a:r>
              <a:rPr lang="en-US" sz="2400" b="1" dirty="0" err="1">
                <a:latin typeface="Arial Rounded MT Bold" pitchFamily="34" charset="0"/>
              </a:rPr>
              <a:t>fakultatip</a:t>
            </a:r>
            <a:r>
              <a:rPr lang="en-US" sz="2400" b="1" dirty="0">
                <a:latin typeface="Arial Rounded MT Bold" pitchFamily="34" charset="0"/>
              </a:rPr>
              <a:t>, yang </a:t>
            </a:r>
            <a:r>
              <a:rPr lang="en-US" sz="2400" b="1" dirty="0" err="1">
                <a:latin typeface="Arial Rounded MT Bold" pitchFamily="34" charset="0"/>
              </a:rPr>
              <a:t>dapat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hidup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dengan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ketersediaan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oksigen</a:t>
            </a:r>
            <a:r>
              <a:rPr lang="en-US" sz="2400" b="1" dirty="0">
                <a:latin typeface="Arial Rounded MT Bold" pitchFamily="34" charset="0"/>
              </a:rPr>
              <a:t> yang </a:t>
            </a:r>
            <a:r>
              <a:rPr lang="en-US" sz="2400" b="1" dirty="0" err="1">
                <a:latin typeface="Arial Rounded MT Bold" pitchFamily="34" charset="0"/>
              </a:rPr>
              <a:t>cukup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maupun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dengan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oksigen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terlarut</a:t>
            </a:r>
            <a:r>
              <a:rPr lang="en-US" sz="2400" b="1" dirty="0">
                <a:latin typeface="Arial Rounded MT Bold" pitchFamily="34" charset="0"/>
              </a:rPr>
              <a:t> yang </a:t>
            </a:r>
            <a:r>
              <a:rPr lang="en-US" sz="2400" b="1" dirty="0" err="1">
                <a:latin typeface="Arial Rounded MT Bold" pitchFamily="34" charset="0"/>
              </a:rPr>
              <a:t>relatif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rendah</a:t>
            </a:r>
            <a:r>
              <a:rPr lang="en-US" sz="2400" b="1" dirty="0">
                <a:latin typeface="Arial Rounded MT Bold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GB" sz="2400" b="1" dirty="0">
              <a:latin typeface="Arial Rounded MT Bold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62000" y="33528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6096000" cy="5365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/>
              <a:t>anaerobik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238999" cy="1752600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Arial Rounded MT Bold" pitchFamily="34" charset="0"/>
              </a:rPr>
              <a:t>Beberapa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bakteri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anaerobik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menghasilkan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toksin</a:t>
            </a:r>
            <a:r>
              <a:rPr lang="en-US" dirty="0">
                <a:latin typeface="Arial Rounded MT Bold" pitchFamily="34" charset="0"/>
              </a:rPr>
              <a:t> (</a:t>
            </a:r>
            <a:r>
              <a:rPr lang="en-US" dirty="0" err="1">
                <a:latin typeface="Arial Rounded MT Bold" pitchFamily="34" charset="0"/>
              </a:rPr>
              <a:t>racun</a:t>
            </a:r>
            <a:r>
              <a:rPr lang="en-US" dirty="0">
                <a:latin typeface="Arial Rounded MT Bold" pitchFamily="34" charset="0"/>
              </a:rPr>
              <a:t>) </a:t>
            </a:r>
            <a:r>
              <a:rPr lang="en-US" dirty="0" err="1">
                <a:latin typeface="Arial Rounded MT Bold" pitchFamily="34" charset="0"/>
              </a:rPr>
              <a:t>seperti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toksin</a:t>
            </a:r>
            <a:r>
              <a:rPr lang="en-US" dirty="0">
                <a:latin typeface="Arial Rounded MT Bold" pitchFamily="34" charset="0"/>
              </a:rPr>
              <a:t> tetanus </a:t>
            </a:r>
            <a:r>
              <a:rPr lang="en-US" dirty="0" err="1">
                <a:latin typeface="Arial Rounded MT Bold" pitchFamily="34" charset="0"/>
              </a:rPr>
              <a:t>atau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botulinum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sangat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berbahaya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bagi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organisme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lebih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besar</a:t>
            </a:r>
            <a:r>
              <a:rPr lang="en-US" dirty="0">
                <a:latin typeface="Arial Rounded MT Bold" pitchFamily="34" charset="0"/>
              </a:rPr>
              <a:t>, </a:t>
            </a:r>
            <a:r>
              <a:rPr lang="en-US" dirty="0" err="1">
                <a:latin typeface="Arial Rounded MT Bold" pitchFamily="34" charset="0"/>
              </a:rPr>
              <a:t>termasuk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manusia</a:t>
            </a:r>
            <a:r>
              <a:rPr lang="en-US" dirty="0">
                <a:latin typeface="Arial Rounded MT Bold" pitchFamily="34" charset="0"/>
              </a:rPr>
              <a:t>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469083" y="-6927"/>
            <a:ext cx="233516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Wastewater Treatment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95400" y="1447800"/>
            <a:ext cx="685800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     Fungi, rotifer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protozoa </a:t>
            </a:r>
            <a:r>
              <a:rPr lang="en-US" dirty="0" err="1">
                <a:latin typeface="Arial Rounded MT Bold" pitchFamily="34" charset="0"/>
              </a:rPr>
              <a:t>juga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ada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activated sludge.  </a:t>
            </a:r>
            <a:r>
              <a:rPr lang="en-US" dirty="0" err="1">
                <a:latin typeface="Arial Rounded MT Bold" pitchFamily="34" charset="0"/>
              </a:rPr>
              <a:t>Mikroorganisme</a:t>
            </a:r>
            <a:r>
              <a:rPr lang="en-US" dirty="0">
                <a:latin typeface="Arial Rounded MT Bold" pitchFamily="34" charset="0"/>
              </a:rPr>
              <a:t> protozoa </a:t>
            </a:r>
            <a:r>
              <a:rPr lang="en-US" dirty="0" err="1">
                <a:latin typeface="Arial Rounded MT Bold" pitchFamily="34" charset="0"/>
              </a:rPr>
              <a:t>sebagian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besar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adalah</a:t>
            </a:r>
            <a:r>
              <a:rPr lang="en-US" dirty="0">
                <a:latin typeface="Arial Rounded MT Bold" pitchFamily="34" charset="0"/>
              </a:rPr>
              <a:t> species </a:t>
            </a:r>
            <a:r>
              <a:rPr lang="en-US" dirty="0" err="1">
                <a:latin typeface="Arial Rounded MT Bold" pitchFamily="34" charset="0"/>
              </a:rPr>
              <a:t>ciliata</a:t>
            </a:r>
            <a:r>
              <a:rPr lang="en-US" dirty="0">
                <a:latin typeface="Arial Rounded MT Bold" pitchFamily="34" charset="0"/>
              </a:rPr>
              <a:t>, </a:t>
            </a:r>
            <a:r>
              <a:rPr lang="en-US" dirty="0" err="1">
                <a:latin typeface="Arial Rounded MT Bold" pitchFamily="34" charset="0"/>
              </a:rPr>
              <a:t>tetapi</a:t>
            </a:r>
            <a:r>
              <a:rPr lang="en-US" dirty="0">
                <a:latin typeface="Arial Rounded MT Bold" pitchFamily="34" charset="0"/>
              </a:rPr>
              <a:t> protozoa flagella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amoeba </a:t>
            </a:r>
            <a:r>
              <a:rPr lang="en-US" dirty="0" err="1">
                <a:latin typeface="Arial Rounded MT Bold" pitchFamily="34" charset="0"/>
              </a:rPr>
              <a:t>kemungkinan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juga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ada</a:t>
            </a:r>
            <a:r>
              <a:rPr lang="en-US" dirty="0">
                <a:latin typeface="Arial Rounded MT Bold" pitchFamily="34" charset="0"/>
              </a:rPr>
              <a:t>.   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dirty="0">
                <a:latin typeface="Arial Rounded MT Bold" pitchFamily="34" charset="0"/>
              </a:rPr>
              <a:t>   </a:t>
            </a:r>
            <a:r>
              <a:rPr lang="en-US" dirty="0">
                <a:solidFill>
                  <a:srgbClr val="FFFFFF"/>
                </a:solidFill>
                <a:latin typeface="Arial Rounded MT Bold" pitchFamily="34" charset="0"/>
              </a:rPr>
              <a:t>    </a:t>
            </a:r>
            <a:r>
              <a:rPr lang="en-US" dirty="0">
                <a:latin typeface="Arial Rounded MT Bold" pitchFamily="34" charset="0"/>
              </a:rPr>
              <a:t>Protozoa </a:t>
            </a:r>
            <a:r>
              <a:rPr lang="en-US" dirty="0" err="1">
                <a:latin typeface="Arial Rounded MT Bold" pitchFamily="34" charset="0"/>
              </a:rPr>
              <a:t>seringkali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digunakan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sebagai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indikator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activated sludge,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species </a:t>
            </a:r>
            <a:r>
              <a:rPr lang="en-US" dirty="0" err="1">
                <a:latin typeface="Arial Rounded MT Bold" pitchFamily="34" charset="0"/>
              </a:rPr>
              <a:t>ciliata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merupakan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instrumen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utama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penghilangan</a:t>
            </a:r>
            <a:r>
              <a:rPr lang="en-US" dirty="0">
                <a:latin typeface="Arial Rounded MT Bold" pitchFamily="34" charset="0"/>
              </a:rPr>
              <a:t> Escherichia coli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air </a:t>
            </a:r>
            <a:r>
              <a:rPr lang="en-US" dirty="0" err="1">
                <a:latin typeface="Arial Rounded MT Bold" pitchFamily="34" charset="0"/>
              </a:rPr>
              <a:t>limbah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domestik</a:t>
            </a:r>
            <a:r>
              <a:rPr lang="en-US" dirty="0">
                <a:latin typeface="Arial Rounded MT Bold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dirty="0">
                <a:solidFill>
                  <a:srgbClr val="00FFFF"/>
                </a:solidFill>
                <a:latin typeface="Arial Rounded MT Bold" pitchFamily="34" charset="0"/>
              </a:rPr>
              <a:t>    </a:t>
            </a:r>
            <a:endParaRPr lang="en-GB" dirty="0">
              <a:solidFill>
                <a:srgbClr val="00FF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584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399" y="2819400"/>
            <a:ext cx="670560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63550" indent="-463550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II. 	PROSES  ANAEROBIK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469083" y="221673"/>
            <a:ext cx="233516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Wastewater Treatment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1" y="3048000"/>
            <a:ext cx="71628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oudy Stout" pitchFamily="18" charset="0"/>
              </a:rPr>
              <a:t>I. METODE BIOLOGIS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oudy Stou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7100" y="1828800"/>
            <a:ext cx="7737143" cy="3048000"/>
          </a:xfrm>
        </p:spPr>
        <p:txBody>
          <a:bodyPr>
            <a:normAutofit/>
          </a:bodyPr>
          <a:lstStyle/>
          <a:p>
            <a:pPr marL="463550" indent="-463550">
              <a:buBlip>
                <a:blip r:embed="rId2"/>
              </a:buBlip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Anaerobik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adalah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kata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teknis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secara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harfiah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berarti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"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tanpa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udara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" (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dimana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"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udara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"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biasanya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berarti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oksigen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).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 marL="463550" indent="-463550">
              <a:buBlip>
                <a:blip r:embed="rId2"/>
              </a:buBlip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Kata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yang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berlawanan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dengannya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adalah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aerobik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limbah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tidak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adanya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oksigen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dinamakan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sebagai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'anoxic';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sedangkan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anaerobik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digunakan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untuk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mengindikasikan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tidak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adanya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akseptor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elektron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nitrat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sulfat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atau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oksigen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)</a:t>
            </a:r>
          </a:p>
          <a:p>
            <a:pPr>
              <a:buBlip>
                <a:blip r:embed="rId2"/>
              </a:buBlip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69083" y="-6927"/>
            <a:ext cx="233516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Wastewater Treatment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391400" cy="487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Anaerobik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juga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dapat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merujuk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: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 marL="519113" lvl="0" indent="-519113" algn="just">
              <a:buBlip>
                <a:blip r:embed="rId2"/>
              </a:buBlip>
            </a:pPr>
            <a:r>
              <a:rPr lang="en-US" sz="2000" u="sng" dirty="0" err="1">
                <a:solidFill>
                  <a:schemeClr val="tx1"/>
                </a:solidFill>
                <a:latin typeface="Arial Rounded MT Bold" pitchFamily="34" charset="0"/>
                <a:hlinkClick r:id="rId3" tooltip="Aktivitas anaerobik (halaman belum tersedia)"/>
              </a:rPr>
              <a:t>Aktivitas</a:t>
            </a:r>
            <a:r>
              <a:rPr lang="en-US" sz="2000" u="sng" dirty="0">
                <a:solidFill>
                  <a:schemeClr val="tx1"/>
                </a:solidFill>
                <a:latin typeface="Arial Rounded MT Bold" pitchFamily="34" charset="0"/>
                <a:hlinkClick r:id="rId3" tooltip="Aktivitas anaerobik (halaman belum tersedia)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Arial Rounded MT Bold" pitchFamily="34" charset="0"/>
                <a:hlinkClick r:id="rId3" tooltip="Aktivitas anaerobik (halaman belum tersedia)"/>
              </a:rPr>
              <a:t>anaerobik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pemecahan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bahan-bahan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organis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oleh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u="sng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hlinkClick r:id="rId4" tooltip="Bakteri"/>
              </a:rPr>
              <a:t>bakteri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keadaan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tanpa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oksigen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 marL="519113" lvl="0" indent="-519113" algn="just">
              <a:buBlip>
                <a:blip r:embed="rId2"/>
              </a:buBlip>
            </a:pPr>
            <a:r>
              <a:rPr lang="en-US" sz="2000" u="sng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hlinkClick r:id="rId5" tooltip="Anaerobik (olahraga) (halaman belum tersedia)"/>
              </a:rPr>
              <a:t>Latihan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hlinkClick r:id="rId5" tooltip="Anaerobik (olahraga) (halaman belum tersedia)"/>
              </a:rPr>
              <a:t> </a:t>
            </a:r>
            <a:r>
              <a:rPr lang="en-US" sz="2000" u="sng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hlinkClick r:id="rId5" tooltip="Anaerobik (olahraga) (halaman belum tersedia)"/>
              </a:rPr>
              <a:t>anaerobik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merupakan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salah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satu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bentuk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latihan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olah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raga.</a:t>
            </a:r>
          </a:p>
          <a:p>
            <a:pPr marL="519113" lvl="0" indent="-519113" algn="just">
              <a:buBlip>
                <a:blip r:embed="rId2"/>
              </a:buBlip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Anaerobik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glikolisis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perubahan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dari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gula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menjadi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alkohol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menggunakan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ragi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-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lihat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u="sng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hlinkClick r:id="rId6" tooltip="Fermentasi"/>
              </a:rPr>
              <a:t>Fermentasi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 marL="519113" lvl="0" indent="-519113" algn="just">
              <a:buBlip>
                <a:blip r:embed="rId2"/>
              </a:buBlip>
            </a:pPr>
            <a:r>
              <a:rPr lang="en-US" sz="2000" u="sng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hlinkClick r:id="rId7" tooltip="Organisme anaerobik"/>
              </a:rPr>
              <a:t>Organisme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hlinkClick r:id="rId7" tooltip="Organisme anaerobik"/>
              </a:rPr>
              <a:t> </a:t>
            </a:r>
            <a:r>
              <a:rPr lang="en-US" sz="2000" u="sng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hlinkClick r:id="rId7" tooltip="Organisme anaerobik"/>
              </a:rPr>
              <a:t>anaerobik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setiap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u="sng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hlinkClick r:id="rId8" tooltip="Organisme"/>
              </a:rPr>
              <a:t>organisme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tidak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membutuhkan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oksigen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untuk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tumbuh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 marL="519113" lvl="0" indent="-519113" algn="just">
              <a:buBlip>
                <a:blip r:embed="rId2"/>
              </a:buBlip>
            </a:pPr>
            <a:r>
              <a:rPr lang="en-US" sz="2000" u="sng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hlinkClick r:id="rId9" tooltip="Respirasi anaerobik (halaman belum tersedia)"/>
              </a:rPr>
              <a:t>Respirasi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hlinkClick r:id="rId9" tooltip="Respirasi anaerobik (halaman belum tersedia)"/>
              </a:rPr>
              <a:t> </a:t>
            </a:r>
            <a:r>
              <a:rPr lang="en-US" sz="2000" u="sng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hlinkClick r:id="rId9" tooltip="Respirasi anaerobik (halaman belum tersedia)"/>
              </a:rPr>
              <a:t>anaerobik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oksidasi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molekul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tanpa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oksigen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</a:t>
            </a:r>
          </a:p>
          <a:p>
            <a:pPr marL="519113" lvl="0" indent="-519113" algn="just">
              <a:buBlip>
                <a:blip r:embed="rId2"/>
              </a:buBlip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Oksidasi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ammonium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anaerobik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anammox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proses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mikrobial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manggabungkan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hlinkClick r:id="rId10" tooltip="Ammonium (halaman belum tersedia)"/>
              </a:rPr>
              <a:t>ammonium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u="sng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hlinkClick r:id="rId11" tooltip="Nitrit (halaman belum tersedia)"/>
              </a:rPr>
              <a:t>nitrit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69083" y="-6927"/>
            <a:ext cx="233516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Wastewater Treatment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399" y="990600"/>
            <a:ext cx="5173683" cy="60960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Organisme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Anaerobik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391400" cy="4114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Organisme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anaerobik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atau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anaerob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adalah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setiap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ogganisme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yang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tidak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memerlukan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oksigen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untuk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tumbuh</a:t>
            </a:r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Anaerob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obligat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mati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bila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terpapar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oksigen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kadar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atmosfer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Anaerob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fakultatif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dapat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menggunakan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oksigen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jika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tersedia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Organisme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aerotoleran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dapat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hidup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walaupun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terdapat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oksigen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di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sekitarnya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tetapi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mereka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tetap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anaerobik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karena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mereka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tidak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menggunakan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oksigen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sebagai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terminal electron acceptor (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akseptor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elektron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terminal).</a:t>
            </a:r>
          </a:p>
          <a:p>
            <a:pPr algn="just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	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69083" y="-6927"/>
            <a:ext cx="233516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Wastewater Treatment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7086600" cy="1066800"/>
          </a:xfrm>
        </p:spPr>
        <p:txBody>
          <a:bodyPr/>
          <a:lstStyle/>
          <a:p>
            <a:r>
              <a:rPr lang="en-US" dirty="0">
                <a:latin typeface="Arial Rounded MT Bold" pitchFamily="34" charset="0"/>
              </a:rPr>
              <a:t>Proses </a:t>
            </a:r>
            <a:r>
              <a:rPr lang="en-US" dirty="0" err="1">
                <a:latin typeface="Arial Rounded MT Bold" pitchFamily="34" charset="0"/>
              </a:rPr>
              <a:t>pengolahan</a:t>
            </a:r>
            <a:r>
              <a:rPr lang="en-US" dirty="0">
                <a:latin typeface="Arial Rounded MT Bold" pitchFamily="34" charset="0"/>
              </a:rPr>
              <a:t> anaerobic </a:t>
            </a:r>
            <a:r>
              <a:rPr lang="en-US" dirty="0" err="1">
                <a:latin typeface="Arial Rounded MT Bold" pitchFamily="34" charset="0"/>
              </a:rPr>
              <a:t>teridi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dari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dua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sistim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yaitu</a:t>
            </a:r>
            <a:r>
              <a:rPr lang="en-US" dirty="0" smtClean="0">
                <a:latin typeface="Arial Rounded MT Bold" pitchFamily="34" charset="0"/>
              </a:rPr>
              <a:t> :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2667000"/>
            <a:ext cx="7162800" cy="3505200"/>
          </a:xfrm>
        </p:spPr>
        <p:txBody>
          <a:bodyPr/>
          <a:lstStyle/>
          <a:p>
            <a:pPr marL="514350" indent="-514350" algn="l">
              <a:buFont typeface="+mj-lt"/>
              <a:buAutoNum type="romanUcPeriod"/>
            </a:pPr>
            <a:r>
              <a:rPr lang="en-US" sz="3200" dirty="0" smtClean="0">
                <a:latin typeface="Arial Rounded MT Bold" pitchFamily="34" charset="0"/>
              </a:rPr>
              <a:t>  </a:t>
            </a:r>
            <a:r>
              <a:rPr lang="en-US" sz="3200" dirty="0" err="1" smtClean="0">
                <a:latin typeface="Arial Rounded MT Bold" pitchFamily="34" charset="0"/>
              </a:rPr>
              <a:t>Sistem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>
                <a:latin typeface="Arial Rounded MT Bold" pitchFamily="34" charset="0"/>
              </a:rPr>
              <a:t>Anaerobic Filter (</a:t>
            </a:r>
            <a:r>
              <a:rPr lang="en-US" sz="3200" dirty="0" err="1">
                <a:latin typeface="Arial Rounded MT Bold" pitchFamily="34" charset="0"/>
              </a:rPr>
              <a:t>atau</a:t>
            </a: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dirty="0" err="1">
                <a:latin typeface="Arial Rounded MT Bold" pitchFamily="34" charset="0"/>
              </a:rPr>
              <a:t>dikenal</a:t>
            </a: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dirty="0" err="1">
                <a:latin typeface="Arial Rounded MT Bold" pitchFamily="34" charset="0"/>
              </a:rPr>
              <a:t>juga</a:t>
            </a: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dengan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sebutan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>
                <a:latin typeface="Arial Rounded MT Bold" pitchFamily="34" charset="0"/>
              </a:rPr>
              <a:t>Fixed Bed </a:t>
            </a:r>
            <a:r>
              <a:rPr lang="en-US" sz="3200" dirty="0" err="1">
                <a:latin typeface="Arial Rounded MT Bold" pitchFamily="34" charset="0"/>
              </a:rPr>
              <a:t>atau</a:t>
            </a:r>
            <a:r>
              <a:rPr lang="en-US" sz="3200" dirty="0">
                <a:latin typeface="Arial Rounded MT Bold" pitchFamily="34" charset="0"/>
              </a:rPr>
              <a:t> Fixed Film Reactor), </a:t>
            </a:r>
            <a:endParaRPr lang="en-US" sz="3200" dirty="0" smtClean="0">
              <a:latin typeface="Arial Rounded MT Bold" pitchFamily="34" charset="0"/>
            </a:endParaRPr>
          </a:p>
          <a:p>
            <a:pPr marL="514350" indent="-514350" algn="l">
              <a:buFont typeface="+mj-lt"/>
              <a:buAutoNum type="romanUcPeriod"/>
            </a:pP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Sistem</a:t>
            </a:r>
            <a:r>
              <a:rPr lang="en-US" sz="3200" dirty="0" smtClean="0">
                <a:latin typeface="Arial Rounded MT Bold" pitchFamily="34" charset="0"/>
              </a:rPr>
              <a:t>  </a:t>
            </a:r>
            <a:r>
              <a:rPr lang="en-US" sz="3200" dirty="0">
                <a:latin typeface="Arial Rounded MT Bold" pitchFamily="34" charset="0"/>
              </a:rPr>
              <a:t>proses </a:t>
            </a:r>
            <a:r>
              <a:rPr lang="en-US" sz="3200" dirty="0" err="1">
                <a:latin typeface="Arial Rounded MT Bold" pitchFamily="34" charset="0"/>
              </a:rPr>
              <a:t>kontak</a:t>
            </a: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dirty="0" err="1">
                <a:latin typeface="Arial Rounded MT Bold" pitchFamily="34" charset="0"/>
              </a:rPr>
              <a:t>anearobik</a:t>
            </a:r>
            <a:endParaRPr lang="en-US" sz="3200" b="1" dirty="0">
              <a:latin typeface="Arial Rounded MT Bold" pitchFamily="34" charset="0"/>
            </a:endParaRPr>
          </a:p>
          <a:p>
            <a:pPr marL="514350" indent="-514350" algn="l">
              <a:buFont typeface="+mj-lt"/>
              <a:buAutoNum type="romanUcPeriod"/>
            </a:pP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69083" y="381000"/>
            <a:ext cx="233516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Wastewater Treatment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2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066800"/>
            <a:ext cx="3505200" cy="304800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Sistim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Anaerobic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Filter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088709" y="1905000"/>
            <a:ext cx="7696200" cy="4419600"/>
          </a:xfrm>
        </p:spPr>
        <p:txBody>
          <a:bodyPr>
            <a:noAutofit/>
          </a:bodyPr>
          <a:lstStyle/>
          <a:p>
            <a:pPr algn="just"/>
            <a:r>
              <a:rPr lang="en-US" sz="1800" dirty="0" err="1">
                <a:latin typeface="Arial Rounded MT Bold" pitchFamily="34" charset="0"/>
              </a:rPr>
              <a:t>Pada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sistem</a:t>
            </a:r>
            <a:r>
              <a:rPr lang="en-US" sz="1800" dirty="0">
                <a:latin typeface="Arial Rounded MT Bold" pitchFamily="34" charset="0"/>
              </a:rPr>
              <a:t> septic tank </a:t>
            </a:r>
            <a:r>
              <a:rPr lang="en-US" sz="1800" dirty="0" err="1">
                <a:latin typeface="Arial Rounded MT Bold" pitchFamily="34" charset="0"/>
              </a:rPr>
              <a:t>dan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imhoff</a:t>
            </a:r>
            <a:r>
              <a:rPr lang="en-US" sz="1800" dirty="0">
                <a:latin typeface="Arial Rounded MT Bold" pitchFamily="34" charset="0"/>
              </a:rPr>
              <a:t> tank yang </a:t>
            </a:r>
            <a:r>
              <a:rPr lang="en-US" sz="1800" dirty="0" err="1">
                <a:latin typeface="Arial Rounded MT Bold" pitchFamily="34" charset="0"/>
              </a:rPr>
              <a:t>telah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dibahas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diatas</a:t>
            </a:r>
            <a:r>
              <a:rPr lang="en-US" sz="1800" dirty="0">
                <a:latin typeface="Arial Rounded MT Bold" pitchFamily="34" charset="0"/>
              </a:rPr>
              <a:t> proses yang </a:t>
            </a:r>
            <a:r>
              <a:rPr lang="en-US" sz="1800" dirty="0" err="1">
                <a:latin typeface="Arial Rounded MT Bold" pitchFamily="34" charset="0"/>
              </a:rPr>
              <a:t>terjadi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adalah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sedimentasi</a:t>
            </a:r>
            <a:r>
              <a:rPr lang="en-US" sz="1800" dirty="0">
                <a:latin typeface="Arial Rounded MT Bold" pitchFamily="34" charset="0"/>
              </a:rPr>
              <a:t> (</a:t>
            </a:r>
            <a:r>
              <a:rPr lang="en-US" sz="1800" dirty="0" err="1">
                <a:latin typeface="Arial Rounded MT Bold" pitchFamily="34" charset="0"/>
              </a:rPr>
              <a:t>pengendapan</a:t>
            </a:r>
            <a:r>
              <a:rPr lang="en-US" sz="1800" dirty="0">
                <a:latin typeface="Arial Rounded MT Bold" pitchFamily="34" charset="0"/>
              </a:rPr>
              <a:t>) </a:t>
            </a:r>
            <a:r>
              <a:rPr lang="en-US" sz="1800" dirty="0" err="1">
                <a:latin typeface="Arial Rounded MT Bold" pitchFamily="34" charset="0"/>
              </a:rPr>
              <a:t>dari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bahan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bahan</a:t>
            </a:r>
            <a:r>
              <a:rPr lang="en-US" sz="1800" dirty="0">
                <a:latin typeface="Arial Rounded MT Bold" pitchFamily="34" charset="0"/>
              </a:rPr>
              <a:t> yang </a:t>
            </a:r>
            <a:r>
              <a:rPr lang="en-US" sz="1800" dirty="0" err="1">
                <a:latin typeface="Arial Rounded MT Bold" pitchFamily="34" charset="0"/>
              </a:rPr>
              <a:t>dapat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terendapkan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seterusnya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terjadi</a:t>
            </a:r>
            <a:r>
              <a:rPr lang="en-US" sz="1800" dirty="0">
                <a:latin typeface="Arial Rounded MT Bold" pitchFamily="34" charset="0"/>
              </a:rPr>
              <a:t> proses digestion/</a:t>
            </a:r>
            <a:r>
              <a:rPr lang="en-US" sz="1800" dirty="0" err="1">
                <a:latin typeface="Arial Rounded MT Bold" pitchFamily="34" charset="0"/>
              </a:rPr>
              <a:t>penguraian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dari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bahan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terendapkan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tersebut</a:t>
            </a:r>
            <a:r>
              <a:rPr lang="en-US" sz="1800" dirty="0">
                <a:latin typeface="Arial Rounded MT Bold" pitchFamily="34" charset="0"/>
              </a:rPr>
              <a:t>.</a:t>
            </a:r>
          </a:p>
          <a:p>
            <a:pPr algn="just"/>
            <a:r>
              <a:rPr lang="en-US" sz="1800" dirty="0" err="1">
                <a:latin typeface="Arial Rounded MT Bold" pitchFamily="34" charset="0"/>
              </a:rPr>
              <a:t>Sedangkan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kandungan</a:t>
            </a:r>
            <a:r>
              <a:rPr lang="en-US" sz="1800" dirty="0">
                <a:latin typeface="Arial Rounded MT Bold" pitchFamily="34" charset="0"/>
              </a:rPr>
              <a:t> yang </a:t>
            </a:r>
            <a:r>
              <a:rPr lang="en-US" sz="1800" dirty="0" err="1">
                <a:latin typeface="Arial Rounded MT Bold" pitchFamily="34" charset="0"/>
              </a:rPr>
              <a:t>masih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terikut</a:t>
            </a:r>
            <a:r>
              <a:rPr lang="en-US" sz="1800" dirty="0">
                <a:latin typeface="Arial Rounded MT Bold" pitchFamily="34" charset="0"/>
              </a:rPr>
              <a:t> (</a:t>
            </a:r>
            <a:r>
              <a:rPr lang="en-US" sz="1800" dirty="0" err="1">
                <a:latin typeface="Arial Rounded MT Bold" pitchFamily="34" charset="0"/>
              </a:rPr>
              <a:t>tidak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terendapkan</a:t>
            </a:r>
            <a:r>
              <a:rPr lang="en-US" sz="1800" dirty="0">
                <a:latin typeface="Arial Rounded MT Bold" pitchFamily="34" charset="0"/>
              </a:rPr>
              <a:t>) </a:t>
            </a:r>
            <a:r>
              <a:rPr lang="en-US" sz="1800" dirty="0" err="1">
                <a:latin typeface="Arial Rounded MT Bold" pitchFamily="34" charset="0"/>
              </a:rPr>
              <a:t>praktis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tidak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mengalami</a:t>
            </a:r>
            <a:r>
              <a:rPr lang="en-US" sz="1800" dirty="0">
                <a:latin typeface="Arial Rounded MT Bold" pitchFamily="34" charset="0"/>
              </a:rPr>
              <a:t> proses </a:t>
            </a:r>
            <a:r>
              <a:rPr lang="en-US" sz="1800" dirty="0" err="1">
                <a:latin typeface="Arial Rounded MT Bold" pitchFamily="34" charset="0"/>
              </a:rPr>
              <a:t>apapun</a:t>
            </a:r>
            <a:r>
              <a:rPr lang="en-US" sz="1800" dirty="0">
                <a:latin typeface="Arial Rounded MT Bold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 Rounded MT Bold" pitchFamily="34" charset="0"/>
              </a:rPr>
              <a:t>Anaerobic Filter (</a:t>
            </a:r>
            <a:r>
              <a:rPr lang="en-US" sz="1800" dirty="0" err="1">
                <a:latin typeface="Arial Rounded MT Bold" pitchFamily="34" charset="0"/>
              </a:rPr>
              <a:t>atau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dikenal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juga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dengan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sebutan</a:t>
            </a:r>
            <a:r>
              <a:rPr lang="en-US" sz="1800" dirty="0">
                <a:latin typeface="Arial Rounded MT Bold" pitchFamily="34" charset="0"/>
              </a:rPr>
              <a:t> Fixed Bed </a:t>
            </a:r>
            <a:r>
              <a:rPr lang="en-US" sz="1800" dirty="0" err="1">
                <a:latin typeface="Arial Rounded MT Bold" pitchFamily="34" charset="0"/>
              </a:rPr>
              <a:t>atau</a:t>
            </a:r>
            <a:r>
              <a:rPr lang="en-US" sz="1800" dirty="0">
                <a:latin typeface="Arial Rounded MT Bold" pitchFamily="34" charset="0"/>
              </a:rPr>
              <a:t> Fixed Film Reactor) </a:t>
            </a:r>
            <a:r>
              <a:rPr lang="en-US" sz="1800" dirty="0" err="1">
                <a:latin typeface="Arial Rounded MT Bold" pitchFamily="34" charset="0"/>
              </a:rPr>
              <a:t>mempunyai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prinsip</a:t>
            </a:r>
            <a:r>
              <a:rPr lang="en-US" sz="1800" dirty="0">
                <a:latin typeface="Arial Rounded MT Bold" pitchFamily="34" charset="0"/>
              </a:rPr>
              <a:t> yang </a:t>
            </a:r>
            <a:r>
              <a:rPr lang="en-US" sz="1800" dirty="0" err="1">
                <a:latin typeface="Arial Rounded MT Bold" pitchFamily="34" charset="0"/>
              </a:rPr>
              <a:t>berbeda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dengan</a:t>
            </a:r>
            <a:r>
              <a:rPr lang="en-US" sz="1800" dirty="0">
                <a:latin typeface="Arial Rounded MT Bold" pitchFamily="34" charset="0"/>
              </a:rPr>
              <a:t> septic tank &amp; </a:t>
            </a:r>
            <a:r>
              <a:rPr lang="en-US" sz="1800" dirty="0" err="1">
                <a:latin typeface="Arial Rounded MT Bold" pitchFamily="34" charset="0"/>
              </a:rPr>
              <a:t>imhoff</a:t>
            </a:r>
            <a:r>
              <a:rPr lang="en-US" sz="1800" dirty="0">
                <a:latin typeface="Arial Rounded MT Bold" pitchFamily="34" charset="0"/>
              </a:rPr>
              <a:t> tank, </a:t>
            </a:r>
            <a:r>
              <a:rPr lang="en-US" sz="1800" dirty="0" err="1">
                <a:latin typeface="Arial Rounded MT Bold" pitchFamily="34" charset="0"/>
              </a:rPr>
              <a:t>karena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sistem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ini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justru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diharapkan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untuk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memoroses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bahan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bahan</a:t>
            </a:r>
            <a:r>
              <a:rPr lang="en-US" sz="1800" dirty="0">
                <a:latin typeface="Arial Rounded MT Bold" pitchFamily="34" charset="0"/>
              </a:rPr>
              <a:t> yang </a:t>
            </a:r>
            <a:r>
              <a:rPr lang="en-US" sz="1800" dirty="0" err="1">
                <a:latin typeface="Arial Rounded MT Bold" pitchFamily="34" charset="0"/>
              </a:rPr>
              <a:t>tidak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terendapkan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bahan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padat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terlarut</a:t>
            </a:r>
            <a:r>
              <a:rPr lang="en-US" sz="1800" dirty="0">
                <a:latin typeface="Arial Rounded MT Bold" pitchFamily="34" charset="0"/>
              </a:rPr>
              <a:t> (dissolved solid) </a:t>
            </a:r>
            <a:r>
              <a:rPr lang="en-US" sz="1800" dirty="0" err="1">
                <a:latin typeface="Arial Rounded MT Bold" pitchFamily="34" charset="0"/>
              </a:rPr>
              <a:t>dengan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cara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mengkontakkan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dengan</a:t>
            </a:r>
            <a:r>
              <a:rPr lang="en-US" sz="1800" dirty="0">
                <a:latin typeface="Arial Rounded MT Bold" pitchFamily="34" charset="0"/>
              </a:rPr>
              <a:t> surplus </a:t>
            </a:r>
            <a:r>
              <a:rPr lang="en-US" sz="1800" dirty="0" err="1">
                <a:latin typeface="Arial Rounded MT Bold" pitchFamily="34" charset="0"/>
              </a:rPr>
              <a:t>mikro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organisme</a:t>
            </a:r>
            <a:r>
              <a:rPr lang="en-US" sz="1800" dirty="0">
                <a:latin typeface="Arial Rounded MT Bold" pitchFamily="34" charset="0"/>
              </a:rPr>
              <a:t>. </a:t>
            </a:r>
            <a:r>
              <a:rPr lang="en-US" sz="1800" dirty="0" err="1">
                <a:latin typeface="Arial Rounded MT Bold" pitchFamily="34" charset="0"/>
              </a:rPr>
              <a:t>Mikro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organisme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tersebut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akan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menguraikan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bahan</a:t>
            </a:r>
            <a:r>
              <a:rPr lang="en-US" sz="1800" dirty="0">
                <a:latin typeface="Arial Rounded MT Bold" pitchFamily="34" charset="0"/>
              </a:rPr>
              <a:t> organic </a:t>
            </a:r>
            <a:r>
              <a:rPr lang="en-US" sz="1800" dirty="0" err="1">
                <a:latin typeface="Arial Rounded MT Bold" pitchFamily="34" charset="0"/>
              </a:rPr>
              <a:t>terlarut</a:t>
            </a:r>
            <a:r>
              <a:rPr lang="en-US" sz="1800" dirty="0">
                <a:latin typeface="Arial Rounded MT Bold" pitchFamily="34" charset="0"/>
              </a:rPr>
              <a:t> (dissolved organic) </a:t>
            </a:r>
            <a:r>
              <a:rPr lang="en-US" sz="1800" dirty="0" err="1">
                <a:latin typeface="Arial Rounded MT Bold" pitchFamily="34" charset="0"/>
              </a:rPr>
              <a:t>dan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bahan</a:t>
            </a:r>
            <a:r>
              <a:rPr lang="en-US" sz="1800" dirty="0">
                <a:latin typeface="Arial Rounded MT Bold" pitchFamily="34" charset="0"/>
              </a:rPr>
              <a:t> organic yang </a:t>
            </a:r>
            <a:r>
              <a:rPr lang="en-US" sz="1800" dirty="0" err="1">
                <a:latin typeface="Arial Rounded MT Bold" pitchFamily="34" charset="0"/>
              </a:rPr>
              <a:t>terdispersi</a:t>
            </a:r>
            <a:r>
              <a:rPr lang="en-US" sz="1800" dirty="0">
                <a:latin typeface="Arial Rounded MT Bold" pitchFamily="34" charset="0"/>
              </a:rPr>
              <a:t> (dispersed organic) yang </a:t>
            </a:r>
            <a:r>
              <a:rPr lang="en-US" sz="1800" dirty="0" err="1">
                <a:latin typeface="Arial Rounded MT Bold" pitchFamily="34" charset="0"/>
              </a:rPr>
              <a:t>ada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didalam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limbah</a:t>
            </a:r>
            <a:r>
              <a:rPr lang="en-US" sz="1800" dirty="0">
                <a:latin typeface="Arial Rounded MT Bold" pitchFamily="34" charset="0"/>
              </a:rPr>
              <a:t>.</a:t>
            </a:r>
          </a:p>
          <a:p>
            <a:pPr algn="just"/>
            <a:endParaRPr lang="en-US" sz="1800" dirty="0">
              <a:latin typeface="Arial Rounded MT Bold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69083" y="-6927"/>
            <a:ext cx="233516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Wastewater Treatment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5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4215" y="2286000"/>
            <a:ext cx="6069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/>
              </a:solidFill>
              <a:latin typeface="Arial Rounded MT Bold" pitchFamily="34" charset="0"/>
            </a:endParaRPr>
          </a:p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Arial Rounded MT Bold" pitchFamily="34" charset="0"/>
              </a:rPr>
              <a:t>III.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Arial Rounded MT Bold" pitchFamily="34" charset="0"/>
              </a:rPr>
              <a:t>	PROSES AEROBIK  </a:t>
            </a:r>
          </a:p>
          <a:p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562600" y="152400"/>
            <a:ext cx="340196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/>
              <a:t>Wastewater Treatment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57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1981200"/>
            <a:ext cx="7620000" cy="2514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Proses aerobic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dapat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dilakukan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dua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mekanisme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dasar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yaitu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;</a:t>
            </a:r>
          </a:p>
          <a:p>
            <a:pPr algn="l"/>
            <a:endParaRPr lang="en-US" b="1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Proses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pembentukan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Suspensi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Proses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pelekatan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Suspensi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 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562600" y="152400"/>
            <a:ext cx="340196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/>
              <a:t>Wastewater Treatment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24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239000" cy="4525963"/>
          </a:xfrm>
        </p:spPr>
        <p:txBody>
          <a:bodyPr>
            <a:normAutofit fontScale="92500" lnSpcReduction="20000"/>
          </a:bodyPr>
          <a:lstStyle/>
          <a:p>
            <a:pPr marL="463550" indent="-463550">
              <a:buBlip>
                <a:blip r:embed="rId2"/>
              </a:buBlip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Proses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pembentukan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suspensi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merupakan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interaksi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antara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mikroorganisme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limbah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sehingga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membentuk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gumpulan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menjadi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massa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flokulan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mampu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bergerak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sesuai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arah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aliran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limbah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.</a:t>
            </a:r>
          </a:p>
          <a:p>
            <a:pPr marL="463550" indent="-463550">
              <a:buBlip>
                <a:blip r:embed="rId2"/>
              </a:buBlip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Pengadukan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agitasi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)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campuran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limbah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mikroorganisme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membuat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mikrobah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tetap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berada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tersuspensi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.</a:t>
            </a:r>
          </a:p>
          <a:p>
            <a:pPr marL="463550" indent="-463550">
              <a:buBlip>
                <a:blip r:embed="rId2"/>
              </a:buBlip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Proses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pelekatan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Suspensi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yaitu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proses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peningkatan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mikroorganisme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dapat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berupah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batu-batuan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pasir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lembaran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plastic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bijian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plastic.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463550" indent="-463550">
              <a:buBlip>
                <a:blip r:embed="rId2"/>
              </a:buBlip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Perbedaan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kedua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jenis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proses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tergantung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jenis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padatan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terkandung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limbah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.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463550" indent="-463550">
              <a:buBlip>
                <a:blip r:embed="rId2"/>
              </a:buBlip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Proses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pembentukan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 suspense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dipergunakan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limbahyang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ndominan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mengandung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senyawa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tersuspensi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sedangan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proses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pelekatan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suspensi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dipergunakan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limbah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mengandung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senyawa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terlarut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.</a:t>
            </a:r>
          </a:p>
          <a:p>
            <a:pPr>
              <a:buBlip>
                <a:blip r:embed="rId2"/>
              </a:buBlip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562600" y="152400"/>
            <a:ext cx="340196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/>
              <a:t>Wastewater Treatment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63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stewater &#10;Treatment Anaerobic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699" y="685800"/>
            <a:ext cx="78105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62600" y="152400"/>
            <a:ext cx="340196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/>
              <a:t>Wastewater Treatment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8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609600" y="990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229379" name="Picture 3" descr="Sistem I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3" y="119062"/>
            <a:ext cx="8532318" cy="6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4648200" cy="533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Aerobik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(Extended Aeration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)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543800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 </a:t>
            </a:r>
            <a:r>
              <a:rPr lang="en-US" sz="5100" dirty="0" err="1" smtClean="0">
                <a:latin typeface="Arial Rounded MT Bold" pitchFamily="34" charset="0"/>
              </a:rPr>
              <a:t>Kelebihan</a:t>
            </a:r>
            <a:endParaRPr lang="en-US" sz="51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 </a:t>
            </a:r>
            <a:endParaRPr lang="en-US" sz="2800" dirty="0">
              <a:latin typeface="Arial Rounded MT Bold" pitchFamily="34" charset="0"/>
            </a:endParaRPr>
          </a:p>
          <a:p>
            <a:r>
              <a:rPr lang="en-US" sz="4500" dirty="0" err="1">
                <a:latin typeface="Arial Rounded MT Bold" pitchFamily="34" charset="0"/>
              </a:rPr>
              <a:t>Sudah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dikenal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dan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banyak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digunakan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pada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umumnya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digunakan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untuk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kapasitas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kecil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sampai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besar</a:t>
            </a:r>
            <a:r>
              <a:rPr lang="en-US" sz="4500" dirty="0">
                <a:latin typeface="Arial Rounded MT Bold" pitchFamily="34" charset="0"/>
              </a:rPr>
              <a:t>.</a:t>
            </a:r>
          </a:p>
          <a:p>
            <a:r>
              <a:rPr lang="en-US" sz="4500" dirty="0" err="1">
                <a:latin typeface="Arial Rounded MT Bold" pitchFamily="34" charset="0"/>
              </a:rPr>
              <a:t>Diterapkan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dalam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pengolahan</a:t>
            </a:r>
            <a:r>
              <a:rPr lang="en-US" sz="4500" dirty="0">
                <a:latin typeface="Arial Rounded MT Bold" pitchFamily="34" charset="0"/>
              </a:rPr>
              <a:t> air </a:t>
            </a:r>
            <a:r>
              <a:rPr lang="en-US" sz="4500" dirty="0" err="1">
                <a:latin typeface="Arial Rounded MT Bold" pitchFamily="34" charset="0"/>
              </a:rPr>
              <a:t>limbah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dengan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konsentrasi</a:t>
            </a:r>
            <a:r>
              <a:rPr lang="en-US" sz="4500" dirty="0">
                <a:latin typeface="Arial Rounded MT Bold" pitchFamily="34" charset="0"/>
              </a:rPr>
              <a:t> BOD </a:t>
            </a:r>
            <a:r>
              <a:rPr lang="en-US" sz="4500" dirty="0" err="1">
                <a:latin typeface="Arial Rounded MT Bold" pitchFamily="34" charset="0"/>
              </a:rPr>
              <a:t>dan</a:t>
            </a:r>
            <a:r>
              <a:rPr lang="en-US" sz="4500" dirty="0">
                <a:latin typeface="Arial Rounded MT Bold" pitchFamily="34" charset="0"/>
              </a:rPr>
              <a:t> COD </a:t>
            </a:r>
            <a:r>
              <a:rPr lang="en-US" sz="4500" dirty="0" err="1">
                <a:latin typeface="Arial Rounded MT Bold" pitchFamily="34" charset="0"/>
              </a:rPr>
              <a:t>rendah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pada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temperatur</a:t>
            </a:r>
            <a:r>
              <a:rPr lang="en-US" sz="4500" dirty="0">
                <a:latin typeface="Arial Rounded MT Bold" pitchFamily="34" charset="0"/>
              </a:rPr>
              <a:t> 5 - 30 </a:t>
            </a:r>
            <a:r>
              <a:rPr lang="en-US" sz="4500" baseline="30000" dirty="0" err="1">
                <a:latin typeface="Arial Rounded MT Bold" pitchFamily="34" charset="0"/>
              </a:rPr>
              <a:t>o</a:t>
            </a:r>
            <a:r>
              <a:rPr lang="en-US" sz="4500" dirty="0" err="1">
                <a:latin typeface="Arial Rounded MT Bold" pitchFamily="34" charset="0"/>
              </a:rPr>
              <a:t>C.</a:t>
            </a:r>
            <a:r>
              <a:rPr lang="en-US" sz="4500" dirty="0">
                <a:latin typeface="Arial Rounded MT Bold" pitchFamily="34" charset="0"/>
              </a:rPr>
              <a:t> </a:t>
            </a:r>
          </a:p>
          <a:p>
            <a:r>
              <a:rPr lang="en-US" sz="4500" dirty="0" err="1">
                <a:latin typeface="Arial Rounded MT Bold" pitchFamily="34" charset="0"/>
              </a:rPr>
              <a:t>Mampu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menanggulangi</a:t>
            </a:r>
            <a:r>
              <a:rPr lang="en-US" sz="4500" dirty="0">
                <a:latin typeface="Arial Rounded MT Bold" pitchFamily="34" charset="0"/>
              </a:rPr>
              <a:t> “Loading Fluctuation”.</a:t>
            </a:r>
          </a:p>
          <a:p>
            <a:r>
              <a:rPr lang="en-US" sz="4500" dirty="0" err="1">
                <a:latin typeface="Arial Rounded MT Bold" pitchFamily="34" charset="0"/>
              </a:rPr>
              <a:t>Effluen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dapat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langsung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dibuang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ke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badan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penerima</a:t>
            </a:r>
            <a:r>
              <a:rPr lang="en-US" sz="4500" dirty="0">
                <a:latin typeface="Arial Rounded MT Bold" pitchFamily="34" charset="0"/>
              </a:rPr>
              <a:t> (</a:t>
            </a:r>
            <a:r>
              <a:rPr lang="en-US" sz="4500" dirty="0" err="1">
                <a:latin typeface="Arial Rounded MT Bold" pitchFamily="34" charset="0"/>
              </a:rPr>
              <a:t>sungai</a:t>
            </a:r>
            <a:r>
              <a:rPr lang="en-US" sz="4500" dirty="0">
                <a:latin typeface="Arial Rounded MT Bold" pitchFamily="34" charset="0"/>
              </a:rPr>
              <a:t>, </a:t>
            </a:r>
            <a:r>
              <a:rPr lang="en-US" sz="4500" dirty="0" err="1">
                <a:latin typeface="Arial Rounded MT Bold" pitchFamily="34" charset="0"/>
              </a:rPr>
              <a:t>dsb</a:t>
            </a:r>
            <a:r>
              <a:rPr lang="en-US" sz="4500" dirty="0">
                <a:latin typeface="Arial Rounded MT Bold" pitchFamily="34" charset="0"/>
              </a:rPr>
              <a:t>).</a:t>
            </a:r>
          </a:p>
          <a:p>
            <a:pPr marL="0" indent="0">
              <a:buNone/>
            </a:pPr>
            <a:r>
              <a:rPr lang="en-US" sz="4500" dirty="0">
                <a:latin typeface="Arial Rounded MT Bold" pitchFamily="34" charset="0"/>
              </a:rPr>
              <a:t> </a:t>
            </a:r>
          </a:p>
          <a:p>
            <a:pPr marL="0" indent="0">
              <a:buNone/>
            </a:pPr>
            <a:r>
              <a:rPr lang="en-US" sz="5800" dirty="0" err="1" smtClean="0">
                <a:latin typeface="Arial Rounded MT Bold" pitchFamily="34" charset="0"/>
              </a:rPr>
              <a:t>Kekurangan</a:t>
            </a:r>
            <a:endParaRPr lang="en-US" sz="5800" dirty="0" smtClean="0">
              <a:latin typeface="Arial Rounded MT Bold" pitchFamily="34" charset="0"/>
            </a:endParaRPr>
          </a:p>
          <a:p>
            <a:pPr marL="0" indent="0">
              <a:buNone/>
            </a:pPr>
            <a:endParaRPr lang="en-US" sz="5800" dirty="0">
              <a:latin typeface="Arial Rounded MT Bold" pitchFamily="34" charset="0"/>
            </a:endParaRPr>
          </a:p>
          <a:p>
            <a:r>
              <a:rPr lang="en-US" sz="4500" dirty="0" err="1">
                <a:latin typeface="Arial Rounded MT Bold" pitchFamily="34" charset="0"/>
              </a:rPr>
              <a:t>Membutuhkan</a:t>
            </a:r>
            <a:r>
              <a:rPr lang="en-US" sz="4500" dirty="0">
                <a:latin typeface="Arial Rounded MT Bold" pitchFamily="34" charset="0"/>
              </a:rPr>
              <a:t> area yang </a:t>
            </a:r>
            <a:r>
              <a:rPr lang="en-US" sz="4500" dirty="0" err="1">
                <a:latin typeface="Arial Rounded MT Bold" pitchFamily="34" charset="0"/>
              </a:rPr>
              <a:t>lebih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luas</a:t>
            </a:r>
            <a:endParaRPr lang="en-US" sz="4500" dirty="0">
              <a:latin typeface="Arial Rounded MT Bold" pitchFamily="34" charset="0"/>
            </a:endParaRPr>
          </a:p>
          <a:p>
            <a:r>
              <a:rPr lang="en-US" sz="4500" dirty="0" err="1">
                <a:latin typeface="Arial Rounded MT Bold" pitchFamily="34" charset="0"/>
              </a:rPr>
              <a:t>Pemakaian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energi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lebih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tinggi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dengan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adanya</a:t>
            </a:r>
            <a:r>
              <a:rPr lang="en-US" sz="4500" dirty="0">
                <a:latin typeface="Arial Rounded MT Bold" pitchFamily="34" charset="0"/>
              </a:rPr>
              <a:t> aerator</a:t>
            </a:r>
          </a:p>
          <a:p>
            <a:r>
              <a:rPr lang="en-US" sz="4500" dirty="0">
                <a:latin typeface="Arial Rounded MT Bold" pitchFamily="34" charset="0"/>
              </a:rPr>
              <a:t>Lumpur yang </a:t>
            </a:r>
            <a:r>
              <a:rPr lang="en-US" sz="4500" dirty="0" err="1">
                <a:latin typeface="Arial Rounded MT Bold" pitchFamily="34" charset="0"/>
              </a:rPr>
              <a:t>dihasilkan</a:t>
            </a:r>
            <a:r>
              <a:rPr lang="en-US" sz="4500" dirty="0">
                <a:latin typeface="Arial Rounded MT Bold" pitchFamily="34" charset="0"/>
              </a:rPr>
              <a:t> </a:t>
            </a:r>
            <a:r>
              <a:rPr lang="en-US" sz="4500" dirty="0" err="1">
                <a:latin typeface="Arial Rounded MT Bold" pitchFamily="34" charset="0"/>
              </a:rPr>
              <a:t>banyak</a:t>
            </a:r>
            <a:endParaRPr lang="en-US" sz="45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4500" dirty="0">
                <a:latin typeface="Arial Rounded MT Bold" pitchFamily="34" charset="0"/>
              </a:rPr>
              <a:t> </a:t>
            </a:r>
          </a:p>
          <a:p>
            <a:pPr marL="0" indent="0">
              <a:buNone/>
            </a:pP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17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3886200" cy="533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Arial Rounded MT Bold" pitchFamily="34" charset="0"/>
              </a:rPr>
              <a:t>ANAEROBIK (UASB)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848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 </a:t>
            </a:r>
            <a:r>
              <a:rPr lang="en-US" dirty="0" err="1" smtClean="0">
                <a:latin typeface="Arial Rounded MT Bold" pitchFamily="34" charset="0"/>
              </a:rPr>
              <a:t>Kelebihan</a:t>
            </a:r>
            <a:endParaRPr lang="en-US" dirty="0">
              <a:latin typeface="Arial Rounded MT Bold" pitchFamily="34" charset="0"/>
            </a:endParaRPr>
          </a:p>
          <a:p>
            <a:pPr lvl="1">
              <a:buFont typeface="+mj-lt"/>
              <a:buAutoNum type="alphaLcPeriod"/>
            </a:pPr>
            <a:r>
              <a:rPr lang="en-US" sz="1600" dirty="0" err="1">
                <a:latin typeface="Arial Rounded MT Bold" pitchFamily="34" charset="0"/>
              </a:rPr>
              <a:t>Sesuai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untuk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mengolah</a:t>
            </a:r>
            <a:r>
              <a:rPr lang="en-US" sz="1600" dirty="0">
                <a:latin typeface="Arial Rounded MT Bold" pitchFamily="34" charset="0"/>
              </a:rPr>
              <a:t> air </a:t>
            </a:r>
            <a:r>
              <a:rPr lang="en-US" sz="1600" dirty="0" err="1">
                <a:latin typeface="Arial Rounded MT Bold" pitchFamily="34" charset="0"/>
              </a:rPr>
              <a:t>limbah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dengan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konsentrasi</a:t>
            </a:r>
            <a:r>
              <a:rPr lang="en-US" sz="1600" dirty="0">
                <a:latin typeface="Arial Rounded MT Bold" pitchFamily="34" charset="0"/>
              </a:rPr>
              <a:t> BOD </a:t>
            </a:r>
            <a:r>
              <a:rPr lang="en-US" sz="1600" dirty="0" err="1">
                <a:latin typeface="Arial Rounded MT Bold" pitchFamily="34" charset="0"/>
              </a:rPr>
              <a:t>lebih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tinggi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untuk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kapasitas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menengah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sampai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besar</a:t>
            </a:r>
            <a:r>
              <a:rPr lang="en-US" sz="1600" dirty="0">
                <a:latin typeface="Arial Rounded MT Bold" pitchFamily="34" charset="0"/>
              </a:rPr>
              <a:t>.</a:t>
            </a:r>
          </a:p>
          <a:p>
            <a:pPr lvl="1">
              <a:buFont typeface="+mj-lt"/>
              <a:buAutoNum type="alphaLcPeriod"/>
            </a:pPr>
            <a:r>
              <a:rPr lang="en-US" sz="1600" dirty="0" err="1">
                <a:latin typeface="Arial Rounded MT Bold" pitchFamily="34" charset="0"/>
              </a:rPr>
              <a:t>Menghasilkan</a:t>
            </a:r>
            <a:r>
              <a:rPr lang="en-US" sz="1600" dirty="0">
                <a:latin typeface="Arial Rounded MT Bold" pitchFamily="34" charset="0"/>
              </a:rPr>
              <a:t> biogas (70-90 % CH4).</a:t>
            </a:r>
          </a:p>
          <a:p>
            <a:pPr lvl="1">
              <a:buFont typeface="+mj-lt"/>
              <a:buAutoNum type="alphaLcPeriod"/>
            </a:pPr>
            <a:r>
              <a:rPr lang="en-US" sz="1600" dirty="0" err="1">
                <a:latin typeface="Arial Rounded MT Bold" pitchFamily="34" charset="0"/>
              </a:rPr>
              <a:t>Tidak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membutuhkan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energi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untuk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oksidasi</a:t>
            </a:r>
            <a:endParaRPr lang="en-US" sz="1600" dirty="0">
              <a:latin typeface="Arial Rounded MT Bold" pitchFamily="34" charset="0"/>
            </a:endParaRPr>
          </a:p>
          <a:p>
            <a:pPr lvl="1">
              <a:buFont typeface="+mj-lt"/>
              <a:buAutoNum type="alphaLcPeriod"/>
            </a:pPr>
            <a:r>
              <a:rPr lang="en-US" sz="1600" dirty="0" err="1">
                <a:latin typeface="Arial Rounded MT Bold" pitchFamily="34" charset="0"/>
              </a:rPr>
              <a:t>Membutuhkan</a:t>
            </a:r>
            <a:r>
              <a:rPr lang="en-US" sz="1600" dirty="0">
                <a:latin typeface="Arial Rounded MT Bold" pitchFamily="34" charset="0"/>
              </a:rPr>
              <a:t> area </a:t>
            </a:r>
            <a:r>
              <a:rPr lang="en-US" sz="1600" dirty="0" err="1">
                <a:latin typeface="Arial Rounded MT Bold" pitchFamily="34" charset="0"/>
              </a:rPr>
              <a:t>lebih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kecil</a:t>
            </a:r>
            <a:endParaRPr lang="en-US" sz="1600" dirty="0">
              <a:latin typeface="Arial Rounded MT Bold" pitchFamily="34" charset="0"/>
            </a:endParaRPr>
          </a:p>
          <a:p>
            <a:pPr lvl="1">
              <a:buFont typeface="+mj-lt"/>
              <a:buAutoNum type="alphaLcPeriod"/>
            </a:pPr>
            <a:r>
              <a:rPr lang="en-US" sz="1600" dirty="0">
                <a:latin typeface="Arial Rounded MT Bold" pitchFamily="34" charset="0"/>
              </a:rPr>
              <a:t>Lumpur yang </a:t>
            </a:r>
            <a:r>
              <a:rPr lang="en-US" sz="1600" dirty="0" err="1">
                <a:latin typeface="Arial Rounded MT Bold" pitchFamily="34" charset="0"/>
              </a:rPr>
              <a:t>dihasilkan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sedikit</a:t>
            </a:r>
            <a:r>
              <a:rPr lang="en-US" sz="1600" dirty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Arial Rounded MT Bold" pitchFamily="34" charset="0"/>
              </a:rPr>
              <a:t> </a:t>
            </a:r>
            <a:r>
              <a:rPr lang="en-US" dirty="0" err="1" smtClean="0">
                <a:latin typeface="Arial Rounded MT Bold" pitchFamily="34" charset="0"/>
              </a:rPr>
              <a:t>Kekurangan</a:t>
            </a:r>
            <a:endParaRPr lang="en-US" dirty="0">
              <a:latin typeface="Arial Rounded MT Bold" pitchFamily="34" charset="0"/>
            </a:endParaRPr>
          </a:p>
          <a:p>
            <a:pPr lvl="1">
              <a:buFont typeface="+mj-lt"/>
              <a:buAutoNum type="alphaLcPeriod"/>
            </a:pPr>
            <a:r>
              <a:rPr lang="en-US" sz="1600" dirty="0" err="1" smtClean="0">
                <a:latin typeface="Arial Rounded MT Bold" pitchFamily="34" charset="0"/>
              </a:rPr>
              <a:t>Temperatur</a:t>
            </a:r>
            <a:r>
              <a:rPr lang="en-US" sz="1600" dirty="0" smtClean="0">
                <a:latin typeface="Arial Rounded MT Bold" pitchFamily="34" charset="0"/>
              </a:rPr>
              <a:t> air </a:t>
            </a:r>
            <a:r>
              <a:rPr lang="en-US" sz="1600" dirty="0" err="1" smtClean="0">
                <a:latin typeface="Arial Rounded MT Bold" pitchFamily="34" charset="0"/>
              </a:rPr>
              <a:t>limbah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harus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dijaga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sekitar</a:t>
            </a:r>
            <a:r>
              <a:rPr lang="en-US" sz="1600" dirty="0" smtClean="0">
                <a:latin typeface="Arial Rounded MT Bold" pitchFamily="34" charset="0"/>
              </a:rPr>
              <a:t> 20-35 C</a:t>
            </a:r>
          </a:p>
          <a:p>
            <a:pPr lvl="1">
              <a:buFont typeface="+mj-lt"/>
              <a:buAutoNum type="alphaLcPeriod"/>
            </a:pPr>
            <a:r>
              <a:rPr lang="en-US" sz="1600" dirty="0" err="1" smtClean="0">
                <a:latin typeface="Arial Rounded MT Bold" pitchFamily="34" charset="0"/>
              </a:rPr>
              <a:t>Setelah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diolah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dalam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sistem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anaerobik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effluen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perlu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diolah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lagi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secara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aerob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sebelum</a:t>
            </a:r>
            <a:r>
              <a:rPr lang="en-US" sz="1600" dirty="0" smtClean="0">
                <a:latin typeface="Arial Rounded MT Bold" pitchFamily="34" charset="0"/>
              </a:rPr>
              <a:t> di </a:t>
            </a:r>
            <a:r>
              <a:rPr lang="en-US" sz="1600" dirty="0" err="1" smtClean="0">
                <a:latin typeface="Arial Rounded MT Bold" pitchFamily="34" charset="0"/>
              </a:rPr>
              <a:t>buang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ke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badan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penerima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untuk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mereduksi</a:t>
            </a:r>
            <a:r>
              <a:rPr lang="en-US" sz="1600" dirty="0" smtClean="0">
                <a:latin typeface="Arial Rounded MT Bold" pitchFamily="34" charset="0"/>
              </a:rPr>
              <a:t> parameter NH4</a:t>
            </a:r>
          </a:p>
          <a:p>
            <a:pPr lvl="1">
              <a:buFont typeface="+mj-lt"/>
              <a:buAutoNum type="alphaLcPeriod"/>
            </a:pPr>
            <a:r>
              <a:rPr lang="en-US" sz="1600" dirty="0" err="1" smtClean="0">
                <a:latin typeface="Arial Rounded MT Bold" pitchFamily="34" charset="0"/>
              </a:rPr>
              <a:t>Tidak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sesuai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untuk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mengolah</a:t>
            </a:r>
            <a:r>
              <a:rPr lang="en-US" sz="1600" dirty="0" smtClean="0">
                <a:latin typeface="Arial Rounded MT Bold" pitchFamily="34" charset="0"/>
              </a:rPr>
              <a:t> air </a:t>
            </a:r>
            <a:r>
              <a:rPr lang="en-US" sz="1600" dirty="0" err="1" smtClean="0">
                <a:latin typeface="Arial Rounded MT Bold" pitchFamily="34" charset="0"/>
              </a:rPr>
              <a:t>limbah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dengan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konsentrasi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nitrat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atau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sulfat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tinggi</a:t>
            </a:r>
            <a:r>
              <a:rPr lang="en-US" sz="1600" dirty="0" smtClean="0">
                <a:latin typeface="Arial Rounded MT Bold" pitchFamily="34" charset="0"/>
              </a:rPr>
              <a:t>.</a:t>
            </a:r>
          </a:p>
          <a:p>
            <a:pPr lvl="1">
              <a:buFont typeface="+mj-lt"/>
              <a:buAutoNum type="alphaLcPeriod"/>
            </a:pPr>
            <a:r>
              <a:rPr lang="en-US" sz="1600" dirty="0" err="1" smtClean="0">
                <a:latin typeface="Arial Rounded MT Bold" pitchFamily="34" charset="0"/>
              </a:rPr>
              <a:t>Pengoperasian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cukup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rumit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karena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sangat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tergantung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pada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temperatur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dan</a:t>
            </a:r>
            <a:r>
              <a:rPr lang="en-US" sz="1600" dirty="0" smtClean="0">
                <a:latin typeface="Arial Rounded MT Bold" pitchFamily="34" charset="0"/>
              </a:rPr>
              <a:t> pH air </a:t>
            </a:r>
            <a:r>
              <a:rPr lang="en-US" sz="1600" dirty="0" err="1" smtClean="0">
                <a:latin typeface="Arial Rounded MT Bold" pitchFamily="34" charset="0"/>
              </a:rPr>
              <a:t>limbah</a:t>
            </a:r>
            <a:r>
              <a:rPr lang="en-US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45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66800"/>
            <a:ext cx="3581400" cy="7318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Sistem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Aerob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3914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system </a:t>
            </a:r>
            <a:r>
              <a:rPr lang="en-US" dirty="0" err="1"/>
              <a:t>aerob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poses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,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lumpur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, </a:t>
            </a:r>
            <a:r>
              <a:rPr lang="en-US" dirty="0" err="1"/>
              <a:t>nitrifikasi</a:t>
            </a:r>
            <a:r>
              <a:rPr lang="en-US" dirty="0"/>
              <a:t>, </a:t>
            </a:r>
            <a:r>
              <a:rPr lang="en-US" dirty="0" err="1"/>
              <a:t>lagon</a:t>
            </a:r>
            <a:r>
              <a:rPr lang="en-US" dirty="0"/>
              <a:t> </a:t>
            </a:r>
            <a:r>
              <a:rPr lang="en-US" dirty="0" err="1"/>
              <a:t>ersi</a:t>
            </a:r>
            <a:r>
              <a:rPr lang="en-US" dirty="0"/>
              <a:t>, proses </a:t>
            </a:r>
            <a:r>
              <a:rPr lang="en-US" dirty="0" err="1"/>
              <a:t>digestin</a:t>
            </a:r>
            <a:r>
              <a:rPr lang="en-US" dirty="0"/>
              <a:t> </a:t>
            </a:r>
            <a:r>
              <a:rPr lang="en-US" dirty="0" err="1"/>
              <a:t>reobik</a:t>
            </a:r>
            <a:r>
              <a:rPr lang="en-US" dirty="0"/>
              <a:t> </a:t>
            </a:r>
            <a:r>
              <a:rPr lang="en-US" dirty="0" err="1"/>
              <a:t>kolam</a:t>
            </a:r>
            <a:r>
              <a:rPr lang="en-US" dirty="0"/>
              <a:t> </a:t>
            </a:r>
            <a:r>
              <a:rPr lang="en-US" dirty="0" err="1"/>
              <a:t>oksidsi</a:t>
            </a:r>
            <a:r>
              <a:rPr lang="en-US" dirty="0"/>
              <a:t>, </a:t>
            </a:r>
            <a:r>
              <a:rPr lang="en-US" dirty="0" err="1"/>
              <a:t>saringan</a:t>
            </a:r>
            <a:r>
              <a:rPr lang="en-US" dirty="0"/>
              <a:t> </a:t>
            </a:r>
            <a:r>
              <a:rPr lang="en-US" dirty="0" err="1"/>
              <a:t>tetes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saringan</a:t>
            </a:r>
            <a:r>
              <a:rPr lang="en-US" dirty="0"/>
              <a:t> </a:t>
            </a:r>
            <a:r>
              <a:rPr lang="en-US" dirty="0" err="1"/>
              <a:t>kasar</a:t>
            </a:r>
            <a:r>
              <a:rPr lang="en-US" dirty="0"/>
              <a:t>. Poses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aerobic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konserasi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i="1" dirty="0"/>
              <a:t>biochemical oxygen demand</a:t>
            </a:r>
            <a:r>
              <a:rPr lang="en-US" dirty="0"/>
              <a:t> (BOD) &lt; 2000 mg/l.  Proses anaerobic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i="1" dirty="0"/>
              <a:t>biochemical oxygen demand</a:t>
            </a:r>
            <a:r>
              <a:rPr lang="en-US" dirty="0"/>
              <a:t> (BOD)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(10 – 40) 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proses </a:t>
            </a:r>
            <a:r>
              <a:rPr lang="en-US" dirty="0" err="1"/>
              <a:t>aerob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melanjutkan</a:t>
            </a:r>
            <a:r>
              <a:rPr lang="en-US" dirty="0"/>
              <a:t> proses </a:t>
            </a:r>
            <a:r>
              <a:rPr lang="en-US" dirty="0" err="1"/>
              <a:t>perombokan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8408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5" y="934815"/>
            <a:ext cx="7531095" cy="53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WordArt 2"/>
          <p:cNvSpPr>
            <a:spLocks noChangeArrowheads="1" noChangeShapeType="1" noTextEdit="1"/>
          </p:cNvSpPr>
          <p:nvPr/>
        </p:nvSpPr>
        <p:spPr bwMode="auto">
          <a:xfrm>
            <a:off x="1142817" y="5638800"/>
            <a:ext cx="281015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 Black"/>
              </a:rPr>
              <a:t>Wassalamu'alaikum</a:t>
            </a:r>
            <a:r>
              <a:rPr lang="en-US" sz="3600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 Black"/>
              </a:rPr>
              <a:t>Wr.Wb</a:t>
            </a:r>
            <a:r>
              <a:rPr lang="en-US" sz="3600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 Black"/>
              </a:rPr>
              <a:t>.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24175"/>
            <a:ext cx="66283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3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7062574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562600" y="6237525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Sludge drying bed</a:t>
            </a:r>
            <a:endParaRPr lang="en-GB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90600" y="914401"/>
            <a:ext cx="7162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latin typeface="Arial Rounded MT Bold" pitchFamily="34" charset="0"/>
              </a:rPr>
              <a:t>Prinsip</a:t>
            </a:r>
            <a:r>
              <a:rPr lang="en-US" sz="2800" b="1" dirty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latin typeface="Arial Rounded MT Bold" pitchFamily="34" charset="0"/>
              </a:rPr>
              <a:t>Pengolahan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latin typeface="Arial Rounded MT Bold" pitchFamily="34" charset="0"/>
              </a:rPr>
              <a:t>Biologis</a:t>
            </a:r>
            <a:r>
              <a:rPr lang="en-US" sz="2000" b="1" dirty="0">
                <a:latin typeface="Arial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1600" b="1" dirty="0" err="1">
                <a:latin typeface="Arial" charset="0"/>
              </a:rPr>
              <a:t>Mengikuti</a:t>
            </a:r>
            <a:r>
              <a:rPr lang="en-US" sz="1600" b="1" dirty="0">
                <a:latin typeface="Arial" charset="0"/>
              </a:rPr>
              <a:t> proses di </a:t>
            </a:r>
            <a:r>
              <a:rPr lang="en-US" sz="1600" b="1" dirty="0" err="1">
                <a:latin typeface="Arial" charset="0"/>
              </a:rPr>
              <a:t>alam</a:t>
            </a:r>
            <a:r>
              <a:rPr lang="en-US" sz="1600" b="1" dirty="0">
                <a:latin typeface="Arial" charset="0"/>
              </a:rPr>
              <a:t> (</a:t>
            </a:r>
            <a:r>
              <a:rPr lang="en-US" sz="1600" b="1" dirty="0" err="1">
                <a:latin typeface="Arial" charset="0"/>
              </a:rPr>
              <a:t>sungai</a:t>
            </a:r>
            <a:r>
              <a:rPr lang="en-US" sz="1600" b="1" dirty="0">
                <a:latin typeface="Arial" charset="0"/>
              </a:rPr>
              <a:t>) </a:t>
            </a:r>
            <a:r>
              <a:rPr lang="en-US" sz="1600" b="1" dirty="0" err="1">
                <a:latin typeface="Arial" charset="0"/>
              </a:rPr>
              <a:t>dimana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bahan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organik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seper</a:t>
            </a:r>
            <a:r>
              <a:rPr lang="en-US" sz="1600" dirty="0" err="1">
                <a:latin typeface="Arial" charset="0"/>
              </a:rPr>
              <a:t>t</a:t>
            </a:r>
            <a:r>
              <a:rPr lang="en-US" sz="1600" b="1" dirty="0" err="1">
                <a:latin typeface="Arial" charset="0"/>
              </a:rPr>
              <a:t>i</a:t>
            </a:r>
            <a:r>
              <a:rPr lang="en-US" sz="1600" b="1" dirty="0">
                <a:latin typeface="Arial" charset="0"/>
              </a:rPr>
              <a:t> biota air yang </a:t>
            </a:r>
            <a:r>
              <a:rPr lang="en-US" sz="1600" b="1" dirty="0" err="1">
                <a:latin typeface="Arial" charset="0"/>
              </a:rPr>
              <a:t>mati</a:t>
            </a:r>
            <a:r>
              <a:rPr lang="en-US" sz="1600" b="1" dirty="0">
                <a:latin typeface="Arial" charset="0"/>
              </a:rPr>
              <a:t>, </a:t>
            </a:r>
            <a:r>
              <a:rPr lang="en-US" sz="1600" b="1" dirty="0" err="1">
                <a:latin typeface="Arial" charset="0"/>
              </a:rPr>
              <a:t>daun</a:t>
            </a:r>
            <a:r>
              <a:rPr lang="en-US" sz="1600" b="1" dirty="0">
                <a:latin typeface="Arial" charset="0"/>
              </a:rPr>
              <a:t>, </a:t>
            </a:r>
            <a:r>
              <a:rPr lang="en-US" sz="1600" b="1" dirty="0" err="1" smtClean="0">
                <a:latin typeface="Arial" charset="0"/>
              </a:rPr>
              <a:t>dan</a:t>
            </a:r>
            <a:r>
              <a:rPr lang="en-US" sz="1600" b="1" dirty="0" smtClean="0">
                <a:latin typeface="Arial" charset="0"/>
              </a:rPr>
              <a:t> lain-lain </a:t>
            </a:r>
            <a:r>
              <a:rPr lang="en-US" sz="1600" b="1" dirty="0" err="1">
                <a:latin typeface="Arial" charset="0"/>
              </a:rPr>
              <a:t>akan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diuraikan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oleh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mikroorgansime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dalam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 smtClean="0">
                <a:latin typeface="Arial" charset="0"/>
              </a:rPr>
              <a:t>sungai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90600" y="4038600"/>
            <a:ext cx="7620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err="1">
                <a:latin typeface="Arial" charset="0"/>
              </a:rPr>
              <a:t>Untuk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kehidupannya</a:t>
            </a:r>
            <a:r>
              <a:rPr lang="en-US" b="1" dirty="0">
                <a:latin typeface="Arial" charset="0"/>
              </a:rPr>
              <a:t>, </a:t>
            </a:r>
            <a:r>
              <a:rPr lang="en-US" b="1" dirty="0" err="1">
                <a:latin typeface="Arial" charset="0"/>
              </a:rPr>
              <a:t>mikroorganisme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pengurai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membutuhkan</a:t>
            </a:r>
            <a:r>
              <a:rPr lang="en-US" b="1" dirty="0">
                <a:latin typeface="Arial" charset="0"/>
              </a:rPr>
              <a:t> :</a:t>
            </a:r>
          </a:p>
          <a:p>
            <a:pPr eaLnBrk="1" hangingPunct="1">
              <a:buFontTx/>
              <a:buChar char="-"/>
            </a:pPr>
            <a:r>
              <a:rPr lang="en-US" b="1" dirty="0">
                <a:latin typeface="Arial" charset="0"/>
              </a:rPr>
              <a:t>  </a:t>
            </a:r>
            <a:r>
              <a:rPr lang="en-US" b="1" dirty="0" err="1">
                <a:latin typeface="Arial" charset="0"/>
              </a:rPr>
              <a:t>oksigen</a:t>
            </a:r>
            <a:r>
              <a:rPr lang="en-US" b="1" dirty="0">
                <a:latin typeface="Arial" charset="0"/>
              </a:rPr>
              <a:t>  &gt;&gt; </a:t>
            </a:r>
            <a:r>
              <a:rPr lang="en-US" b="1" dirty="0" err="1">
                <a:latin typeface="Arial" charset="0"/>
              </a:rPr>
              <a:t>diperoleh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dari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oksigen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terlarut</a:t>
            </a:r>
            <a:endParaRPr lang="en-US" b="1" dirty="0"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en-US" b="1" dirty="0">
                <a:latin typeface="Arial" charset="0"/>
              </a:rPr>
              <a:t>  </a:t>
            </a:r>
            <a:r>
              <a:rPr lang="en-US" b="1" dirty="0" err="1">
                <a:latin typeface="Arial" charset="0"/>
              </a:rPr>
              <a:t>karbon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sebagai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sumber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energi</a:t>
            </a:r>
            <a:r>
              <a:rPr lang="en-US" b="1" dirty="0">
                <a:latin typeface="Arial" charset="0"/>
              </a:rPr>
              <a:t>  &gt;&gt;&gt; </a:t>
            </a:r>
            <a:r>
              <a:rPr lang="en-US" b="1" dirty="0" err="1">
                <a:latin typeface="Arial" charset="0"/>
              </a:rPr>
              <a:t>diperoleh</a:t>
            </a:r>
            <a:r>
              <a:rPr lang="en-US" b="1" dirty="0">
                <a:latin typeface="Arial" charset="0"/>
              </a:rPr>
              <a:t> </a:t>
            </a:r>
          </a:p>
          <a:p>
            <a:pPr eaLnBrk="1" hangingPunct="1"/>
            <a:r>
              <a:rPr lang="en-US" b="1" dirty="0">
                <a:latin typeface="Arial" charset="0"/>
              </a:rPr>
              <a:t>   </a:t>
            </a:r>
            <a:r>
              <a:rPr lang="en-US" b="1" dirty="0" err="1">
                <a:latin typeface="Arial" charset="0"/>
              </a:rPr>
              <a:t>dari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bahan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organik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terlarut</a:t>
            </a:r>
            <a:r>
              <a:rPr lang="en-US" b="1" dirty="0">
                <a:latin typeface="Arial" charset="0"/>
              </a:rPr>
              <a:t> </a:t>
            </a:r>
          </a:p>
          <a:p>
            <a:pPr eaLnBrk="1" hangingPunct="1"/>
            <a:r>
              <a:rPr lang="en-US" b="1" dirty="0">
                <a:latin typeface="Arial" charset="0"/>
              </a:rPr>
              <a:t>-  N  </a:t>
            </a:r>
            <a:r>
              <a:rPr lang="en-US" b="1" dirty="0" err="1">
                <a:latin typeface="Arial" charset="0"/>
              </a:rPr>
              <a:t>dan</a:t>
            </a:r>
            <a:r>
              <a:rPr lang="en-US" b="1" dirty="0">
                <a:latin typeface="Arial" charset="0"/>
              </a:rPr>
              <a:t>  P  </a:t>
            </a:r>
            <a:r>
              <a:rPr lang="en-US" b="1" dirty="0" err="1">
                <a:latin typeface="Arial" charset="0"/>
              </a:rPr>
              <a:t>sebagai</a:t>
            </a:r>
            <a:r>
              <a:rPr lang="en-US" b="1" dirty="0">
                <a:latin typeface="Arial" charset="0"/>
              </a:rPr>
              <a:t> nutrient</a:t>
            </a:r>
            <a:endParaRPr lang="en-GB" b="1" dirty="0">
              <a:latin typeface="Arial" charset="0"/>
            </a:endParaRPr>
          </a:p>
        </p:txBody>
      </p:sp>
      <p:sp>
        <p:nvSpPr>
          <p:cNvPr id="2" name="Striped Right Arrow 1"/>
          <p:cNvSpPr/>
          <p:nvPr/>
        </p:nvSpPr>
        <p:spPr>
          <a:xfrm rot="5400000">
            <a:off x="3829050" y="2724150"/>
            <a:ext cx="838200" cy="11811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5438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Rounded MT Bold" pitchFamily="34" charset="0"/>
              </a:rPr>
              <a:t>Pengolahan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limbah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dengan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cara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biologis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dapat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dilakukan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dengan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dua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cara</a:t>
            </a:r>
            <a:r>
              <a:rPr lang="en-US" sz="2800" dirty="0">
                <a:latin typeface="Arial Rounded MT Bold" pitchFamily="34" charset="0"/>
              </a:rPr>
              <a:t> , 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yaitu</a:t>
            </a:r>
            <a:r>
              <a:rPr lang="en-US" sz="2800" dirty="0" smtClean="0">
                <a:latin typeface="Arial Rounded MT Bold" pitchFamily="34" charset="0"/>
              </a:rPr>
              <a:t> :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1"/>
            <a:ext cx="7010400" cy="3429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>
                <a:latin typeface="Arial Rounded MT Bold" pitchFamily="34" charset="0"/>
              </a:rPr>
              <a:t>(1)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AEROBIC TREATMENT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dan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(2)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ANAEROBIC TREATMENT</a:t>
            </a:r>
            <a:r>
              <a:rPr lang="en-US" dirty="0" smtClean="0">
                <a:latin typeface="Arial Rounded MT Bold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1800" dirty="0" err="1" smtClean="0">
                <a:latin typeface="Arial Rounded MT Bold" pitchFamily="34" charset="0"/>
              </a:rPr>
              <a:t>Kedua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metode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ini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mempunyai</a:t>
            </a:r>
            <a:r>
              <a:rPr lang="en-US" sz="1800" dirty="0">
                <a:latin typeface="Arial Rounded MT Bold" pitchFamily="34" charset="0"/>
              </a:rPr>
              <a:t> proses yang </a:t>
            </a:r>
            <a:r>
              <a:rPr lang="en-US" sz="1800" dirty="0" err="1">
                <a:latin typeface="Arial Rounded MT Bold" pitchFamily="34" charset="0"/>
              </a:rPr>
              <a:t>berbeda</a:t>
            </a:r>
            <a:r>
              <a:rPr lang="en-US" sz="1800" dirty="0">
                <a:latin typeface="Arial Rounded MT Bold" pitchFamily="34" charset="0"/>
              </a:rPr>
              <a:t>, </a:t>
            </a:r>
            <a:r>
              <a:rPr lang="en-US" sz="1800" dirty="0" err="1">
                <a:latin typeface="Arial Rounded MT Bold" pitchFamily="34" charset="0"/>
              </a:rPr>
              <a:t>karena</a:t>
            </a:r>
            <a:r>
              <a:rPr lang="en-US" sz="1800" dirty="0">
                <a:latin typeface="Arial Rounded MT Bold" pitchFamily="34" charset="0"/>
              </a:rPr>
              <a:t> proses aerobic </a:t>
            </a:r>
            <a:r>
              <a:rPr lang="en-US" sz="1800" dirty="0" err="1">
                <a:latin typeface="Arial Rounded MT Bold" pitchFamily="34" charset="0"/>
              </a:rPr>
              <a:t>membutuhkan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oksigen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dalam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prosesnya</a:t>
            </a:r>
            <a:r>
              <a:rPr lang="en-US" sz="1800" dirty="0">
                <a:latin typeface="Arial Rounded MT Bold" pitchFamily="34" charset="0"/>
              </a:rPr>
              <a:t>, </a:t>
            </a:r>
            <a:r>
              <a:rPr lang="en-US" sz="1800" dirty="0" err="1">
                <a:latin typeface="Arial Rounded MT Bold" pitchFamily="34" charset="0"/>
              </a:rPr>
              <a:t>sedangkan</a:t>
            </a:r>
            <a:r>
              <a:rPr lang="en-US" sz="1800" dirty="0">
                <a:latin typeface="Arial Rounded MT Bold" pitchFamily="34" charset="0"/>
              </a:rPr>
              <a:t> proses </a:t>
            </a:r>
            <a:r>
              <a:rPr lang="en-US" sz="1800" dirty="0" err="1">
                <a:latin typeface="Arial Rounded MT Bold" pitchFamily="34" charset="0"/>
              </a:rPr>
              <a:t>anerobic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harus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memimumkan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oksigen</a:t>
            </a:r>
            <a:r>
              <a:rPr lang="en-US" sz="1800" dirty="0" smtClean="0">
                <a:latin typeface="Arial Rounded MT Bold" pitchFamily="34" charset="0"/>
              </a:rPr>
              <a:t>, agar </a:t>
            </a:r>
            <a:r>
              <a:rPr lang="en-US" sz="1800" dirty="0">
                <a:latin typeface="Arial Rounded MT Bold" pitchFamily="34" charset="0"/>
              </a:rPr>
              <a:t>proses </a:t>
            </a:r>
            <a:r>
              <a:rPr lang="en-US" sz="1800" dirty="0" err="1">
                <a:latin typeface="Arial Rounded MT Bold" pitchFamily="34" charset="0"/>
              </a:rPr>
              <a:t>perombokan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limbah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dapat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berlangsung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secara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sempurna</a:t>
            </a:r>
            <a:endParaRPr lang="en-US" sz="1800" dirty="0" smtClean="0">
              <a:latin typeface="Arial Rounded MT Bold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Rounded MT Bold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1700" dirty="0">
                <a:solidFill>
                  <a:srgbClr val="C00000"/>
                </a:solidFill>
                <a:latin typeface="Arial Rounded MT Bold" pitchFamily="34" charset="0"/>
              </a:rPr>
              <a:t>Proses </a:t>
            </a:r>
            <a:r>
              <a:rPr lang="en-US" sz="1700" dirty="0" smtClean="0">
                <a:solidFill>
                  <a:srgbClr val="C00000"/>
                </a:solidFill>
                <a:latin typeface="Arial Rounded MT Bold" pitchFamily="34" charset="0"/>
              </a:rPr>
              <a:t>AEROB</a:t>
            </a:r>
            <a:r>
              <a:rPr lang="en-US" sz="1700" dirty="0" smtClean="0">
                <a:latin typeface="Arial Rounded MT Bold" pitchFamily="34" charset="0"/>
              </a:rPr>
              <a:t>, </a:t>
            </a:r>
            <a:r>
              <a:rPr lang="en-US" sz="1700" dirty="0">
                <a:latin typeface="Arial Rounded MT Bold" pitchFamily="34" charset="0"/>
              </a:rPr>
              <a:t>yang </a:t>
            </a:r>
            <a:r>
              <a:rPr lang="en-US" sz="1700" dirty="0" err="1">
                <a:latin typeface="Arial Rounded MT Bold" pitchFamily="34" charset="0"/>
              </a:rPr>
              <a:t>berlangsung</a:t>
            </a:r>
            <a:r>
              <a:rPr lang="en-US" sz="1700" dirty="0">
                <a:latin typeface="Arial Rounded MT Bold" pitchFamily="34" charset="0"/>
              </a:rPr>
              <a:t> </a:t>
            </a:r>
            <a:r>
              <a:rPr lang="en-US" sz="1700" dirty="0" err="1">
                <a:latin typeface="Arial Rounded MT Bold" pitchFamily="34" charset="0"/>
              </a:rPr>
              <a:t>dengan</a:t>
            </a:r>
            <a:r>
              <a:rPr lang="en-US" sz="1700" dirty="0">
                <a:latin typeface="Arial Rounded MT Bold" pitchFamily="34" charset="0"/>
              </a:rPr>
              <a:t> </a:t>
            </a:r>
            <a:r>
              <a:rPr lang="en-US" sz="1700" dirty="0" err="1">
                <a:latin typeface="Arial Rounded MT Bold" pitchFamily="34" charset="0"/>
              </a:rPr>
              <a:t>hadirnya</a:t>
            </a:r>
            <a:r>
              <a:rPr lang="en-US" sz="1700" dirty="0">
                <a:latin typeface="Arial Rounded MT Bold" pitchFamily="34" charset="0"/>
              </a:rPr>
              <a:t> </a:t>
            </a:r>
            <a:r>
              <a:rPr lang="en-US" sz="1700" dirty="0" err="1">
                <a:latin typeface="Arial Rounded MT Bold" pitchFamily="34" charset="0"/>
              </a:rPr>
              <a:t>oksigen</a:t>
            </a:r>
            <a:r>
              <a:rPr lang="en-US" sz="1700" dirty="0">
                <a:latin typeface="Arial Rounded MT Bold" pitchFamily="34" charset="0"/>
              </a:rPr>
              <a:t>;</a:t>
            </a:r>
          </a:p>
          <a:p>
            <a:pPr lvl="0">
              <a:spcBef>
                <a:spcPts val="0"/>
              </a:spcBef>
            </a:pPr>
            <a:r>
              <a:rPr lang="en-US" sz="1700" dirty="0">
                <a:solidFill>
                  <a:srgbClr val="C00000"/>
                </a:solidFill>
                <a:latin typeface="Arial Rounded MT Bold" pitchFamily="34" charset="0"/>
              </a:rPr>
              <a:t>Proses </a:t>
            </a:r>
            <a:r>
              <a:rPr lang="en-US" sz="1700" dirty="0" smtClean="0">
                <a:solidFill>
                  <a:srgbClr val="C00000"/>
                </a:solidFill>
                <a:latin typeface="Arial Rounded MT Bold" pitchFamily="34" charset="0"/>
              </a:rPr>
              <a:t>ANAEROB</a:t>
            </a:r>
            <a:r>
              <a:rPr lang="en-US" sz="1700" dirty="0" smtClean="0">
                <a:latin typeface="Arial Rounded MT Bold" pitchFamily="34" charset="0"/>
              </a:rPr>
              <a:t>, </a:t>
            </a:r>
            <a:r>
              <a:rPr lang="en-US" sz="1700" dirty="0">
                <a:latin typeface="Arial Rounded MT Bold" pitchFamily="34" charset="0"/>
              </a:rPr>
              <a:t>yang </a:t>
            </a:r>
            <a:r>
              <a:rPr lang="en-US" sz="1700" dirty="0" err="1">
                <a:latin typeface="Arial Rounded MT Bold" pitchFamily="34" charset="0"/>
              </a:rPr>
              <a:t>berlangsung</a:t>
            </a:r>
            <a:r>
              <a:rPr lang="en-US" sz="1700" dirty="0">
                <a:latin typeface="Arial Rounded MT Bold" pitchFamily="34" charset="0"/>
              </a:rPr>
              <a:t> </a:t>
            </a:r>
            <a:r>
              <a:rPr lang="en-US" sz="1700" dirty="0" err="1">
                <a:latin typeface="Arial Rounded MT Bold" pitchFamily="34" charset="0"/>
              </a:rPr>
              <a:t>tanpa</a:t>
            </a:r>
            <a:r>
              <a:rPr lang="en-US" sz="1700" dirty="0">
                <a:latin typeface="Arial Rounded MT Bold" pitchFamily="34" charset="0"/>
              </a:rPr>
              <a:t> </a:t>
            </a:r>
            <a:r>
              <a:rPr lang="en-US" sz="1700" dirty="0" err="1">
                <a:latin typeface="Arial Rounded MT Bold" pitchFamily="34" charset="0"/>
              </a:rPr>
              <a:t>adanya</a:t>
            </a:r>
            <a:r>
              <a:rPr lang="en-US" sz="1700" dirty="0">
                <a:latin typeface="Arial Rounded MT Bold" pitchFamily="34" charset="0"/>
              </a:rPr>
              <a:t> </a:t>
            </a:r>
            <a:r>
              <a:rPr lang="en-US" sz="1700" dirty="0" err="1">
                <a:latin typeface="Arial Rounded MT Bold" pitchFamily="34" charset="0"/>
              </a:rPr>
              <a:t>oksigen</a:t>
            </a:r>
            <a:r>
              <a:rPr lang="en-US" sz="1700" dirty="0" smtClean="0">
                <a:latin typeface="Arial Rounded MT Bold" pitchFamily="34" charset="0"/>
              </a:rPr>
              <a:t>.</a:t>
            </a:r>
          </a:p>
          <a:p>
            <a:r>
              <a:rPr lang="en-US" sz="1500" dirty="0" err="1">
                <a:latin typeface="Arial Rounded MT Bold" pitchFamily="34" charset="0"/>
              </a:rPr>
              <a:t>Apabila</a:t>
            </a:r>
            <a:r>
              <a:rPr lang="en-US" sz="1500" dirty="0">
                <a:latin typeface="Arial Rounded MT Bold" pitchFamily="34" charset="0"/>
              </a:rPr>
              <a:t> BOD air </a:t>
            </a:r>
            <a:r>
              <a:rPr lang="en-US" sz="1500" dirty="0" err="1">
                <a:latin typeface="Arial Rounded MT Bold" pitchFamily="34" charset="0"/>
              </a:rPr>
              <a:t>buangan</a:t>
            </a:r>
            <a:r>
              <a:rPr lang="en-US" sz="1500" dirty="0">
                <a:latin typeface="Arial Rounded MT Bold" pitchFamily="34" charset="0"/>
              </a:rPr>
              <a:t> </a:t>
            </a:r>
            <a:r>
              <a:rPr lang="en-US" sz="1500" dirty="0" err="1">
                <a:latin typeface="Arial Rounded MT Bold" pitchFamily="34" charset="0"/>
              </a:rPr>
              <a:t>tidak</a:t>
            </a:r>
            <a:r>
              <a:rPr lang="en-US" sz="1500" dirty="0">
                <a:latin typeface="Arial Rounded MT Bold" pitchFamily="34" charset="0"/>
              </a:rPr>
              <a:t> </a:t>
            </a:r>
            <a:r>
              <a:rPr lang="en-US" sz="1500" dirty="0" err="1">
                <a:latin typeface="Arial Rounded MT Bold" pitchFamily="34" charset="0"/>
              </a:rPr>
              <a:t>melebihi</a:t>
            </a:r>
            <a:r>
              <a:rPr lang="en-US" sz="1500" dirty="0">
                <a:latin typeface="Arial Rounded MT Bold" pitchFamily="34" charset="0"/>
              </a:rPr>
              <a:t> 400 mg/l, proses </a:t>
            </a:r>
            <a:r>
              <a:rPr lang="en-US" sz="1500" dirty="0" err="1">
                <a:latin typeface="Arial Rounded MT Bold" pitchFamily="34" charset="0"/>
              </a:rPr>
              <a:t>aerob</a:t>
            </a:r>
            <a:r>
              <a:rPr lang="en-US" sz="1500" dirty="0">
                <a:latin typeface="Arial Rounded MT Bold" pitchFamily="34" charset="0"/>
              </a:rPr>
              <a:t> </a:t>
            </a:r>
            <a:r>
              <a:rPr lang="en-US" sz="1500" dirty="0" err="1">
                <a:latin typeface="Arial Rounded MT Bold" pitchFamily="34" charset="0"/>
              </a:rPr>
              <a:t>masih</a:t>
            </a:r>
            <a:r>
              <a:rPr lang="en-US" sz="1500" dirty="0">
                <a:latin typeface="Arial Rounded MT Bold" pitchFamily="34" charset="0"/>
              </a:rPr>
              <a:t> </a:t>
            </a:r>
            <a:r>
              <a:rPr lang="en-US" sz="1500" dirty="0" err="1">
                <a:latin typeface="Arial Rounded MT Bold" pitchFamily="34" charset="0"/>
              </a:rPr>
              <a:t>dapat</a:t>
            </a:r>
            <a:r>
              <a:rPr lang="en-US" sz="1500" dirty="0">
                <a:latin typeface="Arial Rounded MT Bold" pitchFamily="34" charset="0"/>
              </a:rPr>
              <a:t> </a:t>
            </a:r>
            <a:r>
              <a:rPr lang="en-US" sz="1500" dirty="0" err="1">
                <a:latin typeface="Arial Rounded MT Bold" pitchFamily="34" charset="0"/>
              </a:rPr>
              <a:t>dianggap</a:t>
            </a:r>
            <a:r>
              <a:rPr lang="en-US" sz="1500" dirty="0">
                <a:latin typeface="Arial Rounded MT Bold" pitchFamily="34" charset="0"/>
              </a:rPr>
              <a:t> </a:t>
            </a:r>
            <a:r>
              <a:rPr lang="en-US" sz="1500" dirty="0" err="1">
                <a:latin typeface="Arial Rounded MT Bold" pitchFamily="34" charset="0"/>
              </a:rPr>
              <a:t>lebih</a:t>
            </a:r>
            <a:r>
              <a:rPr lang="en-US" sz="1500" dirty="0">
                <a:latin typeface="Arial Rounded MT Bold" pitchFamily="34" charset="0"/>
              </a:rPr>
              <a:t> </a:t>
            </a:r>
            <a:r>
              <a:rPr lang="en-US" sz="1500" dirty="0" err="1">
                <a:latin typeface="Arial Rounded MT Bold" pitchFamily="34" charset="0"/>
              </a:rPr>
              <a:t>ekonomis</a:t>
            </a:r>
            <a:r>
              <a:rPr lang="en-US" sz="1500" dirty="0">
                <a:latin typeface="Arial Rounded MT Bold" pitchFamily="34" charset="0"/>
              </a:rPr>
              <a:t> </a:t>
            </a:r>
            <a:r>
              <a:rPr lang="en-US" sz="1500" dirty="0" err="1">
                <a:latin typeface="Arial Rounded MT Bold" pitchFamily="34" charset="0"/>
              </a:rPr>
              <a:t>dari</a:t>
            </a:r>
            <a:r>
              <a:rPr lang="en-US" sz="1500" dirty="0">
                <a:latin typeface="Arial Rounded MT Bold" pitchFamily="34" charset="0"/>
              </a:rPr>
              <a:t> </a:t>
            </a:r>
            <a:r>
              <a:rPr lang="en-US" sz="1500" dirty="0" err="1">
                <a:latin typeface="Arial Rounded MT Bold" pitchFamily="34" charset="0"/>
              </a:rPr>
              <a:t>anaerob</a:t>
            </a:r>
            <a:r>
              <a:rPr lang="en-US" sz="1500" dirty="0">
                <a:latin typeface="Arial Rounded MT Bold" pitchFamily="34" charset="0"/>
              </a:rPr>
              <a:t>.  </a:t>
            </a:r>
            <a:r>
              <a:rPr lang="en-US" sz="1500" dirty="0" err="1">
                <a:latin typeface="Arial Rounded MT Bold" pitchFamily="34" charset="0"/>
              </a:rPr>
              <a:t>Pada</a:t>
            </a:r>
            <a:r>
              <a:rPr lang="en-US" sz="1500" dirty="0">
                <a:latin typeface="Arial Rounded MT Bold" pitchFamily="34" charset="0"/>
              </a:rPr>
              <a:t> BOD </a:t>
            </a:r>
            <a:r>
              <a:rPr lang="en-US" sz="1500" dirty="0" err="1">
                <a:latin typeface="Arial Rounded MT Bold" pitchFamily="34" charset="0"/>
              </a:rPr>
              <a:t>lebih</a:t>
            </a:r>
            <a:r>
              <a:rPr lang="en-US" sz="1500" dirty="0">
                <a:latin typeface="Arial Rounded MT Bold" pitchFamily="34" charset="0"/>
              </a:rPr>
              <a:t> </a:t>
            </a:r>
            <a:r>
              <a:rPr lang="en-US" sz="1500" dirty="0" err="1">
                <a:latin typeface="Arial Rounded MT Bold" pitchFamily="34" charset="0"/>
              </a:rPr>
              <a:t>tinggi</a:t>
            </a:r>
            <a:r>
              <a:rPr lang="en-US" sz="1500" dirty="0">
                <a:latin typeface="Arial Rounded MT Bold" pitchFamily="34" charset="0"/>
              </a:rPr>
              <a:t> </a:t>
            </a:r>
            <a:r>
              <a:rPr lang="en-US" sz="1500" dirty="0" err="1">
                <a:latin typeface="Arial Rounded MT Bold" pitchFamily="34" charset="0"/>
              </a:rPr>
              <a:t>dari</a:t>
            </a:r>
            <a:r>
              <a:rPr lang="en-US" sz="1500" dirty="0">
                <a:latin typeface="Arial Rounded MT Bold" pitchFamily="34" charset="0"/>
              </a:rPr>
              <a:t> 4000 mg/l, proses </a:t>
            </a:r>
            <a:r>
              <a:rPr lang="en-US" sz="1500" dirty="0" err="1">
                <a:latin typeface="Arial Rounded MT Bold" pitchFamily="34" charset="0"/>
              </a:rPr>
              <a:t>anaerob</a:t>
            </a:r>
            <a:r>
              <a:rPr lang="en-US" sz="1500" dirty="0">
                <a:latin typeface="Arial Rounded MT Bold" pitchFamily="34" charset="0"/>
              </a:rPr>
              <a:t> </a:t>
            </a:r>
            <a:r>
              <a:rPr lang="en-US" sz="1500" dirty="0" err="1">
                <a:latin typeface="Arial Rounded MT Bold" pitchFamily="34" charset="0"/>
              </a:rPr>
              <a:t>menjadi</a:t>
            </a:r>
            <a:r>
              <a:rPr lang="en-US" sz="1500" dirty="0">
                <a:latin typeface="Arial Rounded MT Bold" pitchFamily="34" charset="0"/>
              </a:rPr>
              <a:t> </a:t>
            </a:r>
            <a:r>
              <a:rPr lang="en-US" sz="1500" dirty="0" err="1">
                <a:latin typeface="Arial Rounded MT Bold" pitchFamily="34" charset="0"/>
              </a:rPr>
              <a:t>lebih</a:t>
            </a:r>
            <a:r>
              <a:rPr lang="en-US" sz="1500" dirty="0">
                <a:latin typeface="Arial Rounded MT Bold" pitchFamily="34" charset="0"/>
              </a:rPr>
              <a:t> </a:t>
            </a:r>
            <a:r>
              <a:rPr lang="en-US" sz="1500" dirty="0" err="1">
                <a:latin typeface="Arial Rounded MT Bold" pitchFamily="34" charset="0"/>
              </a:rPr>
              <a:t>ekonomis</a:t>
            </a:r>
            <a:r>
              <a:rPr lang="en-US" sz="1500" dirty="0">
                <a:latin typeface="Arial Rounded MT Bold" pitchFamily="34" charset="0"/>
              </a:rPr>
              <a:t>. </a:t>
            </a:r>
          </a:p>
          <a:p>
            <a:endParaRPr lang="en-US" sz="1800" dirty="0"/>
          </a:p>
          <a:p>
            <a:pPr lvl="0">
              <a:spcBef>
                <a:spcPts val="0"/>
              </a:spcBef>
            </a:pPr>
            <a:endParaRPr lang="en-US" sz="1700" dirty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990600" y="2438400"/>
            <a:ext cx="78486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ct val="200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Peraturan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tentang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baku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mutu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air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limbah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. </a:t>
            </a:r>
          </a:p>
          <a:p>
            <a:pPr marL="342900" indent="-342900" eaLnBrk="1" hangingPunct="1">
              <a:lnSpc>
                <a:spcPct val="90000"/>
              </a:lnSpc>
              <a:spcAft>
                <a:spcPct val="200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Beberapa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perlakuan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dibutuhkan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untuk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memenuhi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baku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mutu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: </a:t>
            </a:r>
          </a:p>
          <a:p>
            <a:pPr marL="800100" lvl="1" indent="-342900">
              <a:lnSpc>
                <a:spcPct val="90000"/>
              </a:lnSpc>
              <a:spcAft>
                <a:spcPct val="20000"/>
              </a:spcAft>
              <a:buClr>
                <a:srgbClr val="C00000"/>
              </a:buClr>
              <a:buBlip>
                <a:blip r:embed="rId2"/>
              </a:buBlip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Perlakuan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primer </a:t>
            </a:r>
          </a:p>
          <a:p>
            <a:pPr marL="1257300" lvl="2" indent="-342900">
              <a:lnSpc>
                <a:spcPct val="90000"/>
              </a:lnSpc>
              <a:spcAft>
                <a:spcPct val="2000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Penghilangan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fisik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bahan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tersuspensi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. </a:t>
            </a:r>
          </a:p>
          <a:p>
            <a:pPr marL="800100" lvl="1" indent="-342900">
              <a:lnSpc>
                <a:spcPct val="90000"/>
              </a:lnSpc>
              <a:spcAft>
                <a:spcPct val="20000"/>
              </a:spcAft>
              <a:buClr>
                <a:srgbClr val="C00000"/>
              </a:buClr>
              <a:buBlip>
                <a:blip r:embed="rId2"/>
              </a:buBlip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Perlakuan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sekunder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</a:p>
          <a:p>
            <a:pPr marL="1257300" lvl="2" indent="-342900">
              <a:lnSpc>
                <a:spcPct val="90000"/>
              </a:lnSpc>
              <a:spcAft>
                <a:spcPct val="2000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Degradasi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oleh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mikroba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untuk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menghilangkan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senyawa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organik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terlarut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. </a:t>
            </a:r>
          </a:p>
          <a:p>
            <a:pPr marL="800100" lvl="1" indent="-342900">
              <a:lnSpc>
                <a:spcPct val="90000"/>
              </a:lnSpc>
              <a:spcAft>
                <a:spcPct val="20000"/>
              </a:spcAft>
              <a:buClr>
                <a:srgbClr val="C00000"/>
              </a:buClr>
              <a:buBlip>
                <a:blip r:embed="rId2"/>
              </a:buBlip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Perlakuan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tersier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</a:p>
          <a:p>
            <a:pPr marL="1257300" lvl="2" indent="-342900">
              <a:lnSpc>
                <a:spcPct val="90000"/>
              </a:lnSpc>
              <a:spcAft>
                <a:spcPct val="2000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Pemisahan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bahan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terendapkan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.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600200" y="1127919"/>
            <a:ext cx="5638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PENGOLAHAN BIOLOGIS</a:t>
            </a:r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UNTUK LIMBAH CAIR</a:t>
            </a:r>
          </a:p>
        </p:txBody>
      </p:sp>
    </p:spTree>
    <p:extLst>
      <p:ext uri="{BB962C8B-B14F-4D97-AF65-F5344CB8AC3E}">
        <p14:creationId xmlns:p14="http://schemas.microsoft.com/office/powerpoint/2010/main" val="820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217611" y="2362200"/>
            <a:ext cx="67056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buClr>
                <a:schemeClr val="tx1"/>
              </a:buClr>
            </a:pP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Pemisahan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fisik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bahan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organik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tersuspensi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bak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pengendapan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untuk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mengurangi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kebutuhan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oksigen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biologis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Arial Rounded MT Bold" pitchFamily="34" charset="0"/>
              </a:rPr>
              <a:t> (BOD). 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433271" y="939800"/>
            <a:ext cx="62742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1. PERLAKUAN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PRIMER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79619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134269" y="2438400"/>
            <a:ext cx="687546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buClr>
                <a:srgbClr val="C00000"/>
              </a:buClr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Degradasi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oleh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mikroba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untuk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mengurangi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kandungan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senyawa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organik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. </a:t>
            </a:r>
          </a:p>
          <a:p>
            <a:pPr algn="just" eaLnBrk="1" hangingPunct="1">
              <a:buClr>
                <a:srgbClr val="C00000"/>
              </a:buClr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Dua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cara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: </a:t>
            </a:r>
          </a:p>
          <a:p>
            <a:pPr marL="1028700" lvl="1" indent="-457200" algn="just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Degradasi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anaerobik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sludge tank / activated sludge tank </a:t>
            </a:r>
          </a:p>
          <a:p>
            <a:pPr marL="1028700" lvl="1" indent="-457200" algn="just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Degradasi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aerobik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menggunakan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trickling bed filter. 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671303" y="1349950"/>
            <a:ext cx="58013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2. PERLAKUAN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SEKUNDER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9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orde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r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ord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EAD9CDEF-0397-47CC-91A5-EACE6D14FC6C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EC168CBB-1DFC-4BAD-BB6C-B2D2B65414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CE0ED6-71D4-4D6D-8A8D-EAAA9F9939E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1373</Words>
  <Application>Microsoft Office PowerPoint</Application>
  <PresentationFormat>On-screen Show (4:3)</PresentationFormat>
  <Paragraphs>166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Corinthian columns design template</vt:lpstr>
      <vt:lpstr>1_Corinthian columns design template</vt:lpstr>
      <vt:lpstr>border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Pengolahan limbah dengan cara biologis dapat dilakukan dengan dua cara ,  yaitu :</vt:lpstr>
      <vt:lpstr>PowerPoint Presentation</vt:lpstr>
      <vt:lpstr>PowerPoint Presentation</vt:lpstr>
      <vt:lpstr>PowerPoint Presentation</vt:lpstr>
      <vt:lpstr>PowerPoint Presentation</vt:lpstr>
      <vt:lpstr>KEBUTUHAN OKSIGEN</vt:lpstr>
      <vt:lpstr>PowerPoint Presentation</vt:lpstr>
      <vt:lpstr>PowerPoint Presentation</vt:lpstr>
      <vt:lpstr>PARAMETER HASIL OLAHAN</vt:lpstr>
      <vt:lpstr>PowerPoint Presentation</vt:lpstr>
      <vt:lpstr>PowerPoint Presentation</vt:lpstr>
      <vt:lpstr>Bakteri anaerobik</vt:lpstr>
      <vt:lpstr>PowerPoint Presentation</vt:lpstr>
      <vt:lpstr>PowerPoint Presentation</vt:lpstr>
      <vt:lpstr>PowerPoint Presentation</vt:lpstr>
      <vt:lpstr>PowerPoint Presentation</vt:lpstr>
      <vt:lpstr>Organisme Anaerobik</vt:lpstr>
      <vt:lpstr>Proses pengolahan anaerobic teridi dari dua sistim yaitu :</vt:lpstr>
      <vt:lpstr>Sistim Anaerobic Filter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Aerobik (Extended Aeration)</vt:lpstr>
      <vt:lpstr>ANAEROBIK (UASB)</vt:lpstr>
      <vt:lpstr>Sistem Aerob</vt:lpstr>
      <vt:lpstr>PowerPoint Presentation</vt:lpstr>
    </vt:vector>
  </TitlesOfParts>
  <Company>Albert Einstein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FILTRASI</dc:title>
  <dc:creator>IMAL EINSTEIN</dc:creator>
  <cp:lastModifiedBy>May</cp:lastModifiedBy>
  <cp:revision>117</cp:revision>
  <dcterms:created xsi:type="dcterms:W3CDTF">2010-06-27T10:28:10Z</dcterms:created>
  <dcterms:modified xsi:type="dcterms:W3CDTF">2015-05-27T07:11:48Z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TC300002599990</vt:lpwstr>
  </property>
</Properties>
</file>