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4"/>
  </p:sldMasterIdLst>
  <p:notesMasterIdLst>
    <p:notesMasterId r:id="rId21"/>
  </p:notesMasterIdLst>
  <p:sldIdLst>
    <p:sldId id="410" r:id="rId5"/>
    <p:sldId id="406" r:id="rId6"/>
    <p:sldId id="361" r:id="rId7"/>
    <p:sldId id="422" r:id="rId8"/>
    <p:sldId id="423" r:id="rId9"/>
    <p:sldId id="414" r:id="rId10"/>
    <p:sldId id="415" r:id="rId11"/>
    <p:sldId id="416" r:id="rId12"/>
    <p:sldId id="417" r:id="rId13"/>
    <p:sldId id="372" r:id="rId14"/>
    <p:sldId id="331" r:id="rId15"/>
    <p:sldId id="426" r:id="rId16"/>
    <p:sldId id="334" r:id="rId17"/>
    <p:sldId id="373" r:id="rId18"/>
    <p:sldId id="395" r:id="rId19"/>
    <p:sldId id="4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1305" autoAdjust="0"/>
  </p:normalViewPr>
  <p:slideViewPr>
    <p:cSldViewPr>
      <p:cViewPr>
        <p:scale>
          <a:sx n="65" d="100"/>
          <a:sy n="65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1945-9A7D-4A6E-8A30-A44EFE93E07D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E1DC0-005C-4B20-9286-B14DEB9F6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AAD72-7398-4110-A090-C0EEB8EA49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4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3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71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7436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648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340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47A-424F-468F-83B7-5D40F826B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1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1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79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2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  <a:ea typeface="MS Gothic" pitchFamily="49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40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ftr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57944" y="3810000"/>
            <a:ext cx="5204927" cy="786774"/>
            <a:chOff x="3424473" y="5994580"/>
            <a:chExt cx="410695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568204" y="6136882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</a:rPr>
                <a:t>Ir. MUH. ARIF LATAR, MSc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24473" y="5994580"/>
              <a:ext cx="737596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324601" y="38100"/>
            <a:ext cx="243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9551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MODUL -2</a:t>
            </a: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21033" y="2864185"/>
            <a:ext cx="7567195" cy="762000"/>
            <a:chOff x="96" y="240"/>
            <a:chExt cx="5472" cy="780"/>
          </a:xfrm>
        </p:grpSpPr>
        <p:pic>
          <p:nvPicPr>
            <p:cNvPr id="20" name="Picture 22" descr="bl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3" descr="oran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r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5" descr="black lin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black lin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86549" y="1417635"/>
            <a:ext cx="7301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aettenschweiler" pitchFamily="34" charset="0"/>
              </a:rPr>
              <a:t>PENGOLAHAN  LIMBAH DENGAN  SISTEM LUMPUR AKTIF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7467600" cy="914400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5.3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.	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Modifikasi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 Proses Lumpur 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Aktif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Konvensional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1344699"/>
            <a:ext cx="3962400" cy="862561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Ada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modifikasi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proses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lumpur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aktif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konvensional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Nathanson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1986; US. EPA, 1977),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Lihat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Gambar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2.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8" name="Picture 7" descr="http://www.kelair.bppt.go.id/Sitpa/Artikel/Tekstil/teks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43858"/>
            <a:ext cx="344805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24400" y="1828800"/>
            <a:ext cx="4038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Proses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dipakai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instalasi</a:t>
            </a:r>
            <a:r>
              <a:rPr lang="en-US" sz="1600" dirty="0"/>
              <a:t> </a:t>
            </a:r>
            <a:r>
              <a:rPr lang="en-US" sz="1600" dirty="0" err="1"/>
              <a:t>paket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  <a:p>
            <a:pPr lvl="0"/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aerasi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lama (</a:t>
            </a:r>
            <a:r>
              <a:rPr lang="en-US" sz="1600" dirty="0" err="1"/>
              <a:t>sekitar</a:t>
            </a:r>
            <a:r>
              <a:rPr lang="en-US" sz="1600" dirty="0"/>
              <a:t> 30 jam)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konvensional</a:t>
            </a:r>
            <a:r>
              <a:rPr lang="en-US" sz="1600" dirty="0"/>
              <a:t>.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lumpur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lama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diperpanjang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15 </a:t>
            </a:r>
            <a:r>
              <a:rPr lang="en-US" sz="1600" dirty="0" err="1"/>
              <a:t>hari</a:t>
            </a:r>
            <a:r>
              <a:rPr lang="en-US" sz="1600" dirty="0"/>
              <a:t>. </a:t>
            </a:r>
          </a:p>
          <a:p>
            <a:pPr lvl="0"/>
            <a:r>
              <a:rPr lang="en-US" sz="1600" dirty="0" err="1"/>
              <a:t>Limbah</a:t>
            </a:r>
            <a:r>
              <a:rPr lang="en-US" sz="1600" dirty="0"/>
              <a:t> yang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tangki</a:t>
            </a:r>
            <a:r>
              <a:rPr lang="en-US" sz="1600" dirty="0"/>
              <a:t> </a:t>
            </a:r>
            <a:r>
              <a:rPr lang="en-US" sz="1600" dirty="0" err="1"/>
              <a:t>aerasi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diolah</a:t>
            </a:r>
            <a:r>
              <a:rPr lang="en-US" sz="1600" dirty="0"/>
              <a:t> </a:t>
            </a:r>
            <a:r>
              <a:rPr lang="en-US" sz="1600" dirty="0" err="1"/>
              <a:t>dulu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pengendapan</a:t>
            </a:r>
            <a:r>
              <a:rPr lang="en-US" sz="1600" dirty="0"/>
              <a:t> primer.</a:t>
            </a:r>
          </a:p>
          <a:p>
            <a:pPr lvl="0"/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beroperasi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F/M ratio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r>
              <a:rPr lang="en-US" sz="1600" dirty="0"/>
              <a:t> (</a:t>
            </a:r>
            <a:r>
              <a:rPr lang="en-US" sz="1600" dirty="0" err="1"/>
              <a:t>umumnya</a:t>
            </a:r>
            <a:r>
              <a:rPr lang="en-US" sz="1600" dirty="0"/>
              <a:t> &lt;0,1 </a:t>
            </a:r>
            <a:r>
              <a:rPr lang="en-US" sz="1600" dirty="0" err="1"/>
              <a:t>lb</a:t>
            </a:r>
            <a:r>
              <a:rPr lang="en-US" sz="1600" dirty="0"/>
              <a:t> BOD/</a:t>
            </a:r>
            <a:r>
              <a:rPr lang="en-US" sz="1600" dirty="0" err="1"/>
              <a:t>hari</a:t>
            </a:r>
            <a:r>
              <a:rPr lang="en-US" sz="1600" dirty="0"/>
              <a:t>/</a:t>
            </a:r>
            <a:r>
              <a:rPr lang="en-US" sz="1600" dirty="0" err="1"/>
              <a:t>lb</a:t>
            </a:r>
            <a:r>
              <a:rPr lang="en-US" sz="1600" dirty="0"/>
              <a:t> MLSS)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konvensional</a:t>
            </a:r>
            <a:r>
              <a:rPr lang="en-US" sz="1600" dirty="0"/>
              <a:t> (0,2 - 0,5 </a:t>
            </a:r>
            <a:r>
              <a:rPr lang="en-US" sz="1600" dirty="0" err="1"/>
              <a:t>lb</a:t>
            </a:r>
            <a:r>
              <a:rPr lang="en-US" sz="1600" dirty="0"/>
              <a:t> BOD/</a:t>
            </a:r>
            <a:r>
              <a:rPr lang="en-US" sz="1600" dirty="0" err="1"/>
              <a:t>hari</a:t>
            </a:r>
            <a:r>
              <a:rPr lang="en-US" sz="1600" dirty="0"/>
              <a:t>/</a:t>
            </a:r>
            <a:r>
              <a:rPr lang="en-US" sz="1600" dirty="0" err="1"/>
              <a:t>lb</a:t>
            </a:r>
            <a:r>
              <a:rPr lang="en-US" sz="1600" dirty="0"/>
              <a:t> MLSS).</a:t>
            </a:r>
          </a:p>
          <a:p>
            <a:pPr lvl="0"/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membutuhkan</a:t>
            </a:r>
            <a:r>
              <a:rPr lang="en-US" sz="1600" dirty="0"/>
              <a:t> </a:t>
            </a:r>
            <a:r>
              <a:rPr lang="en-US" sz="1600" dirty="0" err="1"/>
              <a:t>membutuhkan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/>
              <a:t>aerasi</a:t>
            </a:r>
            <a:r>
              <a:rPr lang="en-US" sz="1600" dirty="0"/>
              <a:t>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konvensional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 yang </a:t>
            </a:r>
            <a:r>
              <a:rPr lang="en-US" sz="1600" dirty="0" err="1"/>
              <a:t>kecil</a:t>
            </a:r>
            <a:r>
              <a:rPr lang="en-US" sz="1600" dirty="0"/>
              <a:t> yang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paket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7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609600"/>
            <a:ext cx="7848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Rounded MT Bold" pitchFamily="34" charset="0"/>
              </a:rPr>
              <a:t> </a:t>
            </a:r>
            <a:endParaRPr lang="en-US" dirty="0">
              <a:latin typeface="Arial Rounded MT Bold" pitchFamily="34" charset="0"/>
            </a:endParaRPr>
          </a:p>
          <a:p>
            <a:r>
              <a:rPr lang="en-US" sz="2000" b="1" dirty="0" err="1">
                <a:latin typeface="Arial Rounded MT Bold" pitchFamily="34" charset="0"/>
              </a:rPr>
              <a:t>Selokan</a:t>
            </a: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en-US" sz="2000" b="1" dirty="0" err="1">
                <a:latin typeface="Arial Rounded MT Bold" pitchFamily="34" charset="0"/>
              </a:rPr>
              <a:t>Oksidasi</a:t>
            </a:r>
            <a:r>
              <a:rPr lang="en-US" sz="2000" b="1" dirty="0">
                <a:latin typeface="Arial Rounded MT Bold" pitchFamily="34" charset="0"/>
              </a:rPr>
              <a:t> (</a:t>
            </a:r>
            <a:r>
              <a:rPr lang="en-US" sz="2000" b="1" i="1" dirty="0">
                <a:latin typeface="Arial Rounded MT Bold" pitchFamily="34" charset="0"/>
              </a:rPr>
              <a:t>Oxidation Ditch</a:t>
            </a:r>
            <a:r>
              <a:rPr lang="en-US" sz="2000" b="1" dirty="0">
                <a:latin typeface="Arial Rounded MT Bold" pitchFamily="34" charset="0"/>
              </a:rPr>
              <a:t>)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r>
              <a:rPr lang="en-US" dirty="0" err="1">
                <a:latin typeface="Arial Rounded MT Bold" pitchFamily="34" charset="0"/>
              </a:rPr>
              <a:t>Selokan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oksidasi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terdiri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saluran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aerasi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berbentuk</a:t>
            </a:r>
            <a:r>
              <a:rPr lang="en-US" dirty="0">
                <a:latin typeface="Arial Rounded MT Bold" pitchFamily="34" charset="0"/>
              </a:rPr>
              <a:t> oval yang </a:t>
            </a:r>
            <a:r>
              <a:rPr lang="en-US" dirty="0" err="1">
                <a:latin typeface="Arial Rounded MT Bold" pitchFamily="34" charset="0"/>
              </a:rPr>
              <a:t>dilengkapi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satu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lebih</a:t>
            </a:r>
            <a:r>
              <a:rPr lang="en-US" dirty="0">
                <a:latin typeface="Arial Rounded MT Bold" pitchFamily="34" charset="0"/>
              </a:rPr>
              <a:t> rotor </a:t>
            </a:r>
            <a:r>
              <a:rPr lang="en-US" dirty="0" err="1">
                <a:latin typeface="Arial Rounded MT Bold" pitchFamily="34" charset="0"/>
              </a:rPr>
              <a:t>rotasi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aerasi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Saluran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menerima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telah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disaring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mempunyai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waktu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tinggal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hidraulik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i="1" dirty="0" err="1">
                <a:latin typeface="Arial Rounded MT Bold" pitchFamily="34" charset="0"/>
              </a:rPr>
              <a:t>hidraulic</a:t>
            </a:r>
            <a:r>
              <a:rPr lang="en-US" i="1" dirty="0">
                <a:latin typeface="Arial Rounded MT Bold" pitchFamily="34" charset="0"/>
              </a:rPr>
              <a:t> retention time</a:t>
            </a:r>
            <a:r>
              <a:rPr lang="en-US" dirty="0">
                <a:latin typeface="Arial Rounded MT Bold" pitchFamily="34" charset="0"/>
              </a:rPr>
              <a:t>) </a:t>
            </a:r>
            <a:r>
              <a:rPr lang="en-US" dirty="0" err="1">
                <a:latin typeface="Arial Rounded MT Bold" pitchFamily="34" charset="0"/>
              </a:rPr>
              <a:t>mendekati</a:t>
            </a:r>
            <a:r>
              <a:rPr lang="en-US" dirty="0">
                <a:latin typeface="Arial Rounded MT Bold" pitchFamily="34" charset="0"/>
              </a:rPr>
              <a:t> 24 jam.</a:t>
            </a:r>
          </a:p>
          <a:p>
            <a:r>
              <a:rPr lang="en-US" b="1" dirty="0">
                <a:latin typeface="Arial Rounded MT Bold" pitchFamily="34" charset="0"/>
              </a:rPr>
              <a:t> </a:t>
            </a:r>
            <a:endParaRPr lang="en-US" dirty="0">
              <a:latin typeface="Arial Rounded MT Bold" pitchFamily="34" charset="0"/>
            </a:endParaRPr>
          </a:p>
          <a:p>
            <a:r>
              <a:rPr lang="en-US" b="1" dirty="0">
                <a:latin typeface="Arial Rounded MT Bold" pitchFamily="34" charset="0"/>
              </a:rPr>
              <a:t> </a:t>
            </a:r>
            <a:endParaRPr lang="en-US" dirty="0">
              <a:latin typeface="Arial Rounded MT Bold" pitchFamily="34" charset="0"/>
            </a:endParaRPr>
          </a:p>
          <a:p>
            <a:r>
              <a:rPr lang="en-US" sz="2400" b="1" dirty="0" err="1">
                <a:latin typeface="Arial Rounded MT Bold" pitchFamily="34" charset="0"/>
              </a:rPr>
              <a:t>Aerasi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Bertingkat</a:t>
            </a:r>
            <a:r>
              <a:rPr lang="en-US" sz="2400" dirty="0">
                <a:latin typeface="Arial Rounded MT Bold" pitchFamily="34" charset="0"/>
              </a:rPr>
              <a:t> </a:t>
            </a:r>
          </a:p>
          <a:p>
            <a:r>
              <a:rPr lang="en-US" dirty="0">
                <a:latin typeface="Arial Rounded MT Bold" pitchFamily="34" charset="0"/>
              </a:rPr>
              <a:t>          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hasil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pengolahan</a:t>
            </a:r>
            <a:r>
              <a:rPr lang="en-US" dirty="0">
                <a:latin typeface="Arial Rounded MT Bold" pitchFamily="34" charset="0"/>
              </a:rPr>
              <a:t> primer (</a:t>
            </a:r>
            <a:r>
              <a:rPr lang="en-US" dirty="0" err="1">
                <a:latin typeface="Arial Rounded MT Bold" pitchFamily="34" charset="0"/>
              </a:rPr>
              <a:t>pengendapan</a:t>
            </a:r>
            <a:r>
              <a:rPr lang="en-US" dirty="0">
                <a:latin typeface="Arial Rounded MT Bold" pitchFamily="34" charset="0"/>
              </a:rPr>
              <a:t>) </a:t>
            </a:r>
            <a:r>
              <a:rPr lang="en-US" dirty="0" err="1">
                <a:latin typeface="Arial Rounded MT Bold" pitchFamily="34" charset="0"/>
              </a:rPr>
              <a:t>masuk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aerasi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melalui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beberapa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lubang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saluran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sehingga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meningkatkan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distribusi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aerasi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membuat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lebih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efisien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penggunaan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oksigen</a:t>
            </a:r>
            <a:r>
              <a:rPr lang="en-US" dirty="0">
                <a:latin typeface="Arial Rounded MT Bold" pitchFamily="34" charset="0"/>
              </a:rPr>
              <a:t>. Proses </a:t>
            </a:r>
            <a:r>
              <a:rPr lang="en-US" dirty="0" err="1">
                <a:latin typeface="Arial Rounded MT Bold" pitchFamily="34" charset="0"/>
              </a:rPr>
              <a:t>ini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meningkatkan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kapasitas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sistem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pengolahan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sz="2000" b="1" dirty="0" err="1">
                <a:latin typeface="Arial Rounded MT Bold" pitchFamily="34" charset="0"/>
              </a:rPr>
              <a:t>Stabilisasi</a:t>
            </a: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en-US" sz="2000" b="1" dirty="0" err="1">
                <a:latin typeface="Arial Rounded MT Bold" pitchFamily="34" charset="0"/>
              </a:rPr>
              <a:t>Kontak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r>
              <a:rPr lang="en-US" dirty="0">
                <a:latin typeface="Arial Rounded MT Bold" pitchFamily="34" charset="0"/>
              </a:rPr>
              <a:t>           </a:t>
            </a:r>
            <a:r>
              <a:rPr lang="en-US" dirty="0" err="1">
                <a:latin typeface="Arial Rounded MT Bold" pitchFamily="34" charset="0"/>
              </a:rPr>
              <a:t>Setelah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lumpur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bercampur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reaktor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kecil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waktu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singkat</a:t>
            </a:r>
            <a:r>
              <a:rPr lang="en-US" dirty="0">
                <a:latin typeface="Arial Rounded MT Bold" pitchFamily="34" charset="0"/>
              </a:rPr>
              <a:t> (20-40 </a:t>
            </a:r>
            <a:r>
              <a:rPr lang="en-US" dirty="0" err="1">
                <a:latin typeface="Arial Rounded MT Bold" pitchFamily="34" charset="0"/>
              </a:rPr>
              <a:t>menit</a:t>
            </a:r>
            <a:r>
              <a:rPr lang="en-US" dirty="0">
                <a:latin typeface="Arial Rounded MT Bold" pitchFamily="34" charset="0"/>
              </a:rPr>
              <a:t>), </a:t>
            </a:r>
            <a:r>
              <a:rPr lang="en-US" dirty="0" err="1">
                <a:latin typeface="Arial Rounded MT Bold" pitchFamily="34" charset="0"/>
              </a:rPr>
              <a:t>aliran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campuran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tersebut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dialirkan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penjernih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lumpur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dikembalikan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stabilisasi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waktu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tinggal</a:t>
            </a:r>
            <a:r>
              <a:rPr lang="en-US" dirty="0">
                <a:latin typeface="Arial Rounded MT Bold" pitchFamily="34" charset="0"/>
              </a:rPr>
              <a:t> 4 - 8 jam. </a:t>
            </a:r>
            <a:r>
              <a:rPr lang="en-US" dirty="0" err="1">
                <a:latin typeface="Arial Rounded MT Bold" pitchFamily="34" charset="0"/>
              </a:rPr>
              <a:t>Sistem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menghasilkan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sedikit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lumpur</a:t>
            </a:r>
            <a:r>
              <a:rPr lang="en-US" dirty="0">
                <a:latin typeface="Arial Rounded MT 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34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990600" y="838200"/>
            <a:ext cx="7696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Campuran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          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secara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merata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shock load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racun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Aktif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Kecepatan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          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mengolah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konsentrasi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dioperasikan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beban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BOD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sangat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dibandingkan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konvensional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mempunyai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waktu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hidraulik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sangat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singkat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beroperasi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konsentrasi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MLSS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urni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          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murni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didasarkan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prinsip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bahwa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tranfer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murni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atmosfir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menghasilkan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kemampuan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terlarut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menjadi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sehingga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meningkatkan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efisiensi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pengolahan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mengurangi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produksi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934200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2600" y="1295400"/>
            <a:ext cx="7010400" cy="533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 PENGOLAHAN LIMBAH TEKSTIL </a:t>
            </a:r>
            <a:br>
              <a:rPr lang="en-US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7620000" cy="3048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Pabrik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tekstil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terdiri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dari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: 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proses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produksinya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meliputi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pemintalan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</a:t>
            </a:r>
            <a:r>
              <a:rPr lang="en-US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spinning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),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pertenunan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</a:t>
            </a:r>
            <a:r>
              <a:rPr lang="en-US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weaving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),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pencelupan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</a:t>
            </a:r>
            <a:r>
              <a:rPr lang="en-US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dyeing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)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penyelesaian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akhir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</a:t>
            </a:r>
            <a:r>
              <a:rPr lang="en-US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finishing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). 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Pada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umumnya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polutan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terkandung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dalam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limbah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industri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tekstil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dapat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berupa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padatan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tersuspensi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,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padatan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terlarut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serta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gas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terlarut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. 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Karakteristik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limbah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pada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umumnya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bersifat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alkalis (pH = 7),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suhunya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tinggi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serta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berwarna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pekat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. 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Untuk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menghilangkan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polutan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tersebut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,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diperlukan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pengolahan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dapat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memisahkan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menghancurkan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polutan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terkandung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didalamnya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981200"/>
            <a:ext cx="70549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TAHAPAN 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 </a:t>
            </a: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Sistem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pengolah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limbah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digunakan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merupakan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perpaduan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antara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proses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fisika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,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kimia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,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biologi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.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Proses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yang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berperan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dalam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pengurangan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bahan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pencemar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adalah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proses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biologi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menggunakan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sistem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lumpur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aktif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dengan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aerasi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lanjutan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extended aeration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). </a:t>
            </a: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Selain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limbah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cair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terdapat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pula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limbah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padat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berupa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lumpur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,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hasil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samping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dari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sistem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pengolahan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digunakan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.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Lumpur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hasil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olahan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digunakan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sebagai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bahan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campuran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pembuatan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conblock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batako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press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serta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pupuk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organik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27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8045261" cy="54360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59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29379" name="Picture 3" descr="Sistem 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1767"/>
            <a:ext cx="7924800" cy="62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229100" y="1365031"/>
            <a:ext cx="11430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5105400" cy="609601"/>
          </a:xfrm>
        </p:spPr>
        <p:txBody>
          <a:bodyPr>
            <a:noAutofit/>
          </a:bodyPr>
          <a:lstStyle/>
          <a:p>
            <a:pPr marL="914400" indent="-914400" algn="l"/>
            <a:r>
              <a:rPr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    LUMPUR AKTIF (</a:t>
            </a:r>
            <a:r>
              <a:rPr lang="en-US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activated </a:t>
            </a:r>
            <a:r>
              <a:rPr lang="en-US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sludge</a:t>
            </a:r>
            <a:r>
              <a:rPr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03" y="2362200"/>
            <a:ext cx="7658100" cy="1066800"/>
          </a:xfrm>
        </p:spPr>
        <p:txBody>
          <a:bodyPr/>
          <a:lstStyle/>
          <a:p>
            <a:pPr algn="l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Lumpur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aktif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activated sludge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adalah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proses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pertumbuhan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mikroba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tersuspensi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103" y="372914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Proses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pada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dasarnya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merupakan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pengolahan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aerobik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yang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mengoksidasi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material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organik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menjadi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CO</a:t>
            </a:r>
            <a:r>
              <a:rPr lang="en-US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</a:t>
            </a:r>
            <a:r>
              <a:rPr lang="en-US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O, NH</a:t>
            </a:r>
            <a:r>
              <a:rPr lang="en-US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biomassa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baru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Udara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disalurkan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melalui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pompa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blower (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diffused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atau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melalui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aerasi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mekanik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8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554" y="0"/>
            <a:ext cx="8077200" cy="85896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5.1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	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Sistem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Lumpur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Aktif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Konvensional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78668" y="1524000"/>
            <a:ext cx="3073791" cy="76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Proses Lumpur </a:t>
            </a: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Aktif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Konvensional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dapat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dilihat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Gambar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4.16</a:t>
            </a:r>
          </a:p>
        </p:txBody>
      </p:sp>
      <p:pic>
        <p:nvPicPr>
          <p:cNvPr id="16" name="Picture 15" descr="http://www.kelair.bppt.go.id/Sitpa/Artikel/Tekstil/teks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0"/>
            <a:ext cx="3554437" cy="295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98644" y="1981200"/>
            <a:ext cx="43167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Tangki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erasi</a:t>
            </a:r>
            <a:endParaRPr lang="en-US" dirty="0"/>
          </a:p>
          <a:p>
            <a:r>
              <a:rPr lang="en-US" dirty="0" err="1"/>
              <a:t>Oksidasi</a:t>
            </a:r>
            <a:r>
              <a:rPr lang="en-US" dirty="0"/>
              <a:t> </a:t>
            </a:r>
            <a:r>
              <a:rPr lang="en-US" dirty="0" err="1"/>
              <a:t>aerobik</a:t>
            </a:r>
            <a:r>
              <a:rPr lang="en-US" dirty="0"/>
              <a:t> material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Efluent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Lumpur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(</a:t>
            </a:r>
            <a:r>
              <a:rPr lang="en-US" i="1" dirty="0"/>
              <a:t>Return Activated Sludge =RAS)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LAB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lumpur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(</a:t>
            </a:r>
            <a:r>
              <a:rPr lang="en-US" i="1" dirty="0"/>
              <a:t>mixed </a:t>
            </a:r>
            <a:r>
              <a:rPr lang="en-US" i="1" dirty="0" err="1"/>
              <a:t>liqour</a:t>
            </a:r>
            <a:r>
              <a:rPr lang="en-US" dirty="0"/>
              <a:t>),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padatan</a:t>
            </a:r>
            <a:r>
              <a:rPr lang="en-US" dirty="0"/>
              <a:t> </a:t>
            </a:r>
            <a:r>
              <a:rPr lang="en-US" dirty="0" err="1"/>
              <a:t>tersuspensi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1.500 - 2.500 mg/l. </a:t>
            </a:r>
            <a:r>
              <a:rPr lang="en-US" dirty="0" err="1"/>
              <a:t>Aerasi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lumpur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daur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biomassa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2057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lanjutan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900" y="1295400"/>
            <a:ext cx="3924300" cy="2819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>
                <a:solidFill>
                  <a:schemeClr val="tx1"/>
                </a:solidFill>
              </a:rPr>
              <a:t>Keadaan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membuat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tinggal</a:t>
            </a:r>
            <a:r>
              <a:rPr lang="en-US" sz="1800" dirty="0">
                <a:solidFill>
                  <a:schemeClr val="tx1"/>
                </a:solidFill>
              </a:rPr>
              <a:t> rata-rata </a:t>
            </a:r>
            <a:r>
              <a:rPr lang="en-US" sz="1800" dirty="0" err="1">
                <a:solidFill>
                  <a:schemeClr val="tx1"/>
                </a:solidFill>
              </a:rPr>
              <a:t>sel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biomassa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lebih</a:t>
            </a:r>
            <a:r>
              <a:rPr lang="en-US" sz="1800" dirty="0">
                <a:solidFill>
                  <a:schemeClr val="tx1"/>
                </a:solidFill>
              </a:rPr>
              <a:t> lama </a:t>
            </a:r>
            <a:r>
              <a:rPr lang="en-US" sz="1800" dirty="0" err="1">
                <a:solidFill>
                  <a:schemeClr val="tx1"/>
                </a:solidFill>
              </a:rPr>
              <a:t>dibanding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hidrauliknya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Sterritt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Lester, 1988). </a:t>
            </a:r>
            <a:r>
              <a:rPr lang="en-US" sz="1800" dirty="0" err="1">
                <a:solidFill>
                  <a:schemeClr val="tx1"/>
                </a:solidFill>
              </a:rPr>
              <a:t>Keadaan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tersebut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membuat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sejumlah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mikroorganisme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mengoksidasi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senyawa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organik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singkat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tangki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aerasi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berkisar</a:t>
            </a:r>
            <a:r>
              <a:rPr lang="en-US" sz="1800" dirty="0">
                <a:solidFill>
                  <a:schemeClr val="tx1"/>
                </a:solidFill>
              </a:rPr>
              <a:t> 4 - 8 jam</a:t>
            </a:r>
          </a:p>
        </p:txBody>
      </p:sp>
      <p:pic>
        <p:nvPicPr>
          <p:cNvPr id="5" name="Content Placeholder 4" descr="http://www.kelair.bppt.go.id/Sitpa/Artikel/Tekstil/teks01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962400" cy="27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4211008"/>
            <a:ext cx="800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 Rounded MT Bold" pitchFamily="34" charset="0"/>
              </a:rPr>
              <a:t>Tangki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Sedimentasi</a:t>
            </a:r>
            <a:endParaRPr lang="en-US" sz="2800" dirty="0">
              <a:latin typeface="Arial Rounded MT Bold" pitchFamily="34" charset="0"/>
            </a:endParaRPr>
          </a:p>
          <a:p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digunakan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sedimentasi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flok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mikroba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dirty="0" err="1">
                <a:latin typeface="Arial Rounded MT Bold" pitchFamily="34" charset="0"/>
              </a:rPr>
              <a:t>lumpur</a:t>
            </a:r>
            <a:r>
              <a:rPr lang="en-US" dirty="0">
                <a:latin typeface="Arial Rounded MT Bold" pitchFamily="34" charset="0"/>
              </a:rPr>
              <a:t>) yang </a:t>
            </a:r>
            <a:r>
              <a:rPr lang="en-US" dirty="0" err="1">
                <a:latin typeface="Arial Rounded MT Bold" pitchFamily="34" charset="0"/>
              </a:rPr>
              <a:t>dihasilkan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selama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fase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oksidasi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aerasi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Seperti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disebutkan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diawal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bahwa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sebaghian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lumpur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penjernih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didaur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ulang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kembali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bentuk</a:t>
            </a:r>
            <a:r>
              <a:rPr lang="en-US" dirty="0">
                <a:latin typeface="Arial Rounded MT Bold" pitchFamily="34" charset="0"/>
              </a:rPr>
              <a:t> LAB </a:t>
            </a:r>
            <a:r>
              <a:rPr lang="en-US" dirty="0" err="1">
                <a:latin typeface="Arial Rounded MT Bold" pitchFamily="34" charset="0"/>
              </a:rPr>
              <a:t>kedalam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tangki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aerasi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sisanya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dibuang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menjaga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rasio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tepat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antara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makanan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mikroorganisme</a:t>
            </a:r>
            <a:r>
              <a:rPr lang="en-US" dirty="0">
                <a:latin typeface="Arial Rounded MT Bold" pitchFamily="34" charset="0"/>
              </a:rPr>
              <a:t> (F/M Ratio).</a:t>
            </a:r>
          </a:p>
        </p:txBody>
      </p:sp>
    </p:spTree>
    <p:extLst>
      <p:ext uri="{BB962C8B-B14F-4D97-AF65-F5344CB8AC3E}">
        <p14:creationId xmlns:p14="http://schemas.microsoft.com/office/powerpoint/2010/main" val="19555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848600" cy="1600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Parameter</a:t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Parameter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umum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lumpur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(Davis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Cornwell, 1985;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Verstraete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Vaerenbergh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1986)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berikut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Subtitle 5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7924800" cy="4343400"/>
          </a:xfrm>
        </p:spPr>
        <p:txBody>
          <a:bodyPr/>
          <a:lstStyle/>
          <a:p>
            <a:pPr marL="342900" indent="-342900" algn="l" eaLnBrk="1" hangingPunct="1">
              <a:buFont typeface="Calibri" pitchFamily="34" charset="0"/>
              <a:buAutoNum type="arabicPeriod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Mixed-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liqour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suspended solids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(MLSS). </a:t>
            </a:r>
          </a:p>
          <a:p>
            <a:pPr marL="346075" indent="-61913" algn="l" eaLnBrk="1" hangingPunct="1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Isi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tangki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aerasi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sistem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lumpur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aktif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disebut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sebagai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mixed </a:t>
            </a: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liqour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diterjemahkan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sebagai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lumpur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campuran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 MLSS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jumlah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total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padatan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tersuspensi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berupa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material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mineral,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termasuk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didalamnya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mikroorganisma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 MLSS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ditentukan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cara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menyaring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lumpur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campuran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kertas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saring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(filter),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kemudian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filter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dikeringkan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temperatur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105</a:t>
            </a:r>
            <a:r>
              <a:rPr lang="en-US" sz="1800" baseline="30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0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berat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padatan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contoh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ditimbang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520700" indent="-520700" algn="l" eaLnBrk="1" hangingPunct="1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2.  Mixed-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liqour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volatile suspended solids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(MLVSS).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Porsi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material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MLSS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diwakili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oleh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MLVSS, yang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berisi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material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bukan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mikroba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mikroba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hidup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mati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hancuran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(Nelson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Lawrence, 1980). MLVSS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diukur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memanaskan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terus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sampel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filter yang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telah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kering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600 - 650</a:t>
            </a:r>
            <a:r>
              <a:rPr lang="en-US" sz="1800" baseline="30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0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nilainya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mendekati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65-75%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MLSS.</a:t>
            </a:r>
          </a:p>
        </p:txBody>
      </p:sp>
    </p:spTree>
    <p:extLst>
      <p:ext uri="{BB962C8B-B14F-4D97-AF65-F5344CB8AC3E}">
        <p14:creationId xmlns:p14="http://schemas.microsoft.com/office/powerpoint/2010/main" val="2400797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685800" y="4572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3.	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Food - to - microorganism ratio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(F/M Ratio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). Parameter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merupakan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indikasi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beban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organik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masuk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kedalam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diwakili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nilainya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kilogram BOD per kilogram MLSS per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(Curds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Hawkes, 1983;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Nathanson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1986).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Adapun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formulasinya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sebagai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: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29000" y="2209800"/>
          <a:ext cx="2678113" cy="667288"/>
        </p:xfrm>
        <a:graphic>
          <a:graphicData uri="http://schemas.openxmlformats.org/drawingml/2006/table">
            <a:tbl>
              <a:tblPr firstRow="1" firstCol="1" bandRow="1"/>
              <a:tblGrid>
                <a:gridCol w="2678113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   F/M = </a:t>
                      </a:r>
                      <a:r>
                        <a:rPr lang="en-US" sz="1600" u="sng" dirty="0">
                          <a:effectLst/>
                          <a:latin typeface="Arial"/>
                          <a:cs typeface="Times New Roman"/>
                        </a:rPr>
                        <a:t>Q x BOD</a:t>
                      </a:r>
                      <a:r>
                        <a:rPr lang="en-US" sz="1600" baseline="-25000" dirty="0">
                          <a:effectLst/>
                          <a:latin typeface="Arial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      </a:t>
                      </a:r>
                      <a:endParaRPr lang="en-US" sz="1600" dirty="0" smtClean="0">
                        <a:effectLst/>
                        <a:latin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  <a:latin typeface="Arial"/>
                          <a:cs typeface="Times New Roman"/>
                        </a:rPr>
                        <a:t>                 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MLSS x V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343" marR="53343" marT="53228" marB="532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1333500" y="2819400"/>
            <a:ext cx="6096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dimana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Q 	=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alir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Juta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Galon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per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(MGD)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BOD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	= 	BOD</a:t>
            </a:r>
            <a:r>
              <a:rPr lang="en-US" sz="1400" baseline="-25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(mg/l)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MLSS 	=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Mixed liquor suspended solids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(mg/l)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V 	= Volume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(Gallon)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914400" y="4000008"/>
            <a:ext cx="78486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4.	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Rasio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F/M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dikontrol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sirkulasi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sirkulasi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pula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rasio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F/M-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konvensional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rasio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F/M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0,2 - 0,5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BOD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MLSS,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tetapi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hingga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1,5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murni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(Hammer, 1986).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Rasio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F/M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rendah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mencerminkan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bahwa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mikroorganisme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kondisi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lapar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semakin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rendah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rasio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F/M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pengolah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semakin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efisien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17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72510" y="970176"/>
            <a:ext cx="81428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3700" indent="-393700" algn="just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5.	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Hidraulic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retention time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(HRT).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Waktu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tinggal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hidraulik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(HRT)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waktu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rata-rata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dibutuhkan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larutan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influent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masuk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nilainya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berbanding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terbalik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pengenceran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(D)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Sterritt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Lester, 1988).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13651"/>
              </p:ext>
            </p:extLst>
          </p:nvPr>
        </p:nvGraphicFramePr>
        <p:xfrm>
          <a:off x="2819400" y="2444588"/>
          <a:ext cx="2895600" cy="527212"/>
        </p:xfrm>
        <a:graphic>
          <a:graphicData uri="http://schemas.openxmlformats.org/drawingml/2006/table">
            <a:tbl>
              <a:tblPr firstRow="1" firstCol="1" bandRow="1"/>
              <a:tblGrid>
                <a:gridCol w="2895600"/>
              </a:tblGrid>
              <a:tr h="527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HRT = 1/D = V/ Q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294" marB="53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048000" y="4724400"/>
            <a:ext cx="21526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480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257300" y="2971800"/>
            <a:ext cx="6858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dimana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:</a:t>
            </a:r>
          </a:p>
          <a:p>
            <a:pPr lvl="2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 = Volume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Q =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influent air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 =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pengenceran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762000" y="4243388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6.	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Umur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(Sludge age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Umur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waktu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rata-rata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mikroorganisme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HRT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memerlukan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waktu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jam,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waktu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tinggal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mikroba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lamanya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Parameter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berbanding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terbalik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pertumbuhan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mikroba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Umur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dihitung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formula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sebagai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(Hammer, 1986; Curds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Hawkes, 1983) :</a:t>
            </a:r>
          </a:p>
        </p:txBody>
      </p:sp>
    </p:spTree>
    <p:extLst>
      <p:ext uri="{BB962C8B-B14F-4D97-AF65-F5344CB8AC3E}">
        <p14:creationId xmlns:p14="http://schemas.microsoft.com/office/powerpoint/2010/main" val="32882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569913"/>
          <a:ext cx="4800600" cy="667288"/>
        </p:xfrm>
        <a:graphic>
          <a:graphicData uri="http://schemas.openxmlformats.org/drawingml/2006/table">
            <a:tbl>
              <a:tblPr firstRow="1" firstCol="1" bandRow="1"/>
              <a:tblGrid>
                <a:gridCol w="4800600"/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   </a:t>
                      </a:r>
                      <a:r>
                        <a:rPr lang="en-US" sz="1600" dirty="0" err="1">
                          <a:effectLst/>
                          <a:latin typeface="Arial"/>
                          <a:cs typeface="Times New Roman"/>
                        </a:rPr>
                        <a:t>Umur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Lumpur (</a:t>
                      </a:r>
                      <a:r>
                        <a:rPr lang="en-US" sz="1600" dirty="0" err="1">
                          <a:effectLst/>
                          <a:latin typeface="Arial"/>
                          <a:cs typeface="Times New Roman"/>
                        </a:rPr>
                        <a:t>Hari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) = </a:t>
                      </a:r>
                      <a:r>
                        <a:rPr lang="en-US" sz="1600" u="sng" dirty="0">
                          <a:effectLst/>
                          <a:latin typeface="Arial"/>
                          <a:cs typeface="Times New Roman"/>
                        </a:rPr>
                        <a:t>      MLSS x V       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     </a:t>
                      </a:r>
                      <a:endParaRPr lang="en-US" sz="1600" dirty="0" smtClean="0">
                        <a:effectLst/>
                        <a:latin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  <a:latin typeface="Arial"/>
                          <a:cs typeface="Times New Roman"/>
                        </a:rPr>
                        <a:t>                                           </a:t>
                      </a:r>
                      <a:r>
                        <a:rPr lang="en-US" sz="1600" dirty="0" err="1">
                          <a:effectLst/>
                          <a:latin typeface="Arial"/>
                          <a:cs typeface="Times New Roman"/>
                        </a:rPr>
                        <a:t>SS</a:t>
                      </a:r>
                      <a:r>
                        <a:rPr lang="en-US" sz="1600" baseline="-25000" dirty="0" err="1">
                          <a:effectLst/>
                          <a:latin typeface="Arial"/>
                          <a:cs typeface="Times New Roman"/>
                        </a:rPr>
                        <a:t>e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x </a:t>
                      </a:r>
                      <a:r>
                        <a:rPr lang="en-US" sz="1600" dirty="0" err="1">
                          <a:effectLst/>
                          <a:latin typeface="Arial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>
                          <a:effectLst/>
                          <a:latin typeface="Arial"/>
                          <a:cs typeface="Times New Roman"/>
                        </a:rPr>
                        <a:t>e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+ </a:t>
                      </a:r>
                      <a:r>
                        <a:rPr lang="en-US" sz="1600" dirty="0" err="1">
                          <a:effectLst/>
                          <a:latin typeface="Arial"/>
                          <a:cs typeface="Times New Roman"/>
                        </a:rPr>
                        <a:t>SS</a:t>
                      </a:r>
                      <a:r>
                        <a:rPr lang="en-US" sz="1600" baseline="-25000" dirty="0" err="1">
                          <a:effectLst/>
                          <a:latin typeface="Arial"/>
                          <a:cs typeface="Times New Roman"/>
                        </a:rPr>
                        <a:t>w</a:t>
                      </a:r>
                      <a:r>
                        <a:rPr lang="en-US" sz="1600" dirty="0">
                          <a:effectLst/>
                          <a:latin typeface="Arial"/>
                          <a:cs typeface="Times New Roman"/>
                        </a:rPr>
                        <a:t> X </a:t>
                      </a:r>
                      <a:r>
                        <a:rPr lang="en-US" sz="1600" dirty="0" err="1">
                          <a:effectLst/>
                          <a:latin typeface="Arial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>
                          <a:effectLst/>
                          <a:latin typeface="Arial"/>
                          <a:cs typeface="Times New Roman"/>
                        </a:rPr>
                        <a:t>w</a:t>
                      </a:r>
                      <a:r>
                        <a:rPr lang="en-US" sz="1600" baseline="-25000" dirty="0">
                          <a:effectLst/>
                          <a:latin typeface="Arial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340" marR="53340" marT="53228" marB="532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317750" y="3616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056" tIns="0" rIns="0" bIns="0" anchor="ctr">
            <a:spAutoFit/>
          </a:bodyPr>
          <a:lstStyle/>
          <a:p>
            <a:pPr>
              <a:tabLst>
                <a:tab pos="914400" algn="l"/>
              </a:tabLst>
            </a:pPr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0" y="1800225"/>
            <a:ext cx="7110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dimana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MLSS =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Mixed liquor suspended solids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(mg/l).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 = Volume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tangki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aerasi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(L)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SS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tersuspensi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effluent (mg/l)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SS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tersuspensi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lumpur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(mg/l)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Q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effluent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(m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/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Q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influent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(m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/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789472"/>
            <a:ext cx="8024813" cy="2586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	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bervariasi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5 - 15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konvensional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dingin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lama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(U.S. EPA, 1987a). Parameter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mengendalikan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pemuatan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suplay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oksigen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pengendapan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Tangki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penjernih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penggemukan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mikroba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rutin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orang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mengukur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pengendapan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indeks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volume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(SVI),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Voster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Johnston, 1987.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91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117AC964-F7E6-4833-BBD0-5E7D7802D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BA6E0-5C04-4751-B929-5A1BF368F2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506E8D-FD77-478C-B40F-CD63FBD6E2E5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709</Words>
  <Application>Microsoft Office PowerPoint</Application>
  <PresentationFormat>On-screen Show (4:3)</PresentationFormat>
  <Paragraphs>84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border</vt:lpstr>
      <vt:lpstr>PowerPoint Presentation</vt:lpstr>
      <vt:lpstr>PowerPoint Presentation</vt:lpstr>
      <vt:lpstr>5.    LUMPUR AKTIF (activated sludge) </vt:lpstr>
      <vt:lpstr>5.1 Sistem Lumpur Aktif Konvensional</vt:lpstr>
      <vt:lpstr>lanjutan</vt:lpstr>
      <vt:lpstr>Parameter  Parameter yang umum digunakan dalam lumpur aktif (Davis dan Cornwell, 1985; Verstraete dan van Vaerenbergh, 1986) adalah sebagai berikut: </vt:lpstr>
      <vt:lpstr>PowerPoint Presentation</vt:lpstr>
      <vt:lpstr>PowerPoint Presentation</vt:lpstr>
      <vt:lpstr>PowerPoint Presentation</vt:lpstr>
      <vt:lpstr>5.3. Modifikasi Proses Lumpur Aktif Konvensional </vt:lpstr>
      <vt:lpstr>PowerPoint Presentation</vt:lpstr>
      <vt:lpstr>PowerPoint Presentation</vt:lpstr>
      <vt:lpstr>PowerPoint Presentation</vt:lpstr>
      <vt:lpstr>SISTEM PENGOLAHAN LIMBAH TEKSTIL  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“LIMBAH CAIR</dc:title>
  <dc:creator>IMAL EINSTEIN</dc:creator>
  <cp:lastModifiedBy>May</cp:lastModifiedBy>
  <cp:revision>68</cp:revision>
  <dcterms:created xsi:type="dcterms:W3CDTF">2010-06-11T16:05:39Z</dcterms:created>
  <dcterms:modified xsi:type="dcterms:W3CDTF">2015-05-27T07:12:07Z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TC300062169990</vt:lpwstr>
  </property>
</Properties>
</file>