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4"/>
    <p:sldMasterId id="2147483660" r:id="rId5"/>
    <p:sldMasterId id="2147483672" r:id="rId6"/>
  </p:sldMasterIdLst>
  <p:notesMasterIdLst>
    <p:notesMasterId r:id="rId28"/>
  </p:notesMasterIdLst>
  <p:sldIdLst>
    <p:sldId id="411" r:id="rId7"/>
    <p:sldId id="417" r:id="rId8"/>
    <p:sldId id="419" r:id="rId9"/>
    <p:sldId id="415" r:id="rId10"/>
    <p:sldId id="375" r:id="rId11"/>
    <p:sldId id="398" r:id="rId12"/>
    <p:sldId id="394" r:id="rId13"/>
    <p:sldId id="397" r:id="rId14"/>
    <p:sldId id="396" r:id="rId15"/>
    <p:sldId id="377" r:id="rId16"/>
    <p:sldId id="399" r:id="rId17"/>
    <p:sldId id="400" r:id="rId18"/>
    <p:sldId id="381" r:id="rId19"/>
    <p:sldId id="393" r:id="rId20"/>
    <p:sldId id="402" r:id="rId21"/>
    <p:sldId id="401" r:id="rId22"/>
    <p:sldId id="403" r:id="rId23"/>
    <p:sldId id="383" r:id="rId24"/>
    <p:sldId id="404" r:id="rId25"/>
    <p:sldId id="391" r:id="rId26"/>
    <p:sldId id="39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81305" autoAdjust="0"/>
  </p:normalViewPr>
  <p:slideViewPr>
    <p:cSldViewPr>
      <p:cViewPr>
        <p:scale>
          <a:sx n="65" d="100"/>
          <a:sy n="65" d="100"/>
        </p:scale>
        <p:origin x="-6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94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91945-9A7D-4A6E-8A30-A44EFE93E07D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E1DC0-005C-4B20-9286-B14DEB9F6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1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E1DC0-005C-4B20-9286-B14DEB9F620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52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E1DC0-005C-4B20-9286-B14DEB9F620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23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E1DC0-005C-4B20-9286-B14DEB9F620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52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FB8D-18B7-46BA-B582-EF44C41ADDCF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9F60-F67A-4B4E-BDF8-379029358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FB8D-18B7-46BA-B582-EF44C41ADDCF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9F60-F67A-4B4E-BDF8-379029358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FB8D-18B7-46BA-B582-EF44C41ADDCF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9F60-F67A-4B4E-BDF8-379029358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FB8D-18B7-46BA-B582-EF44C41ADDCF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9F60-F67A-4B4E-BDF8-379029358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41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FB8D-18B7-46BA-B582-EF44C41ADDCF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9F60-F67A-4B4E-BDF8-379029358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03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FB8D-18B7-46BA-B582-EF44C41ADDCF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9F60-F67A-4B4E-BDF8-379029358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20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FB8D-18B7-46BA-B582-EF44C41ADDCF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9F60-F67A-4B4E-BDF8-379029358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10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FB8D-18B7-46BA-B582-EF44C41ADDCF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9F60-F67A-4B4E-BDF8-379029358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61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FB8D-18B7-46BA-B582-EF44C41ADDCF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9F60-F67A-4B4E-BDF8-379029358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89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FB8D-18B7-46BA-B582-EF44C41ADDCF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9F60-F67A-4B4E-BDF8-379029358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50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FB8D-18B7-46BA-B582-EF44C41ADDCF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9F60-F67A-4B4E-BDF8-379029358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0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FB8D-18B7-46BA-B582-EF44C41ADDCF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9F60-F67A-4B4E-BDF8-379029358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FB8D-18B7-46BA-B582-EF44C41ADDCF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9F60-F67A-4B4E-BDF8-379029358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36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FB8D-18B7-46BA-B582-EF44C41ADDCF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9F60-F67A-4B4E-BDF8-379029358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4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FB8D-18B7-46BA-B582-EF44C41ADDCF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9F60-F67A-4B4E-BDF8-379029358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30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2714C-33E2-499E-9A00-0A5FCF0DFF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0107F-5A9D-44DB-B31B-63D0EEEE28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11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B3AF5-EFEF-4520-AFD8-44D067B9DFA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74AB3-D7B9-4B7E-AACB-AF0D4D4CE6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6897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91D64-5EB9-41BA-9919-31EC9B80A3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8F57B-E86D-40F9-9C65-42EE635F50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6749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90346-3B17-442F-8436-1C3532AD54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57834-7A8F-468D-A77E-5A52E50AFF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739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93BC2-DC38-46A3-9ABE-0601853B56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93930-AF8B-465D-B4A1-A08B7A6090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9569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9D90B-5DBF-4079-85AB-E5694BE0F1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AE656-CCFD-470F-A372-00BEABBBEF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819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79392-73F7-4884-A29E-37B36D173B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0D53F-0DA5-4634-AA06-9ABAEB2197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49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FB8D-18B7-46BA-B582-EF44C41ADDCF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9F60-F67A-4B4E-BDF8-379029358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4458C-5282-4474-9A5C-299AEE07D5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662E8-FEB5-4DCE-B02E-53E8E47806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7938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9D34D-82B6-4287-90DA-1AE10CF027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B9A17-0D42-48FE-8CD3-780E363AA3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82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55A9A-0378-435F-80C3-5D6D5DC7B1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A8426-7F7B-4FB7-B242-69D8E967C8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789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DAB40-A57B-4CAE-A2E1-93D3ACD0B0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8BC78-E64C-4FA6-A16A-C8DAF9BC67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9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FB8D-18B7-46BA-B582-EF44C41ADDCF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9F60-F67A-4B4E-BDF8-379029358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FB8D-18B7-46BA-B582-EF44C41ADDCF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9F60-F67A-4B4E-BDF8-379029358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FB8D-18B7-46BA-B582-EF44C41ADDCF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9F60-F67A-4B4E-BDF8-379029358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FB8D-18B7-46BA-B582-EF44C41ADDCF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9F60-F67A-4B4E-BDF8-379029358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FB8D-18B7-46BA-B582-EF44C41ADDCF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9F60-F67A-4B4E-BDF8-379029358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FB8D-18B7-46BA-B582-EF44C41ADDCF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9F60-F67A-4B4E-BDF8-379029358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6FB8D-18B7-46BA-B582-EF44C41ADDCF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D9F60-F67A-4B4E-BDF8-379029358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6FB8D-18B7-46BA-B582-EF44C41ADDCF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D9F60-F67A-4B4E-BDF8-379029358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5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7FF"/>
            </a:gs>
            <a:gs pos="13000">
              <a:srgbClr val="0047FF"/>
            </a:gs>
            <a:gs pos="20000">
              <a:srgbClr val="000082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360A00-1E00-44A2-8D06-783521A426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E8E038-44DC-4958-BCEC-B9952DB0FE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4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447799"/>
            <a:ext cx="7275198" cy="236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1100" y="381000"/>
            <a:ext cx="2036135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MODUL- 2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1100" y="5410200"/>
            <a:ext cx="31850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</a:rPr>
              <a:t>Lajutan</a:t>
            </a:r>
            <a:r>
              <a:rPr lang="en-US" sz="4400" dirty="0" smtClean="0">
                <a:solidFill>
                  <a:schemeClr val="bg1"/>
                </a:solidFill>
              </a:rPr>
              <a:t>……….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8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8458200" cy="6172200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c.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Ekualisasi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</a:p>
          <a:p>
            <a:pPr algn="l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          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Bak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ekualisasi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atau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disebut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juga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bak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air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umum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memiliki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volume 650 m</a:t>
            </a:r>
            <a:r>
              <a:rPr lang="en-US" sz="2400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3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menampung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dua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sumber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pembuangan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yaitu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limbah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cair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tidak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berwarna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air yang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berasal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dari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mesin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pengepres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lumpur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.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  <a:p>
            <a:pPr algn="l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Kedua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sumber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pembuangan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pengeluarkan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air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dengan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karakteristik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yang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berbeda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.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  <a:p>
            <a:pPr algn="l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Oleh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karena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itu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untuk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memperlancar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proses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selanjutnya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air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dari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kedua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sumber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ini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diaduk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dengan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menggunakan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blower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hingga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mempunyai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karakteristik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yang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sama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yaitu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pH 7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suhunya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32</a:t>
            </a:r>
            <a:r>
              <a:rPr lang="en-US" sz="2400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o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C.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  <a:p>
            <a:pPr algn="l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Sebelum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kontak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dengan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sistem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lumpur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aktif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terlebih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dahulu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air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melewati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saringan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halus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cooling tower,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karena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untuk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proses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aerasi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memerlukan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suhu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32</a:t>
            </a:r>
            <a:r>
              <a:rPr lang="en-US" sz="2400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o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C.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  <a:p>
            <a:pPr algn="l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Untuk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mengalirkan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air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dari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bak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ekualisasi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ke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bak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aerasi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digunakan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dua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buah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submerble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pump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atau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pompa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celup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(Q= 60 m</a:t>
            </a:r>
            <a:r>
              <a:rPr lang="en-US" sz="2400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3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/jam). </a:t>
            </a:r>
          </a:p>
          <a:p>
            <a:pPr algn="l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 </a:t>
            </a:r>
          </a:p>
          <a:p>
            <a:pPr algn="l"/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77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6"/>
          <p:cNvSpPr txBox="1">
            <a:spLocks/>
          </p:cNvSpPr>
          <p:nvPr/>
        </p:nvSpPr>
        <p:spPr>
          <a:xfrm>
            <a:off x="381000" y="304800"/>
            <a:ext cx="8229600" cy="61722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5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d. </a:t>
            </a:r>
            <a:r>
              <a:rPr lang="en-US" sz="5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Saringan</a:t>
            </a:r>
            <a:r>
              <a:rPr lang="en-US" sz="5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Halus</a:t>
            </a:r>
            <a:r>
              <a:rPr lang="en-US" sz="3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(Bar Screen f = 0,25 in) </a:t>
            </a:r>
          </a:p>
          <a:p>
            <a:pPr marL="0" indent="0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         Air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hasil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ekualisasi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dipompakan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menuju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saringan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halus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memisahkan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padatan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larutan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sehingga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air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limbah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yang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akan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diolah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bebas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dari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padatan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kasar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berupa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sisa-sisa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serat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benang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yang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masih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terbawa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</a:p>
          <a:p>
            <a:pPr marL="0" indent="0">
              <a:buNone/>
            </a:pPr>
            <a:r>
              <a:rPr lang="en-US" sz="5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e. Cooling Tower </a:t>
            </a:r>
          </a:p>
          <a:p>
            <a:pPr marL="0" indent="0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        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Karakteristik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limbah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produksi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tekstil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umumnya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mempunyai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suhu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antara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35-40</a:t>
            </a:r>
            <a:r>
              <a:rPr lang="en-US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sehingga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memerlukan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pendinginan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menurunkan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suhu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yang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bertujuan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mengoptimalkan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kerja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bakteri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dalam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sistem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lumpur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aktif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Karena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suhu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yang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diinginkan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adalah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berkisar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29-30</a:t>
            </a:r>
            <a:r>
              <a:rPr lang="en-US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C. </a:t>
            </a:r>
          </a:p>
          <a:p>
            <a:pPr marL="0" indent="0">
              <a:buNone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5021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PROSES  SEKUNDER </a:t>
            </a:r>
            <a:endParaRPr lang="en-US" sz="6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324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5943600" cy="99377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a. Proses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Biologi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752600"/>
            <a:ext cx="8077200" cy="4724400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          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 Narrow" pitchFamily="34" charset="0"/>
            </a:endParaRPr>
          </a:p>
          <a:p>
            <a:pPr algn="just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Instalasi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Pengolahan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Air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Limbah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(IPAL)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memiliki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tiga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bak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aerasi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dengan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sistem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lumpur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aktif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, yang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pertama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berbentuk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oval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mempunyai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beberapa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kelebihan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dibandingkan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dengan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bentuk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persegi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panjang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.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 Narrow" pitchFamily="34" charset="0"/>
            </a:endParaRPr>
          </a:p>
          <a:p>
            <a:pPr algn="just"/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 Narrow" pitchFamily="34" charset="0"/>
            </a:endParaRPr>
          </a:p>
          <a:p>
            <a:pPr algn="just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Karena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pada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bak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oval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tidak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memerlukan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blower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sehingga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dapat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menghemat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biaya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listrik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,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selain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itu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perputaran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air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lebih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sempurna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dan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waktu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kontak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bakteri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dengan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limbah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lebih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merata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serta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tidak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terjadi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pengendapan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lumpur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seperti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layaknya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terjadi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pada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bak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persegi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panjang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.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 Narrow" pitchFamily="34" charset="0"/>
            </a:endParaRPr>
          </a:p>
          <a:p>
            <a:pPr algn="just"/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8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524000"/>
            <a:ext cx="7924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Kapatas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dari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ketiga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bak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aerasi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adalah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2175 m</a:t>
            </a:r>
            <a:r>
              <a:rPr lang="en-US" sz="2400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3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Pada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masing-masing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bak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aerasi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terdapat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sparator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yang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mutlak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diperlukan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untuk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memasok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oksigen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ke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dalam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air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bagi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kehidupan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bakteri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</a:t>
            </a:r>
          </a:p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Parameter yang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diukur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dalam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bak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aerasi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dengan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sistem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lumpur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aktif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adalah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DO, MLSS,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suhu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Oksigen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terlarut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yang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diperlukan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berkisar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0,5 – 2,5 ppm,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MLSS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berkisar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4000 – 6000 mg/l,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suhu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berkisar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29 – 30</a:t>
            </a:r>
            <a:r>
              <a:rPr lang="en-US" sz="2400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C. </a:t>
            </a:r>
          </a:p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317212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a. Proses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Biologi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:  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-----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9871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23" y="1295400"/>
            <a:ext cx="6324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b. Proses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Sedimentasi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b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</a:br>
            <a:endParaRPr lang="en-US" dirty="0"/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914400" y="2438400"/>
            <a:ext cx="7517920" cy="3505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          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Bak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sedimentasi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II (volume 407 m</a:t>
            </a:r>
            <a:r>
              <a:rPr lang="en-US" sz="24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3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)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mempunyai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bentuk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bundar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pada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bagian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atasnya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dan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bagian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bawahnya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berbentuk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kronis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yang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dilengkapi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dengan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pengaduk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(agitator)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dengan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putaran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2 rpm. </a:t>
            </a:r>
          </a:p>
          <a:p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Desain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ini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dimaksudkan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untuk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mempermudah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pengeluaran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endapan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dari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dasar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bak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44687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4"/>
          <p:cNvSpPr txBox="1">
            <a:spLocks/>
          </p:cNvSpPr>
          <p:nvPr/>
        </p:nvSpPr>
        <p:spPr>
          <a:xfrm>
            <a:off x="381000" y="609600"/>
            <a:ext cx="8077200" cy="5486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b. Proses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Sedimentasi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 : 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Lanjutan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------</a:t>
            </a:r>
          </a:p>
          <a:p>
            <a:pPr marL="0" indent="0">
              <a:buNone/>
            </a:pP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       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Pada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bak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sedimentasi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ini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akan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terjadi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settling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lumpur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yang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berasal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dari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bak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aerasi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dan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endapan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lumpur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ini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harus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segera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dikembalikan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lagi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ke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bak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aerasi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(return sludge=RS),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karena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kondisi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pada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bak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sedimentasi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hampir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mendekati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anaerob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. </a:t>
            </a:r>
          </a:p>
          <a:p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Besarnya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RS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ditentukan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berdasarkan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perbandingan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nilai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MLSS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dan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debit RS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itu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sendiri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. </a:t>
            </a:r>
          </a:p>
          <a:p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Pada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bak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sedimentasi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ini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juga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dilakukan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pemantauan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kaiment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(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ketinggian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lumpur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dari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permukaan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air)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dan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MLSS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dengan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menggunakan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alat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MLSS meter. </a:t>
            </a:r>
          </a:p>
          <a:p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274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 Extra Bold" pitchFamily="18" charset="0"/>
              </a:rPr>
              <a:t>PROSES TERSIER 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5629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5562600" cy="762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b="1" dirty="0">
                <a:solidFill>
                  <a:srgbClr val="FFFF00"/>
                </a:solidFill>
                <a:latin typeface="Rockwell Extra Bold" pitchFamily="18" charset="0"/>
              </a:rPr>
              <a:t>Proses </a:t>
            </a:r>
            <a:r>
              <a:rPr lang="en-US" sz="3600" b="1" dirty="0" err="1">
                <a:solidFill>
                  <a:srgbClr val="FFFF00"/>
                </a:solidFill>
                <a:latin typeface="Rockwell Extra Bold" pitchFamily="18" charset="0"/>
              </a:rPr>
              <a:t>Tersier</a:t>
            </a:r>
            <a:r>
              <a:rPr lang="en-US" sz="3600" b="1" dirty="0">
                <a:solidFill>
                  <a:srgbClr val="FFFF00"/>
                </a:solidFill>
                <a:latin typeface="Rockwell Extra Bold" pitchFamily="18" charset="0"/>
              </a:rPr>
              <a:t> </a:t>
            </a:r>
            <a:endParaRPr lang="en-US" sz="3600" dirty="0">
              <a:solidFill>
                <a:srgbClr val="FFFF00"/>
              </a:solidFill>
              <a:latin typeface="Rockwell Extra Bold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8077200" cy="5638800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 </a:t>
            </a:r>
            <a:r>
              <a:rPr lang="en-US" sz="2400" dirty="0" err="1" smtClean="0">
                <a:solidFill>
                  <a:schemeClr val="bg1"/>
                </a:solidFill>
                <a:latin typeface="Arial Rounded MT Bold" pitchFamily="34" charset="0"/>
              </a:rPr>
              <a:t>Pada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proses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pengolahan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ini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ditambah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bahan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kimia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yaitu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Alumunium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Sulfat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(Al</a:t>
            </a:r>
            <a:r>
              <a:rPr lang="en-US" sz="2400" baseline="-25000" dirty="0">
                <a:solidFill>
                  <a:schemeClr val="bg1"/>
                </a:solidFill>
                <a:latin typeface="Arial Rounded MT Bold" pitchFamily="34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(SO</a:t>
            </a:r>
            <a:r>
              <a:rPr lang="en-US" sz="2400" baseline="-25000" dirty="0">
                <a:solidFill>
                  <a:schemeClr val="bg1"/>
                </a:solidFill>
                <a:latin typeface="Arial Rounded MT Bold" pitchFamily="34" charset="0"/>
              </a:rPr>
              <a:t>4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)</a:t>
            </a:r>
            <a:r>
              <a:rPr lang="en-US" sz="2400" baseline="-25000" dirty="0">
                <a:solidFill>
                  <a:schemeClr val="bg1"/>
                </a:solidFill>
                <a:latin typeface="Arial Rounded MT Bold" pitchFamily="34" charset="0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),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Polimer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Antifoam (Silicon Base);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untuk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mengurangi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padatan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tersuspensi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masih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terdapat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dalam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air. </a:t>
            </a:r>
            <a:endParaRPr lang="en-US" sz="24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r>
              <a:rPr lang="en-US" sz="2400" dirty="0" err="1" smtClean="0">
                <a:solidFill>
                  <a:schemeClr val="bg1"/>
                </a:solidFill>
                <a:latin typeface="Arial Rounded MT Bold" pitchFamily="34" charset="0"/>
              </a:rPr>
              <a:t>Tahap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lanjutan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ini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diperlukan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untuk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memperoleh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kualitas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air yang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lebih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baik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sebelum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air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tersebut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dibuang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ke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perairan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. </a:t>
            </a:r>
          </a:p>
          <a:p>
            <a:pPr algn="just"/>
            <a:endParaRPr lang="en-US" sz="24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Air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hasil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proses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biologi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sedimentasi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selanjutnya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ditampung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dalam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bak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interdiet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(Volume 2m</a:t>
            </a:r>
            <a:r>
              <a:rPr lang="en-US" sz="2400" baseline="30000" dirty="0">
                <a:solidFill>
                  <a:schemeClr val="bg1"/>
                </a:solidFill>
                <a:latin typeface="Arial Rounded MT Bold" pitchFamily="34" charset="0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) yang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dilengkapi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dengan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alat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disebut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inverter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untuk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mengukur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level air,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kemudian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dipompakan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ke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dalam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tangki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koagulasi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(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volume 3,6 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m</a:t>
            </a:r>
            <a:r>
              <a:rPr lang="en-US" sz="2400" baseline="30000" dirty="0">
                <a:solidFill>
                  <a:schemeClr val="bg1"/>
                </a:solidFill>
                <a:latin typeface="Arial Rounded MT Bold" pitchFamily="34" charset="0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)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dengan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menggunakan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pompa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sentrifugal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. </a:t>
            </a:r>
            <a:endParaRPr lang="en-US" sz="24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          </a:t>
            </a:r>
          </a:p>
        </p:txBody>
      </p:sp>
    </p:spTree>
    <p:extLst>
      <p:ext uri="{BB962C8B-B14F-4D97-AF65-F5344CB8AC3E}">
        <p14:creationId xmlns:p14="http://schemas.microsoft.com/office/powerpoint/2010/main" val="402546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143000"/>
            <a:ext cx="7848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Pada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tangki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koagulasi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ditambahkan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alumunium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sulfat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konsentrasi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antara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150 – 300 ppm)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polimer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konsentrasi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antara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0,5 – 2 ppm),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sehingga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terbentuk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flok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mudah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mengendap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. </a:t>
            </a:r>
          </a:p>
          <a:p>
            <a:endParaRPr lang="en-US" sz="24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Arial Rounded MT Bold" pitchFamily="34" charset="0"/>
              </a:rPr>
              <a:t>Selain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kedua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bahan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koagulan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tersebut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juga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ditambahkan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tanah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berasal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pengolahan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air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baku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(water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teratment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) yang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bertujuan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menambah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partikel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padatan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tersuspensi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untuk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memudahkan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terbentuknya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flok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. </a:t>
            </a:r>
            <a:endParaRPr lang="en-US" sz="24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164812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------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8196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467600" cy="63512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8390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219200"/>
            <a:ext cx="8305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Pada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tangki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koagulasi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ini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terdapat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mixer (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pengaduk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)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untuk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mempercepat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proses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persenyawaan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kimia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antara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air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bahan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koagulan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juga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terdapat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pH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kontrol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berfungsi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untuk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memantau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pH effluent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sebelum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dikeluarkan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ke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perairan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. </a:t>
            </a:r>
          </a:p>
          <a:p>
            <a:endParaRPr lang="en-US" sz="24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Arial Rounded MT Bold" pitchFamily="34" charset="0"/>
              </a:rPr>
              <a:t>Setelah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penambahan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koagulan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proses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flokulasi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berjalan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dengan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sempurna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maka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gumpalan-gumpalan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berupa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lumpur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akan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diendapkan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pada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tangki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sedimentasi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III (volume = 178 m</a:t>
            </a:r>
            <a:r>
              <a:rPr lang="en-US" sz="2400" baseline="30000" dirty="0">
                <a:solidFill>
                  <a:schemeClr val="bg1"/>
                </a:solidFill>
                <a:latin typeface="Arial Rounded MT Bold" pitchFamily="34" charset="0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). </a:t>
            </a:r>
            <a:endParaRPr lang="en-US" sz="24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Arial Rounded MT Bold" pitchFamily="34" charset="0"/>
              </a:rPr>
              <a:t>Hasil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endapan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kemudian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dipompakan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ke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tangki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penampungan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lumpur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selanjutnya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akan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diolah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dengan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belt press filter machine.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457199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------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896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By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061876"/>
            <a:ext cx="2869034" cy="1638017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0600" y="457200"/>
            <a:ext cx="6400800" cy="1981200"/>
          </a:xfrm>
        </p:spPr>
        <p:txBody>
          <a:bodyPr>
            <a:noAutofit/>
          </a:bodyPr>
          <a:lstStyle/>
          <a:p>
            <a:r>
              <a:rPr lang="en-US" sz="9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gi" pitchFamily="82" charset="0"/>
              </a:rPr>
              <a:t>Sekian</a:t>
            </a:r>
            <a:endParaRPr 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igi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38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12775"/>
            <a:ext cx="8001000" cy="4340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CARA PEMBUATAN </a:t>
            </a: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Urutan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proses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pengolahan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limbah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secara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garis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besar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dibagi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5 unit proses yang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meliputi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proses primer,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sekunder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tersier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yaitu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 marL="520700" indent="-520700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  <a:defRPr/>
            </a:pP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Unit 1 :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proses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penghilangan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warna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koagulasi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sedimentasi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520700" indent="-520700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  <a:defRPr/>
            </a:pP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Unit 2 :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proses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penguraian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bahan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organik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terkandung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air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limbah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lumpur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aktif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520700" indent="-520700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  <a:defRPr/>
            </a:pP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Unit 3 :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proses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pemisahan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air yang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telah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bersih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lumpur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aktif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kolam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aerasi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520700" indent="-520700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  <a:defRPr/>
            </a:pP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Unit 4 :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proses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penghilangan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padatan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tersuspensi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pengendapan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520700" indent="-520700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  <a:defRPr/>
            </a:pP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Unit 5 :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proses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pemanfaatan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lumpur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padat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pengepresan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di belt press.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jelasnya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lihat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Gambar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- 4.27.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Pengolah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Limbah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Lumpur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Aktif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26541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8001000" cy="12192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Proses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Pengolahan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Limbah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b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Proses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pengolahan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air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limbah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terbagi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menjadi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tiga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tahap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pemrosesan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,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yaitu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: </a:t>
            </a:r>
            <a:b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</a:b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81200"/>
            <a:ext cx="8001000" cy="43434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457200" lvl="0" indent="-457200" algn="l">
              <a:buFont typeface="Arial" pitchFamily="34" charset="0"/>
              <a:buChar char="•"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Proses primer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Proses primer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merupakan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perlakuan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pendahuluan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yang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meliputi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: 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854075" lvl="1" algn="l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Penyaringan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kasar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</a:p>
          <a:p>
            <a:pPr lvl="2" algn="l">
              <a:tabLst>
                <a:tab pos="4403725" algn="l"/>
              </a:tabLst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b</a:t>
            </a: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). </a:t>
            </a:r>
            <a:r>
              <a:rPr lang="en-US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Penghilangan</a:t>
            </a: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warna</a:t>
            </a: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, </a:t>
            </a:r>
          </a:p>
          <a:p>
            <a:pPr lvl="2" algn="l">
              <a:tabLst>
                <a:tab pos="4403725" algn="l"/>
              </a:tabLst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c). </a:t>
            </a:r>
            <a:r>
              <a:rPr lang="en-US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Ekualisasi</a:t>
            </a: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, </a:t>
            </a:r>
          </a:p>
          <a:p>
            <a:pPr lvl="2" algn="l">
              <a:tabLst>
                <a:tab pos="4403725" algn="l"/>
              </a:tabLst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d). </a:t>
            </a:r>
            <a:r>
              <a:rPr lang="en-US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Penyaringan</a:t>
            </a: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halus</a:t>
            </a: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, </a:t>
            </a:r>
            <a:r>
              <a:rPr lang="en-US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dan</a:t>
            </a: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</a:p>
          <a:p>
            <a:pPr lvl="2" algn="l">
              <a:tabLst>
                <a:tab pos="4403725" algn="l"/>
              </a:tabLst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e). </a:t>
            </a:r>
            <a:r>
              <a:rPr lang="en-US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Pendinginan</a:t>
            </a: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.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Proses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sekunder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Proses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biologi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sedimentasi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Proses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tersier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merupakan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tahap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setelah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proses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biologi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sedimentasi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7752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9400" y="152400"/>
            <a:ext cx="2133600" cy="5334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Proses Primer </a:t>
            </a:r>
          </a:p>
        </p:txBody>
      </p:sp>
      <p:pic>
        <p:nvPicPr>
          <p:cNvPr id="8" name="Content Placeholder 7" descr="http://www.kelair.bppt.go.id/Sitpa/Artikel/Tekstil/teks19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09800"/>
            <a:ext cx="8915400" cy="464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685800"/>
            <a:ext cx="8382000" cy="1676400"/>
          </a:xfrm>
        </p:spPr>
        <p:txBody>
          <a:bodyPr>
            <a:norm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a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.   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Penyaringan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Kasar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</a:t>
            </a:r>
          </a:p>
          <a:p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           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Air </a:t>
            </a:r>
            <a:r>
              <a:rPr lang="en-US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limbah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dari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proses </a:t>
            </a:r>
            <a:r>
              <a:rPr lang="en-US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pencelupan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dan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pembilasan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dibuang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melalui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saluran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pembuangan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terbuka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menuju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pengolahan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air </a:t>
            </a:r>
            <a:r>
              <a:rPr lang="en-US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limbah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. 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30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895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PROSES PRIMER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26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3592" y="2031889"/>
            <a:ext cx="8077200" cy="31085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Saluran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tersebut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terbagi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menjadi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dua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bagian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yakni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saluran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air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berwarna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dan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saluran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air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tidak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berwarna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. </a:t>
            </a:r>
          </a:p>
          <a:p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Untuk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mencegah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agar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sisa-sisa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benang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atau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kain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dalam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air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limbah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terbawa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pada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saat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proses,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maka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air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limbah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disaring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dengan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menggunakan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saringan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kasar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berdiameter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50 mm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dan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20 mm. </a:t>
            </a:r>
          </a:p>
          <a:p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990600"/>
            <a:ext cx="7236428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.   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Penyaringan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Kasar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:  ----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48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b.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Penghilangan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Warna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09600" y="1600200"/>
            <a:ext cx="8077200" cy="434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 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Limbah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cair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berwarna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yang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berasal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dari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proses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pencelupan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setelah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melewati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tahap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penyaringan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ditampung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dalam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dua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bak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penampungan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masing-masing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berkapasitas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64 m</a:t>
            </a:r>
            <a:r>
              <a:rPr lang="en-US" sz="24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3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48 m</a:t>
            </a:r>
            <a:r>
              <a:rPr lang="en-US" sz="24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3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, air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tersebut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kemudian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dipompakan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ke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dalam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tangki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koagulasi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pertama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(volume 3,1 m</a:t>
            </a:r>
            <a:r>
              <a:rPr lang="en-US" sz="24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3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) yang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terdiri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atas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tiga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buah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tangki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yaitu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: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Pada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tangki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pertama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ditambahkan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koagulasi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FeSO</a:t>
            </a:r>
            <a:r>
              <a:rPr lang="en-US" sz="2400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4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(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Fero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Sulfat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)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konsentrasinya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600 - 700 ppm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untuk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pengikatan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warna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.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Selanjutnya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dimasukkan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ke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dalam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tangki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kedua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dengan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ditambahkan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kapur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(lime)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konsentrasinya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150 - 300 ppm,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gunanya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untuk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menaikkan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pH yang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turun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setelah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penambahan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FeSO</a:t>
            </a:r>
            <a:r>
              <a:rPr lang="en-US" sz="2400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4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.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4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7227" y="914400"/>
            <a:ext cx="7924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Dari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tangki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kedua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limbah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dimasukkan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ke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dalam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tangki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ketiga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pada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kedua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tangki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tersebut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ditambahkan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polimer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berkonsentrasi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0,5 - 0,2 ppm,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sehingga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akan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terbentuk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gumpalan-gumpalan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besar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(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flok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)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mempercepat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proses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pengendapan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 Narrow" pitchFamily="34" charset="0"/>
            </a:endParaRPr>
          </a:p>
          <a:p>
            <a:pPr algn="just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Setelah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gumpalan-gumpalan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terbentuk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,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akan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terjadi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pemisahan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antara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padatan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hasil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pengikatan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warna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dengan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cairan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secara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gravitasi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dalam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tangki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sedimentasi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.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Meskipun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air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hasil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proses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penghilangan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warna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ini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sudah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jernih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,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tetapi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pH-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nya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masih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tinggi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yaitu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10,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sehingga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tidak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bisa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langsung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dibuang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ke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perairan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.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 Narrow" pitchFamily="34" charset="0"/>
            </a:endParaRPr>
          </a:p>
          <a:p>
            <a:pPr algn="just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Untuk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menghilangkan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unsur-unsur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yang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masih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terkandung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didalamnya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, air yang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berasal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dri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koagulasi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I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diproses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dengan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sistem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lumpur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aktif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. Cara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tersebut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merupakan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perkembangan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baru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yang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dinilai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lebih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efektif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dibandingkan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cara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lama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yaitu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air yang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berasal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dari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koagulasi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I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digabung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dalam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bak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ekualisasi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164812"/>
            <a:ext cx="1631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9476517"/>
      </p:ext>
    </p:extLst>
  </p:cSld>
  <p:clrMapOvr>
    <a:masterClrMapping/>
  </p:clrMapOvr>
</p:sld>
</file>

<file path=ppt/theme/theme1.xml><?xml version="1.0" encoding="utf-8"?>
<a:theme xmlns:a="http://schemas.openxmlformats.org/drawingml/2006/main" name="TP0300062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P0300062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B506E8D-FD77-478C-B40F-CD63FBD6E2E5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9FDBA6E0-5C04-4751-B929-5A1BF368F20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17AC964-F7E6-4833-BBD0-5E7D7802D1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</TotalTime>
  <Words>515</Words>
  <Application>Microsoft Office PowerPoint</Application>
  <PresentationFormat>On-screen Show (4:3)</PresentationFormat>
  <Paragraphs>95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TP030006216</vt:lpstr>
      <vt:lpstr>Office Theme</vt:lpstr>
      <vt:lpstr>1_TP030006216</vt:lpstr>
      <vt:lpstr>PowerPoint Presentation</vt:lpstr>
      <vt:lpstr>PowerPoint Presentation</vt:lpstr>
      <vt:lpstr>PowerPoint Presentation</vt:lpstr>
      <vt:lpstr>Proses Pengolahan Limbah  Proses pengolahan air limbah terbagi menjadi tiga tahap pemrosesan, yaitu :  </vt:lpstr>
      <vt:lpstr>Proses Primer </vt:lpstr>
      <vt:lpstr>PROSES PRIMER</vt:lpstr>
      <vt:lpstr>PowerPoint Presentation</vt:lpstr>
      <vt:lpstr>b. Penghilangan Warna</vt:lpstr>
      <vt:lpstr>PowerPoint Presentation</vt:lpstr>
      <vt:lpstr>PowerPoint Presentation</vt:lpstr>
      <vt:lpstr>PowerPoint Presentation</vt:lpstr>
      <vt:lpstr>PROSES  SEKUNDER </vt:lpstr>
      <vt:lpstr>a. Proses Biologi </vt:lpstr>
      <vt:lpstr>PowerPoint Presentation</vt:lpstr>
      <vt:lpstr>b. Proses Sedimentasi  </vt:lpstr>
      <vt:lpstr>PowerPoint Presentation</vt:lpstr>
      <vt:lpstr>PROSES TERSIER </vt:lpstr>
      <vt:lpstr>Proses Tersier </vt:lpstr>
      <vt:lpstr>PowerPoint Presentation</vt:lpstr>
      <vt:lpstr>PowerPoint Presentation</vt:lpstr>
      <vt:lpstr>Sekian</vt:lpstr>
    </vt:vector>
  </TitlesOfParts>
  <Company>Albert Einstein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“LIMBAH CAIR</dc:title>
  <dc:creator>IMAL EINSTEIN</dc:creator>
  <cp:lastModifiedBy>May</cp:lastModifiedBy>
  <cp:revision>63</cp:revision>
  <dcterms:created xsi:type="dcterms:W3CDTF">2010-06-11T16:05:39Z</dcterms:created>
  <dcterms:modified xsi:type="dcterms:W3CDTF">2015-05-27T07:12:53Z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TC300062169990</vt:lpwstr>
  </property>
</Properties>
</file>