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9" r:id="rId1"/>
    <p:sldMasterId id="2147483892" r:id="rId2"/>
    <p:sldMasterId id="2147483904" r:id="rId3"/>
    <p:sldMasterId id="2147483916" r:id="rId4"/>
    <p:sldMasterId id="2147483928" r:id="rId5"/>
    <p:sldMasterId id="2147483940" r:id="rId6"/>
    <p:sldMasterId id="2147483952" r:id="rId7"/>
    <p:sldMasterId id="2147483964" r:id="rId8"/>
    <p:sldMasterId id="2147483976" r:id="rId9"/>
    <p:sldMasterId id="2147483988" r:id="rId10"/>
    <p:sldMasterId id="2147484000" r:id="rId11"/>
    <p:sldMasterId id="2147484012" r:id="rId12"/>
    <p:sldMasterId id="2147484024" r:id="rId13"/>
    <p:sldMasterId id="2147484036" r:id="rId14"/>
    <p:sldMasterId id="2147484049" r:id="rId15"/>
    <p:sldMasterId id="2147484061" r:id="rId16"/>
    <p:sldMasterId id="2147484073" r:id="rId17"/>
    <p:sldMasterId id="2147484085" r:id="rId18"/>
    <p:sldMasterId id="2147484123" r:id="rId19"/>
    <p:sldMasterId id="2147484147" r:id="rId20"/>
  </p:sldMasterIdLst>
  <p:notesMasterIdLst>
    <p:notesMasterId r:id="rId42"/>
  </p:notesMasterIdLst>
  <p:sldIdLst>
    <p:sldId id="348" r:id="rId21"/>
    <p:sldId id="272" r:id="rId22"/>
    <p:sldId id="286" r:id="rId23"/>
    <p:sldId id="271" r:id="rId24"/>
    <p:sldId id="258" r:id="rId25"/>
    <p:sldId id="275" r:id="rId26"/>
    <p:sldId id="277" r:id="rId27"/>
    <p:sldId id="351" r:id="rId28"/>
    <p:sldId id="352" r:id="rId29"/>
    <p:sldId id="354" r:id="rId30"/>
    <p:sldId id="259" r:id="rId31"/>
    <p:sldId id="260" r:id="rId32"/>
    <p:sldId id="261" r:id="rId33"/>
    <p:sldId id="263" r:id="rId34"/>
    <p:sldId id="264" r:id="rId35"/>
    <p:sldId id="265" r:id="rId36"/>
    <p:sldId id="266" r:id="rId37"/>
    <p:sldId id="267" r:id="rId38"/>
    <p:sldId id="268" r:id="rId39"/>
    <p:sldId id="355" r:id="rId40"/>
    <p:sldId id="350" r:id="rId41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7" autoAdjust="0"/>
  </p:normalViewPr>
  <p:slideViewPr>
    <p:cSldViewPr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FDDD-6764-4B8C-AA38-C2D050E1A532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28B74-305F-4704-9F23-4BA62B11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28B74-305F-4704-9F23-4BA62B1198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28B74-305F-4704-9F23-4BA62B1198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73DEE5-6388-4235-8E22-CE6E10844317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97"/>
            <a:ext cx="5486400" cy="4115206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28B74-305F-4704-9F23-4BA62B119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28B74-305F-4704-9F23-4BA62B1198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28B74-305F-4704-9F23-4BA62B1198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2127462" y="690034"/>
            <a:ext cx="2601963" cy="3424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02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76" y="4347635"/>
            <a:ext cx="5026823" cy="38481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rit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fld id="{EA467806-984B-47B6-B9B6-74705D12606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F972B-EA9C-4948-B5B7-EA438487F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7085425"/>
      </p:ext>
    </p:extLst>
  </p:cSld>
  <p:clrMapOvr>
    <a:masterClrMapping/>
  </p:clrMapOvr>
  <p:transition>
    <p:wedg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C1B9D3-6102-4826-9D44-DF4A096B23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574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3BA269-806D-4413-9956-29D008154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  <p:bldP spid="7885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8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8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8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3D7A8-8802-45EE-BB94-85A60FC47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987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E87A2-681C-493F-ADFB-44B2354CB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182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DCE3-1308-4FF6-8863-2FCA766B8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164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E84A6-9D4D-4903-87ED-7B5A84DD3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0952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FC88A-CE60-4E51-A29C-6A9139E88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2547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BF1E9-A578-4332-B7D7-3CD6D89E7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882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6C4E5-0A28-4AF1-AEE5-945E9A832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507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7735-11AD-4743-8F2C-8C33426E4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77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64F61-09F5-4C3E-BA60-CF7368AA57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207207"/>
      </p:ext>
    </p:extLst>
  </p:cSld>
  <p:clrMapOvr>
    <a:masterClrMapping/>
  </p:clrMapOvr>
  <p:transition>
    <p:wedg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1EF8-ADEE-4752-8D3E-EC0CF5998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03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7C75-0E4E-4791-A61F-5C2AF8ADA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7141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1043AC-5182-4B7A-9474-F4EE2C2140A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2EFB-5C57-4890-9FB2-D2FEE1789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57537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1740-1DD9-489B-B53C-D38271CE5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64672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A9EA-41B2-4F0E-B0F2-7819B01A0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5785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55332-11CA-48E1-A046-D1803B612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88978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26AA2-73A1-4DFD-9638-54828609C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0773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F4B04-FD3B-4F18-B504-AF1BA4C9D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088682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55B7F-8D70-4C1C-8D5E-3FBECC43F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1038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267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73189"/>
      </p:ext>
    </p:extLst>
  </p:cSld>
  <p:clrMapOvr>
    <a:masterClrMapping/>
  </p:clrMapOvr>
  <p:transition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905E3-BF33-41A1-BB9D-447BDB1B2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7335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65242-E9C5-4F03-92A5-3EC38AB21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149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0BFF2-D84D-4973-8668-D27399F87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1813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569BD-A2F9-488E-ABCA-63717EDF7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0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0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AAE1-90AE-468B-B3FA-3AEECB5B4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8242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A974-C22A-42C3-B1F1-473681549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3831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E99C4-1570-4910-BD4D-E052364C2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824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B196-463E-47AE-A548-153F42D5E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884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E6C9-18A4-45A6-A517-7D2F5F177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45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E8267-E297-4BE9-BEF6-B3D66EE1B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56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DCB5-C583-4AAA-A607-B218555F9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478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68043-8F42-4515-91F3-1BEB1CE07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4701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4BA6-2C2B-4D91-8299-7857B4E20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968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859C-3BAB-49B7-A066-490E0A813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9751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27F4-F6D2-47F0-9542-1558917DC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455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9011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901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1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9011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9012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9012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12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2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901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9012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2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9012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2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9013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9013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9013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9014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4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9014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9014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4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9014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9015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9015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9015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9016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6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9016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6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9016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6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9017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7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017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7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7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017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7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7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017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8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8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018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8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8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018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8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18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18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01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9019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9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9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9019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9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9019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9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9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9019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0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9020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0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9020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9020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9021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1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9021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1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9021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1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9022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2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022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9022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9022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3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23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023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9023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2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4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25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025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13A220-ECD6-4FF8-A535-FECE1805D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47" grpId="0"/>
      <p:bldP spid="902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084D-A967-4BC6-9ECA-C975B9CEB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172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C1F0B-CFFD-488D-8276-93FCD7945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809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27B2-065A-4448-8822-7808259F5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2097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F4AC-DE94-4809-8C60-7E0D23EB7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350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F47F-1E6F-4598-8E59-77DF231A5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8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90174-CC86-44A3-A4C1-1ED6F6E03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2544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562A0-1757-470F-A91D-83F991973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4014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9538-46FB-4BA5-B7DF-A2F6DE130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16243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984A-DC2E-4453-8CF6-4F83AC783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9701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FD728-165A-42B7-A776-7DFC2EEEE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9128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23AD5-8388-487E-B32A-AF1380F1F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2791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534AC1-7ED2-452F-B5F4-1BA7ED22C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F120-C199-4F0B-B8CE-21B584EBB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1681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8CC6-9FD6-4747-984C-ABED39C6F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334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47FFD-D085-4E36-B402-4858D200B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884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70F0-F50A-44F2-95E4-D3EC9A027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55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2195-A478-4172-A588-5D9011145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2802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AF234-8AC0-4EC0-8CAF-FF1C1F941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7469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BF595-6054-48CE-8D2E-2157114E6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7187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CEDD-5D1F-4B19-9F5F-E89C242E6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787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5381-48E0-45D7-A2F0-FE03B71CF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6682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22298-259B-4BCF-9476-26DE6FFA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4582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F76B-6A30-4EA6-A0E5-361B457CB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0409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91272CE-AE6B-4C7A-BA11-3B0294D43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120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62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62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AEB723-40A2-490C-A988-DA5293214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7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3ED3A-E8CE-4E4D-914D-C78B65732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525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2C19-95B8-44F6-A0A7-7A50DADEC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192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8541-6DBE-4F87-8031-F1E334FE4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4441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6C66-3488-4D0E-8A3A-C6E82F1D0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170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8E2E-4A43-4793-9DD1-23F8CF17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6494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AFE9F-B197-4C5C-9CF1-D805316DE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1236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5D0B4-D0E3-4550-B12A-8772D53ED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6476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E86A-66D0-40C1-92EF-C6D30740B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0599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2214B-0D14-4C8F-AFAA-78E5DC316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3173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B2CC-2238-43E9-9C35-C1A0AB3CA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7450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D3A52-1FFB-461A-8D74-42DAAD2F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28153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07261B-FEB4-472D-A4B4-E9AE7C57A6A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40795-1CF8-4BB1-A174-2DA8F11E9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13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38161-7AAE-4556-B126-5A9B10129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59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C30FB-5533-4920-9E93-DC24B8607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2763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413F-1895-4EB1-964C-4CCFD5BE2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0938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7E91-4B02-4940-8FBB-6B670C8A4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590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AAF7-EAC6-461A-A827-360591A73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728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88B3-C22A-43E6-989F-33DD31317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3481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0B155-2CA4-4A2B-876C-397AA9318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4677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2619-4BC6-4387-AF27-8DBE2D053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59280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F8F1-ACF8-4477-92F5-56FAA1AE8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2509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8D233-B8C0-423D-BEE7-DC52A860C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9897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2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5524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6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7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8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2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8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9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0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41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2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7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554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5550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5551" name="Rectangle 7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5552" name="Rectangle 8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105553" name="Rectangle 8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AD17BC-CBE7-40A4-8C09-2F39F7417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8" grpId="0"/>
      <p:bldP spid="10554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5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55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5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75D8-B576-4401-AB07-1034D276D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36706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04D0A-E063-4F86-A3A2-7B071CD92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92840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1E4D-38CF-421B-8036-7DD6DBE82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9506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61829-9E53-4FAB-B804-48FFB44A3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7408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E88AF-E9EF-48AA-9523-4FE950FD4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1983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1006A-1382-43F9-BDCB-AD0FDC3CC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5861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B0FE-B86F-4D42-BE89-7CC03649B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019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CE17-B0EE-4D53-A47D-9A59EFB51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594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149E-D095-4067-B9C7-0ADA2ED83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3866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551B8-B323-454B-BED6-624B6D11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7994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33D3-DA02-48E7-8170-1B1408F5A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64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5DEB-207E-4B51-B911-9B0A29A8C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2070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D088B-C395-4EE9-9B08-F9D201992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7741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3496-34B6-47D3-B6D3-769DA2EE5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5372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9E4C-114B-4B2A-B090-547A5C9EB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6732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1FCE5-4A0D-4D69-9BD4-526BADD14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47492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5E3D-DD8E-463F-8B42-378FED6BB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86226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1F39A-1ABD-445F-868C-F9C1FB64F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3246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38CF-9030-4B2A-88DA-DC63D95EE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0541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1679-DA5E-4A8F-A1FB-36A093DC5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7106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85015-37F3-4251-B8AD-EE65FAE33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1803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7FD5C-8E85-4469-8BA6-4FA42C313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5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37A0-AF38-4861-93E0-3631D0FCC78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308423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F91C-4474-4766-8AEE-C2A76C28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7524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565CD-58BA-4AEE-8484-00D0C9307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73801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569BD-A2F9-488E-ABCA-63717EDF7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AAE1-90AE-468B-B3FA-3AEECB5B4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72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A974-C22A-42C3-B1F1-473681549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99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E99C4-1570-4910-BD4D-E052364C2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75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B196-463E-47AE-A548-153F42D5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145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E6C9-18A4-45A6-A517-7D2F5F177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71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E8267-E297-4BE9-BEF6-B3D66EE1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58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68043-8F42-4515-91F3-1BEB1CE07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30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4BA6-2C2B-4D91-8299-7857B4E2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EEBCF-7931-41E2-97DF-2151F30ED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5739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859C-3BAB-49B7-A066-490E0A813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22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27F4-F6D2-47F0-9542-1558917DC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764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694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41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0238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02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76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288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9084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406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942F3-7830-4A73-91E9-26417AB66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2048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4871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951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63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935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+mn-cs"/>
              </a:rPr>
              <a:t>FILE, M.ARIEF LATAR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+mn-cs"/>
              </a:rPr>
              <a:pPr defTabSz="449263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83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+mn-cs"/>
              </a:rPr>
              <a:t>FILE, M.ARIEF LATAR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  <a:cs typeface="+mn-cs"/>
              </a:rPr>
              <a:pPr defTabSz="449263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583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t>FILE, M.ARIEF LATAR</a:t>
            </a: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9044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382903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26865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75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5008-D439-4DED-ACD3-4EF273C0F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385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915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91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91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3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3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930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30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930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35AEB4-0412-434A-AEA3-45039AAD1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05" grpId="0"/>
      <p:bldP spid="4930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3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3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A296-104D-44DB-8D8E-2201B6F61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46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18E2-F6F5-4B5B-95A2-83054696E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21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09CC-484D-467B-B257-2733CFE18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96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5AEC-D796-4A98-9BAF-37FAF1E03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66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DC9B9-F990-49D3-99F7-8C6DEE6FB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12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35C1-1551-4D1C-A40B-84A68CD0E53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109610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9BE6-90BE-40D4-B950-1B53A6692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346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86A6A-6107-4845-8587-E771B9992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155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A922-BFD6-4091-BA21-1A5FD1AF5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13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19CA-6E76-4646-B067-D0A872F56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92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6C66-B491-4A76-967C-9A65C2433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34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222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222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22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26BCB-E7C6-45C9-8935-D996496BC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  <p:bldP spid="5223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83F8F-B074-4AFD-A43A-3D1101C5E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4655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DCD5C-1D3F-4098-8FAE-5211A3215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48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C20D-883C-4B02-8A37-B7F1EFD5D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627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A8028-0EBF-4184-914E-061A8005C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5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5661-94A0-4779-8E9B-5340D0E67A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930301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949E-99EE-4C1F-A499-76A8C64C5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7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2C782-48C6-4BF6-92C3-DEE25CBDB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06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E6562-567F-4CB6-B6ED-153208CA5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5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64A8-7A63-4267-9EDC-B0E8B9679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037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FD31-CB59-4F7B-A652-B8B5E03E5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91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8A801-6A59-4578-AABC-AED906EAE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39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530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</p:grp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0A93831-39CA-4198-94B0-8721887BB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5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30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CB244-44B4-4792-AA5C-95DF6A2B7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36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43C8-D834-46F8-8FFB-848456034C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990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525D-BA55-40A9-B7E1-7487E0EDA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268D-A3E4-49C5-A9DC-FB7839857CF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5583784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3F44D-A23B-4E41-B213-DB49E9707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3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EADB6-3FB5-4325-8E30-57D541BD1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773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F196D-A96D-4DDD-8FDA-AD0498C53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759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859E6-CF78-4657-813C-0E5414C20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419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CB75-A9FD-4F35-AF3D-14A5804E5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463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BAE2A-9D6D-490A-964F-89AF13F52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384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9B6E-25A9-46BC-AF66-7A535E1E6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518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691C0855-C89E-40F6-B540-835FB63F59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375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1B89-9DC9-44FB-B8CD-04E096E0D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762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E914-D62F-4906-B00A-A9E74BE8B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78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264B-AF11-4EE4-87A8-5AE061C259A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230364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3BFA-725E-4C81-8237-E3C2AFC68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257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D38F5-1C93-4527-A422-B47EAFABC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84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B55D-F510-44A3-95EE-5E4D25E4E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759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2148F-FDE0-4568-B3B6-375EFEA20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74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7895C-4CFC-488A-B0DC-6B7DA09BF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058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C68F-2565-405B-90BC-D3BB8B401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243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643C-581B-4B55-BD62-89614CB78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71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A1097-7A67-4A4C-B2F8-DAFC11475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0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614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66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66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166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8" grpId="0"/>
      <p:bldP spid="6165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53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834C-ACB4-4B3F-BCB2-E3B5E2FC7B6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14844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1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0670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520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274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752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709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9923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299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7524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914B48-2B76-4AC6-B5DF-95775919A3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45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5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EAD1-DAD6-4D5E-AA1E-AC291E03F38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744705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34ED-C605-4EE8-833C-6F13A8CD9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3373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099C-1527-4D58-8100-BB0E8CD67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0025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17B4F-A767-4E99-8B51-B12CD8509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0408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43DD-4B1A-4BAE-8472-A9EE55AAC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83600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341A-DAB1-4E48-A465-98F7A893D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5471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179A-0C3E-4612-B76D-BEEC0AFF9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5268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9359-CCCE-4748-BA05-BA0310231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8577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62A20-B6B7-4AA9-956E-30FD66957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2411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9642-CC00-40C6-A4A5-A089BC07D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8203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69CDB-B5AF-4C75-8CF6-B07E175F0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697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E210B-EE83-4B3C-BDDE-9097F1FB2CC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5673329"/>
      </p:ext>
    </p:extLst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75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6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61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761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2AAE7-0F0F-4AB2-B8F7-08CA3314D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8" grpId="0"/>
      <p:bldP spid="6760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60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76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AAEC7E-8856-4839-89CC-46E515DB03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082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BF4DA5-381B-42DA-904C-DE5081D5B6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44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4AFECC-ABF1-489D-A36D-48FB1009FC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370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1C17E-1152-4168-B179-3DE78AF156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988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1D337-2021-4B5F-B259-0FA53008B6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287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1E4B3-9AAF-4A2D-9CC9-7499CCE34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014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1B18B1-4E5B-419F-9AFF-8CAE07EB5A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212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3A88AF-0FB5-469A-9858-F4E81E8879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909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F94778-11F8-4304-A6A0-26D6A0EBE0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4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1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rit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F96EB0C-0874-480A-B8B0-2B1AEE8E2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7A85D55-1C76-4F1C-BC98-FE2D73B6A24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E49C21C-B3EC-4E48-8E5F-B717463CF3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909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90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909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90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0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910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910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0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910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91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0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91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91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1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91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1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91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91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91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91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91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91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9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91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4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91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4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91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4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91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91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91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91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91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6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91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6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91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91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917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91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91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91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91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8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91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8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91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91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9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91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9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91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9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91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20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92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2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2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2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2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2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92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892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40E469F-44EB-47F3-BAEE-D734369636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25" grpId="0"/>
      <p:bldP spid="8922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CE85BB4-801C-45EF-A806-CEBB57EE65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952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46A2AE5-32E4-461F-A998-60FDAC389A8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/>
      <p:bldP spid="9525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AE3C1BB-BC07-4233-858F-154E0AC718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501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450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19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2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452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10452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A036F-016E-4ABB-93B0-E54AD2D11D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529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453" grpId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78807CA-631B-41B7-A084-6A6ACCB685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r>
              <a:rPr lang="id-ID" smtClean="0"/>
              <a:t>FILE, M.ARIEF LATAR</a:t>
            </a:r>
            <a:endParaRPr lang="id-ID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62D2A-7BD3-45B6-9366-42C3D5D94B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  <a:ea typeface="MS Gothic" pitchFamily="49" charset="-128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200" b="1" i="1">
                <a:solidFill>
                  <a:srgbClr val="FFFFFF"/>
                </a:solidFill>
                <a:latin typeface="Arial"/>
                <a:ea typeface="MS Gothic" pitchFamily="49" charset="-128"/>
                <a:cs typeface="+mn-cs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fld id="{564C8D04-1B8D-42D1-993F-FCF845E056A8}" type="slidenum">
              <a:rPr lang="en-US" sz="1400" i="1">
                <a:solidFill>
                  <a:srgbClr val="000000"/>
                </a:solidFill>
                <a:latin typeface="Arial"/>
                <a:ea typeface="MS Gothic" pitchFamily="49" charset="-128"/>
                <a:cs typeface="+mn-cs"/>
              </a:rPr>
              <a:pPr eaLnBrk="0" hangingPunct="0"/>
              <a:t>‹#›</a:t>
            </a:fld>
            <a:endParaRPr lang="en-US" sz="1400" i="1">
              <a:solidFill>
                <a:srgbClr val="000000"/>
              </a:solidFill>
              <a:latin typeface="Arial"/>
              <a:ea typeface="MS Gothic" pitchFamily="49" charset="-128"/>
              <a:cs typeface="+mn-cs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Arial"/>
              <a:ea typeface="MS Gothic" pitchFamily="49" charset="-128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  <a:p>
            <a:pPr algn="r" eaLnBrk="0" hangingPunct="0"/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32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165" r:id="rId18"/>
  </p:sldLayoutIdLst>
  <p:hf hdr="0" dt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81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81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2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2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2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482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B415F38-46FA-48CC-8CD8-0C4F9863EA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2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81" grpId="0"/>
      <p:bldP spid="4828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330C092-34F9-4DDE-A6F6-4C98CBC7B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427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4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7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4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C019973A-D0D7-4ACE-9B5B-B45204D50A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pic>
          <p:nvPicPr>
            <p:cNvPr id="57348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A3C0C7F9-37D1-4BDC-B8F9-24EBCEA36F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6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5FE9F2C-77B5-4C8C-823A-4453F9E10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06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6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06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6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3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638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 smtClean="0"/>
              <a:t>FILE, M.ARIEF LATAR</a:t>
            </a:r>
            <a:endParaRPr lang="en-US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8D306D5-F201-4F96-9DBB-98AFFBA7F8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65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FILE, M.ARIEF LATAR</a:t>
            </a:r>
            <a:endParaRPr lang="en-US"/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958069E-87E8-41FF-AB95-76CA33DD02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65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/>
      <p:bldP spid="6658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bin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8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Materi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7.xml"/><Relationship Id="rId5" Type="http://schemas.openxmlformats.org/officeDocument/2006/relationships/hyperlink" Target="http://id.wikipedia.org/w/index.php?title=Proses_fisik_dan_kimia_di_alam&amp;action=edit&amp;redlink=1" TargetMode="External"/><Relationship Id="rId4" Type="http://schemas.openxmlformats.org/officeDocument/2006/relationships/hyperlink" Target="http://id.wikipedia.org/wiki/Prose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8.xml"/><Relationship Id="rId5" Type="http://schemas.openxmlformats.org/officeDocument/2006/relationships/audio" Target="../media/audio1.bin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tasgrafis.com/?menu=IndustriKertas&amp;nid=idj4k&amp;id=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Polimer" TargetMode="External"/><Relationship Id="rId7" Type="http://schemas.openxmlformats.org/officeDocument/2006/relationships/hyperlink" Target="http://id.wikipedia.org/wiki/Hibrida" TargetMode="External"/><Relationship Id="rId2" Type="http://schemas.openxmlformats.org/officeDocument/2006/relationships/hyperlink" Target="http://id.wikipedia.org/wiki/Logam" TargetMode="External"/><Relationship Id="rId1" Type="http://schemas.openxmlformats.org/officeDocument/2006/relationships/slideLayout" Target="../slideLayouts/slideLayout218.xml"/><Relationship Id="rId6" Type="http://schemas.openxmlformats.org/officeDocument/2006/relationships/hyperlink" Target="http://id.wikipedia.org/wiki/Keramik" TargetMode="External"/><Relationship Id="rId5" Type="http://schemas.openxmlformats.org/officeDocument/2006/relationships/hyperlink" Target="http://id.wikipedia.org/wiki/Gelas" TargetMode="External"/><Relationship Id="rId4" Type="http://schemas.openxmlformats.org/officeDocument/2006/relationships/hyperlink" Target="http://id.wikipedia.org/wiki/Kar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d.wikipedia.org/wiki/Berkas:Material_teknik.jpg" TargetMode="External"/><Relationship Id="rId1" Type="http://schemas.openxmlformats.org/officeDocument/2006/relationships/slideLayout" Target="../slideLayouts/slideLayout2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530998" y="5292232"/>
            <a:ext cx="5483184" cy="786774"/>
            <a:chOff x="2438400" y="5913005"/>
            <a:chExt cx="432651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2801691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Ir. MUH. ARIF LATAR, MSc</a:t>
              </a:r>
              <a:endParaRPr lang="en-US" sz="24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100781" y="373722"/>
            <a:ext cx="699887" cy="551684"/>
            <a:chOff x="1854" y="3600"/>
            <a:chExt cx="782" cy="668"/>
          </a:xfrm>
        </p:grpSpPr>
        <p:pic>
          <p:nvPicPr>
            <p:cNvPr id="13" name="Picture 29" descr="dove-left-gold"/>
            <p:cNvPicPr>
              <a:picLocks noChangeAspect="1" noChangeArrowheads="1"/>
            </p:cNvPicPr>
            <p:nvPr/>
          </p:nvPicPr>
          <p:blipFill>
            <a:blip r:embed="rId5">
              <a:lum bright="-24000" contrast="-30000"/>
            </a:blip>
            <a:srcRect/>
            <a:stretch>
              <a:fillRect/>
            </a:stretch>
          </p:blipFill>
          <p:spPr bwMode="auto">
            <a:xfrm rot="818716">
              <a:off x="1854" y="3600"/>
              <a:ext cx="782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0" descr="GLOB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4" y="3924"/>
              <a:ext cx="36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811820" y="1461684"/>
            <a:ext cx="766277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PENGOLAHAN LIMBAH PADAT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125127" y="3861048"/>
            <a:ext cx="7349471" cy="64807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189056"/>
            <a:ext cx="172819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Gothic Std Black" pitchFamily="34" charset="0"/>
              </a:rPr>
              <a:t>MODUL -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Gothic Std Black" pitchFamily="34" charset="0"/>
              </a:rPr>
              <a:t>3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59611" y="2650344"/>
            <a:ext cx="7567195" cy="762000"/>
            <a:chOff x="96" y="240"/>
            <a:chExt cx="5472" cy="780"/>
          </a:xfrm>
        </p:grpSpPr>
        <p:pic>
          <p:nvPicPr>
            <p:cNvPr id="23" name="Picture 22" descr="blu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oran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r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black line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black line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2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272808" cy="4320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Berdasarkan</a:t>
            </a:r>
            <a:r>
              <a:rPr lang="en-US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sifat</a:t>
            </a:r>
            <a:r>
              <a:rPr lang="en-US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limbah</a:t>
            </a:r>
            <a:r>
              <a:rPr lang="en-US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padat</a:t>
            </a:r>
            <a:r>
              <a:rPr lang="en-US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en-US" sz="28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848872" cy="4752528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anorganik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tidak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terurai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(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undegradable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)</a:t>
            </a:r>
          </a:p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Berdasarkan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kemampuan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diurai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(biodegradability),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maka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dibagi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lagi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menjadi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:</a:t>
            </a:r>
          </a:p>
          <a:p>
            <a:pPr marL="1028700" lvl="1" indent="-512763"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Biodegradable: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yaitu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diuraikan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secara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sempurna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biologi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baik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aerob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atau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anaerob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seperti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dapur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sisa-sisa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hewan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pertanian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perkebunan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.</a:t>
            </a:r>
          </a:p>
          <a:p>
            <a:pPr marL="1028700" lvl="1" indent="-512763"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Non-biodegradable: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yaitu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tidak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bisa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diuraikan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biologi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dibagi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lagi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menjadi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: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Recyclable: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diolah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digunakan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kembali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karena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memiliki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nilai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secara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ekonomi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seperti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plastik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kertas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pakaian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lain-lain.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Non-recyclable: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sampah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tidak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memiliki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nilai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ekonomi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tidak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diolah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atau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diubah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kembali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seperti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tetra packs, carbon paper, thermo coal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itchFamily="34" charset="0"/>
              </a:rPr>
              <a:t> lain-lain.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72250" y="6165850"/>
            <a:ext cx="2571750" cy="358775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FILE, M.ARIEF LATAR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764704"/>
            <a:ext cx="7315200" cy="578033"/>
          </a:xfrm>
        </p:spPr>
        <p:txBody>
          <a:bodyPr>
            <a:normAutofit/>
          </a:bodyPr>
          <a:lstStyle/>
          <a:p>
            <a:r>
              <a:rPr lang="sv-SE" sz="2400" b="1" dirty="0">
                <a:solidFill>
                  <a:schemeClr val="accent2">
                    <a:lumMod val="75000"/>
                  </a:schemeClr>
                </a:solidFill>
              </a:rPr>
              <a:t>DAMPAK PENCEMARAN LIMBAH PADAT</a:t>
            </a:r>
            <a:endParaRPr lang="id-ID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1340768"/>
            <a:ext cx="7499176" cy="481277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v-SE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Dengan adanya limbah padat dalam lingkungan, maka akan timbul:</a:t>
            </a:r>
            <a:endParaRPr lang="pt-PT" sz="2000" b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1. Gas beracun seperti:</a:t>
            </a:r>
            <a:endParaRPr lang="pt-PT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sz="1600" dirty="0">
                <a:solidFill>
                  <a:schemeClr val="accent2">
                    <a:lumMod val="75000"/>
                  </a:schemeClr>
                </a:solidFill>
              </a:rPr>
              <a:t>    - </a:t>
            </a:r>
            <a:r>
              <a:rPr lang="pt-PT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Asam Sulfida H</a:t>
            </a:r>
            <a:r>
              <a:rPr lang="pt-PT" sz="2000" baseline="-6000" dirty="0"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  <a:r>
              <a:rPr lang="pt-PT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-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Amoniak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(NH</a:t>
            </a:r>
            <a:r>
              <a:rPr lang="id-ID" sz="2000" baseline="-6000" dirty="0"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-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Methan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(CH</a:t>
            </a:r>
            <a:r>
              <a:rPr lang="id-ID" sz="2000" baseline="-6000" dirty="0">
                <a:solidFill>
                  <a:schemeClr val="accent2">
                    <a:lumMod val="75000"/>
                  </a:schemeClr>
                </a:solidFill>
                <a:effectLst/>
              </a:rPr>
              <a:t>4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   - CO</a:t>
            </a:r>
            <a:r>
              <a:rPr lang="pt-PT" sz="2000" baseline="-6000" dirty="0"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  <a:endParaRPr lang="en-GB" sz="20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   - CO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 dirty="0">
                <a:solidFill>
                  <a:schemeClr val="accent2">
                    <a:lumMod val="75000"/>
                  </a:schemeClr>
                </a:solidFill>
                <a:effectLst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1800" dirty="0">
                <a:solidFill>
                  <a:schemeClr val="accent2">
                    <a:lumMod val="75000"/>
                  </a:schemeClr>
                </a:solidFill>
                <a:effectLst/>
              </a:rPr>
              <a:t>	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Gas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ini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akan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timbul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,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bila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limbah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padat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ditimbun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dan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membusuk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karena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adanya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mikroorganisme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. </a:t>
            </a:r>
            <a:endParaRPr lang="id-ID" sz="20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	Dengan a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danya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musim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hujan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dan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kemarau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, </a:t>
            </a:r>
            <a:r>
              <a:rPr lang="id-ID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akan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terjadi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proses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pemecahan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bahan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organik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oleh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bakteri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penghancur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dalam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suasana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aerob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/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anaerob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. </a:t>
            </a:r>
            <a:endParaRPr lang="id-ID" sz="20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12160" y="6021288"/>
            <a:ext cx="2895600" cy="381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accent6"/>
                </a:solidFill>
              </a:rPr>
              <a:t>FILE, M.ARIEF LATAR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3608" y="836712"/>
            <a:ext cx="7654305" cy="525611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>
                <a:solidFill>
                  <a:schemeClr val="accent6"/>
                </a:solidFill>
              </a:rPr>
              <a:t>2. </a:t>
            </a:r>
            <a:r>
              <a:rPr lang="en-GB" sz="2800" b="1" dirty="0" err="1">
                <a:solidFill>
                  <a:schemeClr val="accent6"/>
                </a:solidFill>
              </a:rPr>
              <a:t>Penurunan</a:t>
            </a:r>
            <a:r>
              <a:rPr lang="en-GB" sz="2800" b="1" dirty="0">
                <a:solidFill>
                  <a:schemeClr val="accent6"/>
                </a:solidFill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</a:rPr>
              <a:t>kualitas</a:t>
            </a:r>
            <a:r>
              <a:rPr lang="en-GB" sz="2800" b="1" dirty="0">
                <a:solidFill>
                  <a:schemeClr val="accent6"/>
                </a:solidFill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</a:rPr>
              <a:t>udara</a:t>
            </a:r>
            <a:endParaRPr lang="en-GB" sz="28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800" dirty="0">
                <a:solidFill>
                  <a:schemeClr val="accent6"/>
                </a:solidFill>
              </a:rPr>
              <a:t>	</a:t>
            </a:r>
            <a:r>
              <a:rPr lang="en-GB" sz="2400" dirty="0" err="1">
                <a:solidFill>
                  <a:schemeClr val="accent6"/>
                </a:solidFill>
              </a:rPr>
              <a:t>Dalam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sampah</a:t>
            </a:r>
            <a:r>
              <a:rPr lang="en-GB" sz="2400" dirty="0">
                <a:solidFill>
                  <a:schemeClr val="accent6"/>
                </a:solidFill>
              </a:rPr>
              <a:t> yang </a:t>
            </a:r>
            <a:r>
              <a:rPr lang="en-GB" sz="2400" dirty="0" err="1">
                <a:solidFill>
                  <a:schemeClr val="accent6"/>
                </a:solidFill>
              </a:rPr>
              <a:t>ditumpuk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akan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terjadi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reaksi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kimia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seperti</a:t>
            </a:r>
            <a:r>
              <a:rPr lang="en-GB" sz="2400" dirty="0">
                <a:solidFill>
                  <a:schemeClr val="accent6"/>
                </a:solidFill>
              </a:rPr>
              <a:t> gas H</a:t>
            </a:r>
            <a:r>
              <a:rPr lang="en-GB" sz="2400" baseline="-8000" dirty="0">
                <a:solidFill>
                  <a:schemeClr val="accent6"/>
                </a:solidFill>
              </a:rPr>
              <a:t>2</a:t>
            </a:r>
            <a:r>
              <a:rPr lang="en-GB" sz="2400" dirty="0">
                <a:solidFill>
                  <a:schemeClr val="accent6"/>
                </a:solidFill>
              </a:rPr>
              <a:t>S, NH</a:t>
            </a:r>
            <a:r>
              <a:rPr lang="id-ID" sz="2400" baseline="-8000" dirty="0">
                <a:solidFill>
                  <a:schemeClr val="accent6"/>
                </a:solidFill>
              </a:rPr>
              <a:t>3</a:t>
            </a:r>
            <a:r>
              <a:rPr lang="en-GB" sz="2400" dirty="0">
                <a:solidFill>
                  <a:schemeClr val="accent6"/>
                </a:solidFill>
              </a:rPr>
              <a:t>  </a:t>
            </a:r>
            <a:r>
              <a:rPr lang="en-GB" sz="2400" i="1" dirty="0">
                <a:solidFill>
                  <a:schemeClr val="accent6"/>
                </a:solidFill>
              </a:rPr>
              <a:t>methane </a:t>
            </a:r>
            <a:r>
              <a:rPr lang="en-GB" sz="2400" dirty="0">
                <a:solidFill>
                  <a:schemeClr val="accent6"/>
                </a:solidFill>
              </a:rPr>
              <a:t>yang </a:t>
            </a:r>
            <a:r>
              <a:rPr lang="en-GB" sz="2400" dirty="0" err="1">
                <a:solidFill>
                  <a:schemeClr val="accent6"/>
                </a:solidFill>
              </a:rPr>
              <a:t>bila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melebihi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Nilai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Ambang</a:t>
            </a:r>
            <a:r>
              <a:rPr lang="en-GB" sz="2400" dirty="0">
                <a:solidFill>
                  <a:schemeClr val="accent6"/>
                </a:solidFill>
              </a:rPr>
              <a:t> Batas </a:t>
            </a:r>
            <a:r>
              <a:rPr lang="en-GB" sz="2400" dirty="0" err="1">
                <a:solidFill>
                  <a:schemeClr val="accent6"/>
                </a:solidFill>
              </a:rPr>
              <a:t>akan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merugikan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manusia</a:t>
            </a:r>
            <a:r>
              <a:rPr lang="en-GB" sz="2400" dirty="0">
                <a:solidFill>
                  <a:schemeClr val="accent6"/>
                </a:solidFill>
              </a:rPr>
              <a:t>, di </a:t>
            </a:r>
            <a:r>
              <a:rPr lang="en-GB" sz="2400" dirty="0" err="1">
                <a:solidFill>
                  <a:schemeClr val="accent6"/>
                </a:solidFill>
              </a:rPr>
              <a:t>mana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kadar</a:t>
            </a:r>
            <a:r>
              <a:rPr lang="en-GB" sz="2400" dirty="0">
                <a:solidFill>
                  <a:schemeClr val="accent6"/>
                </a:solidFill>
              </a:rPr>
              <a:t> H</a:t>
            </a:r>
            <a:r>
              <a:rPr lang="en-GB" sz="2400" baseline="-8000" dirty="0">
                <a:solidFill>
                  <a:schemeClr val="accent6"/>
                </a:solidFill>
              </a:rPr>
              <a:t>2</a:t>
            </a:r>
            <a:r>
              <a:rPr lang="en-GB" sz="2400" dirty="0">
                <a:solidFill>
                  <a:schemeClr val="accent6"/>
                </a:solidFill>
              </a:rPr>
              <a:t>S </a:t>
            </a:r>
            <a:r>
              <a:rPr lang="en-GB" sz="2400" dirty="0" err="1">
                <a:solidFill>
                  <a:schemeClr val="accent6"/>
                </a:solidFill>
              </a:rPr>
              <a:t>sebesar</a:t>
            </a:r>
            <a:r>
              <a:rPr lang="en-GB" sz="2400" dirty="0">
                <a:solidFill>
                  <a:schemeClr val="accent6"/>
                </a:solidFill>
              </a:rPr>
              <a:t> 50 ppm </a:t>
            </a:r>
            <a:r>
              <a:rPr lang="en-GB" sz="2400" dirty="0" err="1">
                <a:solidFill>
                  <a:schemeClr val="accent6"/>
                </a:solidFill>
              </a:rPr>
              <a:t>akan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membawa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mabuk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dan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pusing</a:t>
            </a:r>
            <a:r>
              <a:rPr lang="en-GB" sz="2400" dirty="0">
                <a:solidFill>
                  <a:schemeClr val="accent6"/>
                </a:solidFill>
              </a:rPr>
              <a:t>.</a:t>
            </a:r>
            <a:endParaRPr lang="id-ID" sz="24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d-ID" sz="24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>
                <a:solidFill>
                  <a:schemeClr val="accent6"/>
                </a:solidFill>
              </a:rPr>
              <a:t>3. </a:t>
            </a:r>
            <a:r>
              <a:rPr lang="en-GB" sz="2800" b="1" dirty="0" err="1">
                <a:solidFill>
                  <a:schemeClr val="accent6"/>
                </a:solidFill>
              </a:rPr>
              <a:t>Penurunan</a:t>
            </a:r>
            <a:r>
              <a:rPr lang="en-GB" sz="2800" b="1" dirty="0">
                <a:solidFill>
                  <a:schemeClr val="accent6"/>
                </a:solidFill>
              </a:rPr>
              <a:t> </a:t>
            </a:r>
            <a:r>
              <a:rPr lang="en-GB" sz="2800" b="1" dirty="0" err="1">
                <a:solidFill>
                  <a:schemeClr val="accent6"/>
                </a:solidFill>
              </a:rPr>
              <a:t>kualitas</a:t>
            </a:r>
            <a:r>
              <a:rPr lang="en-GB" sz="2800" b="1" dirty="0">
                <a:solidFill>
                  <a:schemeClr val="accent6"/>
                </a:solidFill>
              </a:rPr>
              <a:t> air</a:t>
            </a:r>
            <a:endParaRPr lang="en-GB" sz="28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chemeClr val="accent6"/>
                </a:solidFill>
              </a:rPr>
              <a:t>	</a:t>
            </a:r>
            <a:r>
              <a:rPr lang="en-GB" sz="2400" dirty="0" err="1">
                <a:solidFill>
                  <a:schemeClr val="accent6"/>
                </a:solidFill>
              </a:rPr>
              <a:t>Karena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limbah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padat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biasanya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langsung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dibuang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dalam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perairan</a:t>
            </a:r>
            <a:r>
              <a:rPr lang="en-GB" sz="2400" dirty="0">
                <a:solidFill>
                  <a:schemeClr val="accent6"/>
                </a:solidFill>
              </a:rPr>
              <a:t>/</a:t>
            </a:r>
            <a:r>
              <a:rPr lang="en-GB" sz="2400" dirty="0" err="1">
                <a:solidFill>
                  <a:schemeClr val="accent6"/>
                </a:solidFill>
              </a:rPr>
              <a:t>bersama-sama</a:t>
            </a:r>
            <a:r>
              <a:rPr lang="en-GB" sz="2400" dirty="0">
                <a:solidFill>
                  <a:schemeClr val="accent6"/>
                </a:solidFill>
              </a:rPr>
              <a:t> air </a:t>
            </a:r>
            <a:r>
              <a:rPr lang="en-GB" sz="2400" dirty="0" err="1">
                <a:solidFill>
                  <a:schemeClr val="accent6"/>
                </a:solidFill>
              </a:rPr>
              <a:t>limbah</a:t>
            </a:r>
            <a:r>
              <a:rPr lang="en-GB" sz="2400" dirty="0">
                <a:solidFill>
                  <a:schemeClr val="accent6"/>
                </a:solidFill>
              </a:rPr>
              <a:t>, </a:t>
            </a:r>
            <a:r>
              <a:rPr lang="en-GB" sz="2400" dirty="0" err="1">
                <a:solidFill>
                  <a:schemeClr val="accent6"/>
                </a:solidFill>
              </a:rPr>
              <a:t>maka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akan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menyebabkan</a:t>
            </a:r>
            <a:r>
              <a:rPr lang="en-GB" sz="2400" dirty="0">
                <a:solidFill>
                  <a:schemeClr val="accent6"/>
                </a:solidFill>
              </a:rPr>
              <a:t> air </a:t>
            </a:r>
            <a:r>
              <a:rPr lang="en-GB" sz="2400" dirty="0" err="1">
                <a:solidFill>
                  <a:schemeClr val="accent6"/>
                </a:solidFill>
              </a:rPr>
              <a:t>menjadi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keruh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dan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rasanya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berubah</a:t>
            </a:r>
            <a:r>
              <a:rPr lang="en-GB" sz="2800" dirty="0">
                <a:solidFill>
                  <a:schemeClr val="accent6"/>
                </a:solidFill>
              </a:rPr>
              <a:t>.</a:t>
            </a:r>
            <a:endParaRPr lang="id-ID" sz="28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i-FI" sz="2800" b="1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i-FI" sz="2800" b="1" dirty="0">
                <a:solidFill>
                  <a:schemeClr val="accent6"/>
                </a:solidFill>
              </a:rPr>
              <a:t>4. Kerusakan permukaan tanah</a:t>
            </a:r>
            <a:endParaRPr lang="id-ID" sz="2800" b="1" dirty="0">
              <a:solidFill>
                <a:schemeClr val="accent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940152" y="6309320"/>
            <a:ext cx="2895600" cy="381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smtClean="0">
                <a:solidFill>
                  <a:schemeClr val="accent6"/>
                </a:solidFill>
              </a:rPr>
              <a:t>FILE, M.ARIEF LATAR</a:t>
            </a:r>
            <a:endParaRPr lang="en-US" sz="12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908720"/>
            <a:ext cx="5400600" cy="504279"/>
          </a:xfrm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PENGOLAHAN LIMBAH </a:t>
            </a:r>
            <a:r>
              <a:rPr lang="fi-FI" sz="2400" b="1" dirty="0" smtClean="0">
                <a:solidFill>
                  <a:schemeClr val="accent2">
                    <a:lumMod val="75000"/>
                  </a:schemeClr>
                </a:solidFill>
              </a:rPr>
              <a:t>PADAT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99592" y="1628800"/>
            <a:ext cx="7704856" cy="4614391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fi-FI" sz="2200" dirty="0">
                <a:solidFill>
                  <a:schemeClr val="accent2">
                    <a:lumMod val="75000"/>
                  </a:schemeClr>
                </a:solidFill>
              </a:rPr>
              <a:t>Menurut sifatnya pengolahan limbah padat dibagi menjadi 2 cara, yaitu:</a:t>
            </a:r>
            <a:r>
              <a:rPr lang="id-ID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v-SE" sz="2200" dirty="0">
                <a:solidFill>
                  <a:schemeClr val="accent2">
                    <a:lumMod val="75000"/>
                  </a:schemeClr>
                </a:solidFill>
              </a:rPr>
              <a:t>Limbah padat tanpa pengolahan</a:t>
            </a:r>
            <a:r>
              <a:rPr lang="id-ID" sz="2200" dirty="0">
                <a:solidFill>
                  <a:schemeClr val="accent2">
                    <a:lumMod val="75000"/>
                  </a:schemeClr>
                </a:solidFill>
              </a:rPr>
              <a:t> dan l</a:t>
            </a:r>
            <a:r>
              <a:rPr lang="sv-SE" sz="2200" dirty="0">
                <a:solidFill>
                  <a:schemeClr val="accent2">
                    <a:lumMod val="75000"/>
                  </a:schemeClr>
                </a:solidFill>
              </a:rPr>
              <a:t>imbah padat dengan pengolahan</a:t>
            </a:r>
            <a:endParaRPr lang="id-ID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id-ID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</a:rPr>
              <a:t>Limbah padat tanpa pengolahan:</a:t>
            </a:r>
            <a:endParaRPr lang="it-IT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sv-SE" sz="2200" dirty="0">
                <a:solidFill>
                  <a:schemeClr val="accent2">
                    <a:lumMod val="75000"/>
                  </a:schemeClr>
                </a:solidFill>
              </a:rPr>
              <a:t>Limbah padat yang tidak mengandung unsur kimia yang beracun dan berbahaya, bisa langsung dibuang ke tempat tertentu seperti TPA.</a:t>
            </a:r>
            <a:endParaRPr lang="id-ID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id-ID" sz="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sv-SE" sz="2200" b="1" dirty="0">
                <a:solidFill>
                  <a:schemeClr val="accent2">
                    <a:lumMod val="75000"/>
                  </a:schemeClr>
                </a:solidFill>
              </a:rPr>
              <a:t>Limbah padat dengan pengolahan:</a:t>
            </a:r>
            <a:endParaRPr lang="sv-SE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sv-SE" sz="2200" dirty="0">
                <a:solidFill>
                  <a:schemeClr val="accent2">
                    <a:lumMod val="75000"/>
                  </a:schemeClr>
                </a:solidFill>
              </a:rPr>
              <a:t>Limbah padat yang mengandung unsur kimia yang beracun dan</a:t>
            </a:r>
            <a:r>
              <a:rPr lang="id-ID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v-SE" sz="2200" dirty="0">
                <a:solidFill>
                  <a:schemeClr val="accent2">
                    <a:lumMod val="75000"/>
                  </a:schemeClr>
                </a:solidFill>
              </a:rPr>
              <a:t>berbahaya, harus diolah dahulu sebelum dibuang ke tempat </a:t>
            </a:r>
            <a:r>
              <a:rPr lang="fi-FI" sz="2200" dirty="0">
                <a:solidFill>
                  <a:schemeClr val="accent2">
                    <a:lumMod val="75000"/>
                  </a:schemeClr>
                </a:solidFill>
              </a:rPr>
              <a:t>tertentu.</a:t>
            </a:r>
            <a:endParaRPr lang="fi-FI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i-FI" sz="2200" b="1" dirty="0">
                <a:solidFill>
                  <a:schemeClr val="accent2">
                    <a:lumMod val="75000"/>
                  </a:schemeClr>
                </a:solidFill>
              </a:rPr>
              <a:t>(Lihat mekanisme pengolahan limbah)</a:t>
            </a:r>
            <a:endParaRPr lang="id-ID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12160" y="6165304"/>
            <a:ext cx="2895600" cy="2160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accent6"/>
                </a:solidFill>
              </a:rPr>
              <a:t>FILE, M.ARIEF LATAR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87624" y="1124744"/>
            <a:ext cx="7315200" cy="1008112"/>
          </a:xfrm>
        </p:spPr>
        <p:txBody>
          <a:bodyPr>
            <a:normAutofit/>
          </a:bodyPr>
          <a:lstStyle/>
          <a:p>
            <a:r>
              <a:rPr lang="sv-SE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FAKTOR</a:t>
            </a:r>
            <a:r>
              <a:rPr lang="id-ID" sz="2400" b="1" baseline="30000" dirty="0"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sv-SE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 YANG PERLU DIPERHATIKAN SEBELUM MENGOLAH LIMBAH PADAT</a:t>
            </a:r>
            <a:endParaRPr lang="id-ID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899592" y="2276872"/>
            <a:ext cx="7920880" cy="3745135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sv-SE" sz="2400" b="1" dirty="0">
                <a:solidFill>
                  <a:schemeClr val="accent1">
                    <a:lumMod val="50000"/>
                  </a:schemeClr>
                </a:solidFill>
              </a:rPr>
              <a:t>Jumlah limbah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990600" lvl="1" indent="-533400">
              <a:lnSpc>
                <a:spcPct val="90000"/>
              </a:lnSpc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sedikit: mudah ditangani sendiri</a:t>
            </a:r>
          </a:p>
          <a:p>
            <a:pPr marL="990600" lvl="1" indent="-533400">
              <a:lnSpc>
                <a:spcPct val="90000"/>
              </a:lnSpc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banyak: membutuhkan penanganan khusus (tempat dan sarana pembuangan) → 4 m</a:t>
            </a:r>
            <a:r>
              <a:rPr lang="sv-SE" sz="20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limbah padat/hari.</a:t>
            </a:r>
            <a:endParaRPr lang="id-ID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sv-SE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sv-SE" sz="2400" b="1" dirty="0">
                <a:solidFill>
                  <a:schemeClr val="accent1">
                    <a:lumMod val="50000"/>
                  </a:schemeClr>
                </a:solidFill>
              </a:rPr>
              <a:t>Sifat fisik dan kimia limbah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1711325" lvl="1" indent="-1254125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Sifat fisik: mempengaruhi pilihan tempat pembuangan, </a:t>
            </a:r>
            <a:r>
              <a:rPr lang="sv-SE" sz="2000" dirty="0" smtClean="0">
                <a:solidFill>
                  <a:schemeClr val="accent1">
                    <a:lumMod val="50000"/>
                  </a:schemeClr>
                </a:solidFill>
              </a:rPr>
              <a:t> sarana 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pengangkutan dan pilihan pengolahan.</a:t>
            </a:r>
          </a:p>
          <a:p>
            <a:pPr marL="1770063" lvl="1" indent="-1312863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Sifat </a:t>
            </a:r>
            <a:r>
              <a:rPr lang="sv-SE" sz="2000" dirty="0" smtClean="0">
                <a:solidFill>
                  <a:schemeClr val="accent1">
                    <a:lumMod val="50000"/>
                  </a:schemeClr>
                </a:solidFill>
              </a:rPr>
              <a:t>kimia; 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dari limbah padat akan merusak dan mencemari lingkungan dengan   cara membentuk senyawa baru.</a:t>
            </a:r>
            <a:endParaRPr lang="id-ID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97688" y="6237288"/>
            <a:ext cx="2246312" cy="3016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solidFill>
                  <a:schemeClr val="accent1">
                    <a:lumMod val="50000"/>
                  </a:schemeClr>
                </a:solidFill>
              </a:rPr>
              <a:t>FILE, M.ARIEF LATAR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971600" y="908720"/>
            <a:ext cx="7812360" cy="554461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3.   </a:t>
            </a:r>
            <a:r>
              <a:rPr lang="sv-SE" sz="2400" b="1" dirty="0">
                <a:solidFill>
                  <a:schemeClr val="accent1">
                    <a:lumMod val="50000"/>
                  </a:schemeClr>
                </a:solidFill>
              </a:rPr>
              <a:t>Kemungkinan pencemaran dan kerusakan lingkungan</a:t>
            </a: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Karena lingkungan ada yang peka/tidak peka terhadap pencemaran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</a:rPr>
              <a:t>, maka 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perlu diperhatikan:</a:t>
            </a:r>
          </a:p>
          <a:p>
            <a:pPr marL="736600" indent="-504825">
              <a:lnSpc>
                <a:spcPct val="80000"/>
              </a:lnSpc>
              <a:buFont typeface="Wingdings" pitchFamily="2" charset="2"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a. Tempat pembuangan akhir (TPA)</a:t>
            </a:r>
          </a:p>
          <a:p>
            <a:pPr marL="736600" indent="-504825">
              <a:lnSpc>
                <a:spcPct val="80000"/>
              </a:lnSpc>
              <a:buFont typeface="Wingdings" pitchFamily="2" charset="2"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b. Unsur yang akan terkena</a:t>
            </a:r>
          </a:p>
          <a:p>
            <a:pPr marL="736600" indent="-504825">
              <a:lnSpc>
                <a:spcPct val="80000"/>
              </a:lnSpc>
              <a:buFont typeface="Wingdings" pitchFamily="2" charset="2"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c. Tingakat pencemaran yang akan timbul</a:t>
            </a:r>
            <a:endParaRPr lang="id-ID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sv-SE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4.   </a:t>
            </a:r>
            <a:r>
              <a:rPr lang="sv-SE" sz="2400" b="1" dirty="0">
                <a:solidFill>
                  <a:schemeClr val="accent1">
                    <a:lumMod val="50000"/>
                  </a:schemeClr>
                </a:solidFill>
              </a:rPr>
              <a:t>Tujuan akhir dari pengolahan</a:t>
            </a:r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d-ID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Ada 2 </a:t>
            </a:r>
            <a:r>
              <a:rPr lang="es-ES_tradnl" sz="2000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2000" dirty="0" err="1">
                <a:solidFill>
                  <a:schemeClr val="accent1">
                    <a:lumMod val="50000"/>
                  </a:schemeClr>
                </a:solidFill>
              </a:rPr>
              <a:t>akhir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_tradnl" sz="2000" dirty="0" err="1">
                <a:solidFill>
                  <a:schemeClr val="accent1">
                    <a:lumMod val="50000"/>
                  </a:schemeClr>
                </a:solidFill>
              </a:rPr>
              <a:t>yaitu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sv-S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Bersifat ekonomis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</a:rPr>
              <a:t> dan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non-ekonomis</a:t>
            </a:r>
            <a:endParaRPr lang="id-ID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295400" lvl="3" indent="-609600">
              <a:lnSpc>
                <a:spcPct val="80000"/>
              </a:lnSpc>
            </a:pP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Tujuan pengelolaan yang bersifat ekonomis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:  Meningkatkan efisiensi pabrik secara menyeluruh dan mengambil kembali bahan yang masih berguna untuk didaur ulang/dimanfaatkan lain.</a:t>
            </a:r>
            <a:endParaRPr lang="sv-SE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295400" lvl="3" indent="-609600">
              <a:lnSpc>
                <a:spcPct val="80000"/>
              </a:lnSpc>
            </a:pP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Tujuan pengelolaan yang bersifat non-ekonomis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: Untuk mencegah </a:t>
            </a:r>
            <a:r>
              <a:rPr lang="sv-SE" sz="1800" dirty="0">
                <a:solidFill>
                  <a:schemeClr val="accent1">
                    <a:lumMod val="50000"/>
                  </a:schemeClr>
                </a:solidFill>
              </a:rPr>
              <a:t>pencemaran dan kerusakan 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d-ID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923804" y="6525344"/>
            <a:ext cx="2246312" cy="144040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/>
              <a:t>FILE, M.ARIEF LATAR</a:t>
            </a:r>
            <a:endParaRPr lang="id-ID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908720"/>
            <a:ext cx="7344816" cy="96837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sz="2800" b="1" dirty="0">
                <a:solidFill>
                  <a:schemeClr val="accent1">
                    <a:lumMod val="50000"/>
                  </a:schemeClr>
                </a:solidFill>
              </a:rPr>
              <a:t>PROSES PENGOLAHAN LIMBAH PADAT</a:t>
            </a:r>
            <a:endParaRPr lang="id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47664" y="2204864"/>
            <a:ext cx="7200800" cy="331236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sv-SE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Ada 4 proses, yaitu:</a:t>
            </a:r>
          </a:p>
          <a:p>
            <a:pPr marL="914400" indent="-914400">
              <a:buBlip>
                <a:blip r:embed="rId2"/>
              </a:buBlip>
            </a:pPr>
            <a:r>
              <a:rPr lang="sv-SE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Pemisahan</a:t>
            </a:r>
          </a:p>
          <a:p>
            <a:pPr marL="914400" indent="-914400">
              <a:buBlip>
                <a:blip r:embed="rId2"/>
              </a:buBlip>
            </a:pPr>
            <a:r>
              <a:rPr lang="sv-SE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Penyusutan ukuran</a:t>
            </a:r>
          </a:p>
          <a:p>
            <a:pPr marL="914400" indent="-914400">
              <a:buBlip>
                <a:blip r:embed="rId2"/>
              </a:buBlip>
            </a:pPr>
            <a:r>
              <a:rPr lang="sv-SE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Pengomposan</a:t>
            </a:r>
          </a:p>
          <a:p>
            <a:pPr marL="914400" indent="-914400">
              <a:buBlip>
                <a:blip r:embed="rId2"/>
              </a:buBlip>
            </a:pPr>
            <a:r>
              <a:rPr lang="sv-SE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Pembuangan limbah</a:t>
            </a:r>
            <a:endParaRPr lang="id-I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Blip>
                <a:blip r:embed="rId2"/>
              </a:buBlip>
            </a:pPr>
            <a:endParaRPr lang="id-I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Blip>
                <a:blip r:embed="rId2"/>
              </a:buBlip>
            </a:pPr>
            <a:endParaRPr lang="id-ID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860032" y="6237312"/>
            <a:ext cx="4086225" cy="2476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/>
              <a:t>FILE, M.ARIEF LATAR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260648"/>
            <a:ext cx="4320158" cy="504056"/>
          </a:xfrm>
        </p:spPr>
        <p:txBody>
          <a:bodyPr>
            <a:normAutofit/>
          </a:bodyPr>
          <a:lstStyle/>
          <a:p>
            <a:pPr algn="l"/>
            <a:r>
              <a:rPr lang="sv-SE" sz="28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sv-SE" sz="28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PEMISAHAN</a:t>
            </a:r>
            <a:endParaRPr lang="id-ID" sz="28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624" y="1196752"/>
            <a:ext cx="7416824" cy="5046662"/>
          </a:xfrm>
        </p:spPr>
        <p:txBody>
          <a:bodyPr>
            <a:normAutofit fontScale="92500" lnSpcReduction="20000"/>
          </a:bodyPr>
          <a:lstStyle/>
          <a:p>
            <a:pPr marL="573088" indent="-573088">
              <a:lnSpc>
                <a:spcPct val="90000"/>
              </a:lnSpc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Karena limbah padat terdiri dari: ukuran yang berbeda dan kandungan bahan yang berbeda maka harus dipisahkan dahulu, supaya peralatan pengolahan menjadi awet.</a:t>
            </a:r>
          </a:p>
          <a:p>
            <a:pPr>
              <a:lnSpc>
                <a:spcPct val="90000"/>
              </a:lnSpc>
            </a:pPr>
            <a:endParaRPr lang="id-ID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519113" indent="-519113">
              <a:lnSpc>
                <a:spcPct val="90000"/>
              </a:lnSpc>
            </a:pP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Pemisahan ada 3 sistem, yaitu</a:t>
            </a:r>
            <a:r>
              <a:rPr lang="sv-SE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a. Sistem balistik: adalah sistem pemisahan untuk mendapatkan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   keseragaman ukuran/berat volume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b. Sistem gravitasi: adalah sistem pemisahan berdasarkan gaya berat.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   misal : barang yang ringan/terapung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               barang yang berat/tenggelam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c. Sistem magnetis: adalah sistem pemisahan berdasarkan sifat magnet, yang bersifat magnet akan langsung menempel.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   misal: untuk memisahkan campuran logam dan non logam</a:t>
            </a:r>
            <a:endParaRPr lang="id-ID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580112" y="6453336"/>
            <a:ext cx="3438153" cy="2476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FILE, M.ARIEF LATAR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584" y="1412776"/>
            <a:ext cx="7704856" cy="1296144"/>
          </a:xfrm>
        </p:spPr>
        <p:txBody>
          <a:bodyPr/>
          <a:lstStyle/>
          <a:p>
            <a:pPr marL="627063" indent="-519113" algn="l"/>
            <a:r>
              <a:rPr lang="sv-SE" sz="2800" b="1" dirty="0">
                <a:solidFill>
                  <a:schemeClr val="accent2">
                    <a:lumMod val="75000"/>
                  </a:schemeClr>
                </a:solidFill>
              </a:rPr>
              <a:t>2. 	PENYUSUTAN 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  <a:t>UKURAN</a:t>
            </a:r>
            <a:br>
              <a:rPr lang="sv-SE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1800" dirty="0">
                <a:solidFill>
                  <a:schemeClr val="accent2">
                    <a:lumMod val="75000"/>
                  </a:schemeClr>
                </a:solidFill>
              </a:rPr>
              <a:t>Penyusutan ukuran dilakukan untuk memperoleh ukuran yang lebih kecil, supaya pengolahannya menjadi mudah</a:t>
            </a:r>
            <a:endParaRPr lang="id-ID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043608" y="2924944"/>
            <a:ext cx="7128792" cy="266429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sv-SE" sz="2400" b="1" dirty="0" smtClean="0">
                <a:solidFill>
                  <a:schemeClr val="accent2">
                    <a:lumMod val="75000"/>
                  </a:schemeClr>
                </a:solidFill>
              </a:rPr>
              <a:t>PENGOMPOSAN</a:t>
            </a:r>
          </a:p>
          <a:p>
            <a:pPr marL="0" indent="0">
              <a:lnSpc>
                <a:spcPct val="80000"/>
              </a:lnSpc>
              <a:buNone/>
            </a:pPr>
            <a:endParaRPr lang="sv-S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968375" lvl="1" indent="-504825">
              <a:lnSpc>
                <a:spcPct val="80000"/>
              </a:lnSpc>
              <a:buFont typeface="Wingdings" pitchFamily="2" charset="2"/>
              <a:buChar char="v"/>
            </a:pPr>
            <a:r>
              <a:rPr lang="sv-SE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Pengomposan dilakukan terhadap buangan/</a:t>
            </a:r>
            <a:r>
              <a:rPr lang="id-ID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limbah yang mudah membusuk, sampah kota, buangan atau kotoran hewan ataupun juga pada lumpur pabrik.</a:t>
            </a:r>
          </a:p>
          <a:p>
            <a:pPr marL="968375" lvl="1" indent="-504825">
              <a:lnSpc>
                <a:spcPct val="80000"/>
              </a:lnSpc>
              <a:buFont typeface="Wingdings" pitchFamily="2" charset="2"/>
              <a:buChar char="v"/>
            </a:pPr>
            <a:r>
              <a:rPr lang="sv-SE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Supaya hasil pengomposan baik, li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mbah padat harus dipisahkan dan disamakan ukurannya/volumenya.</a:t>
            </a:r>
            <a:endParaRPr lang="id-ID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660232" y="6237312"/>
            <a:ext cx="2246312" cy="3016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FILE, M.ARIEF LATAR</a:t>
            </a:r>
            <a:endParaRPr lang="id-ID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3608" y="260648"/>
            <a:ext cx="4991100" cy="504056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solidFill>
                  <a:schemeClr val="tx1"/>
                </a:solidFill>
              </a:rPr>
              <a:t>4.  PEMBUANGAN LIMBAH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115616" y="1196752"/>
            <a:ext cx="7475934" cy="439248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 smtClean="0"/>
              <a:t>Proses </a:t>
            </a:r>
            <a:r>
              <a:rPr lang="sv-SE" sz="1800" dirty="0"/>
              <a:t>akhir dari pengolahan limbah padat adalah pembuangan limbah </a:t>
            </a:r>
            <a:endParaRPr lang="id-ID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yang dibagi menjadi 2, yaitu: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sv-SE" sz="1600" dirty="0"/>
              <a:t>      a. Pembuangan di laut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sv-SE" sz="1600" dirty="0"/>
              <a:t>      b. Pembuangan di darat (</a:t>
            </a:r>
            <a:r>
              <a:rPr lang="sv-SE" sz="1600" i="1" dirty="0"/>
              <a:t>sanitary landfill</a:t>
            </a:r>
            <a:r>
              <a:rPr lang="sv-SE" sz="1600" dirty="0"/>
              <a:t>)</a:t>
            </a:r>
            <a:endParaRPr lang="sv-SE" sz="16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id-ID" sz="1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sv-SE" sz="1800" b="1" dirty="0">
                <a:solidFill>
                  <a:schemeClr val="tx2"/>
                </a:solidFill>
              </a:rPr>
              <a:t>a. Pembuangan di laut</a:t>
            </a:r>
            <a:endParaRPr lang="sv-SE" sz="18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 smtClean="0"/>
              <a:t>        Pembuangan </a:t>
            </a:r>
            <a:r>
              <a:rPr lang="sv-SE" sz="1800" dirty="0"/>
              <a:t>limbah padat di laut tidak boleh dilakukan di sembarang tempat dan   perlu diingat bahwa tidak semua limbah padat dapat dibuang ke laut.</a:t>
            </a:r>
            <a:endParaRPr lang="id-ID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it-IT" sz="1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 dirty="0">
                <a:solidFill>
                  <a:schemeClr val="tx2"/>
                </a:solidFill>
              </a:rPr>
              <a:t>Hal ini disebabkan:</a:t>
            </a:r>
            <a:endParaRPr lang="id-ID" sz="1800" dirty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t-IT" sz="1800" dirty="0"/>
              <a:t>Laut sebagai tempat mencari ikan bagi nelayan</a:t>
            </a: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it-IT" sz="1800" dirty="0"/>
              <a:t>Laut sebagai tempat rekreasi dan lalu-lintas kapal</a:t>
            </a:r>
            <a:endParaRPr lang="en-US" sz="1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Laut menjadi dangkal</a:t>
            </a:r>
            <a:endParaRPr lang="en-US" sz="1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sv-SE" sz="1800" dirty="0"/>
              <a:t>Limbah padat yang mengandung senyawa kimia beracun dan berbahaya (misal: limbah B3 /limbah radioaktif), dapat membunuh biota </a:t>
            </a:r>
            <a:r>
              <a:rPr lang="sv-SE" sz="1800" dirty="0" smtClean="0"/>
              <a:t>laut</a:t>
            </a:r>
            <a:endParaRPr lang="id-ID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84168" y="6165850"/>
            <a:ext cx="2592288" cy="359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d-ID" sz="1200" dirty="0" smtClean="0"/>
              <a:t>FILE, M.ARIEF LATAR</a:t>
            </a:r>
            <a:endParaRPr lang="id-ID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488832" cy="30243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Limbah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padat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atau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merupakan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Material"/>
              </a:rPr>
              <a:t>material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tidak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diinginkan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setelah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berakhirnya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suatu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Proses"/>
              </a:rPr>
              <a:t>proses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merupakan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didefinisikan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oleh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manusia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menurut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derajat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keterpakaiannya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Proses fisik dan kimia di alam (halaman belum &#10;tersedia)"/>
              </a:rPr>
              <a:t>proses-proses </a:t>
            </a:r>
            <a:r>
              <a:rPr lang="en-US" sz="2400" b="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Proses fisik dan kimia di alam (halaman belum &#10;tersedia)"/>
              </a:rPr>
              <a:t>alam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sebenarnya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tidak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konsep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yang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hanya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produk-produk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dihasilkan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setelah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selama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proses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alam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tersebut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berlangsung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331640" y="1052736"/>
            <a:ext cx="3096344" cy="672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Brush Script MT" pitchFamily="66" charset="0"/>
              </a:rPr>
              <a:t>Pengertian</a:t>
            </a:r>
            <a:endParaRPr lang="en-US" sz="4400" dirty="0">
              <a:solidFill>
                <a:schemeClr val="bg1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042574" y="6453336"/>
            <a:ext cx="4086225" cy="2476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/>
              <a:t>FILE, M.ARIEF LATAR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8015287" cy="719138"/>
          </a:xfrm>
          <a:solidFill>
            <a:srgbClr val="A5002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tabLst>
                <a:tab pos="6686550" algn="l"/>
              </a:tabLst>
            </a:pP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Perlakuan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limbah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padat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tidak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punya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nilai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ekonomis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sebagian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besar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dilakukan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sebagai</a:t>
            </a:r>
            <a:r>
              <a:rPr lang="en-US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berikut</a:t>
            </a:r>
            <a:r>
              <a:rPr lang="en-US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:</a:t>
            </a:r>
            <a:endParaRPr lang="en-US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84313"/>
            <a:ext cx="7886774" cy="5040312"/>
          </a:xfrm>
        </p:spPr>
        <p:txBody>
          <a:bodyPr>
            <a:normAutofit fontScale="92500" lnSpcReduction="10000"/>
          </a:bodyPr>
          <a:lstStyle/>
          <a:p>
            <a:pPr marL="457200" lvl="1" indent="-457200" algn="just"/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</a:rPr>
              <a:t>Ditumpuk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 Rounded MT Bold" pitchFamily="34" charset="0"/>
              </a:rPr>
              <a:t>pada</a:t>
            </a:r>
            <a:r>
              <a:rPr lang="en-US" sz="1800" dirty="0">
                <a:solidFill>
                  <a:srgbClr val="C00000"/>
                </a:solidFill>
                <a:latin typeface="Arial Rounded MT Bold" pitchFamily="34" charset="0"/>
              </a:rPr>
              <a:t> Areal </a:t>
            </a:r>
            <a:r>
              <a:rPr lang="en-US" sz="1800" dirty="0" err="1">
                <a:solidFill>
                  <a:srgbClr val="C00000"/>
                </a:solidFill>
                <a:latin typeface="Arial Rounded MT Bold" pitchFamily="34" charset="0"/>
              </a:rPr>
              <a:t>Tertentu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</a:endParaRPr>
          </a:p>
          <a:p>
            <a:pPr marL="400050" lvl="1" indent="0" algn="just">
              <a:buNone/>
            </a:pPr>
            <a:r>
              <a:rPr lang="en-US" sz="1600" dirty="0" err="1">
                <a:latin typeface="Arial Rounded MT Bold" pitchFamily="34" charset="0"/>
              </a:rPr>
              <a:t>Penimbunan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areal </a:t>
            </a:r>
            <a:r>
              <a:rPr lang="en-US" sz="1600" dirty="0" err="1">
                <a:latin typeface="Arial Rounded MT Bold" pitchFamily="34" charset="0"/>
              </a:rPr>
              <a:t>tertentu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membutuhkan</a:t>
            </a:r>
            <a:r>
              <a:rPr lang="en-US" sz="1600" dirty="0">
                <a:latin typeface="Arial Rounded MT Bold" pitchFamily="34" charset="0"/>
              </a:rPr>
              <a:t> areal yang </a:t>
            </a:r>
            <a:r>
              <a:rPr lang="en-US" sz="1600" dirty="0" err="1">
                <a:latin typeface="Arial Rounded MT Bold" pitchFamily="34" charset="0"/>
              </a:rPr>
              <a:t>luas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merusakkan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pemandangan</a:t>
            </a:r>
            <a:r>
              <a:rPr lang="en-US" sz="1600" dirty="0">
                <a:latin typeface="Arial Rounded MT Bold" pitchFamily="34" charset="0"/>
              </a:rPr>
              <a:t> di </a:t>
            </a:r>
            <a:r>
              <a:rPr lang="en-US" sz="1600" dirty="0" err="1">
                <a:latin typeface="Arial Rounded MT Bold" pitchFamily="34" charset="0"/>
              </a:rPr>
              <a:t>sekeliling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penimbunan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M</a:t>
            </a:r>
            <a:r>
              <a:rPr lang="en-US" sz="1600" dirty="0" err="1" smtClean="0">
                <a:latin typeface="Arial Rounded MT Bold" pitchFamily="34" charset="0"/>
              </a:rPr>
              <a:t>engakibatkan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pembusukan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menimbulkan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bau</a:t>
            </a:r>
            <a:r>
              <a:rPr lang="en-US" sz="1600" dirty="0">
                <a:latin typeface="Arial Rounded MT Bold" pitchFamily="34" charset="0"/>
              </a:rPr>
              <a:t> di </a:t>
            </a:r>
            <a:r>
              <a:rPr lang="en-US" sz="1600" dirty="0" err="1">
                <a:latin typeface="Arial Rounded MT Bold" pitchFamily="34" charset="0"/>
              </a:rPr>
              <a:t>sekitarnya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karena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adanya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reaksi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kimia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rnenghasilkan</a:t>
            </a:r>
            <a:r>
              <a:rPr lang="en-US" sz="1600" dirty="0">
                <a:latin typeface="Arial Rounded MT Bold" pitchFamily="34" charset="0"/>
              </a:rPr>
              <a:t> gas </a:t>
            </a:r>
            <a:r>
              <a:rPr lang="en-US" sz="1600" dirty="0" err="1" smtClean="0">
                <a:latin typeface="Arial Rounded MT Bold" pitchFamily="34" charset="0"/>
              </a:rPr>
              <a:t>tertentu</a:t>
            </a:r>
            <a:r>
              <a:rPr lang="en-US" sz="1600" dirty="0" smtClean="0">
                <a:latin typeface="Arial Rounded MT Bold" pitchFamily="34" charset="0"/>
              </a:rPr>
              <a:t>,  </a:t>
            </a:r>
            <a:r>
              <a:rPr lang="en-US" sz="1600" dirty="0" err="1">
                <a:latin typeface="Arial Rounded MT Bold" pitchFamily="34" charset="0"/>
              </a:rPr>
              <a:t>permukaan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tanah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menjadi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rusak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air yang </a:t>
            </a:r>
            <a:r>
              <a:rPr lang="en-US" sz="1600" dirty="0" err="1">
                <a:latin typeface="Arial Rounded MT Bold" pitchFamily="34" charset="0"/>
              </a:rPr>
              <a:t>meresap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dalam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tanah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mengalami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kontaminasi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bakteri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tertentu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mengakibatkan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turunnya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kualitas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tanah.Pada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musim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kemarau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timbunan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mengalami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kekeringan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mengundang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bahaya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kebakaran</a:t>
            </a:r>
            <a:r>
              <a:rPr lang="en-US" sz="1600" dirty="0">
                <a:latin typeface="Arial Rounded MT Bold" pitchFamily="34" charset="0"/>
              </a:rPr>
              <a:t>.</a:t>
            </a:r>
            <a:endParaRPr lang="en-US" sz="1600" b="1" dirty="0">
              <a:latin typeface="Arial Rounded MT Bold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 Rounded MT Bold" pitchFamily="34" charset="0"/>
              </a:rPr>
              <a:t> </a:t>
            </a:r>
            <a:endParaRPr lang="en-US" sz="1600" b="1" dirty="0">
              <a:latin typeface="Arial Rounded MT Bold" pitchFamily="34" charset="0"/>
            </a:endParaRPr>
          </a:p>
          <a:p>
            <a:pPr marL="457200" lvl="1" indent="-457200" algn="just"/>
            <a:r>
              <a:rPr lang="en-US" sz="1800" dirty="0" err="1">
                <a:solidFill>
                  <a:srgbClr val="C00000"/>
                </a:solidFill>
                <a:latin typeface="Arial Rounded MT Bold" pitchFamily="34" charset="0"/>
              </a:rPr>
              <a:t>Pembakaran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</a:endParaRPr>
          </a:p>
          <a:p>
            <a:pPr marL="400050" lvl="1" indent="0" algn="just">
              <a:buNone/>
            </a:pP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padat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dibakar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menimbulkan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asap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bau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debu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Pembakaran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menjadi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sumber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pencemaran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melalui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udara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timbulnya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pencemar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baru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seperti</a:t>
            </a:r>
            <a:r>
              <a:rPr lang="en-US" sz="1600" dirty="0">
                <a:latin typeface="Arial Rounded MT Bold" pitchFamily="34" charset="0"/>
              </a:rPr>
              <a:t> ,</a:t>
            </a:r>
            <a:r>
              <a:rPr lang="en-US" sz="1600" dirty="0" err="1">
                <a:latin typeface="Arial Rounded MT Bold" pitchFamily="34" charset="0"/>
              </a:rPr>
              <a:t>hidrokarbon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karbon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monoksida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bau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partikel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sulfur </a:t>
            </a:r>
            <a:r>
              <a:rPr lang="en-US" sz="1600" dirty="0" err="1">
                <a:latin typeface="Arial Rounded MT Bold" pitchFamily="34" charset="0"/>
              </a:rPr>
              <a:t>dioksida</a:t>
            </a:r>
            <a:r>
              <a:rPr lang="en-US" sz="1600" dirty="0">
                <a:latin typeface="Arial Rounded MT Bold" pitchFamily="34" charset="0"/>
              </a:rPr>
              <a:t>.</a:t>
            </a:r>
            <a:endParaRPr lang="en-US" sz="1600" b="1" dirty="0">
              <a:latin typeface="Arial Rounded MT Bold" pitchFamily="34" charset="0"/>
            </a:endParaRPr>
          </a:p>
          <a:p>
            <a:pPr marL="0" indent="0" algn="just">
              <a:buNone/>
            </a:pPr>
            <a:endParaRPr lang="en-US" sz="1600" b="1" dirty="0">
              <a:latin typeface="Arial Rounded MT Bold" pitchFamily="34" charset="0"/>
            </a:endParaRPr>
          </a:p>
          <a:p>
            <a:pPr marL="457200" lvl="1" indent="-398463" algn="just"/>
            <a:r>
              <a:rPr lang="en-US" sz="1800" dirty="0" err="1">
                <a:solidFill>
                  <a:srgbClr val="C00000"/>
                </a:solidFill>
                <a:latin typeface="Arial Rounded MT Bold" pitchFamily="34" charset="0"/>
              </a:rPr>
              <a:t>Pembuangan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</a:endParaRPr>
          </a:p>
          <a:p>
            <a:pPr marL="400050" lvl="1" indent="0" algn="just">
              <a:buNone/>
            </a:pPr>
            <a:r>
              <a:rPr lang="en-US" sz="1600" dirty="0" err="1">
                <a:latin typeface="Arial Rounded MT Bold" pitchFamily="34" charset="0"/>
              </a:rPr>
              <a:t>Pembuangan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tanpa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rencana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sangat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membahayakan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lingkungan.Di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antara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beberapa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pabrik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membuang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padatnya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sungai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karena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diperkirakan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larut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ataupun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membusuk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dalam</a:t>
            </a:r>
            <a:r>
              <a:rPr lang="en-US" sz="1600" dirty="0">
                <a:latin typeface="Arial Rounded MT Bold" pitchFamily="34" charset="0"/>
              </a:rPr>
              <a:t> air.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adalah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perkiraan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keliru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sebab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setiap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pembuangan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padatan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apakah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namanya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lumpur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atau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buburan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menambah</a:t>
            </a:r>
            <a:r>
              <a:rPr lang="en-US" sz="1600" dirty="0">
                <a:latin typeface="Arial Rounded MT Bold" pitchFamily="34" charset="0"/>
              </a:rPr>
              <a:t> total solid </a:t>
            </a:r>
            <a:r>
              <a:rPr lang="en-US" sz="1600" dirty="0" err="1">
                <a:latin typeface="Arial Rounded MT Bold" pitchFamily="34" charset="0"/>
              </a:rPr>
              <a:t>dalam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sungai</a:t>
            </a:r>
            <a:r>
              <a:rPr lang="en-US" sz="1600" dirty="0">
                <a:latin typeface="Arial Rounded MT Bold" pitchFamily="34" charset="0"/>
              </a:rPr>
              <a:t>.</a:t>
            </a:r>
            <a:endParaRPr lang="en-US" sz="1600" b="1" dirty="0">
              <a:latin typeface="Arial Rounded MT Bold" pitchFamily="34" charset="0"/>
            </a:endParaRPr>
          </a:p>
          <a:p>
            <a:pPr algn="just"/>
            <a:endParaRPr lang="en-US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1628801"/>
            <a:ext cx="5834063" cy="100811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 typeface="Staccato222 BT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800" b="1" dirty="0" err="1" smtClean="0">
                <a:solidFill>
                  <a:schemeClr val="tx1"/>
                </a:solidFill>
                <a:latin typeface="Rage Italic" pitchFamily="66" charset="0"/>
              </a:rPr>
              <a:t>Terima</a:t>
            </a:r>
            <a:r>
              <a:rPr lang="en-GB" sz="8800" b="1" dirty="0" smtClean="0">
                <a:solidFill>
                  <a:schemeClr val="tx1"/>
                </a:solidFill>
                <a:latin typeface="Rage Italic" pitchFamily="66" charset="0"/>
              </a:rPr>
              <a:t> </a:t>
            </a:r>
            <a:r>
              <a:rPr lang="en-GB" sz="8800" b="1" dirty="0" err="1" smtClean="0">
                <a:solidFill>
                  <a:schemeClr val="tx1"/>
                </a:solidFill>
                <a:latin typeface="Rage Italic" pitchFamily="66" charset="0"/>
              </a:rPr>
              <a:t>Kasih</a:t>
            </a:r>
            <a:endParaRPr lang="en-GB" sz="8800" b="1" dirty="0" smtClean="0">
              <a:solidFill>
                <a:schemeClr val="tx1"/>
              </a:solidFill>
              <a:latin typeface="Rage Italic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4294967295"/>
          </p:nvPr>
        </p:nvSpPr>
        <p:spPr>
          <a:xfrm>
            <a:off x="5724128" y="6093296"/>
            <a:ext cx="281845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GB" sz="1200" dirty="0" smtClean="0"/>
              <a:t>FILE, M.ARIEF LATAR</a:t>
            </a:r>
            <a:endParaRPr lang="en-GB" sz="1200" dirty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3068960"/>
            <a:ext cx="4032448" cy="22767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0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rbrake.wav"/>
          </p:stSnd>
        </p:sndAc>
      </p:transition>
    </mc:Choice>
    <mc:Fallback xmlns="">
      <p:transition spd="slow">
        <p:fade/>
        <p:sndAc>
          <p:stSnd>
            <p:snd r:embed="rId5" name="carbra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980728"/>
            <a:ext cx="8106196" cy="151216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tabLst>
                <a:tab pos="4681538" algn="l"/>
              </a:tabLst>
            </a:pPr>
            <a:r>
              <a:rPr lang="id-ID" sz="1800" b="1" dirty="0">
                <a:solidFill>
                  <a:schemeClr val="tx1"/>
                </a:solidFill>
              </a:rPr>
              <a:t> </a:t>
            </a:r>
            <a:r>
              <a:rPr lang="nl-NL" sz="2400" b="1" dirty="0">
                <a:solidFill>
                  <a:schemeClr val="tx1"/>
                </a:solidFill>
              </a:rPr>
              <a:t>LIMBAH PADAT</a:t>
            </a:r>
            <a:r>
              <a:rPr lang="nl-NL" sz="1800" dirty="0">
                <a:solidFill>
                  <a:schemeClr val="tx1"/>
                </a:solidFill>
              </a:rPr>
              <a:t/>
            </a:r>
            <a:br>
              <a:rPr lang="nl-NL" sz="1800" dirty="0">
                <a:solidFill>
                  <a:schemeClr val="tx1"/>
                </a:solidFill>
              </a:rPr>
            </a:br>
            <a:r>
              <a:rPr lang="nl-NL" sz="1800" dirty="0">
                <a:solidFill>
                  <a:schemeClr val="tx1"/>
                </a:solidFill>
              </a:rPr>
              <a:t>	</a:t>
            </a: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b="1" dirty="0" smtClean="0">
                <a:solidFill>
                  <a:schemeClr val="tx1"/>
                </a:solidFill>
              </a:rPr>
              <a:t>ADALAH </a:t>
            </a:r>
            <a:r>
              <a:rPr lang="nl-NL" sz="1800" b="1" dirty="0">
                <a:solidFill>
                  <a:schemeClr val="tx1"/>
                </a:solidFill>
              </a:rPr>
              <a:t>HASIL BUANGAN INDUSTRI BERUPA PADATAN, LUMPUR ATAU BUBUR YANG BERASAL DARI SUATU PROSES PENGOLAHAN (DARYANTO, 1995).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45232" y="2924944"/>
            <a:ext cx="8229600" cy="31289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SUMBER LIMBAH PADAT: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PABRIK GULA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PULP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KERTAS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RAYON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PLYWOOD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LIMBAH NUKLIR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PENGAWETAN </a:t>
            </a:r>
            <a:r>
              <a:rPr lang="en-US" sz="2400" b="1" dirty="0">
                <a:solidFill>
                  <a:schemeClr val="tx1"/>
                </a:solidFill>
              </a:rPr>
              <a:t>BUAH, IKAN, DAGING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29325" y="6381750"/>
            <a:ext cx="3114675" cy="319088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FILE, M.ARIEF LATAR</a:t>
            </a:r>
            <a:endParaRPr lang="en-US" sz="1200" dirty="0"/>
          </a:p>
        </p:txBody>
      </p:sp>
      <p:pic>
        <p:nvPicPr>
          <p:cNvPr id="4" name="Picture 3" descr="http://www.kertasgrafis.com/images/4kolom/pulp%20paper%20making%20cycle66.jpg">
            <a:hlinkClick r:id="rId3" tgtFrame="&quot;_blank&quot;" tooltip="&quot;Proses Pulping Jerami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2420888"/>
            <a:ext cx="4104456" cy="286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8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71813"/>
            <a:ext cx="8534400" cy="64697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Jenis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limbah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padat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971600" y="1124744"/>
            <a:ext cx="7992888" cy="408175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Municipal</a:t>
            </a:r>
          </a:p>
          <a:p>
            <a:pPr marL="801688" lvl="1" indent="-344488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Limbah</a:t>
            </a:r>
            <a:r>
              <a:rPr lang="en-GB" sz="2000" dirty="0" smtClean="0"/>
              <a:t> </a:t>
            </a:r>
            <a:r>
              <a:rPr lang="en-GB" sz="2000" dirty="0" err="1" smtClean="0"/>
              <a:t>perkotaan</a:t>
            </a:r>
            <a:r>
              <a:rPr lang="en-GB" sz="2000" dirty="0" smtClean="0"/>
              <a:t> yang </a:t>
            </a:r>
            <a:r>
              <a:rPr lang="en-GB" sz="2000" dirty="0" err="1" smtClean="0"/>
              <a:t>pada</a:t>
            </a:r>
            <a:r>
              <a:rPr lang="en-GB" sz="2000" dirty="0" smtClean="0"/>
              <a:t> </a:t>
            </a:r>
            <a:r>
              <a:rPr lang="en-GB" sz="2000" dirty="0" err="1" smtClean="0"/>
              <a:t>umumnya</a:t>
            </a:r>
            <a:r>
              <a:rPr lang="en-GB" sz="2000" dirty="0" smtClean="0"/>
              <a:t> </a:t>
            </a:r>
            <a:r>
              <a:rPr lang="en-GB" sz="2000" dirty="0" err="1" smtClean="0"/>
              <a:t>dihasilkan</a:t>
            </a:r>
            <a:r>
              <a:rPr lang="en-GB" sz="2000" dirty="0" smtClean="0"/>
              <a:t> </a:t>
            </a:r>
            <a:r>
              <a:rPr lang="en-GB" sz="2000" dirty="0" err="1" smtClean="0"/>
              <a:t>oleh</a:t>
            </a:r>
            <a:r>
              <a:rPr lang="en-GB" sz="2000" dirty="0" smtClean="0"/>
              <a:t> </a:t>
            </a:r>
            <a:r>
              <a:rPr lang="en-GB" sz="2000" dirty="0" err="1" smtClean="0"/>
              <a:t>perumahan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perkantoran</a:t>
            </a:r>
            <a:r>
              <a:rPr lang="en-GB" sz="2000" dirty="0" smtClean="0"/>
              <a:t>, </a:t>
            </a:r>
            <a:r>
              <a:rPr lang="en-GB" sz="2000" dirty="0" err="1" smtClean="0"/>
              <a:t>biasa</a:t>
            </a:r>
            <a:r>
              <a:rPr lang="en-GB" sz="2000" dirty="0" smtClean="0"/>
              <a:t> </a:t>
            </a:r>
            <a:r>
              <a:rPr lang="en-GB" sz="2000" dirty="0" err="1" smtClean="0"/>
              <a:t>disebut</a:t>
            </a:r>
            <a:r>
              <a:rPr lang="en-GB" sz="2000" dirty="0" smtClean="0"/>
              <a:t> </a:t>
            </a:r>
            <a:r>
              <a:rPr lang="en-GB" sz="2000" dirty="0" err="1" smtClean="0"/>
              <a:t>sebagai</a:t>
            </a:r>
            <a:r>
              <a:rPr lang="en-GB" sz="2000" dirty="0" smtClean="0"/>
              <a:t> “</a:t>
            </a:r>
            <a:r>
              <a:rPr lang="en-GB" sz="2000" dirty="0" err="1" smtClean="0"/>
              <a:t>sampah</a:t>
            </a:r>
            <a:r>
              <a:rPr lang="en-GB" sz="2000" dirty="0" smtClean="0"/>
              <a:t>” (</a:t>
            </a:r>
            <a:r>
              <a:rPr lang="en-GB" sz="2000" i="1" dirty="0" smtClean="0"/>
              <a:t>trash</a:t>
            </a:r>
            <a:r>
              <a:rPr lang="en-GB" sz="2000" dirty="0" smtClean="0"/>
              <a:t>)</a:t>
            </a:r>
          </a:p>
          <a:p>
            <a:pPr marL="801688" lvl="1" indent="-344488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Berupa</a:t>
            </a:r>
            <a:r>
              <a:rPr lang="en-GB" sz="2000" dirty="0" smtClean="0"/>
              <a:t> : </a:t>
            </a:r>
            <a:r>
              <a:rPr lang="en-GB" sz="2000" dirty="0" err="1" smtClean="0"/>
              <a:t>kertas</a:t>
            </a:r>
            <a:r>
              <a:rPr lang="en-GB" sz="2000" dirty="0" smtClean="0"/>
              <a:t>, </a:t>
            </a:r>
            <a:r>
              <a:rPr lang="en-GB" sz="2000" dirty="0" err="1" smtClean="0"/>
              <a:t>sampah</a:t>
            </a:r>
            <a:r>
              <a:rPr lang="en-GB" sz="2000" dirty="0" smtClean="0"/>
              <a:t> </a:t>
            </a:r>
            <a:r>
              <a:rPr lang="en-GB" sz="2000" dirty="0" err="1" smtClean="0"/>
              <a:t>taman</a:t>
            </a:r>
            <a:r>
              <a:rPr lang="en-GB" sz="2000" dirty="0" smtClean="0"/>
              <a:t>, </a:t>
            </a:r>
            <a:r>
              <a:rPr lang="en-GB" sz="2000" dirty="0" err="1" smtClean="0"/>
              <a:t>gelas</a:t>
            </a:r>
            <a:r>
              <a:rPr lang="en-GB" sz="2000" dirty="0" smtClean="0"/>
              <a:t>, </a:t>
            </a:r>
            <a:r>
              <a:rPr lang="en-GB" sz="2000" dirty="0" err="1" smtClean="0"/>
              <a:t>logam</a:t>
            </a:r>
            <a:r>
              <a:rPr lang="en-GB" sz="2000" dirty="0" smtClean="0"/>
              <a:t>, </a:t>
            </a:r>
            <a:r>
              <a:rPr lang="en-GB" sz="2000" dirty="0" err="1" smtClean="0"/>
              <a:t>plastik</a:t>
            </a:r>
            <a:r>
              <a:rPr lang="en-GB" sz="2000" dirty="0" smtClean="0"/>
              <a:t>, </a:t>
            </a:r>
            <a:r>
              <a:rPr lang="en-GB" sz="2000" dirty="0" err="1" smtClean="0"/>
              <a:t>sisa</a:t>
            </a:r>
            <a:r>
              <a:rPr lang="en-GB" sz="2000" dirty="0" smtClean="0"/>
              <a:t> </a:t>
            </a:r>
            <a:r>
              <a:rPr lang="en-GB" sz="2000" dirty="0" err="1" smtClean="0"/>
              <a:t>makanan</a:t>
            </a:r>
            <a:r>
              <a:rPr lang="en-GB" sz="2000" dirty="0" smtClean="0"/>
              <a:t>, </a:t>
            </a:r>
            <a:r>
              <a:rPr lang="en-GB" sz="2000" dirty="0" err="1" smtClean="0"/>
              <a:t>serta</a:t>
            </a:r>
            <a:r>
              <a:rPr lang="en-GB" sz="2000" dirty="0" smtClean="0"/>
              <a:t> </a:t>
            </a:r>
            <a:r>
              <a:rPr lang="en-GB" sz="2000" dirty="0" err="1" smtClean="0"/>
              <a:t>bahan</a:t>
            </a:r>
            <a:r>
              <a:rPr lang="en-GB" sz="2000" dirty="0" smtClean="0"/>
              <a:t> lain </a:t>
            </a:r>
            <a:r>
              <a:rPr lang="en-GB" sz="2000" dirty="0" err="1" smtClean="0"/>
              <a:t>seperti</a:t>
            </a:r>
            <a:r>
              <a:rPr lang="en-GB" sz="2000" dirty="0" smtClean="0"/>
              <a:t> </a:t>
            </a:r>
            <a:r>
              <a:rPr lang="en-GB" sz="2000" dirty="0" err="1" smtClean="0"/>
              <a:t>karet</a:t>
            </a:r>
            <a:r>
              <a:rPr lang="en-GB" sz="2000" dirty="0" smtClean="0"/>
              <a:t>, </a:t>
            </a:r>
            <a:r>
              <a:rPr lang="en-GB" sz="2000" dirty="0" err="1" smtClean="0"/>
              <a:t>kulit</a:t>
            </a:r>
            <a:r>
              <a:rPr lang="en-GB" sz="2000" dirty="0" smtClean="0"/>
              <a:t>,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tekstil</a:t>
            </a:r>
            <a:endParaRPr lang="en-GB" sz="2000" dirty="0" smtClean="0"/>
          </a:p>
          <a:p>
            <a:pPr marL="801688" lvl="1" indent="-344488" eaLnBrk="1" hangingPunct="1">
              <a:lnSpc>
                <a:spcPct val="10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/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Non-municipal</a:t>
            </a:r>
          </a:p>
          <a:p>
            <a:pPr marL="801688" lvl="1" indent="-344488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Limbah</a:t>
            </a:r>
            <a:r>
              <a:rPr lang="en-GB" sz="2000" dirty="0" smtClean="0"/>
              <a:t> yang </a:t>
            </a:r>
            <a:r>
              <a:rPr lang="en-GB" sz="2000" dirty="0" err="1" smtClean="0"/>
              <a:t>berasal</a:t>
            </a:r>
            <a:r>
              <a:rPr lang="en-GB" sz="2000" dirty="0" smtClean="0"/>
              <a:t> </a:t>
            </a:r>
            <a:r>
              <a:rPr lang="en-GB" sz="2000" dirty="0" err="1" smtClean="0"/>
              <a:t>kegiatan</a:t>
            </a:r>
            <a:r>
              <a:rPr lang="en-GB" sz="2000" dirty="0" smtClean="0"/>
              <a:t> </a:t>
            </a:r>
            <a:r>
              <a:rPr lang="en-GB" sz="2000" dirty="0" err="1" smtClean="0"/>
              <a:t>industri</a:t>
            </a:r>
            <a:r>
              <a:rPr lang="en-GB" sz="2000" dirty="0" smtClean="0"/>
              <a:t>, </a:t>
            </a:r>
            <a:r>
              <a:rPr lang="en-GB" sz="2000" dirty="0" err="1" smtClean="0"/>
              <a:t>pertanian</a:t>
            </a:r>
            <a:r>
              <a:rPr lang="en-GB" sz="2000" dirty="0" smtClean="0"/>
              <a:t>, </a:t>
            </a:r>
            <a:r>
              <a:rPr lang="en-GB" sz="2000" dirty="0" err="1" smtClean="0"/>
              <a:t>pertambangan</a:t>
            </a:r>
            <a:r>
              <a:rPr lang="en-GB" sz="2000" dirty="0" smtClean="0"/>
              <a:t>,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jumlah</a:t>
            </a:r>
            <a:r>
              <a:rPr lang="en-GB" sz="2000" dirty="0" smtClean="0"/>
              <a:t> yang </a:t>
            </a:r>
            <a:r>
              <a:rPr lang="en-GB" sz="2000" dirty="0" err="1" smtClean="0"/>
              <a:t>jauh</a:t>
            </a:r>
            <a:r>
              <a:rPr lang="en-GB" sz="2000" dirty="0" smtClean="0"/>
              <a:t> </a:t>
            </a:r>
            <a:r>
              <a:rPr lang="en-GB" sz="2000" dirty="0" err="1" smtClean="0"/>
              <a:t>lebih</a:t>
            </a:r>
            <a:r>
              <a:rPr lang="en-GB" sz="2000" dirty="0" smtClean="0"/>
              <a:t> </a:t>
            </a:r>
            <a:r>
              <a:rPr lang="en-GB" sz="2000" dirty="0" err="1" smtClean="0"/>
              <a:t>besar</a:t>
            </a:r>
            <a:r>
              <a:rPr lang="en-GB" sz="2000" dirty="0" smtClean="0"/>
              <a:t> </a:t>
            </a:r>
            <a:r>
              <a:rPr lang="en-GB" sz="2000" dirty="0" err="1" smtClean="0"/>
              <a:t>dari</a:t>
            </a:r>
            <a:r>
              <a:rPr lang="en-GB" sz="2000" dirty="0" smtClean="0"/>
              <a:t> </a:t>
            </a:r>
            <a:r>
              <a:rPr lang="en-GB" sz="2000" dirty="0" err="1" smtClean="0"/>
              <a:t>pada</a:t>
            </a:r>
            <a:r>
              <a:rPr lang="en-GB" sz="2000" dirty="0" smtClean="0"/>
              <a:t> </a:t>
            </a:r>
            <a:r>
              <a:rPr lang="en-GB" sz="2000" dirty="0" err="1" smtClean="0"/>
              <a:t>sampah</a:t>
            </a:r>
            <a:r>
              <a:rPr lang="en-GB" sz="2000" dirty="0" smtClean="0"/>
              <a:t> </a:t>
            </a:r>
            <a:r>
              <a:rPr lang="en-GB" sz="2000" dirty="0" err="1" smtClean="0"/>
              <a:t>perkotaan</a:t>
            </a:r>
            <a:endParaRPr lang="en-GB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057775" y="6308725"/>
            <a:ext cx="4086225" cy="247650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FILE, M.ARIEF LATAR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32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640" y="980728"/>
            <a:ext cx="7480573" cy="75212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garis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besar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limbah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padat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terdiri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id-ID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35696" y="2132856"/>
            <a:ext cx="5976664" cy="295232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Limbah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padat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mudah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terbakar</a:t>
            </a:r>
            <a:endParaRPr lang="sv-SE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Limbah padat yang sukar terbakar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Limbah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padat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mudah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membusuk</a:t>
            </a:r>
            <a:endParaRPr lang="sv-SE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Lumpur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Limbah yang dapat di daur ulang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Limbah radioaktif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Bongkaran bangunan</a:t>
            </a:r>
            <a:endParaRPr lang="id-ID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580112" y="6165304"/>
            <a:ext cx="3275856" cy="28748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/>
              <a:t>FILE, M.ARIEF LATAR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043608" y="2132856"/>
            <a:ext cx="7346950" cy="36004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36600" indent="-736600" algn="just"/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Material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teknik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adalah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jenis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material yang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banyak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dipakai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proses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rekayasa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industri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Material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teknik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dikelompokkan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menjadi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golongan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a.l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.:</a:t>
            </a:r>
          </a:p>
          <a:p>
            <a:pPr marL="736600" lvl="0" indent="-736600" algn="just"/>
            <a:r>
              <a:rPr lang="en-US" sz="2000" u="sng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Logam"/>
              </a:rPr>
              <a:t>Logam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: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baja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besi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titanium,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logam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paduan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dll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36600" lvl="0" indent="-736600" algn="just"/>
            <a:r>
              <a:rPr lang="en-US" sz="2000" u="sng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Polimer"/>
              </a:rPr>
              <a:t>Polimer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: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polietilan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polipropilen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polikarbonat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dll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36600" lvl="0" indent="-736600" algn="just"/>
            <a:r>
              <a:rPr lang="en-US" sz="2000" u="sng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Karet"/>
              </a:rPr>
              <a:t>Karet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  :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isopren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neopren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karet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alam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dll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36600" lvl="0" indent="-736600" algn="just"/>
            <a:r>
              <a:rPr lang="en-US" sz="2000" u="sng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Gelas"/>
              </a:rPr>
              <a:t>Gelas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  :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gelas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soda,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gelas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silika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gelas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borosilikat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36600" lvl="0" indent="-736600" algn="just"/>
            <a:r>
              <a:rPr lang="en-US" sz="2000" u="sng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Keramik"/>
              </a:rPr>
              <a:t>Keramik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: alumina,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karbida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silikon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nitrida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silikon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dll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36600" lvl="0" indent="-736600" algn="just"/>
            <a:r>
              <a:rPr lang="en-US" sz="2000" u="sng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Hibrida"/>
              </a:rPr>
              <a:t>Hibrida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: </a:t>
            </a:r>
            <a:r>
              <a:rPr lang="en-US" sz="20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komposit</a:t>
            </a:r>
            <a:r>
              <a:rPr lang="en-US" sz="2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sandwich, foam</a:t>
            </a:r>
          </a:p>
          <a:p>
            <a:pPr marL="736600" indent="-736600" algn="just"/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691680" y="1196752"/>
            <a:ext cx="4321175" cy="57626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Material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teknik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191250" y="6453188"/>
            <a:ext cx="2952750" cy="288925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FILE, M.ARIEF LATAR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50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erial teknik.jp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052513"/>
            <a:ext cx="6516687" cy="5111750"/>
          </a:xfrm>
          <a:prstGeom prst="roundRect">
            <a:avLst>
              <a:gd name="adj" fmla="val 107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48400" y="6237288"/>
            <a:ext cx="2895600" cy="21590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FILE, M.ARIEF LATAR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70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96752"/>
            <a:ext cx="5162892" cy="6430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Arial Rounded MT Bold" pitchFamily="34" charset="0"/>
              </a:rPr>
              <a:t>SIFAT LIMBAH PADAT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43608" y="3140968"/>
            <a:ext cx="7272808" cy="1872208"/>
          </a:xfr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60425" lvl="0" indent="-627063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Sampah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organik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-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dapat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diurai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(</a:t>
            </a:r>
            <a:r>
              <a:rPr lang="en-US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degradable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)</a:t>
            </a:r>
          </a:p>
          <a:p>
            <a:pPr marL="860425" lvl="0" indent="-627063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Sampah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anorganik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-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tidak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terurai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(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undegradable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248400" y="6092825"/>
            <a:ext cx="2895600" cy="27940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FILE, M.ARIEF LATAR</a:t>
            </a:r>
            <a:endParaRPr lang="en-US" sz="1200" dirty="0"/>
          </a:p>
        </p:txBody>
      </p:sp>
      <p:sp>
        <p:nvSpPr>
          <p:cNvPr id="10" name="Down Arrow 9"/>
          <p:cNvSpPr/>
          <p:nvPr/>
        </p:nvSpPr>
        <p:spPr>
          <a:xfrm>
            <a:off x="4161636" y="2377918"/>
            <a:ext cx="1008112" cy="490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6624736" cy="576064"/>
          </a:xfrm>
          <a:noFill/>
        </p:spPr>
        <p:txBody>
          <a:bodyPr>
            <a:noAutofit/>
          </a:bodyPr>
          <a:lstStyle/>
          <a:p>
            <a:r>
              <a:rPr lang="en-US" sz="28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Berdasarkan</a:t>
            </a:r>
            <a:r>
              <a:rPr lang="en-US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8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sifat</a:t>
            </a:r>
            <a:r>
              <a:rPr lang="en-US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8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limbah</a:t>
            </a:r>
            <a:r>
              <a:rPr lang="en-US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padat</a:t>
            </a:r>
            <a:r>
              <a:rPr lang="en-US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 ;</a:t>
            </a:r>
            <a:endParaRPr lang="en-US" sz="28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776864" cy="2952328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algn="just">
              <a:buClr>
                <a:srgbClr val="FFFF00"/>
              </a:buClr>
              <a:buBlip>
                <a:blip r:embed="rId2"/>
              </a:buBlip>
            </a:pPr>
            <a:r>
              <a:rPr lang="en-US" sz="1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 </a:t>
            </a:r>
            <a:r>
              <a:rPr lang="en-US" sz="24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Sampah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4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organik</a:t>
            </a:r>
            <a:r>
              <a:rPr lang="en-US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- </a:t>
            </a:r>
            <a:r>
              <a:rPr lang="en-US" sz="24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dapat</a:t>
            </a:r>
            <a:r>
              <a:rPr lang="en-US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4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diurai</a:t>
            </a:r>
            <a:r>
              <a:rPr lang="en-US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(</a:t>
            </a:r>
            <a:r>
              <a:rPr lang="en-US" sz="24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degradable</a:t>
            </a:r>
            <a:r>
              <a:rPr lang="en-US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)</a:t>
            </a:r>
          </a:p>
          <a:p>
            <a:pPr lvl="0" algn="just">
              <a:buClr>
                <a:srgbClr val="FFFF00"/>
              </a:buClr>
            </a:pPr>
            <a:endParaRPr lang="en-US" sz="18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marL="457200" lvl="1" indent="0" algn="just">
              <a:buNone/>
            </a:pP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Sampah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organik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merupakan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sampah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yang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berasal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dari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barang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yang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mengandung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bahan-bahan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organik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seperti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sisa-sisa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sayuran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hewan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kertas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potongan-potongan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kayu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dari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peralatan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rumah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tangga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potongan-potongan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ranting,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rumput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pada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waktu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pembersihan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kebun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dan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sebagainya</a:t>
            </a:r>
            <a:r>
              <a:rPr lang="en-US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en-US" sz="18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248400" y="6021388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z="1200" smtClean="0"/>
              <a:t>FILE, M.ARIEF LATAR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58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5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6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B2B2B2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D5D5D5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9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0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2032</TotalTime>
  <Words>1071</Words>
  <Application>Microsoft Office PowerPoint</Application>
  <PresentationFormat>On-screen Show (4:3)</PresentationFormat>
  <Paragraphs>173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Financial Overview</vt:lpstr>
      <vt:lpstr>Default Design</vt:lpstr>
      <vt:lpstr>Compass</vt:lpstr>
      <vt:lpstr>Blends</vt:lpstr>
      <vt:lpstr>Capsules</vt:lpstr>
      <vt:lpstr>Proposal</vt:lpstr>
      <vt:lpstr>Digital Dots</vt:lpstr>
      <vt:lpstr>Edge</vt:lpstr>
      <vt:lpstr>Curtain Call</vt:lpstr>
      <vt:lpstr>Glass Layers</vt:lpstr>
      <vt:lpstr>Network</vt:lpstr>
      <vt:lpstr>Generic</vt:lpstr>
      <vt:lpstr>Fireworks</vt:lpstr>
      <vt:lpstr>Profile</vt:lpstr>
      <vt:lpstr>Maple</vt:lpstr>
      <vt:lpstr>Crayons</vt:lpstr>
      <vt:lpstr>Communicating Bad News</vt:lpstr>
      <vt:lpstr>1_Default Design</vt:lpstr>
      <vt:lpstr>Corinthian columns design template</vt:lpstr>
      <vt:lpstr>border</vt:lpstr>
      <vt:lpstr>PowerPoint Presentation</vt:lpstr>
      <vt:lpstr>Limbah padat atau sampah, merupakan material sisa yang tidak diinginkan setelah berakhirnya suatu proses. Sampah merupakan didefinisikan oleh manusia menurut derajat keterpakaiannya, dalam proses-proses alam sebenarnya tidak ada konsep sampah, yang ada hanya produk-produk yang dihasilkan setelah dan selama proses alam tersebut berlangsung.</vt:lpstr>
      <vt:lpstr> LIMBAH PADAT   ADALAH HASIL BUANGAN INDUSTRI BERUPA PADATAN, LUMPUR ATAU BUBUR YANG BERASAL DARI SUATU PROSES PENGOLAHAN (DARYANTO, 1995). </vt:lpstr>
      <vt:lpstr>Jenis limbah padat</vt:lpstr>
      <vt:lpstr>Secara garis besar, limbah padat terdiri dari:</vt:lpstr>
      <vt:lpstr>Material teknik</vt:lpstr>
      <vt:lpstr>PowerPoint Presentation</vt:lpstr>
      <vt:lpstr>SIFAT LIMBAH PADAT</vt:lpstr>
      <vt:lpstr>Berdasarkan sifat limbah padat  ;</vt:lpstr>
      <vt:lpstr>Berdasarkan sifat limbah padat ;</vt:lpstr>
      <vt:lpstr>DAMPAK PENCEMARAN LIMBAH PADAT</vt:lpstr>
      <vt:lpstr>PowerPoint Presentation</vt:lpstr>
      <vt:lpstr>PENGOLAHAN LIMBAH PADAT</vt:lpstr>
      <vt:lpstr>FAKTOR2 YANG PERLU DIPERHATIKAN SEBELUM MENGOLAH LIMBAH PADAT</vt:lpstr>
      <vt:lpstr>PowerPoint Presentation</vt:lpstr>
      <vt:lpstr>PROSES PENGOLAHAN LIMBAH PADAT</vt:lpstr>
      <vt:lpstr>1.     PEMISAHAN</vt:lpstr>
      <vt:lpstr>2.  PENYUSUTAN UKURAN Penyusutan ukuran dilakukan untuk memperoleh ukuran yang lebih kecil, supaya pengolahannya menjadi mudah</vt:lpstr>
      <vt:lpstr>4.  PEMBUANGAN LIMBAH</vt:lpstr>
      <vt:lpstr>Perlakuan limbah padat yang tidak punya nilai ekonomis sebagian besar dilakukan sebagai berikut: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KE-5</dc:title>
  <dc:creator>Bambang Anggoro</dc:creator>
  <cp:lastModifiedBy>May</cp:lastModifiedBy>
  <cp:revision>97</cp:revision>
  <dcterms:created xsi:type="dcterms:W3CDTF">2008-05-01T12:49:08Z</dcterms:created>
  <dcterms:modified xsi:type="dcterms:W3CDTF">2015-05-27T07:13:24Z</dcterms:modified>
</cp:coreProperties>
</file>