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0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1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2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9" r:id="rId1"/>
    <p:sldMasterId id="2147483892" r:id="rId2"/>
    <p:sldMasterId id="2147483904" r:id="rId3"/>
    <p:sldMasterId id="2147483916" r:id="rId4"/>
    <p:sldMasterId id="2147483928" r:id="rId5"/>
    <p:sldMasterId id="2147483940" r:id="rId6"/>
    <p:sldMasterId id="2147483952" r:id="rId7"/>
    <p:sldMasterId id="2147483964" r:id="rId8"/>
    <p:sldMasterId id="2147483976" r:id="rId9"/>
    <p:sldMasterId id="2147483988" r:id="rId10"/>
    <p:sldMasterId id="2147484000" r:id="rId11"/>
    <p:sldMasterId id="2147484012" r:id="rId12"/>
    <p:sldMasterId id="2147484024" r:id="rId13"/>
    <p:sldMasterId id="2147484036" r:id="rId14"/>
    <p:sldMasterId id="2147484049" r:id="rId15"/>
    <p:sldMasterId id="2147484061" r:id="rId16"/>
    <p:sldMasterId id="2147484073" r:id="rId17"/>
    <p:sldMasterId id="2147484085" r:id="rId18"/>
    <p:sldMasterId id="2147484145" r:id="rId19"/>
    <p:sldMasterId id="2147484181" r:id="rId20"/>
    <p:sldMasterId id="2147484193" r:id="rId21"/>
    <p:sldMasterId id="2147484205" r:id="rId22"/>
    <p:sldMasterId id="2147484217" r:id="rId23"/>
    <p:sldMasterId id="2147484253" r:id="rId24"/>
  </p:sldMasterIdLst>
  <p:notesMasterIdLst>
    <p:notesMasterId r:id="rId54"/>
  </p:notesMasterIdLst>
  <p:handoutMasterIdLst>
    <p:handoutMasterId r:id="rId55"/>
  </p:handoutMasterIdLst>
  <p:sldIdLst>
    <p:sldId id="348" r:id="rId25"/>
    <p:sldId id="300" r:id="rId26"/>
    <p:sldId id="310" r:id="rId27"/>
    <p:sldId id="311" r:id="rId28"/>
    <p:sldId id="301" r:id="rId29"/>
    <p:sldId id="302" r:id="rId30"/>
    <p:sldId id="303" r:id="rId31"/>
    <p:sldId id="313" r:id="rId32"/>
    <p:sldId id="294" r:id="rId33"/>
    <p:sldId id="295" r:id="rId34"/>
    <p:sldId id="322" r:id="rId35"/>
    <p:sldId id="325" r:id="rId36"/>
    <p:sldId id="317" r:id="rId37"/>
    <p:sldId id="326" r:id="rId38"/>
    <p:sldId id="356" r:id="rId39"/>
    <p:sldId id="330" r:id="rId40"/>
    <p:sldId id="331" r:id="rId41"/>
    <p:sldId id="333" r:id="rId42"/>
    <p:sldId id="334" r:id="rId43"/>
    <p:sldId id="335" r:id="rId44"/>
    <p:sldId id="336" r:id="rId45"/>
    <p:sldId id="340" r:id="rId46"/>
    <p:sldId id="342" r:id="rId47"/>
    <p:sldId id="353" r:id="rId48"/>
    <p:sldId id="355" r:id="rId49"/>
    <p:sldId id="343" r:id="rId50"/>
    <p:sldId id="351" r:id="rId51"/>
    <p:sldId id="344" r:id="rId52"/>
    <p:sldId id="345" r:id="rId53"/>
  </p:sldIdLst>
  <p:sldSz cx="9144000" cy="6858000" type="screen4x3"/>
  <p:notesSz cx="6858000" cy="9945688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80B21-8DE9-4D9F-9BBF-D709FBFC8F19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A1390-F92A-44AD-915E-6B891B0A5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9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4FDDD-6764-4B8C-AA38-C2D050E1A532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28B74-305F-4704-9F23-4BA62B11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2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2F82-D905-419A-BED8-BAB2A90828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5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prit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r="415" b="1929"/>
          <a:stretch>
            <a:fillRect/>
          </a:stretch>
        </p:blipFill>
        <p:spPr bwMode="auto">
          <a:xfrm>
            <a:off x="-3175" y="2895600"/>
            <a:ext cx="9147175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95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 anchor="t"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fld id="{EA467806-984B-47B6-B9B6-74705D12606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4025900"/>
            <a:ext cx="9142413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2743200"/>
            <a:ext cx="9142413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74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4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4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F972B-EA9C-4948-B5B7-EA438487FEF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7085425"/>
      </p:ext>
    </p:extLst>
  </p:cSld>
  <p:clrMapOvr>
    <a:masterClrMapping/>
  </p:clrMapOvr>
  <p:transition>
    <p:wedg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C1B9D3-6102-4826-9D44-DF4A096B23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95740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7885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885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885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6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6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3BA269-806D-4413-9956-29D008154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/>
      <p:bldP spid="7885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8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8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8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3D7A8-8802-45EE-BB94-85A60FC47A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39879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E87A2-681C-493F-ADFB-44B2354CB4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11823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EDCE3-1308-4FF6-8863-2FCA766B82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09164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E84A6-9D4D-4903-87ED-7B5A84DD37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09520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FC88A-CE60-4E51-A29C-6A9139E88F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25473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BF1E9-A578-4332-B7D7-3CD6D89E7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88822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6C4E5-0A28-4AF1-AEE5-945E9A8329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65075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7735-11AD-4743-8F2C-8C33426E41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977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64F61-09F5-4C3E-BA60-CF7368AA573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3207207"/>
      </p:ext>
    </p:extLst>
  </p:cSld>
  <p:clrMapOvr>
    <a:masterClrMapping/>
  </p:clrMapOvr>
  <p:transition>
    <p:wedg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51EF8-ADEE-4752-8D3E-EC0CF59987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6033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27C75-0E4E-4791-A61F-5C2AF8ADA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27141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1043AC-5182-4B7A-9474-F4EE2C2140A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8397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0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62EFB-5C57-4890-9FB2-D2FEE17899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457537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C1740-1DD9-489B-B53C-D38271CE5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664672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FA9EA-41B2-4F0E-B0F2-7819B01A0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45785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55332-11CA-48E1-A046-D1803B612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889785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26AA2-73A1-4DFD-9638-54828609C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907732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F4B04-FD3B-4F18-B504-AF1BA4C9D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088682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55B7F-8D70-4C1C-8D5E-3FBECC43F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10385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42672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2672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2672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286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2D726F-E094-4B79-BDE4-8C7B84FA5F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973189"/>
      </p:ext>
    </p:extLst>
  </p:cSld>
  <p:clrMapOvr>
    <a:masterClrMapping/>
  </p:clrMapOvr>
  <p:transition>
    <p:wedg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905E3-BF33-41A1-BB9D-447BDB1B2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073359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65242-E9C5-4F03-92A5-3EC38AB21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11499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0BFF2-D84D-4973-8668-D27399F87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71813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3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D569BD-A2F9-488E-ABCA-63717EDF7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0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70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0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FAAE1-90AE-468B-B3FA-3AEECB5B41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08242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5A974-C22A-42C3-B1F1-473681549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38319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E99C4-1570-4910-BD4D-E052364C23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38249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2B196-463E-47AE-A548-153F42D5E3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88840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FE6C9-18A4-45A6-A517-7D2F5F177F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8453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E8267-E297-4BE9-BEF6-B3D66EE1B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5564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7DCB5-C583-4AAA-A607-B218555F9A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94785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68043-8F42-4515-91F3-1BEB1CE073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44701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04BA6-2C2B-4D91-8299-7857B4E20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69689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3859C-3BAB-49B7-A066-490E0A813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59751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C27F4-F6D2-47F0-9542-1558917DC4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44559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9011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9011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1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0118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9011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90120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9012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12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23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9012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90125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26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2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90128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29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3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90131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32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3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90134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35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3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90137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38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3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90140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41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4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90143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44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4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90146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47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4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90149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50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5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90152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53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5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90155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56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57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90158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59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6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90161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62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6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90164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65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6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90167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68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6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90170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71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0173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74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7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0176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77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7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0179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80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8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0182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83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8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0185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86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0187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188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018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90190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91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9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90193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94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9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90196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197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9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90199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200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20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90202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203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204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90205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206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20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90208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209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21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90211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212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213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90214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215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216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90217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218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21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90220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221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90222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90223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90224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225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226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227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228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229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230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0231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0232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90233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34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35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36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37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38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39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40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41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42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43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44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45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246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024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24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0249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0250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0251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13A220-ECD6-4FF8-A535-FECE1805D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47" grpId="0"/>
      <p:bldP spid="9024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2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2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02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02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F084D-A967-4BC6-9ECA-C975B9CEB1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6172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C1F0B-CFFD-488D-8276-93FCD7945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98090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927B2-065A-4448-8822-7808259F59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62097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5F4AC-DE94-4809-8C60-7E0D23EB7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3506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8F47F-1E6F-4598-8E59-77DF231A50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648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90174-CC86-44A3-A4C1-1ED6F6E036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62544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562A0-1757-470F-A91D-83F991973D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04014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9538-46FB-4BA5-B7DF-A2F6DE130D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16243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1984A-DC2E-4453-8CF6-4F83AC783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59701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FD728-165A-42B7-A776-7DFC2EEEE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9128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23AD5-8388-487E-B32A-AF1380F1F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2791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534AC1-7ED2-452F-B5F4-1BA7ED22C7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18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3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3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5F120-C199-4F0B-B8CE-21B584EBB5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11681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8CC6-9FD6-4747-984C-ABED39C6F4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3349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47FFD-D085-4E36-B402-4858D200BB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5884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570F0-F50A-44F2-95E4-D3EC9A0273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3556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A2195-A478-4172-A588-5D90111455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62802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AF234-8AC0-4EC0-8CAF-FF1C1F941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67469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BF595-6054-48CE-8D2E-2157114E6F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97187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BCEDD-5D1F-4B19-9F5F-E89C242E6B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0787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A5381-48E0-45D7-A2F0-FE03B71CF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56682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22298-259B-4BCF-9476-26DE6FFA1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84582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4F76B-6A30-4EA6-A0E5-361B457CB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50409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D91272CE-AE6B-4C7A-BA11-3B0294D439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31202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625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62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627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628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628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AEB723-40A2-490C-A988-DA5293214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7" grpId="0"/>
      <p:bldP spid="9627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2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62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62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3ED3A-E8CE-4E4D-914D-C78B65732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85258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82C19-95B8-44F6-A0A7-7A50DADEC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1920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A8541-6DBE-4F87-8031-F1E334FE42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44441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06C66-3488-4D0E-8A3A-C6E82F1D0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41708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78E2E-4A43-4793-9DD1-23F8CF1760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46494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AFE9F-B197-4C5C-9CF1-D805316DE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21236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5D0B4-D0E3-4550-B12A-8772D53ED1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26476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4E86A-66D0-40C1-92EF-C6D30740B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10599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2214B-0D14-4C8F-AFAA-78E5DC316E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33173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AB2CC-2238-43E9-9C35-C1A0AB3CAE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77450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D3A52-1FFB-461A-8D74-42DAAD2F9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28153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07261B-FEB4-472D-A4B4-E9AE7C57A6A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0240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1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241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41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0241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2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0242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2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  <p:bldP spid="10240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40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4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40795-1CF8-4BB1-A174-2DA8F11E9F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8133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38161-7AAE-4556-B126-5A9B101298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13594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C30FB-5533-4920-9E93-DC24B8607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02763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A413F-1895-4EB1-964C-4CCFD5BE2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40938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67E91-4B02-4940-8FBB-6B670C8A44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8590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6AAF7-EAC6-461A-A827-360591A73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72870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D88B3-C22A-43E6-989F-33DD313174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93481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0B155-2CA4-4A2B-876C-397AA93184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14677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72619-4BC6-4387-AF27-8DBE2D053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59280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AF8F1-ACF8-4477-92F5-56FAA1AE8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02509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8D233-B8C0-423D-BEE7-DC52A860C5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9897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  <p:grpSp>
        <p:nvGrpSpPr>
          <p:cNvPr id="105476" name="Group 4"/>
          <p:cNvGrpSpPr>
            <a:grpSpLocks/>
          </p:cNvGrpSpPr>
          <p:nvPr/>
        </p:nvGrpSpPr>
        <p:grpSpPr bwMode="auto">
          <a:xfrm>
            <a:off x="76200" y="228600"/>
            <a:ext cx="2133600" cy="6651625"/>
            <a:chOff x="48" y="144"/>
            <a:chExt cx="1344" cy="4190"/>
          </a:xfrm>
        </p:grpSpPr>
        <p:sp>
          <p:nvSpPr>
            <p:cNvPr id="105477" name="Rectangle 5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8" name="Rectangle 6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9" name="Oval 7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0" name="Oval 8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1" name="Oval 9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2" name="Oval 10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3" name="Oval 11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4" name="Oval 12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5" name="Oval 13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6" name="Oval 14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7" name="Oval 15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8" name="Oval 16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9" name="Oval 17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0" name="Oval 18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1" name="Oval 19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2" name="Oval 20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3" name="Oval 21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4" name="Oval 22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Oval 23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6" name="Oval 24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7" name="Oval 25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8" name="Oval 26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Oval 27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0" name="Oval 28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1" name="Oval 29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2" name="Oval 30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3" name="Oval 31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4" name="Oval 32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5" name="Oval 33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6" name="Oval 34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7" name="Oval 35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8" name="Oval 36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9" name="Oval 37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0" name="Oval 38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1" name="Oval 39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2" name="Oval 40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3" name="Oval 41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4" name="Oval 42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5" name="Oval 43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6" name="Oval 44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7" name="Oval 45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8" name="Oval 46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9" name="Oval 47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0" name="Oval 48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1" name="Oval 49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2" name="Oval 50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523" name="Group 51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105524" name="Oval 52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5" name="Oval 53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6" name="Oval 54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7" name="Oval 55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8" name="Oval 56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9" name="Oval 57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0" name="Oval 58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1" name="Oval 59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2" name="Oval 60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3" name="Oval 61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4" name="Oval 62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5" name="Oval 63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6" name="Oval 64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7" name="Oval 65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8" name="Oval 66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9" name="Oval 67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40" name="Oval 68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541" name="Rectangle 69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2" name="Rectangle 70"/>
            <p:cNvSpPr>
              <a:spLocks noChangeArrowheads="1"/>
            </p:cNvSpPr>
            <p:nvPr/>
          </p:nvSpPr>
          <p:spPr bwMode="auto">
            <a:xfrm>
              <a:off x="48" y="240"/>
              <a:ext cx="240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3" name="Rectangle 71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4" name="Rectangle 72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5" name="Rectangle 73"/>
            <p:cNvSpPr>
              <a:spLocks noChangeArrowheads="1"/>
            </p:cNvSpPr>
            <p:nvPr/>
          </p:nvSpPr>
          <p:spPr bwMode="auto">
            <a:xfrm>
              <a:off x="960" y="192"/>
              <a:ext cx="240" cy="4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6" name="Rectangle 74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7" name="Oval 75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48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81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5549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62225" y="2286000"/>
            <a:ext cx="58197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5550" name="Rectangle 78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105551" name="Rectangle 7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5552" name="Rectangle 8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5553" name="Rectangle 8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AD17BC-CBE7-40A4-8C09-2F39F74173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48" grpId="0"/>
      <p:bldP spid="10554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5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54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55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55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75D8-B576-4401-AB07-1034D276D3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36706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04D0A-E063-4F86-A3A2-7B071CD92D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92840"/>
      </p:ext>
    </p:extLst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E1E4D-38CF-421B-8036-7DD6DBE82C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59506"/>
      </p:ext>
    </p:extLst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913" y="2286000"/>
            <a:ext cx="316388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61829-9E53-4FAB-B804-48FFB44A3E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17408"/>
      </p:ext>
    </p:extLst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E88AF-E9EF-48AA-9523-4FE950FD49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71983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1006A-1382-43F9-BDCB-AD0FDC3CC7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5861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5B0FE-B86F-4D42-BE89-7CC03649BE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20196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0CE17-B0EE-4D53-A47D-9A59EFB51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9594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8149E-D095-4067-B9C7-0ADA2ED83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03866"/>
      </p:ext>
    </p:extLst>
  </p:cSld>
  <p:clrMapOvr>
    <a:masterClrMapping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551B8-B323-454B-BED6-624B6D112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97994"/>
      </p:ext>
    </p:extLst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381000"/>
            <a:ext cx="1790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381000"/>
            <a:ext cx="5219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233D3-DA02-48E7-8170-1B1408F5A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3645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C5DEB-207E-4B51-B911-9B0A29A8C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92070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D088B-C395-4EE9-9B08-F9D201992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77741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C3496-34B6-47D3-B6D3-769DA2EE5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5372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E9E4C-114B-4B2A-B090-547A5C9EBB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96732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1FCE5-4A0D-4D69-9BD4-526BADD14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47492"/>
      </p:ext>
    </p:extLst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25E3D-DD8E-463F-8B42-378FED6BB6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86226"/>
      </p:ext>
    </p:extLst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1F39A-1ABD-445F-868C-F9C1FB64F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53246"/>
      </p:ext>
    </p:extLst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538CF-9030-4B2A-88DA-DC63D95EE5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70541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91679-DA5E-4A8F-A1FB-36A093DC54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57106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85015-37F3-4251-B8AD-EE65FAE33A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51803"/>
      </p:ext>
    </p:extLst>
  </p:cSld>
  <p:clrMapOvr>
    <a:masterClrMapping/>
  </p:clrMapOvr>
  <p:transition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7FD5C-8E85-4469-8BA6-4FA42C313E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05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237A0-AF38-4861-93E0-3631D0FCC78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3308423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2F91C-4474-4766-8AEE-C2A76C28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97524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565CD-58BA-4AEE-8484-00D0C93072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73801"/>
      </p:ext>
    </p:extLst>
  </p:cSld>
  <p:clrMapOvr>
    <a:masterClrMapping/>
  </p:clrMapOvr>
  <p:transition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82D1CC-77BD-4353-91B2-E4AC4CF5E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47328-157D-4312-A1A0-B163390BC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59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25D69-E2AD-4038-BD3F-9458739DE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3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D1E24-4B57-40B6-B304-0641B0536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47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A7BD7-4937-4F93-98B9-1BD38A78B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25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0A0DE-3DE0-495B-90D1-C02A84504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25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D1EE6-7654-44A9-8372-FEF07AA21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04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2165A-1013-48A9-A7A0-0D772BD7A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10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8F31-E81B-4E3A-86A2-0C1045F4D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87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EEBCF-7931-41E2-97DF-2151F30ED8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5739"/>
      </p:ext>
    </p:extLst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29450-938F-416D-A35D-C930753947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60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F6DC0-4DC4-4DAE-B91C-4695CE9C2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23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82D1CC-77BD-4353-91B2-E4AC4CF5E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47328-157D-4312-A1A0-B163390BC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5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25D69-E2AD-4038-BD3F-9458739DE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54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D1E24-4B57-40B6-B304-0641B0536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98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A7BD7-4937-4F93-98B9-1BD38A78B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16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0A0DE-3DE0-495B-90D1-C02A84504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78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D1EE6-7654-44A9-8372-FEF07AA21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78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2165A-1013-48A9-A7A0-0D772BD7A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38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942F3-7830-4A73-91E9-26417AB660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82048"/>
      </p:ext>
    </p:extLst>
  </p:cSld>
  <p:clrMapOvr>
    <a:masterClrMapping/>
  </p:clrMapOvr>
  <p:transition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8F31-E81B-4E3A-86A2-0C1045F4D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29450-938F-416D-A35D-C930753947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86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F6DC0-4DC4-4DAE-B91C-4695CE9C2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92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82D1CC-77BD-4353-91B2-E4AC4CF5E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47328-157D-4312-A1A0-B163390BC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45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25D69-E2AD-4038-BD3F-9458739DE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32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D1E24-4B57-40B6-B304-0641B0536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9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A7BD7-4937-4F93-98B9-1BD38A78B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71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0A0DE-3DE0-495B-90D1-C02A84504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9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D1EE6-7654-44A9-8372-FEF07AA21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71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E5008-D439-4DED-ACD3-4EF273C0F3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83851"/>
      </p:ext>
    </p:extLst>
  </p:cSld>
  <p:clrMapOvr>
    <a:masterClrMapping/>
  </p:clrMapOvr>
  <p:transition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2165A-1013-48A9-A7A0-0D772BD7A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36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8F31-E81B-4E3A-86A2-0C1045F4D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34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29450-938F-416D-A35D-C930753947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24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F6DC0-4DC4-4DAE-B91C-4695CE9C2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61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82D1CC-77BD-4353-91B2-E4AC4CF5E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47328-157D-4312-A1A0-B163390BC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94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25D69-E2AD-4038-BD3F-9458739DE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76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D1E24-4B57-40B6-B304-0641B0536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94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A7BD7-4937-4F93-98B9-1BD38A78B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70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0A0DE-3DE0-495B-90D1-C02A84504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64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915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915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16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917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3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9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0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0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30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930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9307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9308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9309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A35AEB4-0412-434A-AEA3-45039AAD13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05" grpId="0"/>
      <p:bldP spid="4930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3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30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93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3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D1EE6-7654-44A9-8372-FEF07AA21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70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2165A-1013-48A9-A7A0-0D772BD7A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5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8F31-E81B-4E3A-86A2-0C1045F4D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27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29450-938F-416D-A35D-C930753947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76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F6DC0-4DC4-4DAE-B91C-4695CE9C2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16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82D1CC-77BD-4353-91B2-E4AC4CF5E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47328-157D-4312-A1A0-B163390BC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83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25D69-E2AD-4038-BD3F-9458739DE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6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D1E24-4B57-40B6-B304-0641B0536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28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A7BD7-4937-4F93-98B9-1BD38A78B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54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5A296-104D-44DB-8D8E-2201B6F61D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54636"/>
      </p:ext>
    </p:extLst>
  </p:cSld>
  <p:clrMapOvr>
    <a:masterClrMapping/>
  </p:clrMapOvr>
  <p:transition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0A0DE-3DE0-495B-90D1-C02A84504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2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D1EE6-7654-44A9-8372-FEF07AA21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27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2165A-1013-48A9-A7A0-0D772BD7A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49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8F31-E81B-4E3A-86A2-0C1045F4D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9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29450-938F-416D-A35D-C930753947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56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F6DC0-4DC4-4DAE-B91C-4695CE9C2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12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7903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7363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61560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69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B18E2-F6F5-4B5B-95A2-83054696EB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2134"/>
      </p:ext>
    </p:extLst>
  </p:cSld>
  <p:clrMapOvr>
    <a:masterClrMapping/>
  </p:clrMapOvr>
  <p:transition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5249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960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20539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66231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65048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7713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7701" y="228600"/>
            <a:ext cx="2078039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228600"/>
            <a:ext cx="60833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537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13739" cy="706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1" y="1104900"/>
            <a:ext cx="3886200" cy="4908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9214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6" y="473077"/>
            <a:ext cx="81491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316" y="1828803"/>
            <a:ext cx="8149163" cy="4035425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533315" y="6248401"/>
            <a:ext cx="205414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237981" y="6248401"/>
            <a:ext cx="2892206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>
              <a:defRPr/>
            </a:pPr>
            <a:r>
              <a:rPr lang="en-GB" sz="2400" smtClean="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t>FILE, M.ARIEF LATAR</a:t>
            </a: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780714" y="6248401"/>
            <a:ext cx="1901764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>
              <a:defRPr/>
            </a:pPr>
            <a:fld id="{B5C13B9C-3DFA-4466-960B-434291FC5B23}" type="slidenum">
              <a:rPr lang="en-GB" sz="240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pPr defTabSz="449263"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457291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16" y="473077"/>
            <a:ext cx="8149163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314" y="1828803"/>
            <a:ext cx="4004255" cy="403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78225" y="1828803"/>
            <a:ext cx="4004254" cy="4035425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33315" y="6248401"/>
            <a:ext cx="205414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>
              <a:defRPr/>
            </a:pP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237981" y="6248401"/>
            <a:ext cx="2892206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>
              <a:defRPr/>
            </a:pPr>
            <a:r>
              <a:rPr lang="en-GB" sz="2400" smtClean="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t>FILE, M.ARIEF LATAR</a:t>
            </a:r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780714" y="6248401"/>
            <a:ext cx="1901764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>
              <a:defRPr/>
            </a:pPr>
            <a:fld id="{F561786B-CAE9-430E-A4D9-8C82618C0A28}" type="slidenum">
              <a:rPr lang="en-GB" sz="2400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pPr defTabSz="449263"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994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C09CC-484D-467B-B257-2733CFE18A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39672"/>
      </p:ext>
    </p:extLst>
  </p:cSld>
  <p:clrMapOvr>
    <a:masterClrMapping/>
  </p:clrMapOvr>
  <p:transition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2579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25791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FILE, M.ARIEF LATAR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8B16A-DFB8-4E07-A029-BDD3809B141A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3588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066853"/>
      </p:ext>
    </p:extLst>
  </p:cSld>
  <p:clrMapOvr>
    <a:masterClrMapping/>
  </p:clrMapOvr>
  <p:transition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27943"/>
      </p:ext>
    </p:extLst>
  </p:cSld>
  <p:clrMapOvr>
    <a:masterClrMapping/>
  </p:clrMapOvr>
  <p:transition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8573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75AEC-D796-4A98-9BAF-37FAF1E033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2666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DC9B9-F990-49D3-99F7-8C6DEE6FB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512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D35C1-1551-4D1C-A40B-84A68CD0E53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7109610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79BE6-90BE-40D4-B950-1B53A6692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7346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86A6A-6107-4845-8587-E771B9992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3155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9A922-BFD6-4091-BA21-1A5FD1AF56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913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419CA-6E76-4646-B067-D0A872F56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6927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46C66-B491-4A76-967C-9A65C2433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1348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222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222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2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23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223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3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223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224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726BCB-E7C6-45C9-8935-D996496BC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/>
      <p:bldP spid="5223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23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22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83F8F-B074-4AFD-A43A-3D1101C5E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4655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DCD5C-1D3F-4098-8FAE-5211A32150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2481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3C20D-883C-4B02-8A37-B7F1EFD5D0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6627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A8028-0EBF-4184-914E-061A8005CE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530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45661-94A0-4779-8E9B-5340D0E67A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9303013"/>
      </p:ext>
    </p:extLst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949E-99EE-4C1F-A499-76A8C64C5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27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2C782-48C6-4BF6-92C3-DEE25CBDB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065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E6562-567F-4CB6-B6ED-153208CA58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65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464A8-7A63-4267-9EDC-B0E8B9679A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3037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AFD31-CB59-4F7B-A652-B8B5E03E52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2910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8A801-6A59-4578-AABC-AED906EAE3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5393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55300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</p:grp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5530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10A93831-39CA-4198-94B0-8721887BBF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53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30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3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308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CB244-44B4-4792-AA5C-95DF6A2B7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1364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B43C8-D834-46F8-8FFB-848456034C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990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F525D-BA55-40A9-B7E1-7487E0EDAD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96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6268D-A3E4-49C5-A9DC-FB7839857CF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5583784"/>
      </p:ext>
    </p:extLst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3F44D-A23B-4E41-B213-DB49E97073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636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EADB6-3FB5-4325-8E30-57D541BD1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4773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F196D-A96D-4DDD-8FDA-AD0498C53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4759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859E6-CF78-4657-813C-0E5414C206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9419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ECB75-A9FD-4F35-AF3D-14A5804E53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463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BAE2A-9D6D-490A-964F-89AF13F52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384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F9B6E-25A9-46BC-AF66-7A535E1E6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95181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691C0855-C89E-40F6-B540-835FB63F59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37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83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375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D1B89-9DC9-44FB-B8CD-04E096E0D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9762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E914-D62F-4906-B00A-A9E74BE8B4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978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264B-AF11-4EE4-87A8-5AE061C259A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0230364"/>
      </p:ext>
    </p:extLst>
  </p:cSld>
  <p:clrMapOvr>
    <a:masterClrMapping/>
  </p:clrMapOvr>
  <p:transition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83BFA-725E-4C81-8237-E3C2AFC684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6257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D38F5-1C93-4527-A422-B47EAFABC2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843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AB55D-F510-44A3-95EE-5E4D25E4EE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5759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2148F-FDE0-4568-B3B6-375EFEA204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744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7895C-4CFC-488A-B0DC-6B7DA09BF9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5058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CC68F-2565-405B-90BC-D3BB8B4013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52438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9643C-581B-4B55-BD62-89614CB78A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0712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A1097-7A67-4A4C-B2F8-DAFC114753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506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6144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4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4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4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4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4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4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5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6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7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7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7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7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7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6147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5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5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660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661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662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82D1CC-77BD-4353-91B2-E4AC4CF5E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8" grpId="0"/>
      <p:bldP spid="6165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6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6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6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6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547328-157D-4312-A1A0-B163390BC8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753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8834C-ACB4-4B3F-BCB2-E3B5E2FC7B6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614844"/>
      </p:ext>
    </p:extLst>
  </p:cSld>
  <p:clrMapOvr>
    <a:masterClrMapping/>
  </p:clrMapOvr>
  <p:transition>
    <p:wedg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325D69-E2AD-4038-BD3F-9458739DED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519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ED1E24-4B57-40B6-B304-0641B0536B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06707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5A7BD7-4937-4F93-98B9-1BD38A78BC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35209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C0A0DE-3DE0-495B-90D1-C02A845047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6274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9D1EE6-7654-44A9-8372-FEF07AA21A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0752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12165A-1013-48A9-A7A0-0D772BD7A8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6709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128F31-E81B-4E3A-86A2-0C1045F4DF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99235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529450-938F-416D-A35D-C930753947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62995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5F6DC0-4DC4-4DAE-B91C-4695CE9C2A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75242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8914B48-2B76-4AC6-B5DF-95775919A3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451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5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4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CEAD1-DAD6-4D5E-AA1E-AC291E03F38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1744705"/>
      </p:ext>
    </p:extLst>
  </p:cSld>
  <p:clrMapOvr>
    <a:masterClrMapping/>
  </p:clrMapOvr>
  <p:transition>
    <p:wedg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434ED-C605-4EE8-833C-6F13A8CD9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333738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3099C-1527-4D58-8100-BB0E8CD67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60025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17B4F-A767-4E99-8B51-B12CD8509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504082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843DD-4B1A-4BAE-8472-A9EE55AAC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836004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6341A-DAB1-4E48-A465-98F7A893D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754715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8179A-0C3E-4612-B76D-BEEC0AFF9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952685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09359-CCCE-4748-BA05-BA0310231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085774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62A20-B6B7-4AA9-956E-30FD66957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724113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E9642-CC00-40C6-A4A5-A089BC07D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382039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69CDB-B5AF-4C75-8CF6-B07E175F0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1697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E210B-EE83-4B3C-BDDE-9097F1FB2CC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5673329"/>
      </p:ext>
    </p:extLst>
  </p:cSld>
  <p:clrMapOvr>
    <a:masterClrMapping/>
  </p:clrMapOvr>
  <p:transition>
    <p:wedg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758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8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8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0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760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761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761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761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92AAE7-0F0F-4AB2-B8F7-08CA3314D6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8" grpId="0"/>
      <p:bldP spid="6760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6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60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76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6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AAEC7E-8856-4839-89CC-46E515DB03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70821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BF4DA5-381B-42DA-904C-DE5081D5B6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5445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4AFECC-ABF1-489D-A36D-48FB1009FC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23704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81C17E-1152-4168-B179-3DE78AF156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09885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A1D337-2021-4B5F-B259-0FA53008B6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12873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E1E4B3-9AAF-4A2D-9CC9-7499CCE34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60148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1B18B1-4E5B-419F-9AFF-8CAE07EB5A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02123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3A88AF-0FB5-469A-9858-F4E81E8879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9093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F94778-11F8-4304-A6A0-26D6A0EBE0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443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18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17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57.xml"/><Relationship Id="rId16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65.xml"/><Relationship Id="rId19" Type="http://schemas.openxmlformats.org/officeDocument/2006/relationships/theme" Target="../theme/theme24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prit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" b="1929"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d-ID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2D726F-E094-4B79-BDE4-8C7B84FA5F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1130300"/>
            <a:ext cx="9142413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63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38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38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38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38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3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3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782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2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78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F96EB0C-0874-480A-B8B0-2B1AEE8E22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783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3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8" grpId="0"/>
      <p:bldP spid="778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8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8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8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8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8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C7A85D55-1C76-4F1C-BC98-FE2D73B6A24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295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4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9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9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9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9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9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9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E49C21C-B3EC-4E48-8E5F-B717463CF3C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  <p:bldP spid="8602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0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89091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909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9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909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9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097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909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09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100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89101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910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104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89105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910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0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08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910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1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911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1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14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911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1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17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911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1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20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912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2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23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912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2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2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912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2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29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913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3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32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913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3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35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9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38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913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4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4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914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4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44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914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4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47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914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4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50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915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5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53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915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5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5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915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5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59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916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6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62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916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6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65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916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6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916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6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917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917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7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73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917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7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76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917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7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7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918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8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82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918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8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8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918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8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8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918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9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9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919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9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9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919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9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9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919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19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20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920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20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920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0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1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2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2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2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2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22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922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22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22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922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922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40E469F-44EB-47F3-BAEE-D7343696365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25" grpId="0"/>
      <p:bldP spid="8922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2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2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2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2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2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92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9CE85BB4-801C-45EF-A806-CEBB57EE65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52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52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52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46A2AE5-32E4-461F-A998-60FDAC389A8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3" grpId="0"/>
      <p:bldP spid="9525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25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25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25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25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25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AE3C1BB-BC07-4233-858F-154E0AC718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138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38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138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39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139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13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40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0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0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40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140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141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141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41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141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141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41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142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142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8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8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8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8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8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8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86000"/>
            <a:ext cx="647858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4454" name="Group 6"/>
          <p:cNvGrpSpPr>
            <a:grpSpLocks/>
          </p:cNvGrpSpPr>
          <p:nvPr/>
        </p:nvGrpSpPr>
        <p:grpSpPr bwMode="auto">
          <a:xfrm>
            <a:off x="76200" y="228600"/>
            <a:ext cx="2133600" cy="6662738"/>
            <a:chOff x="48" y="144"/>
            <a:chExt cx="1344" cy="4197"/>
          </a:xfrm>
        </p:grpSpPr>
        <p:sp>
          <p:nvSpPr>
            <p:cNvPr id="104455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6" name="Rectangle 8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7" name="Oval 9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8" name="Oval 10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9" name="Oval 11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Oval 12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Oval 13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Oval 14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3" name="Oval 15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4" name="Oval 16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5" name="Oval 17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6" name="Oval 18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7" name="Oval 19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8" name="Oval 20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9" name="Oval 21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0" name="Oval 22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1" name="Oval 23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2" name="Oval 24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3" name="Oval 25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4" name="Oval 26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5" name="Oval 27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6" name="Oval 28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Oval 29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8" name="Oval 30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9" name="Oval 31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0" name="Oval 32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1" name="Oval 33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2" name="Oval 34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3" name="Oval 35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4" name="Oval 36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5" name="Oval 37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6" name="Oval 38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7" name="Oval 39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8" name="Oval 40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9" name="Oval 41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0" name="Oval 42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1" name="Oval 43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2" name="Oval 44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3" name="Oval 45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4" name="Oval 46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5" name="Oval 47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6" name="Oval 48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7" name="Oval 49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8" name="Oval 50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9" name="Oval 51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0" name="Oval 52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501" name="Group 53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104502" name="Oval 54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3" name="Oval 55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4" name="Oval 56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5" name="Oval 57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6" name="Oval 58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7" name="Oval 59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8" name="Oval 60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9" name="Oval 61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0" name="Oval 62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1" name="Oval 63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2" name="Oval 64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3" name="Oval 65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4" name="Oval 66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5" name="Oval 67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6" name="Oval 68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7" name="Oval 69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8" name="Oval 70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519" name="Rectangle 71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0" name="Rectangle 72"/>
            <p:cNvSpPr>
              <a:spLocks noChangeArrowheads="1"/>
            </p:cNvSpPr>
            <p:nvPr/>
          </p:nvSpPr>
          <p:spPr bwMode="auto">
            <a:xfrm>
              <a:off x="48" y="240"/>
              <a:ext cx="240" cy="4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1" name="Rectangle 73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2" name="Rectangle 74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3" name="Rectangle 75"/>
            <p:cNvSpPr>
              <a:spLocks noChangeArrowheads="1"/>
            </p:cNvSpPr>
            <p:nvPr/>
          </p:nvSpPr>
          <p:spPr bwMode="auto">
            <a:xfrm>
              <a:off x="960" y="192"/>
              <a:ext cx="240" cy="4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4" name="Rectangle 76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5" name="Oval 77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526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6470650"/>
            <a:ext cx="13462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4527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477000"/>
            <a:ext cx="35401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4528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9A036F-016E-4ABB-93B0-E54AD2D11D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529" name="Rectangle 81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4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4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453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itchFamily="2" charset="2"/>
        <a:buChar char="t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78807CA-631B-41B7-A084-6A6ACCB685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05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05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002D726F-E094-4B79-BDE4-8C7B84FA5F7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D62D2A-7BD3-45B6-9366-42C3D5D94B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002D726F-E094-4B79-BDE4-8C7B84FA5F7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002D726F-E094-4B79-BDE4-8C7B84FA5F7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002D726F-E094-4B79-BDE4-8C7B84FA5F7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002D726F-E094-4B79-BDE4-8C7B84FA5F7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04900"/>
            <a:ext cx="79248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8313739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gradFill rotWithShape="0">
            <a:gsLst>
              <a:gs pos="0">
                <a:srgbClr val="063DE8">
                  <a:gamma/>
                  <a:shade val="49804"/>
                  <a:invGamma/>
                </a:srgbClr>
              </a:gs>
              <a:gs pos="50000">
                <a:srgbClr val="063DE8"/>
              </a:gs>
              <a:gs pos="100000">
                <a:srgbClr val="063DE8">
                  <a:gamma/>
                  <a:shade val="4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Arial"/>
              <a:ea typeface="MS Gothic" pitchFamily="49" charset="-128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 rot="16200000">
            <a:off x="-2501898" y="2888594"/>
            <a:ext cx="5621337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2200" b="1" i="1">
                <a:solidFill>
                  <a:srgbClr val="FFFFFF"/>
                </a:solidFill>
                <a:latin typeface="Arial"/>
                <a:ea typeface="MS Gothic" pitchFamily="49" charset="-128"/>
              </a:rPr>
              <a:t>Environmental Health and Safety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684715" y="6559553"/>
            <a:ext cx="40395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fld id="{564C8D04-1B8D-42D1-993F-FCF845E056A8}" type="slidenum">
              <a:rPr lang="en-US" sz="1400" i="1">
                <a:solidFill>
                  <a:srgbClr val="000000"/>
                </a:solidFill>
                <a:latin typeface="Arial"/>
                <a:ea typeface="MS Gothic" pitchFamily="49" charset="-128"/>
              </a:rPr>
              <a:pPr eaLnBrk="0" hangingPunct="0"/>
              <a:t>‹#›</a:t>
            </a:fld>
            <a:endParaRPr lang="en-US" sz="1400" i="1">
              <a:solidFill>
                <a:srgbClr val="000000"/>
              </a:solidFill>
              <a:latin typeface="Arial"/>
              <a:ea typeface="MS Gothic" pitchFamily="49" charset="-128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609600" y="838201"/>
            <a:ext cx="8534400" cy="63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Arial"/>
              <a:ea typeface="MS Gothic" pitchFamily="49" charset="-128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8957988" y="6340476"/>
            <a:ext cx="1860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endParaRPr lang="en-US" sz="140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  <a:p>
            <a:pPr algn="r" eaLnBrk="0" hangingPunct="0"/>
            <a:endParaRPr lang="en-US" sz="1400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07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  <p:sldLayoutId id="2147484266" r:id="rId13"/>
    <p:sldLayoutId id="2147484267" r:id="rId14"/>
    <p:sldLayoutId id="2147484268" r:id="rId15"/>
    <p:sldLayoutId id="2147484269" r:id="rId16"/>
    <p:sldLayoutId id="2147484270" r:id="rId17"/>
    <p:sldLayoutId id="2147484271" r:id="rId18"/>
  </p:sldLayoutIdLst>
  <p:hf hdr="0" dt="0"/>
  <p:txStyles>
    <p:titleStyle>
      <a:lvl1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85750" indent="-28575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q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9715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131445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16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813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813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4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814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6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6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6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8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828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28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828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828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1B415F38-46FA-48CC-8CD8-0C4F9863EA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828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81" grpId="0"/>
      <p:bldP spid="4828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2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2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2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2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2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2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2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ahoma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ahoma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ahoma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ahoma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ahoma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ahoma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>
              <a:latin typeface="Tahoma" pitchFamily="34" charset="0"/>
            </a:endParaRP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330C092-34F9-4DDE-A6F6-4C98CBC7B7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5427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5427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78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427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428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C019973A-D0D7-4ACE-9B5B-B45204D50A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/>
      <p:bldP spid="5428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2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2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2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2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2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pic>
          <p:nvPicPr>
            <p:cNvPr id="57348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A3C0C7F9-37D1-4BDC-B8F9-24EBCEA36F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35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3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604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04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63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5FE9F2C-77B5-4C8C-823A-4453F9E102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063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063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063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63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3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6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63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6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63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6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63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6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63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6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63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6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638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38D306D5-F201-4F96-9DBB-98AFFBA7F8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349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656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8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8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8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958069E-87E8-41FF-AB95-76CA33DD02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658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4" grpId="0"/>
      <p:bldP spid="6658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58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5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bin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2.xml"/><Relationship Id="rId6" Type="http://schemas.openxmlformats.org/officeDocument/2006/relationships/image" Target="../media/image8.gif"/><Relationship Id="rId11" Type="http://schemas.openxmlformats.org/officeDocument/2006/relationships/image" Target="../media/image13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d.wikipedia.org/w/index.php?title=Gas_sisa_hasil_pembakaran&amp;action=edit&amp;redlink=1" TargetMode="External"/><Relationship Id="rId13" Type="http://schemas.openxmlformats.org/officeDocument/2006/relationships/hyperlink" Target="http://id.wikipedia.org/wiki/Energi" TargetMode="External"/><Relationship Id="rId3" Type="http://schemas.openxmlformats.org/officeDocument/2006/relationships/hyperlink" Target="http://id.wikipedia.org/wiki/Pembakaran" TargetMode="External"/><Relationship Id="rId7" Type="http://schemas.openxmlformats.org/officeDocument/2006/relationships/hyperlink" Target="http://id.wikipedia.org/wiki/Abu" TargetMode="External"/><Relationship Id="rId12" Type="http://schemas.openxmlformats.org/officeDocument/2006/relationships/hyperlink" Target="http://id.wikipedia.org/wiki/Atmosfer" TargetMode="External"/><Relationship Id="rId2" Type="http://schemas.openxmlformats.org/officeDocument/2006/relationships/hyperlink" Target="http://id.wikipedia.org/w/index.php?title=Teknologi_pengolahan_sampah&amp;action=edit&amp;redlink=1" TargetMode="External"/><Relationship Id="rId1" Type="http://schemas.openxmlformats.org/officeDocument/2006/relationships/slideLayout" Target="../slideLayouts/slideLayout262.xml"/><Relationship Id="rId6" Type="http://schemas.openxmlformats.org/officeDocument/2006/relationships/hyperlink" Target="http://id.wikipedia.org/w/index.php?title=Pengolahan_termal&amp;action=edit&amp;redlink=1" TargetMode="External"/><Relationship Id="rId11" Type="http://schemas.openxmlformats.org/officeDocument/2006/relationships/hyperlink" Target="http://id.wikipedia.org/wiki/Polutan" TargetMode="External"/><Relationship Id="rId5" Type="http://schemas.openxmlformats.org/officeDocument/2006/relationships/hyperlink" Target="http://id.wikipedia.org/w/index.php?title=Organik&amp;action=edit&amp;redlink=1" TargetMode="External"/><Relationship Id="rId10" Type="http://schemas.openxmlformats.org/officeDocument/2006/relationships/hyperlink" Target="http://id.wikipedia.org/wiki/Panas" TargetMode="External"/><Relationship Id="rId4" Type="http://schemas.openxmlformats.org/officeDocument/2006/relationships/hyperlink" Target="http://id.wikipedia.org/wiki/Bahan" TargetMode="External"/><Relationship Id="rId9" Type="http://schemas.openxmlformats.org/officeDocument/2006/relationships/hyperlink" Target="http://id.wikipedia.org/w/index.php?title=Partikulat&amp;action=edit&amp;redlink=1" TargetMode="External"/><Relationship Id="rId14" Type="http://schemas.openxmlformats.org/officeDocument/2006/relationships/hyperlink" Target="http://id.wikipedia.org/wiki/Pembangkit_listri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d.wikipedia.org/wiki/Berkas:Proses_pengomposan.jpg" TargetMode="External"/><Relationship Id="rId1" Type="http://schemas.openxmlformats.org/officeDocument/2006/relationships/slideLayout" Target="../slideLayouts/slideLayout258.xml"/><Relationship Id="rId5" Type="http://schemas.openxmlformats.org/officeDocument/2006/relationships/image" Target="../media/image15.jpeg"/><Relationship Id="rId4" Type="http://schemas.openxmlformats.org/officeDocument/2006/relationships/hyperlink" Target="http://id.wikipedia.org/wiki/Berkas:Proses_dekomposisi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835560" y="4798009"/>
            <a:ext cx="5491635" cy="786774"/>
            <a:chOff x="2438400" y="5913005"/>
            <a:chExt cx="4333187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Freeform 16"/>
            <p:cNvSpPr/>
            <p:nvPr/>
          </p:nvSpPr>
          <p:spPr>
            <a:xfrm>
              <a:off x="2808359" y="6033888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Ir. MUH. ARIF LATAR, MSc</a:t>
              </a:r>
              <a:endParaRPr lang="en-US" sz="2400" kern="12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438400" y="5913005"/>
              <a:ext cx="726583" cy="786774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670562" y="263706"/>
            <a:ext cx="1440160" cy="1087380"/>
            <a:chOff x="1854" y="3600"/>
            <a:chExt cx="782" cy="668"/>
          </a:xfrm>
        </p:grpSpPr>
        <p:pic>
          <p:nvPicPr>
            <p:cNvPr id="13" name="Picture 29" descr="dove-left-gold"/>
            <p:cNvPicPr>
              <a:picLocks noChangeAspect="1" noChangeArrowheads="1"/>
            </p:cNvPicPr>
            <p:nvPr/>
          </p:nvPicPr>
          <p:blipFill>
            <a:blip r:embed="rId5">
              <a:lum bright="-24000" contrast="-30000"/>
            </a:blip>
            <a:srcRect/>
            <a:stretch>
              <a:fillRect/>
            </a:stretch>
          </p:blipFill>
          <p:spPr bwMode="auto">
            <a:xfrm rot="818716">
              <a:off x="1854" y="3600"/>
              <a:ext cx="782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0" descr="GLOBE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94" y="3924"/>
              <a:ext cx="360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/>
          <p:nvPr/>
        </p:nvSpPr>
        <p:spPr>
          <a:xfrm>
            <a:off x="636979" y="1415741"/>
            <a:ext cx="766277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DASAR - DASAR PENGOPOSAN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891005" y="2814408"/>
            <a:ext cx="7567195" cy="762000"/>
            <a:chOff x="96" y="240"/>
            <a:chExt cx="5472" cy="780"/>
          </a:xfrm>
        </p:grpSpPr>
        <p:pic>
          <p:nvPicPr>
            <p:cNvPr id="23" name="Picture 22" descr="blu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88"/>
              <a:ext cx="480" cy="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oran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528"/>
              <a:ext cx="528" cy="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r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08"/>
              <a:ext cx="336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black line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76"/>
              <a:ext cx="5280" cy="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black line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240"/>
              <a:ext cx="48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724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/>
          <p:cNvSpPr txBox="1">
            <a:spLocks/>
          </p:cNvSpPr>
          <p:nvPr/>
        </p:nvSpPr>
        <p:spPr>
          <a:xfrm>
            <a:off x="1043608" y="1772816"/>
            <a:ext cx="7814758" cy="41764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latin typeface="Copperplate Gothic Bold" pitchFamily="34" charset="0"/>
              </a:rPr>
              <a:t>Insinerasi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adalah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u="sng" dirty="0" err="1" smtClean="0">
                <a:latin typeface="Copperplate Gothic Bold" pitchFamily="34" charset="0"/>
                <a:hlinkClick r:id="rId2" tooltip="Teknologi pengolahan sampah (halaman belum &#10;tersedia)"/>
              </a:rPr>
              <a:t>teknologi</a:t>
            </a:r>
            <a:r>
              <a:rPr lang="en-US" sz="2000" u="sng" dirty="0" smtClean="0">
                <a:latin typeface="Copperplate Gothic Bold" pitchFamily="34" charset="0"/>
                <a:hlinkClick r:id="rId2" tooltip="Teknologi pengolahan sampah (halaman belum &#10;tersedia)"/>
              </a:rPr>
              <a:t> </a:t>
            </a:r>
            <a:r>
              <a:rPr lang="en-US" sz="2000" u="sng" dirty="0" err="1" smtClean="0">
                <a:latin typeface="Copperplate Gothic Bold" pitchFamily="34" charset="0"/>
                <a:hlinkClick r:id="rId2" tooltip="Teknologi pengolahan sampah (halaman belum &#10;tersedia)"/>
              </a:rPr>
              <a:t>pengolahan</a:t>
            </a:r>
            <a:r>
              <a:rPr lang="en-US" sz="2000" u="sng" dirty="0" smtClean="0">
                <a:latin typeface="Copperplate Gothic Bold" pitchFamily="34" charset="0"/>
                <a:hlinkClick r:id="rId2" tooltip="Teknologi pengolahan sampah (halaman belum &#10;tersedia)"/>
              </a:rPr>
              <a:t> </a:t>
            </a:r>
            <a:r>
              <a:rPr lang="en-US" sz="2000" u="sng" dirty="0" err="1" smtClean="0">
                <a:latin typeface="Copperplate Gothic Bold" pitchFamily="34" charset="0"/>
              </a:rPr>
              <a:t>limbah</a:t>
            </a:r>
            <a:r>
              <a:rPr lang="en-US" sz="2000" u="sng" dirty="0" smtClean="0">
                <a:latin typeface="Copperplate Gothic Bold" pitchFamily="34" charset="0"/>
              </a:rPr>
              <a:t> </a:t>
            </a:r>
            <a:r>
              <a:rPr lang="en-US" sz="2000" u="sng" dirty="0" err="1" smtClean="0">
                <a:latin typeface="Copperplate Gothic Bold" pitchFamily="34" charset="0"/>
              </a:rPr>
              <a:t>padat</a:t>
            </a:r>
            <a:r>
              <a:rPr lang="en-US" sz="2000" u="sng" dirty="0" smtClean="0">
                <a:latin typeface="Copperplate Gothic Bold" pitchFamily="34" charset="0"/>
              </a:rPr>
              <a:t> </a:t>
            </a:r>
            <a:r>
              <a:rPr lang="en-US" sz="2000" dirty="0" smtClean="0">
                <a:latin typeface="Copperplate Gothic Bold" pitchFamily="34" charset="0"/>
              </a:rPr>
              <a:t> yang </a:t>
            </a:r>
            <a:r>
              <a:rPr lang="en-US" sz="2000" dirty="0" err="1" smtClean="0">
                <a:latin typeface="Copperplate Gothic Bold" pitchFamily="34" charset="0"/>
              </a:rPr>
              <a:t>melibatkan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u="sng" dirty="0" err="1" smtClean="0">
                <a:latin typeface="Copperplate Gothic Bold" pitchFamily="34" charset="0"/>
                <a:hlinkClick r:id="rId3" tooltip="Pembakaran"/>
              </a:rPr>
              <a:t>pembakaran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u="sng" dirty="0" err="1" smtClean="0">
                <a:latin typeface="Copperplate Gothic Bold" pitchFamily="34" charset="0"/>
                <a:hlinkClick r:id="rId4" tooltip="Bahan"/>
              </a:rPr>
              <a:t>bahan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u="sng" dirty="0" err="1" smtClean="0">
                <a:latin typeface="Copperplate Gothic Bold" pitchFamily="34" charset="0"/>
                <a:hlinkClick r:id="rId5" tooltip="Organik (halaman belum tersedia)"/>
              </a:rPr>
              <a:t>organik</a:t>
            </a:r>
            <a:r>
              <a:rPr lang="en-US" sz="2000" dirty="0" smtClean="0">
                <a:latin typeface="Copperplate Gothic Bold" pitchFamily="34" charset="0"/>
              </a:rPr>
              <a:t>. </a:t>
            </a:r>
          </a:p>
          <a:p>
            <a:r>
              <a:rPr lang="en-US" sz="2000" dirty="0" err="1" smtClean="0">
                <a:latin typeface="Copperplate Gothic Bold" pitchFamily="34" charset="0"/>
              </a:rPr>
              <a:t>Insinerasi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dan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pengolahan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limbah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padat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bertemperatur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tinggi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lainnya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didefinisikan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sebagai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u="sng" dirty="0" err="1" smtClean="0">
                <a:latin typeface="Copperplate Gothic Bold" pitchFamily="34" charset="0"/>
                <a:hlinkClick r:id="rId6" tooltip="Pengolahan termal (halaman belum tersedia)"/>
              </a:rPr>
              <a:t>pengolahan</a:t>
            </a:r>
            <a:r>
              <a:rPr lang="en-US" sz="2000" u="sng" dirty="0" smtClean="0">
                <a:latin typeface="Copperplate Gothic Bold" pitchFamily="34" charset="0"/>
                <a:hlinkClick r:id="rId6" tooltip="Pengolahan termal (halaman belum tersedia)"/>
              </a:rPr>
              <a:t> </a:t>
            </a:r>
            <a:r>
              <a:rPr lang="en-US" sz="2000" u="sng" dirty="0" err="1" smtClean="0">
                <a:latin typeface="Copperplate Gothic Bold" pitchFamily="34" charset="0"/>
                <a:hlinkClick r:id="rId6" tooltip="Pengolahan termal (halaman belum tersedia)"/>
              </a:rPr>
              <a:t>termal</a:t>
            </a:r>
            <a:r>
              <a:rPr lang="en-US" sz="2000" dirty="0" smtClean="0">
                <a:latin typeface="Copperplate Gothic Bold" pitchFamily="34" charset="0"/>
              </a:rPr>
              <a:t>. </a:t>
            </a:r>
          </a:p>
          <a:p>
            <a:r>
              <a:rPr lang="en-US" sz="2000" dirty="0" err="1" smtClean="0">
                <a:latin typeface="Copperplate Gothic Bold" pitchFamily="34" charset="0"/>
              </a:rPr>
              <a:t>Insinerasi</a:t>
            </a:r>
            <a:r>
              <a:rPr lang="en-US" sz="2000" dirty="0" smtClean="0">
                <a:latin typeface="Copperplate Gothic Bold" pitchFamily="34" charset="0"/>
              </a:rPr>
              <a:t> material </a:t>
            </a:r>
            <a:r>
              <a:rPr lang="en-US" sz="2000" dirty="0" err="1" smtClean="0">
                <a:latin typeface="Copperplate Gothic Bold" pitchFamily="34" charset="0"/>
              </a:rPr>
              <a:t>limbah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padat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mengubah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limbah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padat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menjadi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u="sng" dirty="0" err="1" smtClean="0">
                <a:latin typeface="Copperplate Gothic Bold" pitchFamily="34" charset="0"/>
                <a:hlinkClick r:id="rId7" tooltip="Abu"/>
              </a:rPr>
              <a:t>abu</a:t>
            </a:r>
            <a:r>
              <a:rPr lang="en-US" sz="2000" dirty="0" smtClean="0">
                <a:latin typeface="Copperplate Gothic Bold" pitchFamily="34" charset="0"/>
              </a:rPr>
              <a:t>, </a:t>
            </a:r>
            <a:r>
              <a:rPr lang="en-US" sz="2000" u="sng" dirty="0" smtClean="0">
                <a:latin typeface="Copperplate Gothic Bold" pitchFamily="34" charset="0"/>
                <a:hlinkClick r:id="rId8" tooltip="Gas sisa hasil pembakaran (halaman belum tersedia)"/>
              </a:rPr>
              <a:t>gas </a:t>
            </a:r>
            <a:r>
              <a:rPr lang="en-US" sz="2000" u="sng" dirty="0" err="1" smtClean="0">
                <a:latin typeface="Copperplate Gothic Bold" pitchFamily="34" charset="0"/>
                <a:hlinkClick r:id="rId8" tooltip="Gas sisa hasil pembakaran (halaman belum tersedia)"/>
              </a:rPr>
              <a:t>sisa</a:t>
            </a:r>
            <a:r>
              <a:rPr lang="en-US" sz="2000" u="sng" dirty="0" smtClean="0">
                <a:latin typeface="Copperplate Gothic Bold" pitchFamily="34" charset="0"/>
                <a:hlinkClick r:id="rId8" tooltip="Gas sisa hasil pembakaran (halaman belum tersedia)"/>
              </a:rPr>
              <a:t> </a:t>
            </a:r>
            <a:r>
              <a:rPr lang="en-US" sz="2000" u="sng" dirty="0" err="1" smtClean="0">
                <a:latin typeface="Copperplate Gothic Bold" pitchFamily="34" charset="0"/>
                <a:hlinkClick r:id="rId8" tooltip="Gas sisa hasil pembakaran (halaman belum tersedia)"/>
              </a:rPr>
              <a:t>hasil</a:t>
            </a:r>
            <a:r>
              <a:rPr lang="en-US" sz="2000" u="sng" dirty="0" smtClean="0">
                <a:latin typeface="Copperplate Gothic Bold" pitchFamily="34" charset="0"/>
                <a:hlinkClick r:id="rId8" tooltip="Gas sisa hasil pembakaran (halaman belum tersedia)"/>
              </a:rPr>
              <a:t> </a:t>
            </a:r>
            <a:r>
              <a:rPr lang="en-US" sz="2000" u="sng" dirty="0" err="1" smtClean="0">
                <a:latin typeface="Copperplate Gothic Bold" pitchFamily="34" charset="0"/>
                <a:hlinkClick r:id="rId8" tooltip="Gas sisa hasil pembakaran (halaman belum tersedia)"/>
              </a:rPr>
              <a:t>pembakaran</a:t>
            </a:r>
            <a:r>
              <a:rPr lang="en-US" sz="2000" dirty="0" smtClean="0">
                <a:latin typeface="Copperplate Gothic Bold" pitchFamily="34" charset="0"/>
              </a:rPr>
              <a:t>, </a:t>
            </a:r>
            <a:r>
              <a:rPr lang="en-US" sz="2000" u="sng" dirty="0" err="1" smtClean="0">
                <a:latin typeface="Copperplate Gothic Bold" pitchFamily="34" charset="0"/>
                <a:hlinkClick r:id="rId9" tooltip="Partikulat (halaman belum tersedia)"/>
              </a:rPr>
              <a:t>partikulat</a:t>
            </a:r>
            <a:r>
              <a:rPr lang="en-US" sz="2000" dirty="0" smtClean="0">
                <a:latin typeface="Copperplate Gothic Bold" pitchFamily="34" charset="0"/>
              </a:rPr>
              <a:t>, </a:t>
            </a:r>
            <a:r>
              <a:rPr lang="en-US" sz="2000" dirty="0" err="1" smtClean="0">
                <a:latin typeface="Copperplate Gothic Bold" pitchFamily="34" charset="0"/>
              </a:rPr>
              <a:t>dan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u="sng" dirty="0" err="1" smtClean="0">
                <a:latin typeface="Copperplate Gothic Bold" pitchFamily="34" charset="0"/>
                <a:hlinkClick r:id="rId10" tooltip="Panas"/>
              </a:rPr>
              <a:t>panas</a:t>
            </a:r>
            <a:r>
              <a:rPr lang="en-US" sz="2000" dirty="0" smtClean="0">
                <a:latin typeface="Copperplate Gothic Bold" pitchFamily="34" charset="0"/>
              </a:rPr>
              <a:t>. </a:t>
            </a:r>
          </a:p>
          <a:p>
            <a:r>
              <a:rPr lang="en-US" sz="2000" dirty="0" smtClean="0">
                <a:latin typeface="Copperplate Gothic Bold" pitchFamily="34" charset="0"/>
              </a:rPr>
              <a:t>Gas yang </a:t>
            </a:r>
            <a:r>
              <a:rPr lang="en-US" sz="2000" dirty="0" err="1" smtClean="0">
                <a:latin typeface="Copperplate Gothic Bold" pitchFamily="34" charset="0"/>
              </a:rPr>
              <a:t>dihasilkan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harus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dibersihkan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dari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u="sng" dirty="0" err="1" smtClean="0">
                <a:latin typeface="Copperplate Gothic Bold" pitchFamily="34" charset="0"/>
                <a:hlinkClick r:id="rId11" tooltip="Polutan"/>
              </a:rPr>
              <a:t>polutan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sebelum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dilepas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ke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u="sng" dirty="0" err="1" smtClean="0">
                <a:latin typeface="Copperplate Gothic Bold" pitchFamily="34" charset="0"/>
                <a:hlinkClick r:id="rId12" tooltip="Atmosfer"/>
              </a:rPr>
              <a:t>atmosfer</a:t>
            </a:r>
            <a:r>
              <a:rPr lang="en-US" sz="2000" dirty="0" smtClean="0">
                <a:latin typeface="Copperplate Gothic Bold" pitchFamily="34" charset="0"/>
              </a:rPr>
              <a:t>. </a:t>
            </a:r>
          </a:p>
          <a:p>
            <a:r>
              <a:rPr lang="en-US" sz="2000" dirty="0" err="1" smtClean="0">
                <a:latin typeface="Copperplate Gothic Bold" pitchFamily="34" charset="0"/>
              </a:rPr>
              <a:t>Panas</a:t>
            </a:r>
            <a:r>
              <a:rPr lang="en-US" sz="2000" dirty="0" smtClean="0">
                <a:latin typeface="Copperplate Gothic Bold" pitchFamily="34" charset="0"/>
              </a:rPr>
              <a:t> yang </a:t>
            </a:r>
            <a:r>
              <a:rPr lang="en-US" sz="2000" dirty="0" err="1" smtClean="0">
                <a:latin typeface="Copperplate Gothic Bold" pitchFamily="34" charset="0"/>
              </a:rPr>
              <a:t>dihasilkan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bisa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dimanfaatkan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dirty="0" err="1" smtClean="0">
                <a:latin typeface="Copperplate Gothic Bold" pitchFamily="34" charset="0"/>
              </a:rPr>
              <a:t>sebagai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u="sng" dirty="0" err="1" smtClean="0">
                <a:latin typeface="Copperplate Gothic Bold" pitchFamily="34" charset="0"/>
                <a:hlinkClick r:id="rId13" tooltip="Energi"/>
              </a:rPr>
              <a:t>energi</a:t>
            </a:r>
            <a:r>
              <a:rPr lang="en-US" sz="2000" dirty="0" smtClean="0">
                <a:latin typeface="Copperplate Gothic Bold" pitchFamily="34" charset="0"/>
              </a:rPr>
              <a:t> </a:t>
            </a:r>
            <a:r>
              <a:rPr lang="en-US" sz="2000" u="sng" dirty="0" err="1" smtClean="0">
                <a:latin typeface="Copperplate Gothic Bold" pitchFamily="34" charset="0"/>
                <a:hlinkClick r:id="rId14" tooltip="Pembangkit listrik"/>
              </a:rPr>
              <a:t>pembangkit</a:t>
            </a:r>
            <a:r>
              <a:rPr lang="en-US" sz="2000" u="sng" dirty="0" smtClean="0">
                <a:latin typeface="Copperplate Gothic Bold" pitchFamily="34" charset="0"/>
                <a:hlinkClick r:id="rId14" tooltip="Pembangkit listrik"/>
              </a:rPr>
              <a:t> </a:t>
            </a:r>
            <a:r>
              <a:rPr lang="en-US" sz="2000" u="sng" dirty="0" err="1" smtClean="0">
                <a:latin typeface="Copperplate Gothic Bold" pitchFamily="34" charset="0"/>
                <a:hlinkClick r:id="rId14" tooltip="Pembangkit listrik"/>
              </a:rPr>
              <a:t>listrik</a:t>
            </a:r>
            <a:r>
              <a:rPr lang="en-US" sz="2000" dirty="0" smtClean="0">
                <a:latin typeface="Copperplate Gothic Bold" pitchFamily="34" charset="0"/>
              </a:rPr>
              <a:t>.</a:t>
            </a:r>
          </a:p>
          <a:p>
            <a:endParaRPr lang="en-US" sz="2000" dirty="0">
              <a:latin typeface="Copperplate Goth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76470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1">
                    <a:lumMod val="50000"/>
                  </a:schemeClr>
                </a:solidFill>
                <a:latin typeface="Freestyle Script" pitchFamily="66" charset="0"/>
              </a:rPr>
              <a:t>Pengertian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ption: http://www.rise.org.au/info/Tech/waste/image019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840760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09273" y="551723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Lihat</a:t>
            </a:r>
            <a:r>
              <a:rPr lang="en-US" sz="1600" dirty="0"/>
              <a:t> gambar-3,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; </a:t>
            </a:r>
            <a:r>
              <a:rPr lang="en-US" sz="1600" dirty="0" err="1"/>
              <a:t>tungku</a:t>
            </a:r>
            <a:r>
              <a:rPr lang="en-US" sz="1600" dirty="0"/>
              <a:t> </a:t>
            </a:r>
            <a:r>
              <a:rPr lang="en-US" sz="1600" dirty="0" err="1"/>
              <a:t>pembakar</a:t>
            </a:r>
            <a:r>
              <a:rPr lang="en-US" sz="1600" dirty="0"/>
              <a:t>, </a:t>
            </a:r>
            <a:r>
              <a:rPr lang="en-US" sz="1600" dirty="0" err="1"/>
              <a:t>ruang</a:t>
            </a:r>
            <a:r>
              <a:rPr lang="en-US" sz="1600" dirty="0"/>
              <a:t> </a:t>
            </a:r>
            <a:r>
              <a:rPr lang="en-US" sz="1600" dirty="0" err="1"/>
              <a:t>purna</a:t>
            </a:r>
            <a:r>
              <a:rPr lang="en-US" sz="1600" dirty="0"/>
              <a:t> </a:t>
            </a:r>
            <a:r>
              <a:rPr lang="en-US" sz="1600" dirty="0" err="1"/>
              <a:t>bakar</a:t>
            </a:r>
            <a:r>
              <a:rPr lang="en-US" sz="1600" dirty="0"/>
              <a:t>, unit </a:t>
            </a:r>
            <a:r>
              <a:rPr lang="en-US" sz="1600" dirty="0" err="1"/>
              <a:t>pembersih</a:t>
            </a:r>
            <a:r>
              <a:rPr lang="en-US" sz="1600" dirty="0"/>
              <a:t> gas </a:t>
            </a:r>
            <a:r>
              <a:rPr lang="en-US" sz="1600" dirty="0" err="1"/>
              <a:t>buang</a:t>
            </a:r>
            <a:r>
              <a:rPr lang="en-US" sz="1600" dirty="0"/>
              <a:t> ,control room, </a:t>
            </a:r>
            <a:r>
              <a:rPr lang="en-US" sz="1600" dirty="0" err="1"/>
              <a:t>cerobong</a:t>
            </a:r>
            <a:r>
              <a:rPr lang="en-US" sz="1600" dirty="0"/>
              <a:t> </a:t>
            </a:r>
            <a:r>
              <a:rPr lang="en-US" sz="1600" dirty="0" err="1"/>
              <a:t>asap</a:t>
            </a:r>
            <a:r>
              <a:rPr lang="en-US" sz="1600" dirty="0"/>
              <a:t>)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899592" y="1069089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/>
              <a:t>Insinerator</a:t>
            </a:r>
            <a:r>
              <a:rPr lang="en-US" sz="1600" dirty="0"/>
              <a:t> yang </a:t>
            </a:r>
            <a:r>
              <a:rPr lang="en-US" sz="1600" dirty="0" err="1"/>
              <a:t>dibangun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puluh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</a:t>
            </a:r>
            <a:r>
              <a:rPr lang="en-US" sz="1600" dirty="0" err="1"/>
              <a:t>lalu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fasilitas</a:t>
            </a:r>
            <a:r>
              <a:rPr lang="en-US" sz="1600" dirty="0"/>
              <a:t> </a:t>
            </a:r>
            <a:r>
              <a:rPr lang="en-US" sz="1600" dirty="0" err="1"/>
              <a:t>pemisahan</a:t>
            </a:r>
            <a:r>
              <a:rPr lang="en-US" sz="1600" dirty="0"/>
              <a:t> material </a:t>
            </a:r>
            <a:r>
              <a:rPr lang="en-US" sz="1600" dirty="0" err="1"/>
              <a:t>berbahaya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fasilitas</a:t>
            </a:r>
            <a:r>
              <a:rPr lang="en-US" sz="1600" dirty="0"/>
              <a:t> </a:t>
            </a:r>
            <a:r>
              <a:rPr lang="en-US" sz="1600" dirty="0" err="1"/>
              <a:t>daur</a:t>
            </a:r>
            <a:r>
              <a:rPr lang="en-US" sz="1600" dirty="0"/>
              <a:t> </a:t>
            </a:r>
            <a:r>
              <a:rPr lang="en-US" sz="1600" dirty="0" err="1"/>
              <a:t>ulang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326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 M 595, 22-9 copy"/>
          <p:cNvPicPr>
            <a:picLocks noChangeAspect="1" noChangeArrowheads="1"/>
          </p:cNvPicPr>
          <p:nvPr/>
        </p:nvPicPr>
        <p:blipFill>
          <a:blip r:embed="rId2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79"/>
            <a:ext cx="8208912" cy="47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71600" y="5259055"/>
            <a:ext cx="770485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1600" dirty="0" err="1">
                <a:solidFill>
                  <a:srgbClr val="0000FF"/>
                </a:solidFill>
              </a:rPr>
              <a:t>Penanganan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0000FF"/>
                </a:solidFill>
              </a:rPr>
              <a:t>limbah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0000FF"/>
                </a:solidFill>
              </a:rPr>
              <a:t>padat</a:t>
            </a:r>
            <a:r>
              <a:rPr lang="en-US" sz="1600" dirty="0">
                <a:solidFill>
                  <a:srgbClr val="0000FF"/>
                </a:solidFill>
              </a:rPr>
              <a:t> :</a:t>
            </a:r>
            <a:r>
              <a:rPr lang="en-US" sz="1600" dirty="0"/>
              <a:t> </a:t>
            </a:r>
            <a:r>
              <a:rPr lang="en-US" sz="1600" dirty="0" err="1"/>
              <a:t>limbah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dimasukkan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pembakaran</a:t>
            </a:r>
            <a:r>
              <a:rPr lang="en-US" sz="1600" dirty="0"/>
              <a:t> (</a:t>
            </a:r>
            <a:r>
              <a:rPr lang="en-US" sz="1600" i="1" dirty="0"/>
              <a:t>incineration</a:t>
            </a:r>
            <a:r>
              <a:rPr lang="en-US" sz="1600" dirty="0"/>
              <a:t>) yang </a:t>
            </a:r>
            <a:r>
              <a:rPr lang="en-US" sz="1600" dirty="0" err="1"/>
              <a:t>mengendalikan</a:t>
            </a:r>
            <a:r>
              <a:rPr lang="en-US" sz="1600" dirty="0"/>
              <a:t> </a:t>
            </a:r>
            <a:r>
              <a:rPr lang="en-US" sz="1600" dirty="0" err="1"/>
              <a:t>pencemaran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tempat</a:t>
            </a:r>
            <a:r>
              <a:rPr lang="en-US" sz="1600" dirty="0"/>
              <a:t> </a:t>
            </a:r>
            <a:r>
              <a:rPr lang="en-US" sz="1600" dirty="0" err="1"/>
              <a:t>pembuangan</a:t>
            </a:r>
            <a:r>
              <a:rPr lang="en-US" sz="1600" dirty="0"/>
              <a:t> </a:t>
            </a:r>
            <a:r>
              <a:rPr lang="en-US" sz="1600" dirty="0" err="1"/>
              <a:t>akhir</a:t>
            </a:r>
            <a:r>
              <a:rPr lang="en-US" sz="1600" dirty="0"/>
              <a:t> (</a:t>
            </a:r>
            <a:r>
              <a:rPr lang="en-US" sz="1600" i="1" dirty="0"/>
              <a:t>sanitary landfill</a:t>
            </a:r>
            <a:r>
              <a:rPr lang="en-US" sz="1600" dirty="0"/>
              <a:t>) yang </a:t>
            </a:r>
            <a:r>
              <a:rPr lang="en-US" sz="1600" dirty="0" err="1"/>
              <a:t>didisain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68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ption: http://www.rise.org.au/info/Tech/waste/image0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8352928" cy="4318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63588" y="4653136"/>
            <a:ext cx="8028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latin typeface="+mj-lt"/>
              </a:rPr>
              <a:t>Sampah</a:t>
            </a:r>
            <a:r>
              <a:rPr lang="en-US" sz="1600" dirty="0">
                <a:latin typeface="+mj-lt"/>
              </a:rPr>
              <a:t> di </a:t>
            </a:r>
            <a:r>
              <a:rPr lang="en-US" sz="1600" dirty="0" err="1">
                <a:latin typeface="+mj-lt"/>
              </a:rPr>
              <a:t>bakar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sehingga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menghasilkan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panas</a:t>
            </a:r>
            <a:r>
              <a:rPr lang="en-US" sz="1600" dirty="0">
                <a:latin typeface="+mj-lt"/>
              </a:rPr>
              <a:t> (proses </a:t>
            </a:r>
            <a:r>
              <a:rPr lang="en-US" sz="1600" dirty="0" err="1">
                <a:latin typeface="+mj-lt"/>
              </a:rPr>
              <a:t>konversi</a:t>
            </a:r>
            <a:r>
              <a:rPr lang="en-US" sz="1600" dirty="0">
                <a:latin typeface="+mj-lt"/>
              </a:rPr>
              <a:t> thermal)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latin typeface="+mj-lt"/>
              </a:rPr>
              <a:t>Panas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dari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hasil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pembakaran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dimanfaatkan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untuk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merubah</a:t>
            </a:r>
            <a:r>
              <a:rPr lang="en-US" sz="1600" dirty="0">
                <a:latin typeface="+mj-lt"/>
              </a:rPr>
              <a:t> air </a:t>
            </a:r>
            <a:r>
              <a:rPr lang="en-US" sz="1600" dirty="0" err="1">
                <a:latin typeface="+mj-lt"/>
              </a:rPr>
              <a:t>menjadi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uap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dengan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bantuan</a:t>
            </a:r>
            <a:r>
              <a:rPr lang="en-US" sz="1600" dirty="0">
                <a:latin typeface="+mj-lt"/>
              </a:rPr>
              <a:t> boiler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latin typeface="+mj-lt"/>
              </a:rPr>
              <a:t>Uap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bertekanan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tinggi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digunakan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untuk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memutar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bilah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turbin</a:t>
            </a:r>
            <a:endParaRPr lang="en-US" sz="1600" dirty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latin typeface="+mj-lt"/>
              </a:rPr>
              <a:t>Turbin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dihubungkan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</a:t>
            </a:r>
            <a:r>
              <a:rPr lang="en-US" sz="1600" dirty="0">
                <a:latin typeface="+mj-lt"/>
              </a:rPr>
              <a:t> generator </a:t>
            </a:r>
            <a:r>
              <a:rPr lang="en-US" sz="1600" dirty="0" err="1">
                <a:latin typeface="+mj-lt"/>
              </a:rPr>
              <a:t>dengan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bantuan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poros</a:t>
            </a:r>
            <a:endParaRPr lang="en-US" sz="1600" dirty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>
                <a:latin typeface="+mj-lt"/>
              </a:rPr>
              <a:t>Generator </a:t>
            </a:r>
            <a:r>
              <a:rPr lang="en-US" sz="1600" dirty="0" err="1">
                <a:latin typeface="+mj-lt"/>
              </a:rPr>
              <a:t>menghasilkan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listrik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listrik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dialirkan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kerumah</a:t>
            </a:r>
            <a:r>
              <a:rPr lang="en-US" sz="1600" dirty="0">
                <a:latin typeface="+mj-lt"/>
              </a:rPr>
              <a:t> - </a:t>
            </a:r>
            <a:r>
              <a:rPr lang="en-US" sz="1600" dirty="0" err="1">
                <a:latin typeface="+mj-lt"/>
              </a:rPr>
              <a:t>rumah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atau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pabrik</a:t>
            </a:r>
            <a:r>
              <a:rPr lang="en-US" sz="16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67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344816" cy="51397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1.  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Pengumpulan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pembakaran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limbah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padat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Content Placeholder 7" descr="Description: Sampah dikumpulkan dan dibaka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3816424" cy="216024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99592" y="4653136"/>
            <a:ext cx="7704856" cy="1440160"/>
          </a:xfrm>
        </p:spPr>
        <p:txBody>
          <a:bodyPr>
            <a:noAutofit/>
          </a:bodyPr>
          <a:lstStyle/>
          <a:p>
            <a:pPr algn="just"/>
            <a:r>
              <a:rPr lang="en-US" sz="1600" dirty="0" err="1"/>
              <a:t>Limbah</a:t>
            </a:r>
            <a:r>
              <a:rPr lang="en-US" sz="1600" dirty="0"/>
              <a:t> </a:t>
            </a:r>
            <a:r>
              <a:rPr lang="en-US" sz="1600" dirty="0" err="1"/>
              <a:t>padat</a:t>
            </a:r>
            <a:r>
              <a:rPr lang="en-US" sz="1600" dirty="0"/>
              <a:t> </a:t>
            </a:r>
            <a:r>
              <a:rPr lang="en-US" sz="1600" dirty="0" err="1"/>
              <a:t>dikumpulkan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 smtClean="0"/>
              <a:t>truk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/>
              <a:t>selanjutnya</a:t>
            </a:r>
            <a:r>
              <a:rPr lang="en-US" sz="1600" dirty="0"/>
              <a:t> </a:t>
            </a:r>
            <a:r>
              <a:rPr lang="en-US" sz="1600" dirty="0" err="1"/>
              <a:t>dimasukkan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smtClean="0"/>
              <a:t>bunker(1). </a:t>
            </a:r>
            <a:r>
              <a:rPr lang="en-US" sz="1600" dirty="0" err="1"/>
              <a:t>Kemudian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bertahap</a:t>
            </a:r>
            <a:r>
              <a:rPr lang="en-US" sz="1600" dirty="0"/>
              <a:t> </a:t>
            </a:r>
            <a:r>
              <a:rPr lang="en-US" sz="1600" dirty="0" err="1"/>
              <a:t>limbah</a:t>
            </a:r>
            <a:r>
              <a:rPr lang="en-US" sz="1600" dirty="0"/>
              <a:t> </a:t>
            </a:r>
            <a:r>
              <a:rPr lang="en-US" sz="1600" dirty="0" err="1"/>
              <a:t>padat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dipindahkan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i="1" dirty="0" smtClean="0"/>
              <a:t>crane (2)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dimasukkan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pengumpan</a:t>
            </a:r>
            <a:r>
              <a:rPr lang="en-US" sz="1600" dirty="0"/>
              <a:t> </a:t>
            </a:r>
            <a:r>
              <a:rPr lang="en-US" sz="1600" dirty="0" err="1"/>
              <a:t>tungku</a:t>
            </a:r>
            <a:r>
              <a:rPr lang="en-US" sz="1600" dirty="0"/>
              <a:t> </a:t>
            </a:r>
            <a:r>
              <a:rPr lang="en-US" sz="1600" dirty="0" err="1"/>
              <a:t>pembakaran</a:t>
            </a:r>
            <a:r>
              <a:rPr lang="en-US" sz="1600" dirty="0"/>
              <a:t>/</a:t>
            </a:r>
            <a:r>
              <a:rPr lang="en-US" sz="1600" dirty="0" err="1"/>
              <a:t>insinerasi</a:t>
            </a:r>
            <a:r>
              <a:rPr lang="en-US" sz="1600" dirty="0"/>
              <a:t> </a:t>
            </a:r>
            <a:r>
              <a:rPr lang="en-US" sz="1600" dirty="0" smtClean="0"/>
              <a:t>(3)/</a:t>
            </a:r>
            <a:r>
              <a:rPr lang="en-US" sz="1600" i="1" dirty="0" smtClean="0"/>
              <a:t>furnace</a:t>
            </a:r>
            <a:r>
              <a:rPr lang="en-US" sz="1600" dirty="0" smtClean="0"/>
              <a:t>. </a:t>
            </a:r>
            <a:r>
              <a:rPr lang="en-US" sz="1600" dirty="0" err="1"/>
              <a:t>Suhu</a:t>
            </a:r>
            <a:r>
              <a:rPr lang="en-US" sz="1600" dirty="0"/>
              <a:t> </a:t>
            </a:r>
            <a:r>
              <a:rPr lang="en-US" sz="1600" dirty="0" err="1"/>
              <a:t>tungku</a:t>
            </a:r>
            <a:r>
              <a:rPr lang="en-US" sz="1600" dirty="0"/>
              <a:t> </a:t>
            </a:r>
            <a:r>
              <a:rPr lang="en-US" sz="1600" dirty="0" err="1"/>
              <a:t>pembakaran</a:t>
            </a:r>
            <a:r>
              <a:rPr lang="en-US" sz="1600" dirty="0"/>
              <a:t> </a:t>
            </a:r>
            <a:r>
              <a:rPr lang="en-US" sz="1600" dirty="0" err="1"/>
              <a:t>sekitar</a:t>
            </a:r>
            <a:r>
              <a:rPr lang="en-US" sz="1600" dirty="0"/>
              <a:t> 1000 </a:t>
            </a:r>
            <a:r>
              <a:rPr lang="en-US" sz="1600" dirty="0" err="1"/>
              <a:t>derajat</a:t>
            </a:r>
            <a:r>
              <a:rPr lang="en-US" sz="1600" dirty="0"/>
              <a:t> </a:t>
            </a:r>
            <a:r>
              <a:rPr lang="en-US" sz="1600" dirty="0" err="1"/>
              <a:t>Celcius</a:t>
            </a:r>
            <a:r>
              <a:rPr lang="en-US" sz="1600" dirty="0"/>
              <a:t>.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menjaga</a:t>
            </a:r>
            <a:r>
              <a:rPr lang="en-US" sz="1600" dirty="0"/>
              <a:t> </a:t>
            </a:r>
            <a:r>
              <a:rPr lang="en-US" sz="1600" dirty="0" err="1"/>
              <a:t>kontinyuitas</a:t>
            </a:r>
            <a:r>
              <a:rPr lang="en-US" sz="1600" dirty="0"/>
              <a:t> proses </a:t>
            </a:r>
            <a:r>
              <a:rPr lang="en-US" sz="1600" dirty="0" err="1"/>
              <a:t>pembakaran</a:t>
            </a:r>
            <a:r>
              <a:rPr lang="en-US" sz="1600" dirty="0"/>
              <a:t>, </a:t>
            </a:r>
            <a:r>
              <a:rPr lang="en-US" sz="1600" dirty="0" err="1"/>
              <a:t>udara</a:t>
            </a:r>
            <a:r>
              <a:rPr lang="en-US" sz="1600" dirty="0"/>
              <a:t> </a:t>
            </a:r>
            <a:r>
              <a:rPr lang="en-US" sz="1600" dirty="0" err="1"/>
              <a:t>dialirkan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bawah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592" y="143698"/>
            <a:ext cx="799288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8738" lvl="1" algn="ctr"/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PROSES KERJA INSINERATOR DARI LIMBAH PADAT MENJADI LINSTRIK (</a:t>
            </a: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konversi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energi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en-US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2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84" y="908720"/>
            <a:ext cx="7643192" cy="67039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1. 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Pengumpulan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pembakaran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limbah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padat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32" y="2204864"/>
            <a:ext cx="7571184" cy="3417243"/>
          </a:xfrm>
        </p:spPr>
        <p:txBody>
          <a:bodyPr/>
          <a:lstStyle/>
          <a:p>
            <a:r>
              <a:rPr lang="en-US" sz="1800" dirty="0" err="1">
                <a:latin typeface="Arial Rounded MT Bold" pitchFamily="34" charset="0"/>
              </a:rPr>
              <a:t>Dalam</a:t>
            </a:r>
            <a:r>
              <a:rPr lang="en-US" sz="1800" dirty="0">
                <a:latin typeface="Arial Rounded MT Bold" pitchFamily="34" charset="0"/>
              </a:rPr>
              <a:t> proses </a:t>
            </a:r>
            <a:r>
              <a:rPr lang="en-US" sz="1800" dirty="0" err="1">
                <a:latin typeface="Arial Rounded MT Bold" pitchFamily="34" charset="0"/>
              </a:rPr>
              <a:t>ini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dimungkinkan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pembakaran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tanpa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membutuhkan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bahan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bakar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selain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limbah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padat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itu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sendiri</a:t>
            </a:r>
            <a:r>
              <a:rPr lang="en-US" sz="1800" dirty="0">
                <a:latin typeface="Arial Rounded MT Bold" pitchFamily="34" charset="0"/>
              </a:rPr>
              <a:t>. </a:t>
            </a:r>
            <a:r>
              <a:rPr lang="en-US" sz="1800" dirty="0" err="1">
                <a:latin typeface="Arial Rounded MT Bold" pitchFamily="34" charset="0"/>
              </a:rPr>
              <a:t>Bahan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bakar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minyak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hanya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digunakan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pada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saat</a:t>
            </a:r>
            <a:r>
              <a:rPr lang="en-US" sz="1800" dirty="0">
                <a:latin typeface="Arial Rounded MT Bold" pitchFamily="34" charset="0"/>
              </a:rPr>
              <a:t> proses </a:t>
            </a:r>
            <a:r>
              <a:rPr lang="en-US" sz="1800" dirty="0" err="1">
                <a:latin typeface="Arial Rounded MT Bold" pitchFamily="34" charset="0"/>
              </a:rPr>
              <a:t>awal</a:t>
            </a:r>
            <a:r>
              <a:rPr lang="en-US" sz="1800" dirty="0">
                <a:latin typeface="Arial Rounded MT Bold" pitchFamily="34" charset="0"/>
              </a:rPr>
              <a:t>.</a:t>
            </a:r>
          </a:p>
          <a:p>
            <a:r>
              <a:rPr lang="en-US" sz="1800" dirty="0" err="1">
                <a:latin typeface="Arial Rounded MT Bold" pitchFamily="34" charset="0"/>
              </a:rPr>
              <a:t>Semua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bahan</a:t>
            </a:r>
            <a:r>
              <a:rPr lang="en-US" sz="1800" dirty="0">
                <a:latin typeface="Arial Rounded MT Bold" pitchFamily="34" charset="0"/>
              </a:rPr>
              <a:t> yang </a:t>
            </a:r>
            <a:r>
              <a:rPr lang="en-US" sz="1800" dirty="0" err="1">
                <a:latin typeface="Arial Rounded MT Bold" pitchFamily="34" charset="0"/>
              </a:rPr>
              <a:t>dapat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terbakar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dibakar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dengan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mengalirkannya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menuju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bagian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bawah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tungku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pembakaran</a:t>
            </a:r>
            <a:r>
              <a:rPr lang="en-US" sz="1800" dirty="0">
                <a:latin typeface="Arial Rounded MT Bold" pitchFamily="34" charset="0"/>
              </a:rPr>
              <a:t>. </a:t>
            </a:r>
            <a:endParaRPr lang="en-US" sz="1800" dirty="0" smtClean="0">
              <a:latin typeface="Arial Rounded MT Bold" pitchFamily="34" charset="0"/>
            </a:endParaRPr>
          </a:p>
          <a:p>
            <a:endParaRPr lang="en-US" sz="1800" dirty="0">
              <a:latin typeface="Arial Rounded MT Bold" pitchFamily="34" charset="0"/>
            </a:endParaRPr>
          </a:p>
          <a:p>
            <a:r>
              <a:rPr lang="en-US" sz="1800" dirty="0" err="1" smtClean="0">
                <a:latin typeface="Arial Rounded MT Bold" pitchFamily="34" charset="0"/>
              </a:rPr>
              <a:t>Sisa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pembakaran</a:t>
            </a:r>
            <a:r>
              <a:rPr lang="en-US" sz="1800" dirty="0">
                <a:latin typeface="Arial Rounded MT Bold" pitchFamily="34" charset="0"/>
              </a:rPr>
              <a:t> yang </a:t>
            </a:r>
            <a:r>
              <a:rPr lang="en-US" sz="1800" dirty="0" err="1">
                <a:latin typeface="Arial Rounded MT Bold" pitchFamily="34" charset="0"/>
              </a:rPr>
              <a:t>berupa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batu</a:t>
            </a:r>
            <a:r>
              <a:rPr lang="en-US" sz="1800" dirty="0">
                <a:latin typeface="Arial Rounded MT Bold" pitchFamily="34" charset="0"/>
              </a:rPr>
              <a:t>, </a:t>
            </a:r>
            <a:r>
              <a:rPr lang="en-US" sz="1800" dirty="0" err="1">
                <a:latin typeface="Arial Rounded MT Bold" pitchFamily="34" charset="0"/>
              </a:rPr>
              <a:t>logam</a:t>
            </a:r>
            <a:r>
              <a:rPr lang="en-US" sz="1800" dirty="0">
                <a:latin typeface="Arial Rounded MT Bold" pitchFamily="34" charset="0"/>
              </a:rPr>
              <a:t>, </a:t>
            </a:r>
            <a:r>
              <a:rPr lang="en-US" sz="1800" dirty="0" err="1">
                <a:latin typeface="Arial Rounded MT Bold" pitchFamily="34" charset="0"/>
              </a:rPr>
              <a:t>gelas</a:t>
            </a:r>
            <a:r>
              <a:rPr lang="en-US" sz="1800" dirty="0">
                <a:latin typeface="Arial Rounded MT Bold" pitchFamily="34" charset="0"/>
              </a:rPr>
              <a:t>, </a:t>
            </a:r>
            <a:r>
              <a:rPr lang="en-US" sz="1800" dirty="0" err="1">
                <a:latin typeface="Arial Rounded MT Bold" pitchFamily="34" charset="0"/>
              </a:rPr>
              <a:t>bahan</a:t>
            </a:r>
            <a:r>
              <a:rPr lang="en-US" sz="1800" dirty="0">
                <a:latin typeface="Arial Rounded MT Bold" pitchFamily="34" charset="0"/>
              </a:rPr>
              <a:t> lain yang </a:t>
            </a:r>
            <a:r>
              <a:rPr lang="en-US" sz="1800" dirty="0" err="1">
                <a:latin typeface="Arial Rounded MT Bold" pitchFamily="34" charset="0"/>
              </a:rPr>
              <a:t>tidak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bisa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terbakar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disebut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i="1" dirty="0">
                <a:latin typeface="Arial Rounded MT Bold" pitchFamily="34" charset="0"/>
              </a:rPr>
              <a:t>slag</a:t>
            </a:r>
            <a:r>
              <a:rPr lang="en-US" sz="1800" dirty="0">
                <a:latin typeface="Arial Rounded MT Bold" pitchFamily="34" charset="0"/>
              </a:rPr>
              <a:t>. </a:t>
            </a:r>
            <a:r>
              <a:rPr lang="en-US" sz="1800" dirty="0" err="1">
                <a:latin typeface="Arial Rounded MT Bold" pitchFamily="34" charset="0"/>
              </a:rPr>
              <a:t>Sekitar</a:t>
            </a:r>
            <a:r>
              <a:rPr lang="en-US" sz="1800" dirty="0">
                <a:latin typeface="Arial Rounded MT Bold" pitchFamily="34" charset="0"/>
              </a:rPr>
              <a:t> 15-20% </a:t>
            </a:r>
            <a:r>
              <a:rPr lang="en-US" sz="1800" dirty="0" err="1">
                <a:latin typeface="Arial Rounded MT Bold" pitchFamily="34" charset="0"/>
              </a:rPr>
              <a:t>dari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sampah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rumah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tangga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akan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tetap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berupa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i="1" dirty="0">
                <a:latin typeface="Arial Rounded MT Bold" pitchFamily="34" charset="0"/>
              </a:rPr>
              <a:t>slag. </a:t>
            </a:r>
            <a:r>
              <a:rPr lang="en-US" sz="1800" dirty="0">
                <a:latin typeface="Arial Rounded MT Bold" pitchFamily="34" charset="0"/>
              </a:rPr>
              <a:t>Slag </a:t>
            </a:r>
            <a:r>
              <a:rPr lang="en-US" sz="1800" dirty="0" err="1">
                <a:latin typeface="Arial Rounded MT Bold" pitchFamily="34" charset="0"/>
              </a:rPr>
              <a:t>tersebut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kemudian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diangkut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menuju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tempat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penimbunan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sampah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setelah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logam</a:t>
            </a:r>
            <a:r>
              <a:rPr lang="en-US" sz="1800" dirty="0">
                <a:latin typeface="Arial Rounded MT Bold" pitchFamily="34" charset="0"/>
              </a:rPr>
              <a:t> yang </a:t>
            </a:r>
            <a:r>
              <a:rPr lang="en-US" sz="1800" dirty="0" err="1">
                <a:latin typeface="Arial Rounded MT Bold" pitchFamily="34" charset="0"/>
              </a:rPr>
              <a:t>terkandung</a:t>
            </a:r>
            <a:r>
              <a:rPr lang="en-US" sz="1800" dirty="0">
                <a:latin typeface="Arial Rounded MT Bold" pitchFamily="34" charset="0"/>
              </a:rPr>
              <a:t> di </a:t>
            </a:r>
            <a:r>
              <a:rPr lang="en-US" sz="1800" dirty="0" err="1">
                <a:latin typeface="Arial Rounded MT Bold" pitchFamily="34" charset="0"/>
              </a:rPr>
              <a:t>dalamnya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dipisahkan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untuk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didaur</a:t>
            </a:r>
            <a:r>
              <a:rPr lang="en-US" sz="1800" dirty="0">
                <a:latin typeface="Arial Rounded MT Bold" pitchFamily="34" charset="0"/>
              </a:rPr>
              <a:t> </a:t>
            </a:r>
            <a:r>
              <a:rPr lang="en-US" sz="1800" dirty="0" err="1">
                <a:latin typeface="Arial Rounded MT Bold" pitchFamily="34" charset="0"/>
              </a:rPr>
              <a:t>ulang</a:t>
            </a:r>
            <a:r>
              <a:rPr lang="en-US" sz="1800" dirty="0">
                <a:latin typeface="Arial Rounded MT Bold" pitchFamily="34" charset="0"/>
              </a:rPr>
              <a:t>.</a:t>
            </a:r>
          </a:p>
          <a:p>
            <a:endParaRPr lang="en-US" sz="1800" dirty="0">
              <a:latin typeface="Arial Rounded MT Bold" pitchFamily="34" charset="0"/>
            </a:endParaRPr>
          </a:p>
          <a:p>
            <a:endParaRPr lang="en-US" sz="1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6984776" cy="38236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 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2.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Produksi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uap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panas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listrik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" name="Content Placeholder 4" descr="Description: Produksi uap panas (Sumber: Sysav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808312" cy="3672408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95936" y="2276872"/>
            <a:ext cx="4752528" cy="3960440"/>
          </a:xfrm>
        </p:spPr>
        <p:txBody>
          <a:bodyPr>
            <a:normAutofit/>
          </a:bodyPr>
          <a:lstStyle/>
          <a:p>
            <a:r>
              <a:rPr lang="en-US" sz="1600" dirty="0"/>
              <a:t>Gas yang </a:t>
            </a:r>
            <a:r>
              <a:rPr lang="en-US" sz="1600" dirty="0" err="1"/>
              <a:t>dihasilkan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pembakaran</a:t>
            </a:r>
            <a:r>
              <a:rPr lang="en-US" sz="1600" dirty="0"/>
              <a:t> </a:t>
            </a:r>
            <a:r>
              <a:rPr lang="en-US" sz="1600" dirty="0" err="1"/>
              <a:t>tungku</a:t>
            </a:r>
            <a:r>
              <a:rPr lang="en-US" sz="1600" dirty="0"/>
              <a:t> </a:t>
            </a:r>
            <a:r>
              <a:rPr lang="en-US" sz="1600" dirty="0" err="1"/>
              <a:t>naik</a:t>
            </a:r>
            <a:r>
              <a:rPr lang="en-US" sz="1600" dirty="0"/>
              <a:t> </a:t>
            </a:r>
            <a:r>
              <a:rPr lang="en-US" sz="1600" dirty="0" err="1"/>
              <a:t>menuju</a:t>
            </a:r>
            <a:r>
              <a:rPr lang="en-US" sz="1600" dirty="0"/>
              <a:t> </a:t>
            </a:r>
            <a:r>
              <a:rPr lang="en-US" sz="1600" dirty="0" smtClean="0"/>
              <a:t>boiler (5). </a:t>
            </a:r>
            <a:r>
              <a:rPr lang="en-US" sz="1600" dirty="0" err="1"/>
              <a:t>Uap</a:t>
            </a:r>
            <a:r>
              <a:rPr lang="en-US" sz="1600" dirty="0"/>
              <a:t> </a:t>
            </a:r>
            <a:r>
              <a:rPr lang="en-US" sz="1600" dirty="0" err="1"/>
              <a:t>panas</a:t>
            </a:r>
            <a:r>
              <a:rPr lang="en-US" sz="1600" dirty="0"/>
              <a:t> </a:t>
            </a:r>
            <a:r>
              <a:rPr lang="en-US" sz="1600" dirty="0" err="1"/>
              <a:t>dihasilkan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mensirkulasikan</a:t>
            </a:r>
            <a:r>
              <a:rPr lang="en-US" sz="1600" dirty="0"/>
              <a:t> air </a:t>
            </a:r>
            <a:r>
              <a:rPr lang="en-US" sz="1600" dirty="0" err="1"/>
              <a:t>melalui</a:t>
            </a:r>
            <a:r>
              <a:rPr lang="en-US" sz="1600" dirty="0"/>
              <a:t> boiler </a:t>
            </a:r>
            <a:r>
              <a:rPr lang="en-US" sz="1600" dirty="0" err="1"/>
              <a:t>tersebut</a:t>
            </a:r>
            <a:r>
              <a:rPr lang="en-US" sz="1600" dirty="0"/>
              <a:t>. </a:t>
            </a:r>
            <a:r>
              <a:rPr lang="en-US" sz="1600" dirty="0" err="1"/>
              <a:t>Uap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boiler </a:t>
            </a:r>
            <a:r>
              <a:rPr lang="en-US" sz="1600" dirty="0" err="1"/>
              <a:t>mencapai</a:t>
            </a:r>
            <a:r>
              <a:rPr lang="en-US" sz="1600" dirty="0"/>
              <a:t> </a:t>
            </a:r>
            <a:r>
              <a:rPr lang="en-US" sz="1600" dirty="0" err="1"/>
              <a:t>suhu</a:t>
            </a:r>
            <a:r>
              <a:rPr lang="en-US" sz="1600" dirty="0"/>
              <a:t> 400 </a:t>
            </a:r>
            <a:r>
              <a:rPr lang="en-US" sz="1600" dirty="0" err="1"/>
              <a:t>derajat</a:t>
            </a:r>
            <a:r>
              <a:rPr lang="en-US" sz="1600" dirty="0"/>
              <a:t> </a:t>
            </a:r>
            <a:r>
              <a:rPr lang="en-US" sz="1600" dirty="0" err="1"/>
              <a:t>Celcius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tekanan</a:t>
            </a:r>
            <a:r>
              <a:rPr lang="en-US" sz="1600" dirty="0"/>
              <a:t> 40 bar,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setara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40 kali </a:t>
            </a:r>
            <a:r>
              <a:rPr lang="en-US" sz="1600" dirty="0" err="1"/>
              <a:t>tekanan</a:t>
            </a:r>
            <a:r>
              <a:rPr lang="en-US" sz="1600" dirty="0"/>
              <a:t> normal </a:t>
            </a:r>
            <a:r>
              <a:rPr lang="en-US" sz="1600" dirty="0" err="1"/>
              <a:t>atmosfer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Uap</a:t>
            </a:r>
            <a:r>
              <a:rPr lang="en-US" sz="1600" dirty="0"/>
              <a:t> </a:t>
            </a:r>
            <a:r>
              <a:rPr lang="en-US" sz="1600" dirty="0" err="1"/>
              <a:t>bertekanan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di </a:t>
            </a:r>
            <a:r>
              <a:rPr lang="en-US" sz="1600" dirty="0" err="1"/>
              <a:t>ekspansikan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smtClean="0"/>
              <a:t>turbine (6)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memutar</a:t>
            </a:r>
            <a:r>
              <a:rPr lang="en-US" sz="1600" dirty="0"/>
              <a:t> generator </a:t>
            </a:r>
            <a:r>
              <a:rPr lang="en-US" sz="1600" dirty="0" smtClean="0"/>
              <a:t>(7) yang </a:t>
            </a:r>
            <a:r>
              <a:rPr lang="en-US" sz="1600" dirty="0" err="1"/>
              <a:t>menghasilkan</a:t>
            </a:r>
            <a:r>
              <a:rPr lang="en-US" sz="1600" dirty="0"/>
              <a:t> </a:t>
            </a:r>
            <a:r>
              <a:rPr lang="en-US" sz="1600" dirty="0" err="1"/>
              <a:t>listrik.Setelah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turbine </a:t>
            </a:r>
            <a:r>
              <a:rPr lang="en-US" sz="1600" dirty="0" err="1"/>
              <a:t>uap</a:t>
            </a:r>
            <a:r>
              <a:rPr lang="en-US" sz="1600" dirty="0"/>
              <a:t> </a:t>
            </a:r>
            <a:r>
              <a:rPr lang="en-US" sz="1600" dirty="0" err="1"/>
              <a:t>panas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dialirkan</a:t>
            </a:r>
            <a:r>
              <a:rPr lang="en-US" sz="1600" dirty="0"/>
              <a:t> </a:t>
            </a:r>
            <a:r>
              <a:rPr lang="en-US" sz="1600" dirty="0" err="1"/>
              <a:t>menuju</a:t>
            </a:r>
            <a:r>
              <a:rPr lang="en-US" sz="1600" dirty="0"/>
              <a:t> </a:t>
            </a:r>
            <a:r>
              <a:rPr lang="en-US" sz="1600" dirty="0" err="1" smtClean="0"/>
              <a:t>kondensator</a:t>
            </a:r>
            <a:r>
              <a:rPr lang="en-US" sz="1600" dirty="0" smtClean="0"/>
              <a:t> (8). </a:t>
            </a:r>
            <a:r>
              <a:rPr lang="en-US" sz="1600" dirty="0"/>
              <a:t>Di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kondesator</a:t>
            </a:r>
            <a:r>
              <a:rPr lang="en-US" sz="1600" dirty="0"/>
              <a:t> </a:t>
            </a:r>
            <a:r>
              <a:rPr lang="en-US" sz="1600" dirty="0" err="1"/>
              <a:t>uap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berubah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air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mengalirkan</a:t>
            </a:r>
            <a:r>
              <a:rPr lang="en-US" sz="1600" dirty="0"/>
              <a:t> air </a:t>
            </a:r>
            <a:r>
              <a:rPr lang="en-US" sz="1600" dirty="0" err="1"/>
              <a:t>dingin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luar</a:t>
            </a:r>
            <a:r>
              <a:rPr lang="en-US" sz="1600" dirty="0"/>
              <a:t>. Di </a:t>
            </a:r>
            <a:r>
              <a:rPr lang="en-US" sz="1600" dirty="0" err="1"/>
              <a:t>negara-negara</a:t>
            </a:r>
            <a:r>
              <a:rPr lang="en-US" sz="1600" dirty="0"/>
              <a:t> </a:t>
            </a:r>
            <a:r>
              <a:rPr lang="en-US" sz="1600" dirty="0" err="1"/>
              <a:t>beriklim</a:t>
            </a:r>
            <a:r>
              <a:rPr lang="en-US" sz="1600" dirty="0"/>
              <a:t> </a:t>
            </a:r>
            <a:r>
              <a:rPr lang="en-US" sz="1600" dirty="0" err="1"/>
              <a:t>dingin</a:t>
            </a:r>
            <a:r>
              <a:rPr lang="en-US" sz="1600" dirty="0"/>
              <a:t> air </a:t>
            </a:r>
            <a:r>
              <a:rPr lang="en-US" sz="1600" dirty="0" err="1"/>
              <a:t>pendingin</a:t>
            </a:r>
            <a:r>
              <a:rPr lang="en-US" sz="1600" dirty="0"/>
              <a:t> </a:t>
            </a:r>
            <a:r>
              <a:rPr lang="en-US" sz="1600" dirty="0" err="1"/>
              <a:t>kondensor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dimanfaatkan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pemanas</a:t>
            </a:r>
            <a:r>
              <a:rPr lang="en-US" sz="1600" dirty="0"/>
              <a:t> </a:t>
            </a:r>
            <a:r>
              <a:rPr lang="en-US" sz="1600" dirty="0" err="1"/>
              <a:t>rumah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419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840760" cy="491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3.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Pembersihan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gas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buang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presipitator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statik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" name="Content Placeholder 4" descr="Description: Pembersihan gas buang (Sumber: Sysav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1944216" cy="2664296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1840" y="2276872"/>
            <a:ext cx="5688632" cy="3240360"/>
          </a:xfrm>
        </p:spPr>
        <p:txBody>
          <a:bodyPr>
            <a:normAutofit/>
          </a:bodyPr>
          <a:lstStyle/>
          <a:p>
            <a:pPr algn="just"/>
            <a:r>
              <a:rPr lang="en-US" sz="1600" dirty="0"/>
              <a:t>Ada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pembersihan</a:t>
            </a:r>
            <a:r>
              <a:rPr lang="en-US" sz="1600" dirty="0"/>
              <a:t> gas </a:t>
            </a:r>
            <a:r>
              <a:rPr lang="en-US" sz="1600" dirty="0" err="1"/>
              <a:t>buang</a:t>
            </a:r>
            <a:r>
              <a:rPr lang="en-US" sz="1600" dirty="0"/>
              <a:t>.</a:t>
            </a:r>
          </a:p>
          <a:p>
            <a:pPr algn="just"/>
            <a:r>
              <a:rPr lang="en-US" sz="1600" dirty="0" err="1"/>
              <a:t>Pertama</a:t>
            </a:r>
            <a:r>
              <a:rPr lang="en-US" sz="1600" dirty="0"/>
              <a:t>, gas </a:t>
            </a:r>
            <a:r>
              <a:rPr lang="en-US" sz="1600" dirty="0" err="1"/>
              <a:t>buang</a:t>
            </a:r>
            <a:r>
              <a:rPr lang="en-US" sz="1600" dirty="0"/>
              <a:t> </a:t>
            </a:r>
            <a:r>
              <a:rPr lang="en-US" sz="1600" dirty="0" err="1"/>
              <a:t>dialirkan</a:t>
            </a:r>
            <a:r>
              <a:rPr lang="en-US" sz="1600" dirty="0"/>
              <a:t> </a:t>
            </a:r>
            <a:r>
              <a:rPr lang="en-US" sz="1600" dirty="0" err="1"/>
              <a:t>menuju</a:t>
            </a:r>
            <a:r>
              <a:rPr lang="en-US" sz="1600" dirty="0"/>
              <a:t> </a:t>
            </a:r>
            <a:r>
              <a:rPr lang="en-US" sz="1600" dirty="0" err="1"/>
              <a:t>presipitator</a:t>
            </a:r>
            <a:r>
              <a:rPr lang="en-US" sz="1600" dirty="0"/>
              <a:t> </a:t>
            </a:r>
            <a:r>
              <a:rPr lang="en-US" sz="1600" dirty="0" err="1"/>
              <a:t>elektrostatik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memisahkan</a:t>
            </a:r>
            <a:r>
              <a:rPr lang="en-US" sz="1600" dirty="0"/>
              <a:t> </a:t>
            </a:r>
            <a:r>
              <a:rPr lang="en-US" sz="1600" dirty="0" err="1"/>
              <a:t>sebagain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debu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gas </a:t>
            </a:r>
            <a:r>
              <a:rPr lang="en-US" sz="1600" dirty="0" err="1"/>
              <a:t>buang</a:t>
            </a:r>
            <a:r>
              <a:rPr lang="en-US" sz="1600" dirty="0"/>
              <a:t>. </a:t>
            </a:r>
            <a:endParaRPr lang="en-US" sz="1600" dirty="0" smtClean="0"/>
          </a:p>
          <a:p>
            <a:pPr algn="just"/>
            <a:r>
              <a:rPr lang="en-US" sz="1600" dirty="0" smtClean="0"/>
              <a:t>Cara </a:t>
            </a:r>
            <a:r>
              <a:rPr lang="en-US" sz="1600" dirty="0" err="1"/>
              <a:t>kerjanya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: </a:t>
            </a:r>
            <a:endParaRPr lang="en-US" sz="1600" dirty="0" smtClean="0"/>
          </a:p>
          <a:p>
            <a:pPr marL="395288" indent="-395288" algn="just"/>
            <a:r>
              <a:rPr lang="en-US" sz="1600" dirty="0" smtClean="0"/>
              <a:t>(</a:t>
            </a:r>
            <a:r>
              <a:rPr lang="en-US" sz="1600" dirty="0"/>
              <a:t>a</a:t>
            </a:r>
            <a:r>
              <a:rPr lang="en-US" sz="1600" dirty="0" smtClean="0"/>
              <a:t>)	 </a:t>
            </a:r>
            <a:r>
              <a:rPr lang="en-US" sz="1600" dirty="0" err="1"/>
              <a:t>Elektroda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filter gas </a:t>
            </a:r>
            <a:r>
              <a:rPr lang="en-US" sz="1600" dirty="0" err="1"/>
              <a:t>buang</a:t>
            </a:r>
            <a:r>
              <a:rPr lang="en-US" sz="1600" dirty="0"/>
              <a:t> </a:t>
            </a:r>
            <a:r>
              <a:rPr lang="en-US" sz="1600" dirty="0" err="1"/>
              <a:t>memberi</a:t>
            </a:r>
            <a:r>
              <a:rPr lang="en-US" sz="1600" dirty="0"/>
              <a:t> </a:t>
            </a:r>
            <a:r>
              <a:rPr lang="en-US" sz="1600" dirty="0" err="1"/>
              <a:t>muatan</a:t>
            </a:r>
            <a:r>
              <a:rPr lang="en-US" sz="1600" dirty="0"/>
              <a:t> </a:t>
            </a:r>
            <a:r>
              <a:rPr lang="en-US" sz="1600" dirty="0" err="1"/>
              <a:t>negatif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partikulat-partikulat</a:t>
            </a:r>
            <a:r>
              <a:rPr lang="en-US" sz="1600" dirty="0"/>
              <a:t> </a:t>
            </a:r>
            <a:r>
              <a:rPr lang="en-US" sz="1600" dirty="0" err="1"/>
              <a:t>debu</a:t>
            </a:r>
            <a:r>
              <a:rPr lang="en-US" sz="1600" dirty="0"/>
              <a:t>. </a:t>
            </a:r>
            <a:endParaRPr lang="en-US" sz="1600" dirty="0" smtClean="0"/>
          </a:p>
          <a:p>
            <a:pPr marL="395288" indent="-395288" algn="just"/>
            <a:r>
              <a:rPr lang="en-US" sz="1600" dirty="0" smtClean="0"/>
              <a:t>(</a:t>
            </a:r>
            <a:r>
              <a:rPr lang="en-US" sz="1600" dirty="0"/>
              <a:t>b) </a:t>
            </a:r>
            <a:r>
              <a:rPr lang="en-US" sz="1600" dirty="0" smtClean="0"/>
              <a:t>	</a:t>
            </a:r>
            <a:r>
              <a:rPr lang="en-US" sz="1600" dirty="0" err="1" smtClean="0"/>
              <a:t>Partkel-partikel</a:t>
            </a:r>
            <a:r>
              <a:rPr lang="en-US" sz="1600" dirty="0" smtClean="0"/>
              <a:t> </a:t>
            </a:r>
            <a:r>
              <a:rPr lang="en-US" sz="1600" dirty="0" err="1"/>
              <a:t>debu</a:t>
            </a:r>
            <a:r>
              <a:rPr lang="en-US" sz="1600" dirty="0"/>
              <a:t> </a:t>
            </a:r>
            <a:r>
              <a:rPr lang="en-US" sz="1600" dirty="0" err="1"/>
              <a:t>bermuatan</a:t>
            </a:r>
            <a:r>
              <a:rPr lang="en-US" sz="1600" dirty="0"/>
              <a:t> </a:t>
            </a:r>
            <a:r>
              <a:rPr lang="en-US" sz="1600" dirty="0" err="1"/>
              <a:t>negatif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selanjutnya</a:t>
            </a:r>
            <a:r>
              <a:rPr lang="en-US" sz="1600" dirty="0"/>
              <a:t> </a:t>
            </a:r>
            <a:r>
              <a:rPr lang="en-US" sz="1600" dirty="0" err="1"/>
              <a:t>terperangkap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lempengan</a:t>
            </a:r>
            <a:r>
              <a:rPr lang="en-US" sz="1600" dirty="0"/>
              <a:t> metal yang </a:t>
            </a:r>
            <a:r>
              <a:rPr lang="en-US" sz="1600" dirty="0" err="1"/>
              <a:t>bermuatan</a:t>
            </a:r>
            <a:r>
              <a:rPr lang="en-US" sz="1600" dirty="0"/>
              <a:t> </a:t>
            </a:r>
            <a:r>
              <a:rPr lang="en-US" sz="1600" dirty="0" err="1"/>
              <a:t>positif</a:t>
            </a:r>
            <a:r>
              <a:rPr lang="en-US" sz="1600" dirty="0"/>
              <a:t>. </a:t>
            </a:r>
            <a:endParaRPr lang="en-US" sz="1600" dirty="0" smtClean="0"/>
          </a:p>
          <a:p>
            <a:pPr marL="395288" indent="-395288" algn="just"/>
            <a:r>
              <a:rPr lang="en-US" sz="1600" dirty="0" smtClean="0"/>
              <a:t>(</a:t>
            </a:r>
            <a:r>
              <a:rPr lang="en-US" sz="1600" dirty="0"/>
              <a:t>c) </a:t>
            </a:r>
            <a:r>
              <a:rPr lang="en-US" sz="1600" dirty="0" smtClean="0"/>
              <a:t>	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/>
              <a:t>getaran</a:t>
            </a:r>
            <a:r>
              <a:rPr lang="en-US" sz="1600" dirty="0"/>
              <a:t> </a:t>
            </a:r>
            <a:r>
              <a:rPr lang="en-US" sz="1600" dirty="0" err="1"/>
              <a:t>mekanik</a:t>
            </a:r>
            <a:r>
              <a:rPr lang="en-US" sz="1600" dirty="0"/>
              <a:t>, </a:t>
            </a:r>
            <a:r>
              <a:rPr lang="en-US" sz="1600" dirty="0" err="1"/>
              <a:t>partikel-partikel</a:t>
            </a:r>
            <a:r>
              <a:rPr lang="en-US" sz="1600" dirty="0"/>
              <a:t> </a:t>
            </a:r>
            <a:r>
              <a:rPr lang="en-US" sz="1600" dirty="0" err="1"/>
              <a:t>debu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jatuh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dikumpulkan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silo.</a:t>
            </a:r>
          </a:p>
        </p:txBody>
      </p:sp>
    </p:spTree>
    <p:extLst>
      <p:ext uri="{BB962C8B-B14F-4D97-AF65-F5344CB8AC3E}">
        <p14:creationId xmlns:p14="http://schemas.microsoft.com/office/powerpoint/2010/main" val="286222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048672" cy="4320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4.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Pembersihan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gas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buang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scrubber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" name="Content Placeholder 4" descr="Description: Scrubber (Sumber: Sysav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2448272" cy="2736304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5896" y="2060848"/>
            <a:ext cx="5040560" cy="3528392"/>
          </a:xfrm>
        </p:spPr>
        <p:txBody>
          <a:bodyPr>
            <a:noAutofit/>
          </a:bodyPr>
          <a:lstStyle/>
          <a:p>
            <a:pPr algn="just"/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selanjutnya</a:t>
            </a:r>
            <a:r>
              <a:rPr lang="en-US" sz="1600" dirty="0"/>
              <a:t>, gas </a:t>
            </a:r>
            <a:r>
              <a:rPr lang="en-US" sz="1600" dirty="0" err="1"/>
              <a:t>buang</a:t>
            </a:r>
            <a:r>
              <a:rPr lang="en-US" sz="1600" dirty="0"/>
              <a:t> </a:t>
            </a:r>
            <a:r>
              <a:rPr lang="en-US" sz="1600" dirty="0" err="1"/>
              <a:t>dibersihkan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/>
              <a:t>air. Hal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menyemprotkan</a:t>
            </a:r>
            <a:r>
              <a:rPr lang="en-US" sz="1600" dirty="0"/>
              <a:t> </a:t>
            </a:r>
            <a:r>
              <a:rPr lang="en-US" sz="1600" dirty="0" err="1"/>
              <a:t>butiran-butiran</a:t>
            </a:r>
            <a:r>
              <a:rPr lang="en-US" sz="1600" dirty="0"/>
              <a:t> air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i="1" dirty="0"/>
              <a:t>nozzle. </a:t>
            </a:r>
            <a:endParaRPr lang="en-US" sz="1600" i="1" dirty="0" smtClean="0"/>
          </a:p>
          <a:p>
            <a:pPr algn="just"/>
            <a:r>
              <a:rPr lang="en-US" sz="1600" dirty="0" smtClean="0"/>
              <a:t>Air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mengandung</a:t>
            </a:r>
            <a:r>
              <a:rPr lang="en-US" sz="1600" dirty="0"/>
              <a:t> </a:t>
            </a:r>
            <a:r>
              <a:rPr lang="en-US" sz="1600" dirty="0" err="1"/>
              <a:t>zat-zat</a:t>
            </a:r>
            <a:r>
              <a:rPr lang="en-US" sz="1600" dirty="0"/>
              <a:t> </a:t>
            </a:r>
            <a:r>
              <a:rPr lang="en-US" sz="1600" dirty="0" err="1"/>
              <a:t>kimia</a:t>
            </a:r>
            <a:r>
              <a:rPr lang="en-US" sz="1600" dirty="0"/>
              <a:t> </a:t>
            </a:r>
            <a:r>
              <a:rPr lang="en-US" sz="1600" dirty="0" err="1"/>
              <a:t>aktif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 yang </a:t>
            </a:r>
            <a:r>
              <a:rPr lang="en-US" sz="1600" dirty="0" err="1"/>
              <a:t>bereaksi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kontaminan</a:t>
            </a:r>
            <a:r>
              <a:rPr lang="en-US" sz="1600" dirty="0"/>
              <a:t> yang </a:t>
            </a:r>
            <a:r>
              <a:rPr lang="en-US" sz="1600" dirty="0" err="1"/>
              <a:t>terkandung</a:t>
            </a:r>
            <a:r>
              <a:rPr lang="en-US" sz="1600" dirty="0"/>
              <a:t> di </a:t>
            </a:r>
            <a:r>
              <a:rPr lang="en-US" sz="1600" dirty="0" err="1"/>
              <a:t>dalam</a:t>
            </a:r>
            <a:r>
              <a:rPr lang="en-US" sz="1600" dirty="0"/>
              <a:t> gas </a:t>
            </a:r>
            <a:r>
              <a:rPr lang="en-US" sz="1600" dirty="0" err="1"/>
              <a:t>buang</a:t>
            </a:r>
            <a:r>
              <a:rPr lang="en-US" sz="1600" dirty="0"/>
              <a:t>. </a:t>
            </a:r>
            <a:r>
              <a:rPr lang="en-US" sz="1600" dirty="0" err="1"/>
              <a:t>Reaksi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 smtClean="0"/>
              <a:t>merangkap</a:t>
            </a:r>
            <a:r>
              <a:rPr lang="en-US" sz="1600" dirty="0" smtClean="0"/>
              <a:t> </a:t>
            </a:r>
            <a:r>
              <a:rPr lang="en-US" sz="1600" dirty="0" err="1"/>
              <a:t>kontaminan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gas </a:t>
            </a:r>
            <a:r>
              <a:rPr lang="en-US" sz="1600" dirty="0" err="1"/>
              <a:t>buang</a:t>
            </a:r>
            <a:r>
              <a:rPr lang="en-US" sz="1600" dirty="0"/>
              <a:t>.</a:t>
            </a:r>
          </a:p>
          <a:p>
            <a:pPr algn="just"/>
            <a:r>
              <a:rPr lang="en-US" sz="1600" dirty="0" err="1"/>
              <a:t>Scruber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</a:t>
            </a:r>
            <a:r>
              <a:rPr lang="en-US" sz="1600" dirty="0" smtClean="0"/>
              <a:t>(12) </a:t>
            </a:r>
            <a:r>
              <a:rPr lang="en-US" sz="1600" dirty="0" err="1" smtClean="0"/>
              <a:t>memisahkan</a:t>
            </a:r>
            <a:r>
              <a:rPr lang="en-US" sz="1600" dirty="0" smtClean="0"/>
              <a:t> </a:t>
            </a:r>
            <a:r>
              <a:rPr lang="en-US" sz="1600" dirty="0" err="1"/>
              <a:t>logam</a:t>
            </a:r>
            <a:r>
              <a:rPr lang="en-US" sz="1600" dirty="0"/>
              <a:t> </a:t>
            </a:r>
            <a:r>
              <a:rPr lang="en-US" sz="1600" dirty="0" err="1"/>
              <a:t>berat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asam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gas </a:t>
            </a:r>
            <a:r>
              <a:rPr lang="en-US" sz="1600" dirty="0" err="1"/>
              <a:t>buang</a:t>
            </a:r>
            <a:r>
              <a:rPr lang="en-US" sz="1600" dirty="0"/>
              <a:t>. Scrubber yang </a:t>
            </a:r>
            <a:r>
              <a:rPr lang="en-US" sz="1600" dirty="0" err="1" smtClean="0"/>
              <a:t>kedua</a:t>
            </a:r>
            <a:r>
              <a:rPr lang="en-US" sz="1600" dirty="0" smtClean="0"/>
              <a:t> (13)  </a:t>
            </a:r>
            <a:r>
              <a:rPr lang="en-US" sz="1600" dirty="0" err="1"/>
              <a:t>memisahkan</a:t>
            </a:r>
            <a:r>
              <a:rPr lang="en-US" sz="1600" dirty="0"/>
              <a:t> sulfur </a:t>
            </a:r>
            <a:r>
              <a:rPr lang="en-US" sz="1600" dirty="0" err="1"/>
              <a:t>oxida</a:t>
            </a:r>
            <a:r>
              <a:rPr lang="en-US" sz="1600" dirty="0"/>
              <a:t> (</a:t>
            </a:r>
            <a:r>
              <a:rPr lang="en-US" sz="1600" dirty="0" err="1"/>
              <a:t>SOx</a:t>
            </a:r>
            <a:r>
              <a:rPr lang="en-US" sz="1600" dirty="0"/>
              <a:t>). Dan scrubber </a:t>
            </a:r>
            <a:r>
              <a:rPr lang="en-US" sz="1600" dirty="0" err="1" smtClean="0"/>
              <a:t>terakhir</a:t>
            </a:r>
            <a:r>
              <a:rPr lang="en-US" sz="1600" dirty="0" smtClean="0"/>
              <a:t> (1$)  </a:t>
            </a:r>
            <a:r>
              <a:rPr lang="en-US" sz="1600" dirty="0" err="1"/>
              <a:t>sisa-sia</a:t>
            </a:r>
            <a:r>
              <a:rPr lang="en-US" sz="1600" dirty="0"/>
              <a:t> </a:t>
            </a:r>
            <a:r>
              <a:rPr lang="en-US" sz="1600" dirty="0" err="1"/>
              <a:t>kontaminan</a:t>
            </a:r>
            <a:r>
              <a:rPr lang="en-US" sz="1600" dirty="0"/>
              <a:t> </a:t>
            </a:r>
            <a:r>
              <a:rPr lang="en-US" sz="1600" dirty="0" err="1"/>
              <a:t>dipisahkan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selanjutnya</a:t>
            </a:r>
            <a:r>
              <a:rPr lang="en-US" sz="1600" dirty="0"/>
              <a:t> gas </a:t>
            </a:r>
            <a:r>
              <a:rPr lang="en-US" sz="1600" dirty="0" err="1"/>
              <a:t>buang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dikondensasikan</a:t>
            </a:r>
            <a:r>
              <a:rPr lang="en-US" sz="1600" dirty="0"/>
              <a:t>. </a:t>
            </a:r>
            <a:r>
              <a:rPr lang="en-US" sz="1600" dirty="0" err="1"/>
              <a:t>Selanjutnya</a:t>
            </a:r>
            <a:r>
              <a:rPr lang="en-US" sz="1600" dirty="0"/>
              <a:t> </a:t>
            </a:r>
            <a:r>
              <a:rPr lang="en-US" sz="1600" dirty="0" err="1"/>
              <a:t>sisa</a:t>
            </a:r>
            <a:r>
              <a:rPr lang="en-US" sz="1600" dirty="0"/>
              <a:t> </a:t>
            </a:r>
            <a:r>
              <a:rPr lang="en-US" sz="1600" dirty="0" err="1"/>
              <a:t>panas</a:t>
            </a:r>
            <a:r>
              <a:rPr lang="en-US" sz="1600" dirty="0"/>
              <a:t> yang </a:t>
            </a:r>
            <a:r>
              <a:rPr lang="en-US" sz="1600" dirty="0" err="1"/>
              <a:t>terkandng</a:t>
            </a:r>
            <a:r>
              <a:rPr lang="en-US" sz="1600" dirty="0"/>
              <a:t> di </a:t>
            </a:r>
            <a:r>
              <a:rPr lang="en-US" sz="1600" dirty="0" err="1"/>
              <a:t>dalam</a:t>
            </a:r>
            <a:r>
              <a:rPr lang="en-US" sz="1600" dirty="0"/>
              <a:t> gas </a:t>
            </a:r>
            <a:r>
              <a:rPr lang="en-US" sz="1600" dirty="0" err="1"/>
              <a:t>buang</a:t>
            </a:r>
            <a:r>
              <a:rPr lang="en-US" sz="1600" dirty="0"/>
              <a:t> </a:t>
            </a:r>
            <a:r>
              <a:rPr lang="en-US" sz="1600" dirty="0" err="1"/>
              <a:t>diekstraksi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i="1" dirty="0"/>
              <a:t>heat pump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29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4618856" cy="38236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Filter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elektroventuri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katalis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</p:txBody>
      </p:sp>
      <p:pic>
        <p:nvPicPr>
          <p:cNvPr id="5" name="Content Placeholder 4" descr="Description: Penyaring elektroventuri (Sumber: SysAv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2736304" cy="2808312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1880" y="2060848"/>
            <a:ext cx="5256584" cy="3888432"/>
          </a:xfrm>
        </p:spPr>
        <p:txBody>
          <a:bodyPr>
            <a:noAutofit/>
          </a:bodyPr>
          <a:lstStyle/>
          <a:p>
            <a:pPr algn="just"/>
            <a:r>
              <a:rPr lang="en-US" sz="1600" dirty="0" err="1"/>
              <a:t>Setelah</a:t>
            </a:r>
            <a:r>
              <a:rPr lang="en-US" sz="1600" dirty="0"/>
              <a:t> proses scrubbing, </a:t>
            </a:r>
            <a:r>
              <a:rPr lang="en-US" sz="1600" dirty="0" err="1"/>
              <a:t>sisa</a:t>
            </a:r>
            <a:r>
              <a:rPr lang="en-US" sz="1600" dirty="0"/>
              <a:t> </a:t>
            </a:r>
            <a:r>
              <a:rPr lang="en-US" sz="1600" dirty="0" err="1"/>
              <a:t>debu</a:t>
            </a:r>
            <a:r>
              <a:rPr lang="en-US" sz="1600" dirty="0"/>
              <a:t> </a:t>
            </a:r>
            <a:r>
              <a:rPr lang="en-US" sz="1600" dirty="0" err="1"/>
              <a:t>dibersihkan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filter </a:t>
            </a:r>
            <a:r>
              <a:rPr lang="en-US" sz="1600" dirty="0" err="1"/>
              <a:t>elektroventuri</a:t>
            </a:r>
            <a:r>
              <a:rPr lang="en-US" sz="1600" dirty="0"/>
              <a:t>. </a:t>
            </a:r>
            <a:r>
              <a:rPr lang="en-US" sz="1600" dirty="0" err="1"/>
              <a:t>Prinsip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elektroventuri</a:t>
            </a:r>
            <a:r>
              <a:rPr lang="en-US" sz="1600" dirty="0"/>
              <a:t> </a:t>
            </a:r>
            <a:r>
              <a:rPr lang="en-US" sz="1600" dirty="0" err="1"/>
              <a:t>mirip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filter </a:t>
            </a:r>
            <a:r>
              <a:rPr lang="en-US" sz="1600" dirty="0" err="1"/>
              <a:t>elektrostatik</a:t>
            </a:r>
            <a:r>
              <a:rPr lang="en-US" sz="1600" dirty="0"/>
              <a:t>, </a:t>
            </a:r>
            <a:r>
              <a:rPr lang="en-US" sz="1600" dirty="0" err="1"/>
              <a:t>bedanya</a:t>
            </a:r>
            <a:r>
              <a:rPr lang="en-US" sz="1600" dirty="0"/>
              <a:t> </a:t>
            </a:r>
            <a:r>
              <a:rPr lang="en-US" sz="1600" dirty="0" err="1"/>
              <a:t>elektroventuri</a:t>
            </a:r>
            <a:r>
              <a:rPr lang="en-US" sz="1600" dirty="0"/>
              <a:t> </a:t>
            </a:r>
            <a:r>
              <a:rPr lang="en-US" sz="1600" dirty="0" err="1"/>
              <a:t>beroperasi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err="1"/>
              <a:t>basah</a:t>
            </a:r>
            <a:r>
              <a:rPr lang="en-US" sz="1600" dirty="0"/>
              <a:t>. </a:t>
            </a:r>
            <a:r>
              <a:rPr lang="en-US" sz="1600" dirty="0" err="1"/>
              <a:t>Partikel</a:t>
            </a:r>
            <a:r>
              <a:rPr lang="en-US" sz="1600" dirty="0"/>
              <a:t> </a:t>
            </a:r>
            <a:r>
              <a:rPr lang="en-US" sz="1600" dirty="0" err="1"/>
              <a:t>debu</a:t>
            </a:r>
            <a:r>
              <a:rPr lang="en-US" sz="1600" dirty="0"/>
              <a:t> </a:t>
            </a:r>
            <a:r>
              <a:rPr lang="en-US" sz="1600" dirty="0" err="1" smtClean="0"/>
              <a:t>diberi</a:t>
            </a:r>
            <a:r>
              <a:rPr lang="en-US" sz="1600" dirty="0" smtClean="0"/>
              <a:t> </a:t>
            </a:r>
            <a:r>
              <a:rPr lang="en-US" sz="1600" dirty="0" err="1"/>
              <a:t>muatan</a:t>
            </a:r>
            <a:r>
              <a:rPr lang="en-US" sz="1600" dirty="0"/>
              <a:t> </a:t>
            </a:r>
            <a:r>
              <a:rPr lang="en-US" sz="1600" dirty="0" err="1"/>
              <a:t>negatif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dikumpulkan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air yang </a:t>
            </a:r>
            <a:r>
              <a:rPr lang="en-US" sz="1600" dirty="0" err="1"/>
              <a:t>bermuatan</a:t>
            </a:r>
            <a:r>
              <a:rPr lang="en-US" sz="1600" dirty="0"/>
              <a:t> </a:t>
            </a:r>
            <a:r>
              <a:rPr lang="en-US" sz="1600" dirty="0" err="1"/>
              <a:t>positif</a:t>
            </a:r>
            <a:r>
              <a:rPr lang="en-US" sz="1600" dirty="0"/>
              <a:t>.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filter </a:t>
            </a:r>
            <a:r>
              <a:rPr lang="en-US" sz="1600" dirty="0" err="1"/>
              <a:t>elektroventuri</a:t>
            </a:r>
            <a:r>
              <a:rPr lang="en-US" sz="1600" dirty="0"/>
              <a:t>, </a:t>
            </a:r>
            <a:r>
              <a:rPr lang="en-US" sz="1600" dirty="0" err="1"/>
              <a:t>kandungan</a:t>
            </a:r>
            <a:r>
              <a:rPr lang="en-US" sz="1600" dirty="0"/>
              <a:t> </a:t>
            </a:r>
            <a:r>
              <a:rPr lang="en-US" sz="1600" dirty="0" err="1"/>
              <a:t>partikel</a:t>
            </a:r>
            <a:r>
              <a:rPr lang="en-US" sz="1600" dirty="0"/>
              <a:t> </a:t>
            </a:r>
            <a:r>
              <a:rPr lang="en-US" sz="1600" dirty="0" err="1"/>
              <a:t>debu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gas </a:t>
            </a:r>
            <a:r>
              <a:rPr lang="en-US" sz="1600" dirty="0" err="1"/>
              <a:t>buang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1 </a:t>
            </a:r>
            <a:r>
              <a:rPr lang="en-US" sz="1600" dirty="0" err="1"/>
              <a:t>miligram</a:t>
            </a:r>
            <a:r>
              <a:rPr lang="en-US" sz="1600" dirty="0"/>
              <a:t> per meter </a:t>
            </a:r>
            <a:r>
              <a:rPr lang="en-US" sz="1600" dirty="0" err="1"/>
              <a:t>kubik</a:t>
            </a:r>
            <a:r>
              <a:rPr lang="en-US" sz="1600" dirty="0"/>
              <a:t>.</a:t>
            </a:r>
          </a:p>
          <a:p>
            <a:pPr algn="just"/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akhir</a:t>
            </a:r>
            <a:r>
              <a:rPr lang="en-US" sz="1600" dirty="0"/>
              <a:t> </a:t>
            </a:r>
            <a:r>
              <a:rPr lang="en-US" sz="1600" dirty="0" err="1"/>
              <a:t>pembersihan</a:t>
            </a:r>
            <a:r>
              <a:rPr lang="en-US" sz="1600" dirty="0"/>
              <a:t> gas </a:t>
            </a:r>
            <a:r>
              <a:rPr lang="en-US" sz="1600" dirty="0" err="1"/>
              <a:t>buang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katalisator</a:t>
            </a:r>
            <a:r>
              <a:rPr lang="en-US" sz="1600" dirty="0"/>
              <a:t>.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dirty="0" err="1"/>
              <a:t>utamanya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mengurangi</a:t>
            </a:r>
            <a:r>
              <a:rPr lang="en-US" sz="1600" dirty="0"/>
              <a:t> </a:t>
            </a:r>
            <a:r>
              <a:rPr lang="en-US" sz="1600" dirty="0" err="1" smtClean="0"/>
              <a:t>kandungan</a:t>
            </a:r>
            <a:r>
              <a:rPr lang="en-US" sz="1600" dirty="0" smtClean="0"/>
              <a:t> nitrogen </a:t>
            </a:r>
            <a:r>
              <a:rPr lang="en-US" sz="1600" dirty="0" err="1"/>
              <a:t>oxid</a:t>
            </a:r>
            <a:r>
              <a:rPr lang="en-US" sz="1600" dirty="0"/>
              <a:t> (</a:t>
            </a:r>
            <a:r>
              <a:rPr lang="en-US" sz="1600" dirty="0" err="1"/>
              <a:t>NOx</a:t>
            </a:r>
            <a:r>
              <a:rPr lang="en-US" sz="1600" dirty="0"/>
              <a:t>). Gas </a:t>
            </a:r>
            <a:r>
              <a:rPr lang="en-US" sz="1600" dirty="0" err="1"/>
              <a:t>buang</a:t>
            </a:r>
            <a:r>
              <a:rPr lang="en-US" sz="1600" dirty="0"/>
              <a:t> </a:t>
            </a:r>
            <a:r>
              <a:rPr lang="en-US" sz="1600" dirty="0" err="1"/>
              <a:t>dialirkan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keramik</a:t>
            </a:r>
            <a:r>
              <a:rPr lang="en-US" sz="1600" dirty="0"/>
              <a:t> </a:t>
            </a:r>
            <a:r>
              <a:rPr lang="en-US" sz="1600" dirty="0" err="1"/>
              <a:t>berporositas</a:t>
            </a:r>
            <a:r>
              <a:rPr lang="en-US" sz="1600" dirty="0"/>
              <a:t> (</a:t>
            </a:r>
            <a:r>
              <a:rPr lang="en-US" sz="1600" i="1" dirty="0"/>
              <a:t>porous</a:t>
            </a:r>
            <a:r>
              <a:rPr lang="en-US" sz="1600" dirty="0"/>
              <a:t>)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penambahan</a:t>
            </a:r>
            <a:r>
              <a:rPr lang="en-US" sz="1600" dirty="0"/>
              <a:t> air </a:t>
            </a:r>
            <a:r>
              <a:rPr lang="en-US" sz="1600" dirty="0" err="1"/>
              <a:t>amonia</a:t>
            </a:r>
            <a:r>
              <a:rPr lang="en-US" sz="1600" dirty="0"/>
              <a:t>. </a:t>
            </a:r>
            <a:r>
              <a:rPr lang="en-US" sz="1600" dirty="0" err="1"/>
              <a:t>Selanjutnya</a:t>
            </a:r>
            <a:r>
              <a:rPr lang="en-US" sz="1600" dirty="0"/>
              <a:t> nitrogen </a:t>
            </a:r>
            <a:r>
              <a:rPr lang="en-US" sz="1600" dirty="0" err="1"/>
              <a:t>oksida</a:t>
            </a:r>
            <a:r>
              <a:rPr lang="en-US" sz="1600" dirty="0"/>
              <a:t> </a:t>
            </a:r>
            <a:r>
              <a:rPr lang="en-US" sz="1600" dirty="0" err="1"/>
              <a:t>berubah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nitrogen. </a:t>
            </a:r>
            <a:r>
              <a:rPr lang="en-US" sz="1600" dirty="0" err="1"/>
              <a:t>Kemuadian</a:t>
            </a:r>
            <a:r>
              <a:rPr lang="en-US" sz="1600" dirty="0"/>
              <a:t> gas </a:t>
            </a:r>
            <a:r>
              <a:rPr lang="en-US" sz="1600" dirty="0" err="1"/>
              <a:t>buang</a:t>
            </a:r>
            <a:r>
              <a:rPr lang="en-US" sz="1600" dirty="0"/>
              <a:t> </a:t>
            </a:r>
            <a:r>
              <a:rPr lang="en-US" sz="1600" dirty="0" err="1"/>
              <a:t>dialirkan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cerobong</a:t>
            </a:r>
            <a:r>
              <a:rPr lang="en-US" sz="1600" dirty="0"/>
              <a:t> gas </a:t>
            </a:r>
            <a:r>
              <a:rPr lang="en-US" sz="1600" dirty="0" err="1"/>
              <a:t>pembuangan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908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19672" y="1196752"/>
            <a:ext cx="5472608" cy="98438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7200" dirty="0" err="1" smtClean="0">
                <a:solidFill>
                  <a:srgbClr val="FF0000"/>
                </a:solidFill>
                <a:latin typeface="Harlow Solid Italic" pitchFamily="82" charset="0"/>
              </a:rPr>
              <a:t>Pengertian</a:t>
            </a:r>
            <a:endParaRPr lang="en-US" sz="7200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71600" y="2636912"/>
            <a:ext cx="7704856" cy="244827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Pengomposan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adalah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proses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dimana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bahan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organik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mengalami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penguraian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secara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biologis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khususnya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oleh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mikroba-mikroba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yang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memanfaatkan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bahan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organik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sebagai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sumber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energi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Pengomposan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pada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dasarnya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merupakan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upaya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mengaktifkan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kegiatan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mikroba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agar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mampu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mempercepat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proses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dekomposisi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bahan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organik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Yang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dimaksud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mikroba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disini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ialah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bakteri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fungi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dan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jasad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renik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lainnya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56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4320480" cy="38236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6.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Pengolahan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air: </a:t>
            </a:r>
          </a:p>
        </p:txBody>
      </p:sp>
      <p:pic>
        <p:nvPicPr>
          <p:cNvPr id="5" name="Content Placeholder 4" descr="Description: Pengolahan air limbah (Sumber: SysAv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4608512" cy="2592288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3648" y="4941168"/>
            <a:ext cx="6408712" cy="1080120"/>
          </a:xfrm>
        </p:spPr>
        <p:txBody>
          <a:bodyPr>
            <a:normAutofit/>
          </a:bodyPr>
          <a:lstStyle/>
          <a:p>
            <a:r>
              <a:rPr lang="en-US" sz="1600" dirty="0"/>
              <a:t>Air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membersihkan</a:t>
            </a:r>
            <a:r>
              <a:rPr lang="en-US" sz="1600" dirty="0"/>
              <a:t> gas </a:t>
            </a:r>
            <a:r>
              <a:rPr lang="en-US" sz="1600" dirty="0" err="1"/>
              <a:t>buang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diolah</a:t>
            </a:r>
            <a:r>
              <a:rPr lang="en-US" sz="1600" dirty="0"/>
              <a:t> </a:t>
            </a:r>
            <a:r>
              <a:rPr lang="en-US" sz="1600" dirty="0" err="1"/>
              <a:t>dahulu</a:t>
            </a:r>
            <a:r>
              <a:rPr lang="en-US" sz="1600" dirty="0"/>
              <a:t> </a:t>
            </a:r>
            <a:r>
              <a:rPr lang="en-US" sz="1600" dirty="0" err="1"/>
              <a:t>sebelum</a:t>
            </a:r>
            <a:r>
              <a:rPr lang="en-US" sz="1600" dirty="0"/>
              <a:t> </a:t>
            </a:r>
            <a:r>
              <a:rPr lang="en-US" sz="1600" dirty="0" err="1"/>
              <a:t>dibuang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.</a:t>
            </a:r>
          </a:p>
          <a:p>
            <a:r>
              <a:rPr lang="en-US" sz="1600" dirty="0"/>
              <a:t>Kadar </a:t>
            </a:r>
            <a:r>
              <a:rPr lang="en-US" sz="1600" dirty="0" err="1"/>
              <a:t>keasaman</a:t>
            </a:r>
            <a:r>
              <a:rPr lang="en-US" sz="1600" dirty="0"/>
              <a:t> (pH) air </a:t>
            </a:r>
            <a:r>
              <a:rPr lang="en-US" sz="1600" dirty="0" err="1"/>
              <a:t>limbah</a:t>
            </a:r>
            <a:r>
              <a:rPr lang="en-US" sz="1600" dirty="0"/>
              <a:t> </a:t>
            </a:r>
            <a:r>
              <a:rPr lang="en-US" sz="1600" dirty="0" err="1"/>
              <a:t>disesuaikan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kadar</a:t>
            </a:r>
            <a:r>
              <a:rPr lang="en-US" sz="1600" dirty="0"/>
              <a:t> </a:t>
            </a:r>
            <a:r>
              <a:rPr lang="en-US" sz="1600" dirty="0" err="1"/>
              <a:t>keasaman</a:t>
            </a:r>
            <a:r>
              <a:rPr lang="en-US" sz="1600" dirty="0"/>
              <a:t> air </a:t>
            </a:r>
            <a:r>
              <a:rPr lang="en-US" sz="1600" dirty="0" err="1"/>
              <a:t>lingkungan</a:t>
            </a:r>
            <a:r>
              <a:rPr lang="en-US" sz="1600" dirty="0"/>
              <a:t> (air </a:t>
            </a:r>
            <a:r>
              <a:rPr lang="en-US" sz="1600" dirty="0" err="1"/>
              <a:t>laut</a:t>
            </a:r>
            <a:r>
              <a:rPr lang="en-US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086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392488" cy="7920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000" dirty="0" smtClean="0">
                <a:latin typeface="Arial Rounded MT Bold" pitchFamily="34" charset="0"/>
              </a:rPr>
              <a:t>LANDFILL</a:t>
            </a:r>
            <a:endParaRPr lang="en-US" sz="6000" dirty="0">
              <a:latin typeface="Arial Rounded MT Bold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71600" y="2492896"/>
            <a:ext cx="7776864" cy="3879140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Proses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</a:rPr>
              <a:t>konversi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</a:rPr>
              <a:t>biologis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dicapai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digestion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anaerobik</a:t>
            </a:r>
            <a:r>
              <a:rPr lang="en-US" sz="1800" dirty="0"/>
              <a:t> (biogas)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tanah</a:t>
            </a:r>
            <a:r>
              <a:rPr lang="en-US" sz="1800" dirty="0"/>
              <a:t> </a:t>
            </a:r>
            <a:r>
              <a:rPr lang="en-US" sz="1800" dirty="0" err="1"/>
              <a:t>urug</a:t>
            </a:r>
            <a:r>
              <a:rPr lang="en-US" sz="1800" dirty="0"/>
              <a:t> (</a:t>
            </a:r>
            <a:r>
              <a:rPr lang="en-US" sz="1800" i="1" dirty="0"/>
              <a:t>landfill</a:t>
            </a:r>
            <a:r>
              <a:rPr lang="en-US" sz="1800" dirty="0"/>
              <a:t>). </a:t>
            </a:r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Biogas</a:t>
            </a:r>
            <a:r>
              <a:rPr lang="en-US" sz="1800" dirty="0" smtClean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teknologi</a:t>
            </a:r>
            <a:r>
              <a:rPr lang="en-US" sz="1800" dirty="0"/>
              <a:t> </a:t>
            </a:r>
            <a:r>
              <a:rPr lang="en-US" sz="1800" dirty="0" err="1"/>
              <a:t>konversi</a:t>
            </a:r>
            <a:r>
              <a:rPr lang="en-US" sz="1800" dirty="0"/>
              <a:t> </a:t>
            </a:r>
            <a:r>
              <a:rPr lang="en-US" sz="1800" dirty="0" err="1"/>
              <a:t>biomassa</a:t>
            </a:r>
            <a:r>
              <a:rPr lang="en-US" sz="1800" dirty="0"/>
              <a:t> (</a:t>
            </a:r>
            <a:r>
              <a:rPr lang="en-US" sz="1800" dirty="0" err="1"/>
              <a:t>limbah</a:t>
            </a:r>
            <a:r>
              <a:rPr lang="en-US" sz="1800" dirty="0"/>
              <a:t> </a:t>
            </a:r>
            <a:r>
              <a:rPr lang="en-US" sz="1800" dirty="0" err="1"/>
              <a:t>padat</a:t>
            </a:r>
            <a:r>
              <a:rPr lang="en-US" sz="1800" dirty="0"/>
              <a:t>) </a:t>
            </a:r>
            <a:r>
              <a:rPr lang="en-US" sz="1800" dirty="0" err="1"/>
              <a:t>menjadi</a:t>
            </a:r>
            <a:r>
              <a:rPr lang="en-US" sz="1800" dirty="0"/>
              <a:t> gas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bantuan</a:t>
            </a:r>
            <a:r>
              <a:rPr lang="en-US" sz="1800" dirty="0"/>
              <a:t> </a:t>
            </a:r>
            <a:r>
              <a:rPr lang="en-US" sz="1800" dirty="0" err="1"/>
              <a:t>mikroba</a:t>
            </a:r>
            <a:r>
              <a:rPr lang="en-US" sz="1800" dirty="0"/>
              <a:t> </a:t>
            </a:r>
            <a:r>
              <a:rPr lang="en-US" sz="1800" dirty="0" err="1"/>
              <a:t>anaerob</a:t>
            </a:r>
            <a:r>
              <a:rPr lang="en-US" sz="1800" dirty="0"/>
              <a:t>. </a:t>
            </a:r>
            <a:endParaRPr lang="en-US" sz="1800" dirty="0" smtClean="0"/>
          </a:p>
          <a:p>
            <a:pPr algn="just"/>
            <a:r>
              <a:rPr lang="en-US" sz="1800" dirty="0" smtClean="0"/>
              <a:t>Proses </a:t>
            </a:r>
            <a:r>
              <a:rPr lang="en-US" sz="1800" dirty="0"/>
              <a:t>biogas </a:t>
            </a:r>
            <a:r>
              <a:rPr lang="en-US" sz="1800" dirty="0" err="1"/>
              <a:t>menghasilkan</a:t>
            </a:r>
            <a:r>
              <a:rPr lang="en-US" sz="1800" dirty="0"/>
              <a:t> gas yang kaya </a:t>
            </a:r>
            <a:r>
              <a:rPr lang="en-US" sz="1800" dirty="0" err="1"/>
              <a:t>akan</a:t>
            </a:r>
            <a:r>
              <a:rPr lang="en-US" sz="1800" dirty="0"/>
              <a:t> methane </a:t>
            </a:r>
            <a:r>
              <a:rPr lang="en-US" sz="1800" dirty="0" err="1"/>
              <a:t>dan</a:t>
            </a:r>
            <a:r>
              <a:rPr lang="en-US" sz="1800" dirty="0"/>
              <a:t> slurry. </a:t>
            </a:r>
            <a:endParaRPr lang="en-US" sz="1800" dirty="0" smtClean="0"/>
          </a:p>
          <a:p>
            <a:pPr algn="just"/>
            <a:r>
              <a:rPr lang="en-US" sz="1800" dirty="0" smtClean="0"/>
              <a:t>Gas </a:t>
            </a:r>
            <a:r>
              <a:rPr lang="en-US" sz="1800" dirty="0"/>
              <a:t>methane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pembangkitan</a:t>
            </a:r>
            <a:r>
              <a:rPr lang="en-US" sz="1800" dirty="0"/>
              <a:t> </a:t>
            </a:r>
            <a:r>
              <a:rPr lang="en-US" sz="1800" dirty="0" err="1"/>
              <a:t>energi</a:t>
            </a:r>
            <a:r>
              <a:rPr lang="en-US" sz="1800" dirty="0"/>
              <a:t> </a:t>
            </a:r>
            <a:r>
              <a:rPr lang="en-US" sz="1800" dirty="0" err="1"/>
              <a:t>sedangkan</a:t>
            </a:r>
            <a:r>
              <a:rPr lang="en-US" sz="1800" dirty="0"/>
              <a:t> slurry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kompos</a:t>
            </a:r>
            <a:r>
              <a:rPr lang="en-US" sz="1800" dirty="0"/>
              <a:t>. </a:t>
            </a:r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/>
              <a:t>dari</a:t>
            </a:r>
            <a:r>
              <a:rPr lang="en-US" sz="1800" dirty="0"/>
              <a:t> digester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berupa</a:t>
            </a:r>
            <a:r>
              <a:rPr lang="en-US" sz="1800" dirty="0"/>
              <a:t> gas methane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dibakar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kalor</a:t>
            </a:r>
            <a:r>
              <a:rPr lang="en-US" sz="1800" dirty="0"/>
              <a:t> </a:t>
            </a:r>
            <a:r>
              <a:rPr lang="en-US" sz="1800" dirty="0" err="1"/>
              <a:t>sekitar</a:t>
            </a:r>
            <a:r>
              <a:rPr lang="en-US" sz="1800" dirty="0"/>
              <a:t> 6500 kJ/Nm3.</a:t>
            </a:r>
          </a:p>
          <a:p>
            <a:pPr algn="just"/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363757"/>
            <a:ext cx="6316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PROSES KONVERSI BIOLOGIS</a:t>
            </a:r>
            <a:endParaRPr lang="en-US" sz="32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908720"/>
            <a:ext cx="2952328" cy="70261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>
                <a:latin typeface="Agency FB" pitchFamily="34" charset="0"/>
              </a:rPr>
              <a:t>Modern Landfill</a:t>
            </a:r>
          </a:p>
        </p:txBody>
      </p:sp>
      <p:pic>
        <p:nvPicPr>
          <p:cNvPr id="7" name="Content Placeholder 6" descr="Modern Landfil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636912"/>
            <a:ext cx="33123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88024" y="2132856"/>
            <a:ext cx="4066509" cy="3888432"/>
          </a:xfrm>
        </p:spPr>
        <p:txBody>
          <a:bodyPr>
            <a:normAutofit/>
          </a:bodyPr>
          <a:lstStyle/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Konsep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landfill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seperti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sebelah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ialah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sebuah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konsep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landfill modern yang di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dalamnya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terdapat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suatu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sistem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pengolahan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produk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buangan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baik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Landfill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ialah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pengelolaan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sampah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cara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menimbunnya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tanah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Di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lahan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landfill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limbah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organik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akan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didekomposisi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oleh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mikroba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tanah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menjadi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senyawa-senyawa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gas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cair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Senyawa-senyawa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ini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berinteraksi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air yang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dikandung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oleh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limbah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air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hujan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masuk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ke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tanah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membentuk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bahan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cair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disebut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lindi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leachate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99641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616" y="1628800"/>
            <a:ext cx="7344816" cy="4464496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Jika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landfill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tidak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didesain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baik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leachate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mencemari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tanah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masuk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badan-badan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air di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tanah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. 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pPr algn="just"/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Karena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itu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tanah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di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landfill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harus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mempunya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permeabilitas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rendah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. 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pPr algn="just"/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Aktifias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mikroba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landfill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menghasilkan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gas CH</a:t>
            </a:r>
            <a:r>
              <a:rPr lang="en-US" sz="2000" baseline="-25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4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CO</a:t>
            </a:r>
            <a:r>
              <a:rPr lang="en-US" sz="2000" baseline="-25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2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(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tahap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awal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– proses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aerobik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)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menghasilkan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gas methane (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proses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anaerobiknya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). 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pPr algn="just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Gas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landfill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tersebut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mempunyai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nilai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kalor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sekitar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450-540 Btu/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scf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.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Sistem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pengambilan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gas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hasil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biasanya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terdiri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dari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sejumlah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sumur-sumur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pipa-pipa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dipasang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lateral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dihubungkan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pompa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vakum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sentral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.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Selain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itu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terdapat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juga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sistem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pengambilan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gas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pompa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desentralisasi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544616" cy="43204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 err="1">
                <a:effectLst/>
              </a:rPr>
              <a:t>Pengolahan</a:t>
            </a:r>
            <a:r>
              <a:rPr lang="en-US" sz="2400" dirty="0">
                <a:effectLst/>
              </a:rPr>
              <a:t> Leachate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biogas</a:t>
            </a:r>
          </a:p>
        </p:txBody>
      </p:sp>
      <p:pic>
        <p:nvPicPr>
          <p:cNvPr id="8" name="Content Placeholder 4" descr="http://majarimagazine.com/wp-content/uploads/2009/07/biogas-300x19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664" y="3147946"/>
            <a:ext cx="59046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99592" y="1196752"/>
            <a:ext cx="7788125" cy="1872208"/>
          </a:xfrm>
        </p:spPr>
        <p:txBody>
          <a:bodyPr>
            <a:noAutofit/>
          </a:bodyPr>
          <a:lstStyle/>
          <a:p>
            <a:pPr algn="just"/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sepintas</a:t>
            </a:r>
            <a:r>
              <a:rPr lang="en-US" sz="1800" dirty="0"/>
              <a:t>, </a:t>
            </a:r>
            <a:r>
              <a:rPr lang="en-US" sz="1800" dirty="0" err="1"/>
              <a:t>metode</a:t>
            </a:r>
            <a:r>
              <a:rPr lang="en-US" sz="1800" dirty="0"/>
              <a:t> landfill </a:t>
            </a:r>
            <a:r>
              <a:rPr lang="en-US" sz="1800" dirty="0" err="1"/>
              <a:t>relatif</a:t>
            </a:r>
            <a:r>
              <a:rPr lang="en-US" sz="1800" dirty="0"/>
              <a:t> </a:t>
            </a:r>
            <a:r>
              <a:rPr lang="en-US" sz="1800" dirty="0" err="1"/>
              <a:t>mudah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menampung</a:t>
            </a:r>
            <a:r>
              <a:rPr lang="en-US" sz="1800" dirty="0"/>
              <a:t> </a:t>
            </a:r>
            <a:r>
              <a:rPr lang="en-US" sz="1800" dirty="0" err="1"/>
              <a:t>sampah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sz="1800" dirty="0"/>
              <a:t>. Akan </a:t>
            </a:r>
            <a:r>
              <a:rPr lang="en-US" sz="1800" dirty="0" err="1"/>
              <a:t>tetapi</a:t>
            </a:r>
            <a:r>
              <a:rPr lang="en-US" sz="1800" dirty="0"/>
              <a:t>, </a:t>
            </a:r>
            <a:r>
              <a:rPr lang="en-US" sz="1800" dirty="0" err="1"/>
              <a:t>anggapan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kurang</a:t>
            </a:r>
            <a:r>
              <a:rPr lang="en-US" sz="1800" dirty="0"/>
              <a:t> </a:t>
            </a:r>
            <a:r>
              <a:rPr lang="en-US" sz="1800" dirty="0" err="1"/>
              <a:t>tepat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benar</a:t>
            </a:r>
            <a:r>
              <a:rPr lang="en-US" sz="1800" dirty="0"/>
              <a:t>, landfill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menimbulkan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yang </a:t>
            </a:r>
            <a:r>
              <a:rPr lang="en-US" sz="1800" dirty="0" err="1"/>
              <a:t>berkaitan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lingkungan</a:t>
            </a:r>
            <a:r>
              <a:rPr lang="en-US" sz="1800" dirty="0"/>
              <a:t>. </a:t>
            </a:r>
            <a:r>
              <a:rPr lang="en-US" sz="1800" dirty="0" err="1"/>
              <a:t>Masalah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 yang </a:t>
            </a:r>
            <a:r>
              <a:rPr lang="en-US" sz="1800" dirty="0" err="1"/>
              <a:t>sering</a:t>
            </a:r>
            <a:r>
              <a:rPr lang="en-US" sz="1800" dirty="0"/>
              <a:t> </a:t>
            </a:r>
            <a:r>
              <a:rPr lang="en-US" sz="1800" dirty="0" err="1"/>
              <a:t>timbul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bau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pencemaran</a:t>
            </a:r>
            <a:r>
              <a:rPr lang="en-US" sz="1800" dirty="0"/>
              <a:t> air </a:t>
            </a:r>
            <a:r>
              <a:rPr lang="en-US" sz="1800" dirty="0" err="1"/>
              <a:t>lindi</a:t>
            </a:r>
            <a:r>
              <a:rPr lang="en-US" sz="1800" dirty="0"/>
              <a:t> (leachate) yang </a:t>
            </a:r>
            <a:r>
              <a:rPr lang="en-US" sz="1800" dirty="0" err="1"/>
              <a:t>dihasilkan</a:t>
            </a:r>
            <a:r>
              <a:rPr lang="en-US" sz="18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5616" y="5956258"/>
            <a:ext cx="7572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Rockwell Condensed" pitchFamily="18" charset="0"/>
                <a:cs typeface="Times New Roman" pitchFamily="18" charset="0"/>
              </a:rPr>
              <a:t>Gambar</a:t>
            </a:r>
            <a:r>
              <a:rPr lang="en-US" dirty="0">
                <a:latin typeface="Rockwell Condensed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Rockwell Condensed" pitchFamily="18" charset="0"/>
                <a:cs typeface="Times New Roman" pitchFamily="18" charset="0"/>
              </a:rPr>
              <a:t>Skema</a:t>
            </a:r>
            <a:r>
              <a:rPr lang="en-US" dirty="0" smtClean="0">
                <a:latin typeface="Rockwell Condensed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Rockwell Condensed" pitchFamily="18" charset="0"/>
                <a:cs typeface="Times New Roman" pitchFamily="18" charset="0"/>
              </a:rPr>
              <a:t>pengolahan</a:t>
            </a:r>
            <a:r>
              <a:rPr lang="en-US" dirty="0">
                <a:latin typeface="Rockwell Condensed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Rockwell Condensed" pitchFamily="18" charset="0"/>
                <a:cs typeface="Times New Roman" pitchFamily="18" charset="0"/>
              </a:rPr>
              <a:t>limbah</a:t>
            </a:r>
            <a:r>
              <a:rPr lang="en-US" dirty="0">
                <a:latin typeface="Rockwell Condensed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Rockwell Condensed" pitchFamily="18" charset="0"/>
                <a:cs typeface="Times New Roman" pitchFamily="18" charset="0"/>
              </a:rPr>
              <a:t>padat</a:t>
            </a:r>
            <a:r>
              <a:rPr lang="en-US" dirty="0">
                <a:latin typeface="Rockwell Condensed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Rockwell Condensed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Rockwell Condensed" pitchFamily="18" charset="0"/>
                <a:cs typeface="Times New Roman" pitchFamily="18" charset="0"/>
              </a:rPr>
              <a:t> landfill yang </a:t>
            </a:r>
            <a:r>
              <a:rPr lang="en-US" dirty="0" err="1">
                <a:latin typeface="Rockwell Condensed" pitchFamily="18" charset="0"/>
                <a:cs typeface="Times New Roman" pitchFamily="18" charset="0"/>
              </a:rPr>
              <a:t>menghasilkan</a:t>
            </a:r>
            <a:r>
              <a:rPr lang="en-US" dirty="0">
                <a:latin typeface="Rockwell Condensed" pitchFamily="18" charset="0"/>
                <a:cs typeface="Times New Roman" pitchFamily="18" charset="0"/>
              </a:rPr>
              <a:t> gas</a:t>
            </a:r>
          </a:p>
        </p:txBody>
      </p:sp>
    </p:spTree>
    <p:extLst>
      <p:ext uri="{BB962C8B-B14F-4D97-AF65-F5344CB8AC3E}">
        <p14:creationId xmlns:p14="http://schemas.microsoft.com/office/powerpoint/2010/main" val="113632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5688632" cy="5263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dirty="0" err="1">
                <a:effectLst/>
              </a:rPr>
              <a:t>Pengolahan</a:t>
            </a:r>
            <a:r>
              <a:rPr lang="en-US" sz="2400" dirty="0">
                <a:effectLst/>
              </a:rPr>
              <a:t> Leachate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biogas</a:t>
            </a:r>
          </a:p>
        </p:txBody>
      </p:sp>
      <p:pic>
        <p:nvPicPr>
          <p:cNvPr id="8" name="Content Placeholder 4" descr="http://majarimagazine.com/wp-content/uploads/2009/07/biogas-300x19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108166"/>
            <a:ext cx="54726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99592" y="4725144"/>
            <a:ext cx="7848872" cy="1224136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Selain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itu</a:t>
            </a:r>
            <a:r>
              <a:rPr lang="en-US" sz="1800" dirty="0">
                <a:latin typeface="+mj-lt"/>
              </a:rPr>
              <a:t>, gas </a:t>
            </a:r>
            <a:r>
              <a:rPr lang="en-US" sz="1800" dirty="0" err="1">
                <a:latin typeface="+mj-lt"/>
              </a:rPr>
              <a:t>metana</a:t>
            </a:r>
            <a:r>
              <a:rPr lang="en-US" sz="1800" dirty="0">
                <a:latin typeface="+mj-lt"/>
              </a:rPr>
              <a:t> yang </a:t>
            </a:r>
            <a:r>
              <a:rPr lang="en-US" sz="1800" dirty="0" err="1">
                <a:latin typeface="+mj-lt"/>
              </a:rPr>
              <a:t>dihasilkan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oleh</a:t>
            </a:r>
            <a:r>
              <a:rPr lang="en-US" sz="1800" dirty="0">
                <a:latin typeface="+mj-lt"/>
              </a:rPr>
              <a:t> landfill </a:t>
            </a:r>
            <a:r>
              <a:rPr lang="en-US" sz="1800" dirty="0" err="1">
                <a:latin typeface="+mj-lt"/>
              </a:rPr>
              <a:t>dan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tidak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dimanfaatkan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menyebabkan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efek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pemanasan</a:t>
            </a:r>
            <a:r>
              <a:rPr lang="en-US" sz="1800" dirty="0">
                <a:latin typeface="+mj-lt"/>
              </a:rPr>
              <a:t> global. </a:t>
            </a:r>
            <a:r>
              <a:rPr lang="en-US" sz="1800" dirty="0" err="1">
                <a:latin typeface="+mj-lt"/>
              </a:rPr>
              <a:t>Jika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termampatkan</a:t>
            </a:r>
            <a:r>
              <a:rPr lang="en-US" sz="1800" dirty="0">
                <a:latin typeface="+mj-lt"/>
              </a:rPr>
              <a:t> di </a:t>
            </a:r>
            <a:r>
              <a:rPr lang="en-US" sz="1800" dirty="0" err="1">
                <a:latin typeface="+mj-lt"/>
              </a:rPr>
              <a:t>dalam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tanah</a:t>
            </a:r>
            <a:r>
              <a:rPr lang="en-US" sz="1800" dirty="0">
                <a:latin typeface="+mj-lt"/>
              </a:rPr>
              <a:t>, gas </a:t>
            </a:r>
            <a:r>
              <a:rPr lang="en-US" sz="1800" dirty="0" err="1">
                <a:latin typeface="+mj-lt"/>
              </a:rPr>
              <a:t>metana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bisa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meledak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Oleh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sebab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itu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dalam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sistem</a:t>
            </a:r>
            <a:r>
              <a:rPr lang="en-US" sz="1800" dirty="0">
                <a:latin typeface="+mj-lt"/>
              </a:rPr>
              <a:t> landfill yang </a:t>
            </a:r>
            <a:r>
              <a:rPr lang="en-US" sz="1800" dirty="0" err="1">
                <a:latin typeface="+mj-lt"/>
              </a:rPr>
              <a:t>baik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diperlukan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adanya</a:t>
            </a:r>
            <a:r>
              <a:rPr lang="en-US" sz="1800" dirty="0">
                <a:latin typeface="+mj-lt"/>
              </a:rPr>
              <a:t> unit </a:t>
            </a:r>
            <a:r>
              <a:rPr lang="en-US" sz="1800" dirty="0" err="1">
                <a:latin typeface="+mj-lt"/>
              </a:rPr>
              <a:t>pengolahan</a:t>
            </a:r>
            <a:r>
              <a:rPr lang="en-US" sz="1800" dirty="0">
                <a:latin typeface="+mj-lt"/>
              </a:rPr>
              <a:t> air </a:t>
            </a:r>
            <a:r>
              <a:rPr lang="en-US" sz="1800" dirty="0" err="1">
                <a:latin typeface="+mj-lt"/>
              </a:rPr>
              <a:t>lindi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dan</a:t>
            </a:r>
            <a:r>
              <a:rPr lang="en-US" sz="1800" dirty="0">
                <a:latin typeface="+mj-lt"/>
              </a:rPr>
              <a:t> unit </a:t>
            </a:r>
            <a:r>
              <a:rPr lang="en-US" sz="1800" dirty="0" err="1">
                <a:latin typeface="+mj-lt"/>
              </a:rPr>
              <a:t>pengolahan</a:t>
            </a:r>
            <a:r>
              <a:rPr lang="en-US" sz="1800" dirty="0">
                <a:latin typeface="+mj-lt"/>
              </a:rPr>
              <a:t> biogas.</a:t>
            </a:r>
          </a:p>
          <a:p>
            <a:pPr algn="just"/>
            <a:endParaRPr lang="en-US" sz="18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5696" y="4024407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Rockwell Condensed" pitchFamily="18" charset="0"/>
                <a:cs typeface="Times New Roman" pitchFamily="18" charset="0"/>
              </a:rPr>
              <a:t>Gambar</a:t>
            </a:r>
            <a:r>
              <a:rPr lang="en-US" sz="1600" dirty="0">
                <a:latin typeface="Rockwell Condensed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Rockwell Condensed" pitchFamily="18" charset="0"/>
                <a:cs typeface="Times New Roman" pitchFamily="18" charset="0"/>
              </a:rPr>
              <a:t>Skema</a:t>
            </a:r>
            <a:r>
              <a:rPr lang="en-US" sz="1600" dirty="0" smtClean="0">
                <a:latin typeface="Rockwell Condensed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  <a:cs typeface="Times New Roman" pitchFamily="18" charset="0"/>
              </a:rPr>
              <a:t>pengolahan</a:t>
            </a:r>
            <a:r>
              <a:rPr lang="en-US" sz="1600" dirty="0">
                <a:latin typeface="Rockwell Condensed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  <a:cs typeface="Times New Roman" pitchFamily="18" charset="0"/>
              </a:rPr>
              <a:t>limbah</a:t>
            </a:r>
            <a:r>
              <a:rPr lang="en-US" sz="1600" dirty="0">
                <a:latin typeface="Rockwell Condensed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  <a:cs typeface="Times New Roman" pitchFamily="18" charset="0"/>
              </a:rPr>
              <a:t>padat</a:t>
            </a:r>
            <a:r>
              <a:rPr lang="en-US" sz="1600" dirty="0">
                <a:latin typeface="Rockwell Condensed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Rockwell Condensed" pitchFamily="18" charset="0"/>
                <a:cs typeface="Times New Roman" pitchFamily="18" charset="0"/>
              </a:rPr>
              <a:t>dengan</a:t>
            </a:r>
            <a:r>
              <a:rPr lang="en-US" sz="1600" dirty="0">
                <a:latin typeface="Rockwell Condensed" pitchFamily="18" charset="0"/>
                <a:cs typeface="Times New Roman" pitchFamily="18" charset="0"/>
              </a:rPr>
              <a:t> landfill yang </a:t>
            </a:r>
            <a:r>
              <a:rPr lang="en-US" sz="1600" dirty="0" err="1">
                <a:latin typeface="Rockwell Condensed" pitchFamily="18" charset="0"/>
                <a:cs typeface="Times New Roman" pitchFamily="18" charset="0"/>
              </a:rPr>
              <a:t>menghasilkan</a:t>
            </a:r>
            <a:r>
              <a:rPr lang="en-US" sz="1600" dirty="0">
                <a:latin typeface="Rockwell Condensed" pitchFamily="18" charset="0"/>
                <a:cs typeface="Times New Roman" pitchFamily="18" charset="0"/>
              </a:rPr>
              <a:t> gas</a:t>
            </a:r>
          </a:p>
        </p:txBody>
      </p:sp>
    </p:spTree>
    <p:extLst>
      <p:ext uri="{BB962C8B-B14F-4D97-AF65-F5344CB8AC3E}">
        <p14:creationId xmlns:p14="http://schemas.microsoft.com/office/powerpoint/2010/main" val="41304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84" y="836712"/>
            <a:ext cx="7704856" cy="568863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 Rounded MT Bold" pitchFamily="34" charset="0"/>
              </a:rPr>
              <a:t>Unit </a:t>
            </a:r>
            <a:r>
              <a:rPr lang="en-US" sz="2400" b="1" dirty="0" err="1">
                <a:solidFill>
                  <a:srgbClr val="C00000"/>
                </a:solidFill>
                <a:latin typeface="Arial Rounded MT Bold" pitchFamily="34" charset="0"/>
              </a:rPr>
              <a:t>Pengolahan</a:t>
            </a:r>
            <a:r>
              <a:rPr lang="en-US" sz="2400" b="1" dirty="0">
                <a:solidFill>
                  <a:srgbClr val="C00000"/>
                </a:solidFill>
                <a:latin typeface="Arial Rounded MT Bold" pitchFamily="34" charset="0"/>
              </a:rPr>
              <a:t> Air </a:t>
            </a:r>
            <a:r>
              <a:rPr lang="en-US" sz="2400" b="1" dirty="0" err="1">
                <a:solidFill>
                  <a:srgbClr val="C00000"/>
                </a:solidFill>
                <a:latin typeface="Arial Rounded MT Bold" pitchFamily="34" charset="0"/>
              </a:rPr>
              <a:t>Lindi</a:t>
            </a:r>
            <a:r>
              <a:rPr lang="en-US" sz="2400" b="1" dirty="0">
                <a:solidFill>
                  <a:srgbClr val="C00000"/>
                </a:solidFill>
                <a:latin typeface="Arial Rounded MT Bold" pitchFamily="34" charset="0"/>
              </a:rPr>
              <a:t> (leachate) </a:t>
            </a:r>
            <a:endParaRPr lang="en-US" sz="24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US" sz="1800" u="sng" dirty="0" smtClean="0">
              <a:latin typeface="Arial Rounded MT Bold" pitchFamily="34" charset="0"/>
            </a:endParaRPr>
          </a:p>
          <a:p>
            <a:r>
              <a:rPr lang="en-US" sz="1800" u="sng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Air </a:t>
            </a:r>
            <a:r>
              <a:rPr lang="en-US" sz="1800" u="sng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lin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           air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konsentrasi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kandungan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organik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tinggi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terbentuk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landfill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akibat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adanya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air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hujan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masuk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ke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landfill. 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endParaRPr lang="en-US" sz="18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r>
              <a:rPr lang="en-US" sz="1800" u="sng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Air </a:t>
            </a:r>
            <a:r>
              <a:rPr lang="en-US" sz="1800" u="sng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lindi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u="sng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          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cairan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yang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sangat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berbahaya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karena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selain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kandungan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organiknya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tinggi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unsur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logam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(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seperti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Zn, Hg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)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dapat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menyerap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tanah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sekitar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landfill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kemudian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dapat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mencemari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air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tanah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di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sekitar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landfill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.</a:t>
            </a:r>
          </a:p>
          <a:p>
            <a:endParaRPr lang="en-US" sz="1800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 </a:t>
            </a:r>
            <a:r>
              <a:rPr lang="en-US" sz="1800" u="sng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Pengolahan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              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dapat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dilakukan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berbagai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alternatif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seperti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: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Resirkulasi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air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lindi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kembali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ke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landfill. 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Hal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ini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dapat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meningkatkan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laju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dekomposisi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kandungan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organik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menjagi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biogas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hingga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sekitar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70%.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Resirkulasi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air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lindi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dapat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dilakukan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musim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kemarau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sedangkan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musim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hujan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air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lindi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harus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diolah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untuk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mengurangi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volumenya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.  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r>
              <a:rPr lang="en-US" sz="1800" dirty="0" smtClean="0">
                <a:latin typeface="Arial Rounded MT Bold" pitchFamily="34" charset="0"/>
              </a:rPr>
              <a:t>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906359" y="1636116"/>
            <a:ext cx="360040" cy="216024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06359" y="2888940"/>
            <a:ext cx="360040" cy="216024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732161" y="4221088"/>
            <a:ext cx="288032" cy="2880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592" y="1268760"/>
            <a:ext cx="7920880" cy="4896544"/>
          </a:xfrm>
        </p:spPr>
        <p:txBody>
          <a:bodyPr>
            <a:noAutofit/>
          </a:bodyPr>
          <a:lstStyle/>
          <a:p>
            <a:r>
              <a:rPr lang="en-US" sz="1800" u="sng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Pengolahan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            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menggunakan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pengolahan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limbah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secara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biologis,yaitu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dilakukan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menggunakan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lumpur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aktif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berfungsi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mendegradasi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kandungan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organik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terdapat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air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lindi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.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Setelah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kandungan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organik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air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lindi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turun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drastis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kemudian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dapat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dilakukan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pemurnian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kembali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menggunakan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alat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filtrasi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. 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Air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keluaran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diharapkan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dari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pengolahan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semacam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ini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dapat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langsung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dibuang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ke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lingkungan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karena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tidak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berbahaya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bagi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lingkungan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.  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endParaRPr lang="en-US" sz="1800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Pengolahan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             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menggunakan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pengolahan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limbah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secara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kimiawi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yaitu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menggunakan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membran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dimaksudkan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untuk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mengurangi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kadar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COD, BOD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serta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kandungan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logam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air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lindi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. 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  <a:p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Umumnya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diperlukan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pengolahan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bertahap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untuk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menghasilkan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limbah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memenuhi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syarat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baku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mutu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limbah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seperti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bioreaktor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dengan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membran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(membrane bioreactor)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atau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integrasi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antara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ultrafiltrasi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dan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karbon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aktif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.</a:t>
            </a:r>
          </a:p>
          <a:p>
            <a:endParaRPr lang="en-US" sz="18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70715" y="1484784"/>
            <a:ext cx="59406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70194" y="3645024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70715" y="4293096"/>
            <a:ext cx="59406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88750" y="159023"/>
            <a:ext cx="54361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Unit </a:t>
            </a:r>
            <a:r>
              <a:rPr lang="en-US" sz="2400" b="1" dirty="0" err="1"/>
              <a:t>Pengolahan</a:t>
            </a:r>
            <a:r>
              <a:rPr lang="en-US" sz="2400" b="1" dirty="0"/>
              <a:t> Air </a:t>
            </a:r>
            <a:r>
              <a:rPr lang="en-US" sz="2400" b="1" dirty="0" err="1"/>
              <a:t>Lindi</a:t>
            </a:r>
            <a:r>
              <a:rPr lang="en-US" sz="2400" b="1" dirty="0"/>
              <a:t> (leachate)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155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iogas collected from landfill site and used to generate &#10;electricit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920880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592" y="4005064"/>
            <a:ext cx="7920880" cy="2016223"/>
          </a:xfrm>
        </p:spPr>
        <p:txBody>
          <a:bodyPr>
            <a:noAutofit/>
          </a:bodyPr>
          <a:lstStyle/>
          <a:p>
            <a:pPr algn="just"/>
            <a:r>
              <a:rPr lang="en-US" sz="1600" dirty="0" smtClean="0"/>
              <a:t>Gas yang </a:t>
            </a:r>
            <a:r>
              <a:rPr lang="en-US" sz="1600" dirty="0" err="1" smtClean="0"/>
              <a:t>dihasilkan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landfill </a:t>
            </a:r>
            <a:r>
              <a:rPr lang="en-US" sz="1600" dirty="0" err="1" smtClean="0"/>
              <a:t>didominasi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metana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karbondioksida</a:t>
            </a:r>
            <a:r>
              <a:rPr lang="en-US" sz="1600" dirty="0" smtClean="0"/>
              <a:t>. </a:t>
            </a:r>
            <a:r>
              <a:rPr lang="en-US" sz="1600" dirty="0" err="1" smtClean="0"/>
              <a:t>Kandungan</a:t>
            </a:r>
            <a:r>
              <a:rPr lang="en-US" sz="1600" dirty="0" smtClean="0"/>
              <a:t> </a:t>
            </a:r>
            <a:r>
              <a:rPr lang="en-US" sz="1600" dirty="0" err="1" smtClean="0"/>
              <a:t>metana</a:t>
            </a:r>
            <a:r>
              <a:rPr lang="en-US" sz="1600" dirty="0" smtClean="0"/>
              <a:t> </a:t>
            </a:r>
            <a:r>
              <a:rPr lang="en-US" sz="1600" dirty="0" err="1" smtClean="0"/>
              <a:t>berkisar</a:t>
            </a:r>
            <a:r>
              <a:rPr lang="en-US" sz="1600" dirty="0" smtClean="0"/>
              <a:t>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45-55% </a:t>
            </a:r>
            <a:r>
              <a:rPr lang="en-US" sz="1600" dirty="0" err="1" smtClean="0"/>
              <a:t>sedangkan</a:t>
            </a:r>
            <a:r>
              <a:rPr lang="en-US" sz="1600" dirty="0" smtClean="0"/>
              <a:t> </a:t>
            </a:r>
            <a:r>
              <a:rPr lang="en-US" sz="1600" dirty="0" err="1" smtClean="0"/>
              <a:t>karbon</a:t>
            </a:r>
            <a:r>
              <a:rPr lang="en-US" sz="1600" dirty="0" smtClean="0"/>
              <a:t> </a:t>
            </a:r>
            <a:r>
              <a:rPr lang="en-US" sz="1600" dirty="0" err="1" smtClean="0"/>
              <a:t>dioksida</a:t>
            </a:r>
            <a:r>
              <a:rPr lang="en-US" sz="1600" dirty="0" smtClean="0"/>
              <a:t> </a:t>
            </a:r>
            <a:r>
              <a:rPr lang="en-US" sz="1600" dirty="0" err="1" smtClean="0"/>
              <a:t>berkisar</a:t>
            </a:r>
            <a:r>
              <a:rPr lang="en-US" sz="1600" dirty="0" smtClean="0"/>
              <a:t> </a:t>
            </a:r>
            <a:r>
              <a:rPr lang="en-US" sz="1600" dirty="0" err="1" smtClean="0"/>
              <a:t>antara</a:t>
            </a:r>
            <a:r>
              <a:rPr lang="en-US" sz="1600" dirty="0" smtClean="0"/>
              <a:t> 40-50%. </a:t>
            </a:r>
            <a:r>
              <a:rPr lang="en-US" sz="1600" dirty="0" err="1" smtClean="0"/>
              <a:t>Kandungan</a:t>
            </a:r>
            <a:r>
              <a:rPr lang="en-US" sz="1600" dirty="0" smtClean="0"/>
              <a:t> </a:t>
            </a:r>
            <a:r>
              <a:rPr lang="en-US" sz="1600" dirty="0" err="1" smtClean="0"/>
              <a:t>metana</a:t>
            </a:r>
            <a:r>
              <a:rPr lang="en-US" sz="1600" dirty="0" smtClean="0"/>
              <a:t> yang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tinggi</a:t>
            </a:r>
            <a:r>
              <a:rPr lang="en-US" sz="1600" dirty="0" smtClean="0"/>
              <a:t> </a:t>
            </a:r>
            <a:r>
              <a:rPr lang="en-US" sz="1600" dirty="0" err="1" smtClean="0"/>
              <a:t>juga</a:t>
            </a:r>
            <a:r>
              <a:rPr lang="en-US" sz="1600" dirty="0" smtClean="0"/>
              <a:t> </a:t>
            </a:r>
            <a:r>
              <a:rPr lang="en-US" sz="1600" dirty="0" err="1" smtClean="0"/>
              <a:t>pernah</a:t>
            </a:r>
            <a:r>
              <a:rPr lang="en-US" sz="1600" dirty="0" smtClean="0"/>
              <a:t> </a:t>
            </a:r>
            <a:r>
              <a:rPr lang="en-US" sz="1600" dirty="0" err="1" smtClean="0"/>
              <a:t>dilaporkan</a:t>
            </a:r>
            <a:r>
              <a:rPr lang="en-US" sz="1600" dirty="0" smtClean="0"/>
              <a:t>. </a:t>
            </a:r>
            <a:r>
              <a:rPr lang="en-US" sz="1600" dirty="0" err="1" smtClean="0"/>
              <a:t>Kombinasi</a:t>
            </a:r>
            <a:r>
              <a:rPr lang="en-US" sz="1600" dirty="0" smtClean="0"/>
              <a:t> </a:t>
            </a:r>
            <a:r>
              <a:rPr lang="en-US" sz="1600" dirty="0" err="1" smtClean="0"/>
              <a:t>kedua</a:t>
            </a:r>
            <a:r>
              <a:rPr lang="en-US" sz="1600" dirty="0" smtClean="0"/>
              <a:t> gas </a:t>
            </a:r>
            <a:r>
              <a:rPr lang="en-US" sz="1600" dirty="0" err="1" smtClean="0"/>
              <a:t>bisa</a:t>
            </a:r>
            <a:r>
              <a:rPr lang="en-US" sz="1600" dirty="0" smtClean="0"/>
              <a:t> </a:t>
            </a:r>
            <a:r>
              <a:rPr lang="en-US" sz="1600" dirty="0" err="1" smtClean="0"/>
              <a:t>mencapai</a:t>
            </a:r>
            <a:r>
              <a:rPr lang="en-US" sz="1600" dirty="0" smtClean="0"/>
              <a:t> 99%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semua</a:t>
            </a:r>
            <a:r>
              <a:rPr lang="en-US" sz="1600" dirty="0" smtClean="0"/>
              <a:t> gas. </a:t>
            </a:r>
            <a:r>
              <a:rPr lang="en-US" sz="1600" dirty="0" err="1" smtClean="0"/>
              <a:t>Walaupun</a:t>
            </a:r>
            <a:r>
              <a:rPr lang="en-US" sz="1600" dirty="0" smtClean="0"/>
              <a:t> </a:t>
            </a:r>
            <a:r>
              <a:rPr lang="en-US" sz="1600" dirty="0" err="1" smtClean="0"/>
              <a:t>demikian</a:t>
            </a:r>
            <a:r>
              <a:rPr lang="en-US" sz="1600" dirty="0" smtClean="0"/>
              <a:t>, </a:t>
            </a:r>
            <a:r>
              <a:rPr lang="en-US" sz="1600" dirty="0" err="1" smtClean="0"/>
              <a:t>satu</a:t>
            </a:r>
            <a:r>
              <a:rPr lang="en-US" sz="1600" dirty="0" smtClean="0"/>
              <a:t> </a:t>
            </a:r>
            <a:r>
              <a:rPr lang="en-US" sz="1600" dirty="0" err="1" smtClean="0"/>
              <a:t>persen</a:t>
            </a:r>
            <a:r>
              <a:rPr lang="en-US" sz="1600" dirty="0" smtClean="0"/>
              <a:t> gas </a:t>
            </a:r>
            <a:r>
              <a:rPr lang="en-US" sz="1600" dirty="0" err="1" smtClean="0"/>
              <a:t>sisanya</a:t>
            </a:r>
            <a:r>
              <a:rPr lang="en-US" sz="1600" dirty="0" smtClean="0"/>
              <a:t>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sangat</a:t>
            </a:r>
            <a:r>
              <a:rPr lang="en-US" sz="1600" dirty="0" smtClean="0"/>
              <a:t> </a:t>
            </a:r>
            <a:r>
              <a:rPr lang="en-US" sz="1600" dirty="0" err="1" smtClean="0"/>
              <a:t>diperhatikan,Nitrogen</a:t>
            </a:r>
            <a:r>
              <a:rPr lang="en-US" sz="1600" dirty="0" smtClean="0"/>
              <a:t>, Hydrogen, Hydrogen </a:t>
            </a:r>
            <a:r>
              <a:rPr lang="en-US" sz="1600" dirty="0" err="1" smtClean="0"/>
              <a:t>Sulphide</a:t>
            </a:r>
            <a:r>
              <a:rPr lang="en-US" sz="1600" dirty="0" smtClean="0"/>
              <a:t>, Oxygen. 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bisa</a:t>
            </a:r>
            <a:r>
              <a:rPr lang="en-US" sz="1600" dirty="0" smtClean="0"/>
              <a:t> </a:t>
            </a:r>
            <a:r>
              <a:rPr lang="en-US" sz="1600" dirty="0" err="1" smtClean="0"/>
              <a:t>bersifat</a:t>
            </a:r>
            <a:r>
              <a:rPr lang="en-US" sz="1600" dirty="0" smtClean="0"/>
              <a:t> </a:t>
            </a:r>
            <a:r>
              <a:rPr lang="en-US" sz="1600" dirty="0" err="1" smtClean="0"/>
              <a:t>korosif</a:t>
            </a:r>
            <a:r>
              <a:rPr lang="en-US" sz="1600" dirty="0" smtClean="0"/>
              <a:t>, </a:t>
            </a:r>
            <a:r>
              <a:rPr lang="en-US" sz="1600" dirty="0" err="1" smtClean="0"/>
              <a:t>beracun</a:t>
            </a:r>
            <a:r>
              <a:rPr lang="en-US" sz="1600" dirty="0" smtClean="0"/>
              <a:t>, </a:t>
            </a:r>
            <a:r>
              <a:rPr lang="en-US" sz="1600" dirty="0" err="1" smtClean="0"/>
              <a:t>ataupun</a:t>
            </a:r>
            <a:r>
              <a:rPr lang="en-US" sz="1600" dirty="0" smtClean="0"/>
              <a:t> </a:t>
            </a:r>
            <a:r>
              <a:rPr lang="en-US" sz="1600" dirty="0" err="1" smtClean="0"/>
              <a:t>berbau</a:t>
            </a:r>
            <a:r>
              <a:rPr lang="en-US" sz="1600" dirty="0" smtClean="0"/>
              <a:t> </a:t>
            </a:r>
            <a:r>
              <a:rPr lang="en-US" sz="1600" dirty="0" err="1" smtClean="0"/>
              <a:t>tak</a:t>
            </a:r>
            <a:r>
              <a:rPr lang="en-US" sz="1600" dirty="0" smtClean="0"/>
              <a:t> </a:t>
            </a:r>
            <a:r>
              <a:rPr lang="en-US" sz="1600" dirty="0" err="1" smtClean="0"/>
              <a:t>sedap</a:t>
            </a:r>
            <a:r>
              <a:rPr lang="en-US" sz="1600" dirty="0" smtClean="0"/>
              <a:t>.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kondisi</a:t>
            </a:r>
            <a:r>
              <a:rPr lang="en-US" sz="1600" dirty="0" smtClean="0"/>
              <a:t> ideal, </a:t>
            </a:r>
            <a:r>
              <a:rPr lang="en-US" sz="1600" dirty="0" err="1" smtClean="0"/>
              <a:t>kalor</a:t>
            </a:r>
            <a:r>
              <a:rPr lang="en-US" sz="1600" dirty="0" smtClean="0"/>
              <a:t> </a:t>
            </a:r>
            <a:r>
              <a:rPr lang="en-US" sz="1600" dirty="0" err="1" smtClean="0"/>
              <a:t>jenis</a:t>
            </a:r>
            <a:r>
              <a:rPr lang="en-US" sz="1600" dirty="0" smtClean="0"/>
              <a:t> gas yang </a:t>
            </a:r>
            <a:r>
              <a:rPr lang="en-US" sz="1600" dirty="0" err="1" smtClean="0"/>
              <a:t>dihasilkan</a:t>
            </a:r>
            <a:r>
              <a:rPr lang="en-US" sz="1600" dirty="0" smtClean="0"/>
              <a:t> </a:t>
            </a:r>
            <a:r>
              <a:rPr lang="en-US" sz="1600" dirty="0" err="1" smtClean="0"/>
              <a:t>bisa</a:t>
            </a:r>
            <a:r>
              <a:rPr lang="en-US" sz="1600" dirty="0" smtClean="0"/>
              <a:t> </a:t>
            </a:r>
            <a:r>
              <a:rPr lang="en-US" sz="1600" dirty="0" err="1" smtClean="0"/>
              <a:t>mencapai</a:t>
            </a:r>
            <a:r>
              <a:rPr lang="en-US" sz="1600" dirty="0" smtClean="0"/>
              <a:t> 450-540 Btu/SCF.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884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escription: http://www.rise.org.au/info/Tech/waste/image0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16632"/>
            <a:ext cx="7560840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616" y="4293096"/>
            <a:ext cx="7704856" cy="2016224"/>
          </a:xfrm>
        </p:spPr>
        <p:txBody>
          <a:bodyPr>
            <a:noAutofit/>
          </a:bodyPr>
          <a:lstStyle/>
          <a:p>
            <a:pPr algn="just"/>
            <a:r>
              <a:rPr lang="en-US" sz="1600" dirty="0">
                <a:latin typeface="+mj-lt"/>
              </a:rPr>
              <a:t>Unit </a:t>
            </a:r>
            <a:r>
              <a:rPr lang="en-US" sz="1600" dirty="0" err="1">
                <a:latin typeface="+mj-lt"/>
              </a:rPr>
              <a:t>pengolahan</a:t>
            </a:r>
            <a:r>
              <a:rPr lang="en-US" sz="1600" dirty="0">
                <a:latin typeface="+mj-lt"/>
              </a:rPr>
              <a:t> biogas </a:t>
            </a:r>
            <a:r>
              <a:rPr lang="en-US" sz="1600" dirty="0" err="1">
                <a:latin typeface="+mj-lt"/>
              </a:rPr>
              <a:t>terbagi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dalam</a:t>
            </a:r>
            <a:r>
              <a:rPr lang="en-US" sz="1600" dirty="0">
                <a:latin typeface="+mj-lt"/>
              </a:rPr>
              <a:t> 2 </a:t>
            </a:r>
            <a:r>
              <a:rPr lang="en-US" sz="1600" dirty="0" smtClean="0">
                <a:latin typeface="+mj-lt"/>
              </a:rPr>
              <a:t>proses </a:t>
            </a:r>
            <a:r>
              <a:rPr lang="en-US" sz="1600" dirty="0" err="1">
                <a:latin typeface="+mj-lt"/>
              </a:rPr>
              <a:t>yaitu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;</a:t>
            </a:r>
          </a:p>
          <a:p>
            <a:pPr algn="just"/>
            <a:r>
              <a:rPr lang="en-US" sz="1600" dirty="0" smtClean="0">
                <a:latin typeface="+mj-lt"/>
              </a:rPr>
              <a:t>proses </a:t>
            </a:r>
            <a:r>
              <a:rPr lang="en-US" sz="1600" u="sng" dirty="0" err="1">
                <a:latin typeface="+mj-lt"/>
              </a:rPr>
              <a:t>pembentuka</a:t>
            </a:r>
            <a:r>
              <a:rPr lang="en-US" sz="1600" dirty="0" err="1">
                <a:latin typeface="+mj-lt"/>
              </a:rPr>
              <a:t>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penyaluran</a:t>
            </a:r>
            <a:r>
              <a:rPr lang="en-US" sz="1600" dirty="0">
                <a:latin typeface="+mj-lt"/>
              </a:rPr>
              <a:t> gas </a:t>
            </a:r>
            <a:r>
              <a:rPr lang="en-US" sz="1600" dirty="0" err="1">
                <a:latin typeface="+mj-lt"/>
              </a:rPr>
              <a:t>serta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sistem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pemprosesan</a:t>
            </a:r>
            <a:r>
              <a:rPr lang="en-US" sz="1600" dirty="0">
                <a:latin typeface="+mj-lt"/>
              </a:rPr>
              <a:t> gas. </a:t>
            </a:r>
            <a:endParaRPr lang="en-US" sz="1600" dirty="0" smtClean="0">
              <a:latin typeface="+mj-lt"/>
            </a:endParaRPr>
          </a:p>
          <a:p>
            <a:pPr algn="just"/>
            <a:r>
              <a:rPr lang="en-US" sz="1600" dirty="0" smtClean="0">
                <a:latin typeface="+mj-lt"/>
              </a:rPr>
              <a:t>Proses </a:t>
            </a:r>
            <a:r>
              <a:rPr lang="en-US" sz="1600" dirty="0" err="1">
                <a:latin typeface="+mj-lt"/>
              </a:rPr>
              <a:t>pembentukan</a:t>
            </a:r>
            <a:r>
              <a:rPr lang="en-US" sz="1600" dirty="0">
                <a:latin typeface="+mj-lt"/>
              </a:rPr>
              <a:t> gas </a:t>
            </a:r>
            <a:r>
              <a:rPr lang="en-US" sz="1600" dirty="0" err="1">
                <a:latin typeface="+mj-lt"/>
              </a:rPr>
              <a:t>dalam</a:t>
            </a:r>
            <a:r>
              <a:rPr lang="en-US" sz="1600" dirty="0">
                <a:latin typeface="+mj-lt"/>
              </a:rPr>
              <a:t> landfill </a:t>
            </a:r>
            <a:r>
              <a:rPr lang="en-US" sz="1600" dirty="0" err="1">
                <a:latin typeface="+mj-lt"/>
              </a:rPr>
              <a:t>melibatkan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reaksi</a:t>
            </a:r>
            <a:r>
              <a:rPr lang="en-US" sz="1600" dirty="0">
                <a:latin typeface="+mj-lt"/>
              </a:rPr>
              <a:t> yang </a:t>
            </a:r>
            <a:r>
              <a:rPr lang="en-US" sz="1600" dirty="0" err="1">
                <a:latin typeface="+mj-lt"/>
              </a:rPr>
              <a:t>kompleks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sehingga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laju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pembentukan</a:t>
            </a:r>
            <a:r>
              <a:rPr lang="en-US" sz="1600" dirty="0">
                <a:latin typeface="+mj-lt"/>
              </a:rPr>
              <a:t> gas </a:t>
            </a:r>
            <a:r>
              <a:rPr lang="en-US" sz="1600" dirty="0" err="1">
                <a:latin typeface="+mj-lt"/>
              </a:rPr>
              <a:t>akan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bervariasi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antar</a:t>
            </a:r>
            <a:r>
              <a:rPr lang="en-US" sz="1600" dirty="0">
                <a:latin typeface="+mj-lt"/>
              </a:rPr>
              <a:t>-landfill. </a:t>
            </a:r>
            <a:r>
              <a:rPr lang="en-US" sz="1600" dirty="0" err="1">
                <a:latin typeface="+mj-lt"/>
              </a:rPr>
              <a:t>Laju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maksimum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dicapai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ketika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kondisi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lingkungan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mencapai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kondisi</a:t>
            </a:r>
            <a:r>
              <a:rPr lang="en-US" sz="1600" dirty="0">
                <a:latin typeface="+mj-lt"/>
              </a:rPr>
              <a:t> optimum </a:t>
            </a:r>
            <a:r>
              <a:rPr lang="en-US" sz="1600" dirty="0" err="1">
                <a:latin typeface="+mj-lt"/>
              </a:rPr>
              <a:t>yaitu</a:t>
            </a:r>
            <a:r>
              <a:rPr lang="en-US" sz="1600" dirty="0">
                <a:latin typeface="+mj-lt"/>
              </a:rPr>
              <a:t> pH </a:t>
            </a:r>
            <a:r>
              <a:rPr lang="en-US" sz="1600" dirty="0" err="1">
                <a:latin typeface="+mj-lt"/>
              </a:rPr>
              <a:t>mendekati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netral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kelembaban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cukup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serta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temperatur</a:t>
            </a:r>
            <a:r>
              <a:rPr lang="en-US" sz="1600" dirty="0">
                <a:latin typeface="+mj-lt"/>
              </a:rPr>
              <a:t> yang </a:t>
            </a:r>
            <a:r>
              <a:rPr lang="en-US" sz="1600" dirty="0" err="1">
                <a:latin typeface="+mj-lt"/>
              </a:rPr>
              <a:t>moderat</a:t>
            </a:r>
            <a:r>
              <a:rPr lang="en-US" sz="1600" dirty="0">
                <a:latin typeface="+mj-lt"/>
              </a:rPr>
              <a:t>. Hal yang paling </a:t>
            </a:r>
            <a:r>
              <a:rPr lang="en-US" sz="1600" dirty="0" err="1">
                <a:latin typeface="+mj-lt"/>
              </a:rPr>
              <a:t>mengganggu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adalah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kehadiran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oksigen</a:t>
            </a:r>
            <a:r>
              <a:rPr lang="en-US" sz="1600" dirty="0">
                <a:latin typeface="+mj-lt"/>
              </a:rPr>
              <a:t> yang </a:t>
            </a:r>
            <a:r>
              <a:rPr lang="en-US" sz="1600" dirty="0" err="1">
                <a:latin typeface="+mj-lt"/>
              </a:rPr>
              <a:t>akan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menghentikan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reaksi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anaerobik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menjadi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aerobik</a:t>
            </a:r>
            <a:r>
              <a:rPr lang="en-US" sz="1600" dirty="0">
                <a:latin typeface="+mj-lt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584" y="342900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+mn-lt"/>
              </a:rPr>
              <a:t>Figure </a:t>
            </a:r>
            <a:r>
              <a:rPr lang="en-US" sz="1200" b="1" dirty="0" smtClean="0">
                <a:latin typeface="+mn-lt"/>
              </a:rPr>
              <a:t>, 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Power generation from landfill gas and solid waste to energy recycling (Image adapted from Australian Energy News</a:t>
            </a:r>
          </a:p>
        </p:txBody>
      </p:sp>
    </p:spTree>
    <p:extLst>
      <p:ext uri="{BB962C8B-B14F-4D97-AF65-F5344CB8AC3E}">
        <p14:creationId xmlns:p14="http://schemas.microsoft.com/office/powerpoint/2010/main" val="99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755576" y="2996877"/>
            <a:ext cx="2710309" cy="7921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DUA CARA TEKNOLOGI PENGOPOSAN, YAKNI :</a:t>
            </a:r>
            <a:endParaRPr lang="en-US" sz="1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body" idx="4294967295"/>
          </p:nvPr>
        </p:nvSpPr>
        <p:spPr>
          <a:xfrm>
            <a:off x="3563888" y="908720"/>
            <a:ext cx="5400675" cy="5373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63550" lvl="0" indent="-463550">
              <a:buFont typeface="+mj-lt"/>
              <a:buAutoNum type="arabicPeriod"/>
            </a:pPr>
            <a:r>
              <a:rPr lang="en-US" sz="2000" b="1" dirty="0" err="1">
                <a:solidFill>
                  <a:schemeClr val="accent6"/>
                </a:solidFill>
              </a:rPr>
              <a:t>Pengomposan</a:t>
            </a:r>
            <a:r>
              <a:rPr lang="en-US" sz="2000" b="1" dirty="0"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secara</a:t>
            </a:r>
            <a:r>
              <a:rPr lang="en-US" sz="2000" b="1" dirty="0"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anaerob</a:t>
            </a:r>
            <a:endParaRPr lang="en-US" sz="2000" b="1" dirty="0">
              <a:solidFill>
                <a:schemeClr val="accent6"/>
              </a:solidFill>
            </a:endParaRPr>
          </a:p>
          <a:p>
            <a:pPr lvl="1"/>
            <a:endParaRPr lang="en-US" sz="1600" dirty="0" smtClean="0">
              <a:solidFill>
                <a:srgbClr val="FFFF00"/>
              </a:solidFill>
            </a:endParaRPr>
          </a:p>
          <a:p>
            <a:pPr lvl="1"/>
            <a:r>
              <a:rPr lang="en-US" sz="1600" dirty="0" err="1" smtClean="0"/>
              <a:t>Pengomposan</a:t>
            </a:r>
            <a:r>
              <a:rPr lang="en-US" sz="1600" dirty="0" smtClean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anaerobik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pembuatan</a:t>
            </a:r>
            <a:r>
              <a:rPr lang="en-US" sz="1600" dirty="0"/>
              <a:t> </a:t>
            </a:r>
            <a:r>
              <a:rPr lang="en-US" sz="1600" dirty="0" err="1"/>
              <a:t>sampah</a:t>
            </a:r>
            <a:r>
              <a:rPr lang="en-US" sz="1600" dirty="0"/>
              <a:t> </a:t>
            </a:r>
            <a:r>
              <a:rPr lang="en-US" sz="1600" dirty="0" err="1"/>
              <a:t>organik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kompos</a:t>
            </a:r>
            <a:r>
              <a:rPr lang="en-US" sz="1600" dirty="0"/>
              <a:t> di </a:t>
            </a:r>
            <a:r>
              <a:rPr lang="en-US" sz="1600" dirty="0" err="1"/>
              <a:t>tempat</a:t>
            </a:r>
            <a:r>
              <a:rPr lang="en-US" sz="1600" dirty="0"/>
              <a:t> </a:t>
            </a:r>
            <a:r>
              <a:rPr lang="en-US" sz="1600" dirty="0" err="1"/>
              <a:t>tertutup</a:t>
            </a:r>
            <a:r>
              <a:rPr lang="en-US" sz="1600" dirty="0"/>
              <a:t>. </a:t>
            </a:r>
            <a:r>
              <a:rPr lang="en-US" sz="1600" dirty="0" err="1"/>
              <a:t>Pengomposan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pembusukan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penguraian</a:t>
            </a:r>
            <a:r>
              <a:rPr lang="en-US" sz="1600" dirty="0"/>
              <a:t> </a:t>
            </a:r>
            <a:r>
              <a:rPr lang="en-US" sz="1600" dirty="0" err="1"/>
              <a:t>sampah</a:t>
            </a:r>
            <a:r>
              <a:rPr lang="en-US" sz="1600" dirty="0"/>
              <a:t> </a:t>
            </a:r>
            <a:r>
              <a:rPr lang="en-US" sz="1600" dirty="0" err="1"/>
              <a:t>organik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mikroorganisme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bakteri</a:t>
            </a:r>
            <a:r>
              <a:rPr lang="en-US" sz="1600" dirty="0"/>
              <a:t> </a:t>
            </a:r>
            <a:r>
              <a:rPr lang="en-US" sz="1600" dirty="0" err="1"/>
              <a:t>anaerob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bakteri</a:t>
            </a:r>
            <a:r>
              <a:rPr lang="en-US" sz="1600" dirty="0"/>
              <a:t> yang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hidupnya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memerlukan</a:t>
            </a:r>
            <a:r>
              <a:rPr lang="en-US" sz="1600" dirty="0"/>
              <a:t> </a:t>
            </a:r>
            <a:r>
              <a:rPr lang="en-US" sz="1600" dirty="0" err="1"/>
              <a:t>udara</a:t>
            </a:r>
            <a:r>
              <a:rPr lang="en-US" sz="1600" dirty="0" smtClean="0"/>
              <a:t>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463550" lvl="0" indent="-463550">
              <a:buFont typeface="+mj-lt"/>
              <a:buAutoNum type="arabicPeriod"/>
            </a:pPr>
            <a:r>
              <a:rPr lang="en-US" sz="2000" b="1" dirty="0" err="1">
                <a:solidFill>
                  <a:schemeClr val="accent6"/>
                </a:solidFill>
              </a:rPr>
              <a:t>Pengomposan</a:t>
            </a:r>
            <a:r>
              <a:rPr lang="en-US" sz="2000" b="1" dirty="0"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secara</a:t>
            </a:r>
            <a:r>
              <a:rPr lang="en-US" sz="2000" b="1" dirty="0"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aerob</a:t>
            </a:r>
            <a:endParaRPr lang="en-US" sz="2000" b="1" dirty="0">
              <a:solidFill>
                <a:schemeClr val="accent6"/>
              </a:solidFill>
            </a:endParaRPr>
          </a:p>
          <a:p>
            <a:pPr lvl="1"/>
            <a:endParaRPr lang="en-US" sz="1600" dirty="0" smtClean="0">
              <a:solidFill>
                <a:srgbClr val="FFFF00"/>
              </a:solidFill>
            </a:endParaRPr>
          </a:p>
          <a:p>
            <a:pPr lvl="1"/>
            <a:r>
              <a:rPr lang="en-US" sz="1600" dirty="0" err="1" smtClean="0"/>
              <a:t>Pembuatan</a:t>
            </a:r>
            <a:r>
              <a:rPr lang="en-US" sz="1600" dirty="0" smtClean="0"/>
              <a:t> </a:t>
            </a:r>
            <a:r>
              <a:rPr lang="en-US" sz="1600" dirty="0" err="1"/>
              <a:t>kompos</a:t>
            </a:r>
            <a:r>
              <a:rPr lang="en-US" sz="1600" dirty="0"/>
              <a:t> </a:t>
            </a:r>
            <a:r>
              <a:rPr lang="en-US" sz="1600" dirty="0" err="1"/>
              <a:t>aerob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pembuatan</a:t>
            </a:r>
            <a:r>
              <a:rPr lang="en-US" sz="1600" dirty="0"/>
              <a:t> </a:t>
            </a:r>
            <a:r>
              <a:rPr lang="en-US" sz="1600" dirty="0" err="1"/>
              <a:t>sampah</a:t>
            </a:r>
            <a:r>
              <a:rPr lang="en-US" sz="1600" dirty="0"/>
              <a:t> </a:t>
            </a:r>
            <a:r>
              <a:rPr lang="en-US" sz="1600" dirty="0" err="1"/>
              <a:t>organik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kompos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terbuka</a:t>
            </a:r>
            <a:r>
              <a:rPr lang="en-US" sz="1600" dirty="0"/>
              <a:t>. Proses </a:t>
            </a:r>
            <a:r>
              <a:rPr lang="en-US" sz="1600" dirty="0" err="1"/>
              <a:t>pengomposan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aerob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menghasilkan</a:t>
            </a:r>
            <a:r>
              <a:rPr lang="en-US" sz="1600" dirty="0"/>
              <a:t> </a:t>
            </a:r>
            <a:r>
              <a:rPr lang="en-US" sz="1600" dirty="0" err="1"/>
              <a:t>senyawa-senyawa</a:t>
            </a:r>
            <a:r>
              <a:rPr lang="en-US" sz="1600" dirty="0"/>
              <a:t> yang </a:t>
            </a:r>
            <a:r>
              <a:rPr lang="en-US" sz="1600" dirty="0" err="1"/>
              <a:t>berbau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sedap</a:t>
            </a:r>
            <a:r>
              <a:rPr lang="en-US" sz="1600" dirty="0"/>
              <a:t>,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asam-asam</a:t>
            </a:r>
            <a:r>
              <a:rPr lang="en-US" sz="1600" dirty="0"/>
              <a:t> </a:t>
            </a:r>
            <a:r>
              <a:rPr lang="en-US" sz="1600" dirty="0" err="1"/>
              <a:t>organik</a:t>
            </a:r>
            <a:r>
              <a:rPr lang="en-US" sz="1600" dirty="0"/>
              <a:t> (</a:t>
            </a:r>
            <a:r>
              <a:rPr lang="en-US" sz="1600" dirty="0" err="1"/>
              <a:t>asam</a:t>
            </a:r>
            <a:r>
              <a:rPr lang="en-US" sz="1600" dirty="0"/>
              <a:t> </a:t>
            </a:r>
            <a:r>
              <a:rPr lang="en-US" sz="1600" dirty="0" err="1"/>
              <a:t>asetat</a:t>
            </a:r>
            <a:r>
              <a:rPr lang="en-US" sz="1600" dirty="0"/>
              <a:t>, </a:t>
            </a:r>
            <a:r>
              <a:rPr lang="en-US" sz="1600" dirty="0" err="1"/>
              <a:t>asam</a:t>
            </a:r>
            <a:r>
              <a:rPr lang="en-US" sz="1600" dirty="0"/>
              <a:t> </a:t>
            </a:r>
            <a:r>
              <a:rPr lang="en-US" sz="1600" dirty="0" err="1"/>
              <a:t>butirat</a:t>
            </a:r>
            <a:r>
              <a:rPr lang="en-US" sz="1600" dirty="0"/>
              <a:t>, </a:t>
            </a:r>
            <a:r>
              <a:rPr lang="en-US" sz="1600" dirty="0" err="1"/>
              <a:t>asam</a:t>
            </a:r>
            <a:r>
              <a:rPr lang="en-US" sz="1600" dirty="0"/>
              <a:t> </a:t>
            </a:r>
            <a:r>
              <a:rPr lang="en-US" sz="1600" dirty="0" err="1"/>
              <a:t>valerat</a:t>
            </a:r>
            <a:r>
              <a:rPr lang="en-US" sz="1600" dirty="0"/>
              <a:t>, </a:t>
            </a:r>
            <a:r>
              <a:rPr lang="en-US" sz="1600" dirty="0" err="1"/>
              <a:t>puttrecine</a:t>
            </a:r>
            <a:r>
              <a:rPr lang="en-US" sz="1600" dirty="0"/>
              <a:t>), </a:t>
            </a:r>
            <a:r>
              <a:rPr lang="en-US" sz="1600" dirty="0" err="1"/>
              <a:t>amonia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H</a:t>
            </a:r>
            <a:r>
              <a:rPr lang="en-US" sz="1600" baseline="-25000" dirty="0"/>
              <a:t>2</a:t>
            </a:r>
            <a:r>
              <a:rPr lang="en-US" sz="1600" dirty="0"/>
              <a:t>S.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3" name="Bent Arrow 2"/>
          <p:cNvSpPr/>
          <p:nvPr/>
        </p:nvSpPr>
        <p:spPr>
          <a:xfrm>
            <a:off x="1835696" y="908720"/>
            <a:ext cx="1008112" cy="2016224"/>
          </a:xfrm>
          <a:prstGeom prst="bentArrow">
            <a:avLst>
              <a:gd name="adj1" fmla="val 13662"/>
              <a:gd name="adj2" fmla="val 17270"/>
              <a:gd name="adj3" fmla="val 25000"/>
              <a:gd name="adj4" fmla="val 40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1907704" y="4005064"/>
            <a:ext cx="1152128" cy="1512168"/>
          </a:xfrm>
          <a:prstGeom prst="bentArrow">
            <a:avLst>
              <a:gd name="adj1" fmla="val 13662"/>
              <a:gd name="adj2" fmla="val 1727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134051"/>
              </p:ext>
            </p:extLst>
          </p:nvPr>
        </p:nvGraphicFramePr>
        <p:xfrm>
          <a:off x="827584" y="980728"/>
          <a:ext cx="7992888" cy="542527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273207"/>
                <a:gridCol w="5719681"/>
              </a:tblGrid>
              <a:tr h="4000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Asal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Bahan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374623">
                <a:tc gridSpan="2"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 </a:t>
                      </a:r>
                      <a:r>
                        <a:rPr lang="en-US" sz="1600" dirty="0" err="1">
                          <a:effectLst/>
                        </a:rPr>
                        <a:t>Pertanian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3847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Limbah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residu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tanaman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Jerami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sekam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padi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gulma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batang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tongkol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jagung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semua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bagian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vegetatif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tanaman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batang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pisang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sabut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kelapa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673847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Limbah</a:t>
                      </a:r>
                      <a:r>
                        <a:rPr lang="en-US" sz="1600" dirty="0">
                          <a:effectLst/>
                        </a:rPr>
                        <a:t> &amp; </a:t>
                      </a:r>
                      <a:r>
                        <a:rPr lang="en-US" sz="1600" dirty="0" err="1">
                          <a:effectLst/>
                        </a:rPr>
                        <a:t>residu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ternak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Kotoran padat, limbah ternak cair, limbah pakan ternak, cairan biogas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374623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Tanaman</a:t>
                      </a:r>
                      <a:r>
                        <a:rPr lang="en-US" sz="1600" dirty="0">
                          <a:effectLst/>
                        </a:rPr>
                        <a:t> air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Azola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ganggang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biru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enceng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gondok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gulma</a:t>
                      </a:r>
                      <a:r>
                        <a:rPr lang="en-US" sz="1600" dirty="0">
                          <a:effectLst/>
                        </a:rPr>
                        <a:t> air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374623">
                <a:tc gridSpan="2"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 </a:t>
                      </a:r>
                      <a:r>
                        <a:rPr lang="en-US" sz="1600" dirty="0" err="1">
                          <a:effectLst/>
                        </a:rPr>
                        <a:t>Industri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3847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Limbah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padat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Serbuk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gergaji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kayu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blotong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kertas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ampas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tebu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limbah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kelapa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sawit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limbah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pengalengan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makanan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pemotongan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hewan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673847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Limbah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cair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Alkohol, limbah pengolahan kertas, ajinomoto, limbah pengolahan minyak kelapa sawit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  <a:tr h="374623">
                <a:tc gridSpan="2"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 </a:t>
                      </a:r>
                      <a:r>
                        <a:rPr lang="en-US" sz="1600" dirty="0" err="1">
                          <a:effectLst/>
                        </a:rPr>
                        <a:t>Limbah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rumah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tangga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623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Sampah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Tinja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urin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sampah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rumah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tangga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sampah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kota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27784" y="279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33265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Tabel</a:t>
            </a:r>
            <a:r>
              <a:rPr lang="en-US" dirty="0" smtClean="0"/>
              <a:t>- </a:t>
            </a:r>
            <a:r>
              <a:rPr lang="en-US" dirty="0" err="1" smtClean="0"/>
              <a:t>Bahan-bahan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 smtClean="0"/>
              <a:t>pengomposan</a:t>
            </a:r>
            <a:r>
              <a:rPr lang="en-US" dirty="0" smtClean="0"/>
              <a:t>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330008" cy="50405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Arial Black" pitchFamily="34" charset="0"/>
              </a:rPr>
              <a:t>TAHAPAN- TAHAPAN PENGOPOSAN :</a:t>
            </a:r>
            <a:endParaRPr lang="en-US" sz="24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848872" cy="4680520"/>
          </a:xfrm>
        </p:spPr>
        <p:txBody>
          <a:bodyPr>
            <a:no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>
                <a:solidFill>
                  <a:schemeClr val="accent6"/>
                </a:solidFill>
              </a:rPr>
              <a:t>PEMILHAN SAMPAH</a:t>
            </a:r>
            <a:endParaRPr lang="en-US" sz="2400" dirty="0">
              <a:solidFill>
                <a:schemeClr val="accent6"/>
              </a:solidFill>
            </a:endParaRPr>
          </a:p>
          <a:p>
            <a:pPr marL="457200" lvl="1" indent="0" algn="l">
              <a:buClr>
                <a:srgbClr val="FFFF00"/>
              </a:buClr>
              <a:buNone/>
            </a:pPr>
            <a:r>
              <a:rPr lang="en-US" sz="2000" dirty="0" err="1">
                <a:solidFill>
                  <a:schemeClr val="accent6"/>
                </a:solidFill>
              </a:rPr>
              <a:t>Pada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tahap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ini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dilakukan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pemisahan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sampah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organik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dari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sampah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anorganik</a:t>
            </a:r>
            <a:r>
              <a:rPr lang="en-US" sz="2000" dirty="0">
                <a:solidFill>
                  <a:schemeClr val="accent6"/>
                </a:solidFill>
              </a:rPr>
              <a:t>. </a:t>
            </a:r>
            <a:r>
              <a:rPr lang="en-US" sz="2000" dirty="0" err="1">
                <a:solidFill>
                  <a:schemeClr val="accent6"/>
                </a:solidFill>
              </a:rPr>
              <a:t>Pemilahan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harus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dilakukan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dengan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teliti</a:t>
            </a:r>
            <a:r>
              <a:rPr lang="en-US" sz="2000" dirty="0">
                <a:solidFill>
                  <a:schemeClr val="accent6"/>
                </a:solidFill>
              </a:rPr>
              <a:t>, </a:t>
            </a:r>
            <a:r>
              <a:rPr lang="en-US" sz="2000" dirty="0" err="1">
                <a:solidFill>
                  <a:schemeClr val="accent6"/>
                </a:solidFill>
              </a:rPr>
              <a:t>karena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akan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menentukan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kelancaran</a:t>
            </a:r>
            <a:r>
              <a:rPr lang="en-US" sz="2000" dirty="0">
                <a:solidFill>
                  <a:schemeClr val="accent6"/>
                </a:solidFill>
              </a:rPr>
              <a:t> proses </a:t>
            </a:r>
            <a:r>
              <a:rPr lang="en-US" sz="2000" dirty="0" err="1">
                <a:solidFill>
                  <a:schemeClr val="accent6"/>
                </a:solidFill>
              </a:rPr>
              <a:t>dan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kualitas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kompos</a:t>
            </a:r>
            <a:r>
              <a:rPr lang="en-US" sz="2000" dirty="0">
                <a:solidFill>
                  <a:schemeClr val="accent6"/>
                </a:solidFill>
              </a:rPr>
              <a:t> yang </a:t>
            </a:r>
            <a:r>
              <a:rPr lang="en-US" sz="2000" dirty="0" err="1">
                <a:solidFill>
                  <a:schemeClr val="accent6"/>
                </a:solidFill>
              </a:rPr>
              <a:t>dihasilkan</a:t>
            </a:r>
            <a:r>
              <a:rPr lang="en-US" sz="2000" dirty="0">
                <a:solidFill>
                  <a:schemeClr val="accent6"/>
                </a:solidFill>
              </a:rPr>
              <a:t>.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sz="2400" dirty="0" smtClean="0">
                <a:solidFill>
                  <a:schemeClr val="accent6"/>
                </a:solidFill>
              </a:rPr>
              <a:t>PENGECILAN UKURAN</a:t>
            </a:r>
            <a:endParaRPr lang="en-US" sz="2400" dirty="0">
              <a:solidFill>
                <a:schemeClr val="accent6"/>
              </a:solidFill>
            </a:endParaRPr>
          </a:p>
          <a:p>
            <a:pPr marL="457200" lvl="1" indent="0" algn="just">
              <a:buClr>
                <a:srgbClr val="FFFF00"/>
              </a:buClr>
              <a:buNone/>
            </a:pPr>
            <a:r>
              <a:rPr lang="en-US" sz="2000" dirty="0" err="1">
                <a:solidFill>
                  <a:schemeClr val="accent6"/>
                </a:solidFill>
              </a:rPr>
              <a:t>Pengecilan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ukuran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dilakukan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untuk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memperluas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permukaan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sampah</a:t>
            </a:r>
            <a:r>
              <a:rPr lang="en-US" sz="2000" dirty="0">
                <a:solidFill>
                  <a:schemeClr val="accent6"/>
                </a:solidFill>
              </a:rPr>
              <a:t>, </a:t>
            </a:r>
            <a:r>
              <a:rPr lang="en-US" sz="2000" dirty="0" err="1">
                <a:solidFill>
                  <a:schemeClr val="accent6"/>
                </a:solidFill>
              </a:rPr>
              <a:t>sehingga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sampah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dapat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dengan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mudah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dan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cepat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menjadi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kompos</a:t>
            </a:r>
            <a:r>
              <a:rPr lang="en-US" sz="2000" dirty="0">
                <a:solidFill>
                  <a:schemeClr val="accent6"/>
                </a:solidFill>
              </a:rPr>
              <a:t>.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sz="2400" dirty="0" smtClean="0">
                <a:solidFill>
                  <a:schemeClr val="accent6"/>
                </a:solidFill>
              </a:rPr>
              <a:t>PENYUSUTAN TUMPUKAN</a:t>
            </a:r>
            <a:endParaRPr lang="en-US" sz="2400" dirty="0">
              <a:solidFill>
                <a:schemeClr val="accent6"/>
              </a:solidFill>
            </a:endParaRPr>
          </a:p>
          <a:p>
            <a:pPr marL="280988" algn="l">
              <a:buClr>
                <a:srgbClr val="FFFF00"/>
              </a:buClr>
            </a:pP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Bahan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organik</a:t>
            </a:r>
            <a:r>
              <a:rPr lang="en-US" sz="2000" dirty="0" smtClean="0">
                <a:solidFill>
                  <a:schemeClr val="accent6"/>
                </a:solidFill>
              </a:rPr>
              <a:t> yang </a:t>
            </a:r>
            <a:r>
              <a:rPr lang="en-US" sz="2000" dirty="0" err="1">
                <a:solidFill>
                  <a:schemeClr val="accent6"/>
                </a:solidFill>
              </a:rPr>
              <a:t>telah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melewati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tahap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pemilahan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dan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pengecilan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ukuran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kemudian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disusun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menjadi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tumpukan</a:t>
            </a:r>
            <a:r>
              <a:rPr lang="en-US" sz="2400" dirty="0">
                <a:solidFill>
                  <a:schemeClr val="accent6"/>
                </a:solidFill>
              </a:rPr>
              <a:t>.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15616" y="1268760"/>
            <a:ext cx="7747248" cy="5040560"/>
          </a:xfrm>
        </p:spPr>
        <p:txBody>
          <a:bodyPr>
            <a:noAutofit/>
          </a:bodyPr>
          <a:lstStyle/>
          <a:p>
            <a:pPr marL="457200" lvl="0" indent="-457200">
              <a:buClr>
                <a:schemeClr val="tx1"/>
              </a:buClr>
              <a:buSzPct val="101000"/>
              <a:buFont typeface="+mj-lt"/>
              <a:buAutoNum type="arabicPeriod" startAt="4"/>
            </a:pPr>
            <a:r>
              <a:rPr lang="en-US" b="1" dirty="0" smtClean="0">
                <a:solidFill>
                  <a:schemeClr val="accent6"/>
                </a:solidFill>
              </a:rPr>
              <a:t>PEMBALIKAN</a:t>
            </a:r>
            <a:endParaRPr lang="en-US" b="1" dirty="0">
              <a:solidFill>
                <a:schemeClr val="accent6"/>
              </a:solidFill>
            </a:endParaRPr>
          </a:p>
          <a:p>
            <a:pPr lvl="1">
              <a:buClr>
                <a:schemeClr val="tx1"/>
              </a:buClr>
              <a:buSzPct val="101000"/>
            </a:pPr>
            <a:r>
              <a:rPr lang="en-US" dirty="0" err="1"/>
              <a:t>Pembalikan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membuang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yang </a:t>
            </a:r>
            <a:r>
              <a:rPr lang="en-US" dirty="0" err="1"/>
              <a:t>berlebihan</a:t>
            </a:r>
            <a:r>
              <a:rPr lang="en-US" dirty="0"/>
              <a:t>, </a:t>
            </a:r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segar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tumpukan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, </a:t>
            </a:r>
            <a:r>
              <a:rPr lang="en-US" dirty="0" err="1"/>
              <a:t>meratakan</a:t>
            </a:r>
            <a:r>
              <a:rPr lang="en-US" dirty="0"/>
              <a:t> proses </a:t>
            </a:r>
            <a:r>
              <a:rPr lang="en-US" dirty="0" err="1"/>
              <a:t>pelapukan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tumpukan</a:t>
            </a:r>
            <a:r>
              <a:rPr lang="en-US" dirty="0"/>
              <a:t>, </a:t>
            </a:r>
            <a:r>
              <a:rPr lang="en-US" dirty="0" err="1"/>
              <a:t>meratakan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air,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proses </a:t>
            </a:r>
            <a:r>
              <a:rPr lang="en-US" dirty="0" err="1"/>
              <a:t>penghancuran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partikel-partikel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</a:t>
            </a:r>
          </a:p>
          <a:p>
            <a:pPr marL="457200" lvl="0" indent="-457200">
              <a:buClr>
                <a:schemeClr val="tx1"/>
              </a:buClr>
              <a:buSzPct val="101000"/>
              <a:buFont typeface="+mj-lt"/>
              <a:buAutoNum type="arabicPeriod" startAt="4"/>
            </a:pPr>
            <a:r>
              <a:rPr lang="en-US" b="1" dirty="0" smtClean="0">
                <a:solidFill>
                  <a:schemeClr val="accent6"/>
                </a:solidFill>
              </a:rPr>
              <a:t>PENIRAMAN</a:t>
            </a:r>
            <a:endParaRPr lang="en-US" b="1" dirty="0">
              <a:solidFill>
                <a:schemeClr val="accent6"/>
              </a:solidFill>
            </a:endParaRPr>
          </a:p>
          <a:p>
            <a:pPr lvl="1">
              <a:buClr>
                <a:schemeClr val="tx1"/>
              </a:buClr>
              <a:buSzPct val="101000"/>
            </a:pPr>
            <a:r>
              <a:rPr lang="en-US" dirty="0" err="1"/>
              <a:t>Penyiraman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tumpukan</a:t>
            </a:r>
            <a:r>
              <a:rPr lang="en-US" dirty="0"/>
              <a:t> 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kering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manual,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tidaknya</a:t>
            </a:r>
            <a:r>
              <a:rPr lang="en-US" dirty="0"/>
              <a:t> </a:t>
            </a:r>
            <a:r>
              <a:rPr lang="en-US" dirty="0" err="1"/>
              <a:t>penyiraman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kelembaban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.</a:t>
            </a:r>
          </a:p>
          <a:p>
            <a:pPr marL="457200" lvl="0" indent="-457200">
              <a:buClr>
                <a:schemeClr val="tx1"/>
              </a:buClr>
              <a:buSzPct val="101000"/>
              <a:buFont typeface="+mj-lt"/>
              <a:buAutoNum type="arabicPeriod" startAt="4"/>
            </a:pPr>
            <a:r>
              <a:rPr lang="en-US" b="1" dirty="0" smtClean="0">
                <a:solidFill>
                  <a:schemeClr val="accent6"/>
                </a:solidFill>
              </a:rPr>
              <a:t>PEMATANGAN</a:t>
            </a:r>
            <a:endParaRPr lang="en-US" b="1" dirty="0">
              <a:solidFill>
                <a:schemeClr val="accent6"/>
              </a:solidFill>
            </a:endParaRPr>
          </a:p>
          <a:p>
            <a:pPr lvl="1">
              <a:buClr>
                <a:schemeClr val="tx1"/>
              </a:buClr>
              <a:buSzPct val="101000"/>
            </a:pP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pengomposan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2 – 5 </a:t>
            </a:r>
            <a:r>
              <a:rPr lang="en-US" dirty="0" err="1"/>
              <a:t>minggu</a:t>
            </a:r>
            <a:r>
              <a:rPr lang="en-US" dirty="0"/>
              <a:t>,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tumpukan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tumpukan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lapuk</a:t>
            </a:r>
            <a:r>
              <a:rPr lang="en-US" dirty="0"/>
              <a:t>,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cokelat</a:t>
            </a:r>
            <a:r>
              <a:rPr lang="en-US" dirty="0"/>
              <a:t> </a:t>
            </a:r>
            <a:r>
              <a:rPr lang="en-US" dirty="0" err="1"/>
              <a:t>kehitaman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humus </a:t>
            </a:r>
            <a:r>
              <a:rPr lang="en-US" dirty="0" err="1" smtClean="0"/>
              <a:t>tanah</a:t>
            </a:r>
            <a:endParaRPr lang="en-US" dirty="0" smtClean="0"/>
          </a:p>
          <a:p>
            <a:pPr marL="457200" indent="-457200">
              <a:buClr>
                <a:schemeClr val="tx1"/>
              </a:buClr>
              <a:buSzPct val="101000"/>
              <a:buFont typeface="+mj-lt"/>
              <a:buAutoNum type="arabicPeriod" startAt="4"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60032" y="266616"/>
            <a:ext cx="3673146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1200" dirty="0" smtClean="0">
                <a:solidFill>
                  <a:schemeClr val="accent6"/>
                </a:solidFill>
                <a:latin typeface="Arial Black" pitchFamily="34" charset="0"/>
              </a:rPr>
              <a:t>TAHAPAN- TAHAPAN PENGOPOSAN :</a:t>
            </a:r>
            <a:br>
              <a:rPr lang="en-US" sz="1200" dirty="0" smtClean="0">
                <a:solidFill>
                  <a:schemeClr val="accent6"/>
                </a:solidFill>
                <a:latin typeface="Arial Black" pitchFamily="34" charset="0"/>
              </a:rPr>
            </a:br>
            <a:r>
              <a:rPr lang="en-US" sz="1200" dirty="0" smtClean="0">
                <a:solidFill>
                  <a:schemeClr val="accent6"/>
                </a:solidFill>
                <a:latin typeface="Arial Black" pitchFamily="34" charset="0"/>
              </a:rPr>
              <a:t>(</a:t>
            </a:r>
            <a:r>
              <a:rPr lang="en-US" sz="1200" dirty="0" err="1" smtClean="0">
                <a:solidFill>
                  <a:schemeClr val="accent6"/>
                </a:solidFill>
                <a:latin typeface="Arial Black" pitchFamily="34" charset="0"/>
              </a:rPr>
              <a:t>lanjutan</a:t>
            </a:r>
            <a:r>
              <a:rPr lang="en-US" sz="1200" dirty="0" smtClean="0">
                <a:solidFill>
                  <a:schemeClr val="accent6"/>
                </a:solidFill>
                <a:latin typeface="Arial Black" pitchFamily="34" charset="0"/>
              </a:rPr>
              <a:t>....)</a:t>
            </a:r>
            <a:endParaRPr lang="en-US" sz="1200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2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640" y="1124744"/>
            <a:ext cx="7200800" cy="4752528"/>
          </a:xfrm>
        </p:spPr>
        <p:txBody>
          <a:bodyPr>
            <a:noAutofit/>
          </a:bodyPr>
          <a:lstStyle/>
          <a:p>
            <a:pPr marL="457200" lvl="0" indent="-457200" algn="just">
              <a:buClr>
                <a:schemeClr val="tx1"/>
              </a:buClr>
              <a:buSzPct val="104000"/>
              <a:buFont typeface="+mj-lt"/>
              <a:buAutoNum type="arabicPeriod" startAt="7"/>
            </a:pPr>
            <a:r>
              <a:rPr lang="en-US" b="1" dirty="0" smtClean="0">
                <a:solidFill>
                  <a:schemeClr val="accent6"/>
                </a:solidFill>
              </a:rPr>
              <a:t>PENYARINGAN</a:t>
            </a:r>
            <a:endParaRPr lang="en-US" b="1" dirty="0">
              <a:solidFill>
                <a:schemeClr val="accent6"/>
              </a:solidFill>
            </a:endParaRPr>
          </a:p>
          <a:p>
            <a:pPr lvl="1" algn="just">
              <a:buClr>
                <a:schemeClr val="tx1"/>
              </a:buClr>
              <a:buSzPct val="104000"/>
            </a:pPr>
            <a:r>
              <a:rPr lang="en-US" dirty="0" err="1"/>
              <a:t>Penyaringan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partikel</a:t>
            </a:r>
            <a:r>
              <a:rPr lang="en-US" dirty="0"/>
              <a:t> </a:t>
            </a:r>
            <a:r>
              <a:rPr lang="en-US" dirty="0" err="1"/>
              <a:t>kompos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memisahkan</a:t>
            </a:r>
            <a:r>
              <a:rPr lang="en-US" dirty="0"/>
              <a:t> </a:t>
            </a:r>
            <a:r>
              <a:rPr lang="en-US" dirty="0" err="1"/>
              <a:t>bahan-bahan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dikomposkan</a:t>
            </a:r>
            <a:r>
              <a:rPr lang="en-US" dirty="0"/>
              <a:t> yang </a:t>
            </a:r>
            <a:r>
              <a:rPr lang="en-US" dirty="0" err="1"/>
              <a:t>lolos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pemilahan</a:t>
            </a:r>
            <a:r>
              <a:rPr lang="en-US" dirty="0"/>
              <a:t> di </a:t>
            </a:r>
            <a:r>
              <a:rPr lang="en-US" dirty="0" err="1"/>
              <a:t>awal</a:t>
            </a:r>
            <a:r>
              <a:rPr lang="en-US" dirty="0"/>
              <a:t> proses.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terkomposkan</a:t>
            </a:r>
            <a:r>
              <a:rPr lang="en-US" dirty="0"/>
              <a:t> </a:t>
            </a:r>
            <a:r>
              <a:rPr lang="en-US" dirty="0" err="1"/>
              <a:t>dikembalikan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tumpukan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terkomposkan</a:t>
            </a:r>
            <a:r>
              <a:rPr lang="en-US" dirty="0"/>
              <a:t> </a:t>
            </a:r>
            <a:r>
              <a:rPr lang="en-US" dirty="0" err="1"/>
              <a:t>dibuang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residu</a:t>
            </a:r>
            <a:r>
              <a:rPr lang="en-US" dirty="0"/>
              <a:t>.</a:t>
            </a:r>
          </a:p>
          <a:p>
            <a:pPr marL="457200" lvl="0" indent="-457200" algn="just">
              <a:buClr>
                <a:schemeClr val="tx1"/>
              </a:buClr>
              <a:buSzPct val="104000"/>
              <a:buFont typeface="+mj-lt"/>
              <a:buAutoNum type="arabicPeriod" startAt="7"/>
            </a:pPr>
            <a:r>
              <a:rPr lang="en-US" b="1" dirty="0" smtClean="0">
                <a:solidFill>
                  <a:schemeClr val="accent6"/>
                </a:solidFill>
              </a:rPr>
              <a:t>PENGEMASAN DAN PENYIMPANAN</a:t>
            </a:r>
            <a:endParaRPr lang="en-US" b="1" dirty="0">
              <a:solidFill>
                <a:schemeClr val="accent6"/>
              </a:solidFill>
            </a:endParaRPr>
          </a:p>
          <a:p>
            <a:pPr lvl="1" algn="just">
              <a:buClr>
                <a:schemeClr val="tx1"/>
              </a:buClr>
              <a:buSzPct val="104000"/>
            </a:pPr>
            <a:r>
              <a:rPr lang="en-US" dirty="0" err="1"/>
              <a:t>Kompos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disaring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dikemas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kantung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. </a:t>
            </a:r>
            <a:r>
              <a:rPr lang="en-US" dirty="0" err="1"/>
              <a:t>Kompos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dikemas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gudang</a:t>
            </a:r>
            <a:r>
              <a:rPr lang="en-US" dirty="0"/>
              <a:t> yang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terlindung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tumbuhnya</a:t>
            </a:r>
            <a:r>
              <a:rPr lang="en-US" dirty="0"/>
              <a:t> </a:t>
            </a:r>
            <a:r>
              <a:rPr lang="en-US" dirty="0" err="1"/>
              <a:t>jamur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tercemari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jamur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benih</a:t>
            </a:r>
            <a:r>
              <a:rPr lang="en-US" dirty="0"/>
              <a:t> </a:t>
            </a:r>
            <a:r>
              <a:rPr lang="en-US" dirty="0" err="1"/>
              <a:t>gulma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benih</a:t>
            </a:r>
            <a:r>
              <a:rPr lang="en-US" dirty="0"/>
              <a:t> lain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diinginkan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terbawa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angin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60032" y="266616"/>
            <a:ext cx="3673146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1200" dirty="0" smtClean="0">
                <a:solidFill>
                  <a:schemeClr val="accent6"/>
                </a:solidFill>
                <a:latin typeface="Arial Black" pitchFamily="34" charset="0"/>
              </a:rPr>
              <a:t>TAHAPAN- TAHAPAN PENGOPOSAN :</a:t>
            </a:r>
            <a:br>
              <a:rPr lang="en-US" sz="1200" dirty="0" smtClean="0">
                <a:solidFill>
                  <a:schemeClr val="accent6"/>
                </a:solidFill>
                <a:latin typeface="Arial Black" pitchFamily="34" charset="0"/>
              </a:rPr>
            </a:br>
            <a:r>
              <a:rPr lang="en-US" sz="1200" dirty="0" smtClean="0">
                <a:solidFill>
                  <a:schemeClr val="accent6"/>
                </a:solidFill>
                <a:latin typeface="Arial Black" pitchFamily="34" charset="0"/>
              </a:rPr>
              <a:t>(</a:t>
            </a:r>
            <a:r>
              <a:rPr lang="en-US" sz="1200" dirty="0" err="1" smtClean="0">
                <a:solidFill>
                  <a:schemeClr val="accent6"/>
                </a:solidFill>
                <a:latin typeface="Arial Black" pitchFamily="34" charset="0"/>
              </a:rPr>
              <a:t>lanjutan</a:t>
            </a:r>
            <a:r>
              <a:rPr lang="en-US" sz="1200" dirty="0" smtClean="0">
                <a:solidFill>
                  <a:schemeClr val="accent6"/>
                </a:solidFill>
                <a:latin typeface="Arial Black" pitchFamily="34" charset="0"/>
              </a:rPr>
              <a:t>....)</a:t>
            </a:r>
            <a:endParaRPr lang="en-US" sz="1200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040561" cy="43204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Proses 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Pengomposan</a:t>
            </a:r>
            <a:r>
              <a:rPr lang="en-US" sz="2800" dirty="0">
                <a:solidFill>
                  <a:schemeClr val="tx1"/>
                </a:solidFill>
                <a:effectLst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130" y="5301208"/>
            <a:ext cx="7841334" cy="1008112"/>
          </a:xfrm>
        </p:spPr>
        <p:txBody>
          <a:bodyPr/>
          <a:lstStyle/>
          <a:p>
            <a:pPr algn="just"/>
            <a:r>
              <a:rPr lang="en-US" sz="1200" dirty="0">
                <a:solidFill>
                  <a:schemeClr val="tx1"/>
                </a:solidFill>
                <a:effectLst/>
              </a:rPr>
              <a:t>Proses yang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dijelaskan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sebelumnya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adalah</a:t>
            </a:r>
            <a:r>
              <a:rPr lang="en-US" sz="1200" dirty="0">
                <a:solidFill>
                  <a:schemeClr val="tx1"/>
                </a:solidFill>
                <a:effectLst/>
              </a:rPr>
              <a:t> proses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aerobik</a:t>
            </a:r>
            <a:r>
              <a:rPr lang="en-US" sz="1200" dirty="0">
                <a:solidFill>
                  <a:schemeClr val="tx1"/>
                </a:solidFill>
                <a:effectLst/>
              </a:rPr>
              <a:t>,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dimana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mikroba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menggunakan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oksigen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dalam</a:t>
            </a:r>
            <a:r>
              <a:rPr lang="en-US" sz="1200" dirty="0">
                <a:solidFill>
                  <a:schemeClr val="tx1"/>
                </a:solidFill>
                <a:effectLst/>
              </a:rPr>
              <a:t> proses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dekomposisi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bahan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organik</a:t>
            </a:r>
            <a:r>
              <a:rPr lang="en-US" sz="1200" dirty="0">
                <a:solidFill>
                  <a:schemeClr val="tx1"/>
                </a:solidFill>
                <a:effectLst/>
              </a:rPr>
              <a:t>. Proses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dekomposisi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dapat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juga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terjadi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tanpa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menggunakan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oksigen</a:t>
            </a:r>
            <a:r>
              <a:rPr lang="en-US" sz="1200" dirty="0">
                <a:solidFill>
                  <a:schemeClr val="tx1"/>
                </a:solidFill>
                <a:effectLst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disebut</a:t>
            </a:r>
            <a:r>
              <a:rPr lang="en-US" sz="1200" dirty="0">
                <a:solidFill>
                  <a:schemeClr val="tx1"/>
                </a:solidFill>
                <a:effectLst/>
              </a:rPr>
              <a:t> proses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anaerobik</a:t>
            </a:r>
            <a:r>
              <a:rPr lang="en-US" sz="1200" dirty="0">
                <a:solidFill>
                  <a:schemeClr val="tx1"/>
                </a:solidFill>
                <a:effectLst/>
              </a:rPr>
              <a:t>.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Namun</a:t>
            </a:r>
            <a:r>
              <a:rPr lang="en-US" sz="1200" dirty="0">
                <a:solidFill>
                  <a:schemeClr val="tx1"/>
                </a:solidFill>
                <a:effectLst/>
              </a:rPr>
              <a:t>, proses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ini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tidak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diinginkan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selama</a:t>
            </a:r>
            <a:r>
              <a:rPr lang="en-US" sz="1200" dirty="0">
                <a:solidFill>
                  <a:schemeClr val="tx1"/>
                </a:solidFill>
                <a:effectLst/>
              </a:rPr>
              <a:t> proses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pengomposan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karena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akan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dihasilkan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bau</a:t>
            </a:r>
            <a:r>
              <a:rPr lang="en-US" sz="1200" dirty="0">
                <a:solidFill>
                  <a:schemeClr val="tx1"/>
                </a:solidFill>
                <a:effectLst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tidak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sedap</a:t>
            </a:r>
            <a:r>
              <a:rPr lang="en-US" sz="1200" dirty="0">
                <a:solidFill>
                  <a:schemeClr val="tx1"/>
                </a:solidFill>
                <a:effectLst/>
              </a:rPr>
              <a:t>. Proses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aerobik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akan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menghasilkan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senyawa-senyawa</a:t>
            </a:r>
            <a:r>
              <a:rPr lang="en-US" sz="1200" dirty="0">
                <a:solidFill>
                  <a:schemeClr val="tx1"/>
                </a:solidFill>
                <a:effectLst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berbau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tidak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sedap</a:t>
            </a:r>
            <a:r>
              <a:rPr lang="en-US" sz="1200" dirty="0">
                <a:solidFill>
                  <a:schemeClr val="tx1"/>
                </a:solidFill>
                <a:effectLst/>
              </a:rPr>
              <a:t>,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seperti</a:t>
            </a:r>
            <a:r>
              <a:rPr lang="en-US" sz="1200" dirty="0">
                <a:solidFill>
                  <a:schemeClr val="tx1"/>
                </a:solidFill>
                <a:effectLst/>
              </a:rPr>
              <a:t>: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asam-asam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organik</a:t>
            </a:r>
            <a:r>
              <a:rPr lang="en-US" sz="1200" dirty="0">
                <a:solidFill>
                  <a:schemeClr val="tx1"/>
                </a:solidFill>
                <a:effectLst/>
              </a:rPr>
              <a:t> (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asam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asetat</a:t>
            </a:r>
            <a:r>
              <a:rPr lang="en-US" sz="1200" dirty="0">
                <a:solidFill>
                  <a:schemeClr val="tx1"/>
                </a:solidFill>
                <a:effectLst/>
              </a:rPr>
              <a:t>,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asam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butirat</a:t>
            </a:r>
            <a:r>
              <a:rPr lang="en-US" sz="1200" dirty="0">
                <a:solidFill>
                  <a:schemeClr val="tx1"/>
                </a:solidFill>
                <a:effectLst/>
              </a:rPr>
              <a:t>,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asam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valerat</a:t>
            </a:r>
            <a:r>
              <a:rPr lang="en-US" sz="1200" dirty="0">
                <a:solidFill>
                  <a:schemeClr val="tx1"/>
                </a:solidFill>
                <a:effectLst/>
              </a:rPr>
              <a:t>,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puttrecine</a:t>
            </a:r>
            <a:r>
              <a:rPr lang="en-US" sz="1200" dirty="0">
                <a:solidFill>
                  <a:schemeClr val="tx1"/>
                </a:solidFill>
                <a:effectLst/>
              </a:rPr>
              <a:t>),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amonia</a:t>
            </a:r>
            <a:r>
              <a:rPr lang="en-US" sz="1200" dirty="0">
                <a:solidFill>
                  <a:schemeClr val="tx1"/>
                </a:solidFill>
                <a:effectLst/>
              </a:rPr>
              <a:t>,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dan</a:t>
            </a:r>
            <a:r>
              <a:rPr lang="en-US" sz="1200" dirty="0">
                <a:solidFill>
                  <a:schemeClr val="tx1"/>
                </a:solidFill>
                <a:effectLst/>
              </a:rPr>
              <a:t> H</a:t>
            </a:r>
            <a:r>
              <a:rPr lang="en-US" sz="1200" baseline="-25000" dirty="0">
                <a:solidFill>
                  <a:schemeClr val="tx1"/>
                </a:solidFill>
                <a:effectLst/>
              </a:rPr>
              <a:t>2</a:t>
            </a:r>
            <a:r>
              <a:rPr lang="en-US" sz="1200" dirty="0">
                <a:solidFill>
                  <a:schemeClr val="tx1"/>
                </a:solidFill>
                <a:effectLst/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 descr="Berkas:Proses_pengomposan.jpg">
            <a:hlinkClick r:id="rId2" tooltip="&quot;Berkas:Proses_pengomposan.jpg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3016443"/>
            <a:ext cx="2844021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erkas:Proses_dekomposisi.jpg">
            <a:hlinkClick r:id="rId4" tooltip="&quot;Berkas:Proses_dekomposisi.jpg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4069757" cy="21484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899592" y="1052736"/>
            <a:ext cx="7848872" cy="121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/>
            <a:r>
              <a:rPr lang="en-US" sz="1200" dirty="0" err="1" smtClean="0">
                <a:effectLst/>
              </a:rPr>
              <a:t>Tahap-tahap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awal</a:t>
            </a:r>
            <a:r>
              <a:rPr lang="en-US" sz="1200" dirty="0" smtClean="0">
                <a:effectLst/>
              </a:rPr>
              <a:t> proses, </a:t>
            </a:r>
            <a:r>
              <a:rPr lang="en-US" sz="1200" dirty="0" err="1" smtClean="0">
                <a:effectLst/>
              </a:rPr>
              <a:t>oksigen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dan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senyawa-senyawa</a:t>
            </a:r>
            <a:r>
              <a:rPr lang="en-US" sz="1200" dirty="0" smtClean="0">
                <a:effectLst/>
              </a:rPr>
              <a:t> yang </a:t>
            </a:r>
            <a:r>
              <a:rPr lang="en-US" sz="1200" dirty="0" err="1" smtClean="0">
                <a:effectLst/>
              </a:rPr>
              <a:t>mudah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terdegradasi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akan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segera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dimanfaatkan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oleh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mikroba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mesofilik</a:t>
            </a:r>
            <a:r>
              <a:rPr lang="en-US" sz="1200" dirty="0" smtClean="0">
                <a:effectLst/>
              </a:rPr>
              <a:t>. </a:t>
            </a:r>
            <a:r>
              <a:rPr lang="en-US" sz="1200" dirty="0" err="1" smtClean="0">
                <a:effectLst/>
              </a:rPr>
              <a:t>Suhu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tumpukan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kompos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akan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meningkat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dengan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cepat,demikian</a:t>
            </a:r>
            <a:r>
              <a:rPr lang="en-US" sz="1200" dirty="0" smtClean="0">
                <a:effectLst/>
              </a:rPr>
              <a:t> pula </a:t>
            </a:r>
            <a:r>
              <a:rPr lang="en-US" sz="1200" dirty="0" err="1" smtClean="0">
                <a:effectLst/>
              </a:rPr>
              <a:t>akan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diikuti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dengan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peningkatan</a:t>
            </a:r>
            <a:r>
              <a:rPr lang="en-US" sz="1200" dirty="0" smtClean="0">
                <a:effectLst/>
              </a:rPr>
              <a:t> pH </a:t>
            </a:r>
            <a:r>
              <a:rPr lang="en-US" sz="1200" dirty="0" err="1" smtClean="0">
                <a:effectLst/>
              </a:rPr>
              <a:t>kompos</a:t>
            </a:r>
            <a:r>
              <a:rPr lang="en-US" sz="1200" dirty="0" smtClean="0">
                <a:effectLst/>
              </a:rPr>
              <a:t>. </a:t>
            </a:r>
            <a:r>
              <a:rPr lang="en-US" sz="1200" dirty="0" err="1" smtClean="0">
                <a:effectLst/>
              </a:rPr>
              <a:t>Suhu</a:t>
            </a:r>
            <a:r>
              <a:rPr lang="en-US" sz="1200" dirty="0" smtClean="0">
                <a:effectLst/>
              </a:rPr>
              <a:t>  </a:t>
            </a:r>
            <a:r>
              <a:rPr lang="en-US" sz="1200" dirty="0" err="1" smtClean="0">
                <a:effectLst/>
              </a:rPr>
              <a:t>meningkat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hingga</a:t>
            </a:r>
            <a:r>
              <a:rPr lang="en-US" sz="1200" dirty="0" smtClean="0">
                <a:effectLst/>
              </a:rPr>
              <a:t> di </a:t>
            </a:r>
            <a:r>
              <a:rPr lang="en-US" sz="1200" dirty="0" err="1" smtClean="0">
                <a:effectLst/>
              </a:rPr>
              <a:t>atas</a:t>
            </a:r>
            <a:r>
              <a:rPr lang="en-US" sz="1200" dirty="0" smtClean="0">
                <a:effectLst/>
              </a:rPr>
              <a:t> 50</a:t>
            </a:r>
            <a:r>
              <a:rPr lang="en-US" sz="1200" baseline="30000" dirty="0" smtClean="0">
                <a:effectLst/>
              </a:rPr>
              <a:t>o</a:t>
            </a:r>
            <a:r>
              <a:rPr lang="en-US" sz="1200" dirty="0" smtClean="0">
                <a:effectLst/>
              </a:rPr>
              <a:t> - 70</a:t>
            </a:r>
            <a:r>
              <a:rPr lang="en-US" sz="1200" baseline="30000" dirty="0" smtClean="0">
                <a:effectLst/>
              </a:rPr>
              <a:t>o</a:t>
            </a:r>
            <a:r>
              <a:rPr lang="en-US" sz="1200" dirty="0" smtClean="0">
                <a:effectLst/>
              </a:rPr>
              <a:t> C. </a:t>
            </a:r>
            <a:r>
              <a:rPr lang="en-US" sz="1200" dirty="0" err="1" smtClean="0">
                <a:effectLst/>
              </a:rPr>
              <a:t>Suhu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akan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tetap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tinggi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selama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waktu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tertentu</a:t>
            </a:r>
            <a:r>
              <a:rPr lang="en-US" sz="1200" dirty="0" smtClean="0">
                <a:effectLst/>
              </a:rPr>
              <a:t>. </a:t>
            </a:r>
            <a:r>
              <a:rPr lang="en-US" sz="1200" dirty="0" err="1" smtClean="0">
                <a:effectLst/>
              </a:rPr>
              <a:t>Mikroba</a:t>
            </a:r>
            <a:r>
              <a:rPr lang="en-US" sz="1200" dirty="0" smtClean="0">
                <a:effectLst/>
              </a:rPr>
              <a:t> yang </a:t>
            </a:r>
            <a:r>
              <a:rPr lang="en-US" sz="1200" dirty="0" err="1" smtClean="0">
                <a:effectLst/>
              </a:rPr>
              <a:t>aktif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pada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kondisi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ini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adalah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mikrobayang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aktif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pada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suhu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tinggi</a:t>
            </a:r>
            <a:r>
              <a:rPr lang="en-US" sz="1200" dirty="0" smtClean="0">
                <a:effectLst/>
              </a:rPr>
              <a:t>. </a:t>
            </a:r>
            <a:r>
              <a:rPr lang="en-US" sz="1200" dirty="0" err="1" smtClean="0">
                <a:effectLst/>
              </a:rPr>
              <a:t>Pada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saat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ini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terjadi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dekmposisi</a:t>
            </a:r>
            <a:r>
              <a:rPr lang="en-US" sz="1200" dirty="0" smtClean="0">
                <a:effectLst/>
              </a:rPr>
              <a:t>/</a:t>
            </a:r>
            <a:r>
              <a:rPr lang="en-US" sz="1200" dirty="0" err="1" smtClean="0">
                <a:effectLst/>
              </a:rPr>
              <a:t>penguraian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bahan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organik</a:t>
            </a:r>
            <a:r>
              <a:rPr lang="en-US" sz="1200" dirty="0" smtClean="0">
                <a:effectLst/>
              </a:rPr>
              <a:t> yang </a:t>
            </a:r>
            <a:r>
              <a:rPr lang="en-US" sz="1200" dirty="0" err="1" smtClean="0">
                <a:effectLst/>
              </a:rPr>
              <a:t>sangat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aktif</a:t>
            </a:r>
            <a:r>
              <a:rPr lang="en-US" sz="1200" dirty="0" smtClean="0">
                <a:effectLst/>
              </a:rPr>
              <a:t>. </a:t>
            </a:r>
            <a:r>
              <a:rPr lang="en-US" sz="1200" dirty="0" err="1" smtClean="0">
                <a:effectLst/>
              </a:rPr>
              <a:t>Mikroba-mikroba</a:t>
            </a:r>
            <a:r>
              <a:rPr lang="en-US" sz="1200" dirty="0" smtClean="0">
                <a:effectLst/>
              </a:rPr>
              <a:t> di </a:t>
            </a:r>
            <a:r>
              <a:rPr lang="en-US" sz="1200" dirty="0" err="1" smtClean="0">
                <a:effectLst/>
              </a:rPr>
              <a:t>dalam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kompos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dengan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menggunakan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oksigen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akan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menguraikan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bahan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organik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menjadi</a:t>
            </a:r>
            <a:r>
              <a:rPr lang="en-US" sz="1200" dirty="0" smtClean="0">
                <a:effectLst/>
              </a:rPr>
              <a:t> CO</a:t>
            </a:r>
            <a:r>
              <a:rPr lang="en-US" sz="1200" baseline="-25000" dirty="0" smtClean="0">
                <a:effectLst/>
              </a:rPr>
              <a:t>2</a:t>
            </a:r>
            <a:r>
              <a:rPr lang="en-US" sz="1200" dirty="0" smtClean="0">
                <a:effectLst/>
              </a:rPr>
              <a:t>, </a:t>
            </a:r>
            <a:r>
              <a:rPr lang="en-US" sz="1200" dirty="0" err="1" smtClean="0">
                <a:effectLst/>
              </a:rPr>
              <a:t>uap</a:t>
            </a:r>
            <a:r>
              <a:rPr lang="en-US" sz="1200" dirty="0" smtClean="0">
                <a:effectLst/>
              </a:rPr>
              <a:t> air </a:t>
            </a:r>
            <a:r>
              <a:rPr lang="en-US" sz="1200" dirty="0" err="1" smtClean="0">
                <a:effectLst/>
              </a:rPr>
              <a:t>dan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panas</a:t>
            </a:r>
            <a:r>
              <a:rPr lang="en-US" sz="1200" dirty="0" smtClean="0">
                <a:effectLst/>
              </a:rPr>
              <a:t>.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1403648" y="240172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Proses </a:t>
            </a:r>
            <a:r>
              <a:rPr lang="en-US" sz="1200" dirty="0" err="1"/>
              <a:t>pengomposan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terjadi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aerobik</a:t>
            </a:r>
            <a:r>
              <a:rPr lang="en-US" sz="1200" dirty="0"/>
              <a:t> (</a:t>
            </a:r>
            <a:r>
              <a:rPr lang="en-US" sz="1200" dirty="0" err="1"/>
              <a:t>menggunakan</a:t>
            </a:r>
            <a:r>
              <a:rPr lang="en-US" sz="1200" dirty="0"/>
              <a:t> </a:t>
            </a:r>
            <a:r>
              <a:rPr lang="en-US" sz="1200" dirty="0" err="1"/>
              <a:t>oksigen</a:t>
            </a:r>
            <a:r>
              <a:rPr lang="en-US" sz="1200" dirty="0"/>
              <a:t>)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anaerobik</a:t>
            </a:r>
            <a:r>
              <a:rPr lang="en-US" sz="1200" dirty="0"/>
              <a:t> (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oksigen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710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772816"/>
            <a:ext cx="6732985" cy="1080120"/>
          </a:xfrm>
          <a:scene3d>
            <a:camera prst="perspectiveContrastingLeftFacing"/>
            <a:lightRig rig="threePt" dir="t"/>
          </a:scene3d>
          <a:sp3d>
            <a:bevelT/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TEORI  INSINERASI</a:t>
            </a:r>
            <a:endParaRPr lang="en-US" sz="54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666">
            <a:off x="2019746" y="2853744"/>
            <a:ext cx="4240703" cy="2538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1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ial Overview">
  <a:themeElements>
    <a:clrScheme name="Financial Overview 1">
      <a:dk1>
        <a:srgbClr val="000000"/>
      </a:dk1>
      <a:lt1>
        <a:srgbClr val="006666"/>
      </a:lt1>
      <a:dk2>
        <a:srgbClr val="FFFFFF"/>
      </a:dk2>
      <a:lt2>
        <a:srgbClr val="969696"/>
      </a:lt2>
      <a:accent1>
        <a:srgbClr val="99FFCC"/>
      </a:accent1>
      <a:accent2>
        <a:srgbClr val="00CCCC"/>
      </a:accent2>
      <a:accent3>
        <a:srgbClr val="AAB8B8"/>
      </a:accent3>
      <a:accent4>
        <a:srgbClr val="000000"/>
      </a:accent4>
      <a:accent5>
        <a:srgbClr val="CAFFE2"/>
      </a:accent5>
      <a:accent6>
        <a:srgbClr val="00B9B9"/>
      </a:accent6>
      <a:hlink>
        <a:srgbClr val="CCCCFF"/>
      </a:hlink>
      <a:folHlink>
        <a:srgbClr val="A3BABA"/>
      </a:folHlink>
    </a:clrScheme>
    <a:fontScheme name="Financial Overview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 Overview 1">
        <a:dk1>
          <a:srgbClr val="000000"/>
        </a:dk1>
        <a:lt1>
          <a:srgbClr val="006666"/>
        </a:lt1>
        <a:dk2>
          <a:srgbClr val="FFFFFF"/>
        </a:dk2>
        <a:lt2>
          <a:srgbClr val="969696"/>
        </a:lt2>
        <a:accent1>
          <a:srgbClr val="99FFCC"/>
        </a:accent1>
        <a:accent2>
          <a:srgbClr val="00CCCC"/>
        </a:accent2>
        <a:accent3>
          <a:srgbClr val="AAB8B8"/>
        </a:accent3>
        <a:accent4>
          <a:srgbClr val="000000"/>
        </a:accent4>
        <a:accent5>
          <a:srgbClr val="CAFFE2"/>
        </a:accent5>
        <a:accent6>
          <a:srgbClr val="00B9B9"/>
        </a:accent6>
        <a:hlink>
          <a:srgbClr val="CCCCFF"/>
        </a:hlink>
        <a:folHlink>
          <a:srgbClr val="A3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2">
        <a:dk1>
          <a:srgbClr val="000000"/>
        </a:dk1>
        <a:lt1>
          <a:srgbClr val="FFFFCC"/>
        </a:lt1>
        <a:dk2>
          <a:srgbClr val="000000"/>
        </a:dk2>
        <a:lt2>
          <a:srgbClr val="808000"/>
        </a:lt2>
        <a:accent1>
          <a:srgbClr val="66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B8CAAA"/>
        </a:accent5>
        <a:accent6>
          <a:srgbClr val="730000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3">
        <a:dk1>
          <a:srgbClr val="000000"/>
        </a:dk1>
        <a:lt1>
          <a:srgbClr val="FFFFFF"/>
        </a:lt1>
        <a:dk2>
          <a:srgbClr val="B2B2B2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4">
        <a:dk1>
          <a:srgbClr val="000000"/>
        </a:dk1>
        <a:lt1>
          <a:srgbClr val="336699"/>
        </a:lt1>
        <a:dk2>
          <a:srgbClr val="FFFFFF"/>
        </a:dk2>
        <a:lt2>
          <a:srgbClr val="6F9FCF"/>
        </a:lt2>
        <a:accent1>
          <a:srgbClr val="336633"/>
        </a:accent1>
        <a:accent2>
          <a:srgbClr val="00FFFF"/>
        </a:accent2>
        <a:accent3>
          <a:srgbClr val="ADB8CA"/>
        </a:accent3>
        <a:accent4>
          <a:srgbClr val="000000"/>
        </a:accent4>
        <a:accent5>
          <a:srgbClr val="ADB8AD"/>
        </a:accent5>
        <a:accent6>
          <a:srgbClr val="00E7E7"/>
        </a:accent6>
        <a:hlink>
          <a:srgbClr val="009999"/>
        </a:hlink>
        <a:folHlink>
          <a:srgbClr val="9CBC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5">
        <a:dk1>
          <a:srgbClr val="000000"/>
        </a:dk1>
        <a:lt1>
          <a:srgbClr val="33CC3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DE2AD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 Overview 6">
        <a:dk1>
          <a:srgbClr val="000000"/>
        </a:dk1>
        <a:lt1>
          <a:srgbClr val="B2B2B2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D5D5D5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Communicating Bad News">
  <a:themeElements>
    <a:clrScheme name="Communicating Bad News 1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009999"/>
      </a:accent1>
      <a:accent2>
        <a:srgbClr val="99CCFF"/>
      </a:accent2>
      <a:accent3>
        <a:srgbClr val="AAAAAA"/>
      </a:accent3>
      <a:accent4>
        <a:srgbClr val="DAAE82"/>
      </a:accent4>
      <a:accent5>
        <a:srgbClr val="AACACA"/>
      </a:accent5>
      <a:accent6>
        <a:srgbClr val="8AB9E7"/>
      </a:accent6>
      <a:hlink>
        <a:srgbClr val="FF6633"/>
      </a:hlink>
      <a:folHlink>
        <a:srgbClr val="CC3300"/>
      </a:folHlink>
    </a:clrScheme>
    <a:fontScheme name="Communicating Bad News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B2B2B2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D5D5D5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33CC3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DE2AD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B2B2B2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D5D5D5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_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_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border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or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orde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10">
        <a:dk1>
          <a:srgbClr val="000000"/>
        </a:dk1>
        <a:lt1>
          <a:srgbClr val="33CC3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DE2AD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11">
        <a:dk1>
          <a:srgbClr val="000000"/>
        </a:dk1>
        <a:lt1>
          <a:srgbClr val="B2B2B2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D5D5D5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33CC3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DE2AD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B2B2B2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D5D5D5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0000"/>
        </a:dk1>
        <a:lt1>
          <a:srgbClr val="33CC3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DE2AD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0000"/>
        </a:dk1>
        <a:lt1>
          <a:srgbClr val="B2B2B2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D5D5D5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9">
        <a:dk1>
          <a:srgbClr val="000000"/>
        </a:dk1>
        <a:lt1>
          <a:srgbClr val="33CC3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DE2AD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10">
        <a:dk1>
          <a:srgbClr val="000000"/>
        </a:dk1>
        <a:lt1>
          <a:srgbClr val="B2B2B2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D5D5D5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10">
        <a:dk1>
          <a:srgbClr val="000000"/>
        </a:dk1>
        <a:lt1>
          <a:srgbClr val="33CC3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DE2AD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11">
        <a:dk1>
          <a:srgbClr val="000000"/>
        </a:dk1>
        <a:lt1>
          <a:srgbClr val="B2B2B2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D5D5D5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33CC3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DE2AD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1">
        <a:dk1>
          <a:srgbClr val="000000"/>
        </a:dk1>
        <a:lt1>
          <a:srgbClr val="B2B2B2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D5D5D5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10">
        <a:dk1>
          <a:srgbClr val="000000"/>
        </a:dk1>
        <a:lt1>
          <a:srgbClr val="33CC33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DE2AD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11">
        <a:dk1>
          <a:srgbClr val="000000"/>
        </a:dk1>
        <a:lt1>
          <a:srgbClr val="B2B2B2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D5D5D5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2087</TotalTime>
  <Words>2348</Words>
  <Application>Microsoft Office PowerPoint</Application>
  <PresentationFormat>On-screen Show (4:3)</PresentationFormat>
  <Paragraphs>143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29</vt:i4>
      </vt:variant>
    </vt:vector>
  </HeadingPairs>
  <TitlesOfParts>
    <vt:vector size="53" baseType="lpstr">
      <vt:lpstr>Financial Overview</vt:lpstr>
      <vt:lpstr>Default Design</vt:lpstr>
      <vt:lpstr>Compass</vt:lpstr>
      <vt:lpstr>Blends</vt:lpstr>
      <vt:lpstr>Capsules</vt:lpstr>
      <vt:lpstr>Proposal</vt:lpstr>
      <vt:lpstr>Digital Dots</vt:lpstr>
      <vt:lpstr>Edge</vt:lpstr>
      <vt:lpstr>Curtain Call</vt:lpstr>
      <vt:lpstr>Glass Layers</vt:lpstr>
      <vt:lpstr>Network</vt:lpstr>
      <vt:lpstr>Generic</vt:lpstr>
      <vt:lpstr>Fireworks</vt:lpstr>
      <vt:lpstr>Profile</vt:lpstr>
      <vt:lpstr>Maple</vt:lpstr>
      <vt:lpstr>Crayons</vt:lpstr>
      <vt:lpstr>Communicating Bad News</vt:lpstr>
      <vt:lpstr>1_Default Design</vt:lpstr>
      <vt:lpstr>Corinthian columns design template</vt:lpstr>
      <vt:lpstr>1_Corinthian columns design template</vt:lpstr>
      <vt:lpstr>2_Corinthian columns design template</vt:lpstr>
      <vt:lpstr>3_Corinthian columns design template</vt:lpstr>
      <vt:lpstr>4_Corinthian columns design template</vt:lpstr>
      <vt:lpstr>border</vt:lpstr>
      <vt:lpstr>PowerPoint Presentation</vt:lpstr>
      <vt:lpstr>Pengertian</vt:lpstr>
      <vt:lpstr>DUA CARA TEKNOLOGI PENGOPOSAN, YAKNI :</vt:lpstr>
      <vt:lpstr>PowerPoint Presentation</vt:lpstr>
      <vt:lpstr>TAHAPAN- TAHAPAN PENGOPOSAN :</vt:lpstr>
      <vt:lpstr>PowerPoint Presentation</vt:lpstr>
      <vt:lpstr>PowerPoint Presentation</vt:lpstr>
      <vt:lpstr>Proses Pengomposan </vt:lpstr>
      <vt:lpstr>TEORI  INSINERASI</vt:lpstr>
      <vt:lpstr>PowerPoint Presentation</vt:lpstr>
      <vt:lpstr>PowerPoint Presentation</vt:lpstr>
      <vt:lpstr>PowerPoint Presentation</vt:lpstr>
      <vt:lpstr>PowerPoint Presentation</vt:lpstr>
      <vt:lpstr>1.   Pengumpulan dan pembakaran limbah padat</vt:lpstr>
      <vt:lpstr>1.  Pengumpulan dan pembakaran limbah padat</vt:lpstr>
      <vt:lpstr>  2. Produksi uap panas dan listrik</vt:lpstr>
      <vt:lpstr>3. Pembersihan gas buang dengan presipitator statik</vt:lpstr>
      <vt:lpstr>4.   Pembersihan gas buang dengan scrubber</vt:lpstr>
      <vt:lpstr>5.   Filter elektroventuri dan katalis: </vt:lpstr>
      <vt:lpstr>6.    Pengolahan air: </vt:lpstr>
      <vt:lpstr>LANDFILL</vt:lpstr>
      <vt:lpstr>Modern Landfill</vt:lpstr>
      <vt:lpstr>PowerPoint Presentation</vt:lpstr>
      <vt:lpstr>Pengolahan Leachate dan biogas</vt:lpstr>
      <vt:lpstr>Pengolahan Leachate dan biogas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KE-5</dc:title>
  <dc:creator>Bambang Anggoro</dc:creator>
  <cp:lastModifiedBy>May</cp:lastModifiedBy>
  <cp:revision>96</cp:revision>
  <cp:lastPrinted>2010-07-20T02:58:24Z</cp:lastPrinted>
  <dcterms:created xsi:type="dcterms:W3CDTF">2008-05-01T12:49:08Z</dcterms:created>
  <dcterms:modified xsi:type="dcterms:W3CDTF">2015-05-27T07:13:49Z</dcterms:modified>
</cp:coreProperties>
</file>