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837" autoAdjust="0"/>
  </p:normalViewPr>
  <p:slideViewPr>
    <p:cSldViewPr snapToGrid="0">
      <p:cViewPr varScale="1">
        <p:scale>
          <a:sx n="58" d="100"/>
          <a:sy n="58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973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26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8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78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37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51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540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238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21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65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BB57-15BA-4034-A1B7-ADA4E3464F56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332F-CF84-4C6F-980E-8F6978BAF80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00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15" y="1122363"/>
            <a:ext cx="7772400" cy="2387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Vitamin and Energy </a:t>
            </a:r>
            <a:r>
              <a:rPr lang="en-US" sz="5400" b="1" dirty="0">
                <a:solidFill>
                  <a:schemeClr val="bg1"/>
                </a:solidFill>
              </a:rPr>
              <a:t>M</a:t>
            </a:r>
            <a:r>
              <a:rPr lang="en-US" sz="5400" b="1" dirty="0" smtClean="0">
                <a:solidFill>
                  <a:schemeClr val="bg1"/>
                </a:solidFill>
              </a:rPr>
              <a:t>etabolism</a:t>
            </a:r>
            <a:endParaRPr lang="id-ID" sz="54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78175" y="3581400"/>
            <a:ext cx="58896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PERTEMUAN 6</a:t>
            </a:r>
            <a:endParaRPr lang="id-ID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NADIYAH, S.Gz., M.Si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LARAS SITOAYU, S.Gz., MKM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PROGRAM STUDI KESEHATAN MASYARAKAT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1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2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Folic Acid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87494"/>
              </p:ext>
            </p:extLst>
          </p:nvPr>
        </p:nvGraphicFramePr>
        <p:xfrm>
          <a:off x="1677538" y="1685126"/>
          <a:ext cx="6096000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Folate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mcg/day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Methionine (essential amino</a:t>
                      </a:r>
                      <a:r>
                        <a:rPr lang="en-US" sz="1000" baseline="0" dirty="0" smtClean="0"/>
                        <a:t> acid) metabolism, formation of DNA, formation of red blood cells, normal fetal development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Green leafy</a:t>
                      </a:r>
                      <a:r>
                        <a:rPr lang="en-US" sz="1000" baseline="0" dirty="0" smtClean="0"/>
                        <a:t> vegetables, beans, whole-grain cereals, oranges, bananas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Megaloblastic anemia, neural tube defects</a:t>
                      </a:r>
                      <a:r>
                        <a:rPr lang="en-US" sz="1000" baseline="0" dirty="0" smtClean="0"/>
                        <a:t> (a </a:t>
                      </a:r>
                      <a:r>
                        <a:rPr lang="en-US" sz="1000" baseline="0" dirty="0" err="1" smtClean="0"/>
                        <a:t>sa</a:t>
                      </a:r>
                      <a:r>
                        <a:rPr lang="en-US" sz="1000" baseline="0" dirty="0" smtClean="0"/>
                        <a:t> result of low intake during pregnancy)</a:t>
                      </a:r>
                    </a:p>
                    <a:p>
                      <a:r>
                        <a:rPr lang="en-US" sz="1000" baseline="0" dirty="0" smtClean="0"/>
                        <a:t>Symptoms: weakness, easy fatigue, neurological disorders.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levels:</a:t>
                      </a:r>
                    </a:p>
                    <a:p>
                      <a:r>
                        <a:rPr lang="en-US" sz="1000" dirty="0" smtClean="0"/>
                        <a:t>Adult:</a:t>
                      </a:r>
                      <a:r>
                        <a:rPr lang="en-US" sz="1000" baseline="0" dirty="0" smtClean="0"/>
                        <a:t> 600-1000 mcg/day</a:t>
                      </a:r>
                    </a:p>
                    <a:p>
                      <a:r>
                        <a:rPr lang="en-US" sz="1000" baseline="0" dirty="0" smtClean="0"/>
                        <a:t>Symptoms: none established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30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Biotin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28003"/>
              </p:ext>
            </p:extLst>
          </p:nvPr>
        </p:nvGraphicFramePr>
        <p:xfrm>
          <a:off x="1708245" y="2125266"/>
          <a:ext cx="6096000" cy="221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mcg/day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Glucose</a:t>
                      </a:r>
                      <a:r>
                        <a:rPr lang="en-US" sz="1000" baseline="0" dirty="0" smtClean="0"/>
                        <a:t> and fatty acid synthesis, gluconeogenesis, gene expression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Egg</a:t>
                      </a:r>
                      <a:r>
                        <a:rPr lang="en-US" sz="1000" baseline="0" dirty="0" smtClean="0"/>
                        <a:t> yolks, legumes, dark green leafy vegetables (also produced by intestinal bacteria)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Rar</a:t>
                      </a:r>
                      <a:r>
                        <a:rPr lang="en-US" sz="1000" dirty="0" smtClean="0"/>
                        <a:t>;</a:t>
                      </a:r>
                      <a:r>
                        <a:rPr lang="en-US" sz="1000" baseline="0" dirty="0" smtClean="0"/>
                        <a:t> if it occurs, due to high egg white intake</a:t>
                      </a:r>
                    </a:p>
                    <a:p>
                      <a:r>
                        <a:rPr lang="en-US" sz="1000" baseline="0" dirty="0" smtClean="0"/>
                        <a:t>Symptoms: anorexia, depression, muscle pain, dermatitis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</a:t>
                      </a:r>
                      <a:r>
                        <a:rPr lang="en-US" sz="1000" baseline="0" dirty="0" smtClean="0"/>
                        <a:t> not established</a:t>
                      </a:r>
                      <a:endParaRPr lang="en-US" sz="1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04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3607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Pantothenic Acid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53517"/>
              </p:ext>
            </p:extLst>
          </p:nvPr>
        </p:nvGraphicFramePr>
        <p:xfrm>
          <a:off x="1708245" y="2125266"/>
          <a:ext cx="60960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Panthothenate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Energy metabolism</a:t>
                      </a:r>
                      <a:r>
                        <a:rPr lang="en-US" sz="1000" baseline="0" dirty="0" smtClean="0"/>
                        <a:t> as part of coenzyme A, gluconeogenesis, synthesis of acetylcholine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Present</a:t>
                      </a:r>
                      <a:r>
                        <a:rPr lang="en-US" sz="1000" baseline="0" dirty="0" smtClean="0"/>
                        <a:t> in all </a:t>
                      </a:r>
                      <a:r>
                        <a:rPr lang="en-US" sz="1000" i="1" baseline="0" dirty="0" smtClean="0"/>
                        <a:t>but</a:t>
                      </a:r>
                      <a:r>
                        <a:rPr lang="en-US" sz="1000" baseline="0" dirty="0" smtClean="0"/>
                        <a:t> processed and refined foods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Unknown in human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</a:t>
                      </a:r>
                      <a:r>
                        <a:rPr lang="en-US" sz="1000" baseline="0" dirty="0" smtClean="0"/>
                        <a:t> not established. Symptoms: unknown.</a:t>
                      </a:r>
                      <a:endParaRPr lang="en-US" sz="1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14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59974"/>
          </a:xfrm>
        </p:spPr>
        <p:txBody>
          <a:bodyPr/>
          <a:lstStyle/>
          <a:p>
            <a:pPr algn="ctr"/>
            <a:r>
              <a:rPr lang="en-US" b="1" dirty="0" smtClean="0"/>
              <a:t>Vitamin C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70487"/>
              </p:ext>
            </p:extLst>
          </p:nvPr>
        </p:nvGraphicFramePr>
        <p:xfrm>
          <a:off x="1708245" y="2125266"/>
          <a:ext cx="6096000" cy="272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Ascorbic Acid, Ascorbate, </a:t>
                      </a:r>
                      <a:r>
                        <a:rPr lang="en-US" sz="1000" dirty="0" err="1" smtClean="0"/>
                        <a:t>dehydroascorbate</a:t>
                      </a:r>
                      <a:r>
                        <a:rPr lang="en-US" sz="1000" dirty="0" smtClean="0"/>
                        <a:t>, L-ascorbate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Collagen formation, iron absorption, epinephrine formation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Fresh fruits (particularly citrus and cherries) and vegetables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Scurvy</a:t>
                      </a:r>
                      <a:r>
                        <a:rPr lang="en-US" sz="1000" baseline="0" dirty="0" smtClean="0"/>
                        <a:t> </a:t>
                      </a:r>
                    </a:p>
                    <a:p>
                      <a:r>
                        <a:rPr lang="en-US" sz="1000" baseline="0" dirty="0" smtClean="0"/>
                        <a:t>Symptoms: bleeding gums, deterioration of muscles and tendons, sudden death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</a:t>
                      </a:r>
                      <a:r>
                        <a:rPr lang="en-US" sz="1000" baseline="0" dirty="0" smtClean="0"/>
                        <a:t> </a:t>
                      </a:r>
                    </a:p>
                    <a:p>
                      <a:r>
                        <a:rPr lang="en-US" sz="1000" baseline="0" dirty="0" smtClean="0"/>
                        <a:t>Adults: 1,2 to 2,0 g/day </a:t>
                      </a:r>
                    </a:p>
                    <a:p>
                      <a:r>
                        <a:rPr lang="en-US" sz="1000" baseline="0" dirty="0" smtClean="0"/>
                        <a:t>Increased risk of kidney stone formation with chronic intake of 1 g/day or more</a:t>
                      </a:r>
                      <a:endParaRPr lang="en-US" sz="1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98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Vitamin A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48446"/>
              </p:ext>
            </p:extLst>
          </p:nvPr>
        </p:nvGraphicFramePr>
        <p:xfrm>
          <a:off x="1708245" y="2125266"/>
          <a:ext cx="6096000" cy="247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Retinol</a:t>
                      </a:r>
                      <a:r>
                        <a:rPr lang="en-US" sz="1000" baseline="0" dirty="0" smtClean="0"/>
                        <a:t> (precursor: beta-carotene)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mcg/day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Maintaining healthy epithelial (surface) cells, eye health, immune system health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Retinol: liver, butter, cheese, egg yolks, fish liver oils,</a:t>
                      </a:r>
                    </a:p>
                    <a:p>
                      <a:r>
                        <a:rPr lang="en-US" sz="1000" dirty="0" smtClean="0"/>
                        <a:t>Beta-carotene: dark green and brightly pigmented fruits and vegetables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Dry skin, headache,</a:t>
                      </a:r>
                      <a:r>
                        <a:rPr lang="en-US" sz="1000" baseline="0" dirty="0" smtClean="0"/>
                        <a:t> irritability, vomiting, bone pain, night blindness, increases risk of infection, blindness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</a:t>
                      </a:r>
                      <a:r>
                        <a:rPr lang="en-US" sz="1000" baseline="0" dirty="0" smtClean="0"/>
                        <a:t> </a:t>
                      </a:r>
                    </a:p>
                    <a:p>
                      <a:r>
                        <a:rPr lang="en-US" sz="1000" baseline="0" dirty="0" smtClean="0"/>
                        <a:t>Adults: 1,7 to 3,0 mg/day </a:t>
                      </a:r>
                    </a:p>
                    <a:p>
                      <a:r>
                        <a:rPr lang="en-US" sz="1000" baseline="0" dirty="0" smtClean="0"/>
                        <a:t>Symptoms: liver damage, bone malformations, death</a:t>
                      </a:r>
                      <a:endParaRPr lang="en-US" sz="1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03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Vitamin D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26858"/>
              </p:ext>
            </p:extLst>
          </p:nvPr>
        </p:nvGraphicFramePr>
        <p:xfrm>
          <a:off x="1689710" y="1698958"/>
          <a:ext cx="6096000" cy="252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Cholecalciferol,</a:t>
                      </a:r>
                      <a:r>
                        <a:rPr lang="en-US" sz="1000" baseline="0" dirty="0" smtClean="0"/>
                        <a:t> calcitriol, </a:t>
                      </a:r>
                      <a:r>
                        <a:rPr lang="en-US" sz="1000" baseline="0" dirty="0" err="1" smtClean="0"/>
                        <a:t>calciferol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Absorption of calcium and phosphorus. Healthy skin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UV light exposure, fatty fish (salmon, sardines, tuna),</a:t>
                      </a:r>
                      <a:r>
                        <a:rPr lang="en-US" sz="1000" baseline="0" dirty="0" smtClean="0"/>
                        <a:t> fish liver oil, lesser amounts in eggs, and canned fish, fortified milk and margarine.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Rickets (children), </a:t>
                      </a:r>
                      <a:r>
                        <a:rPr lang="en-US" sz="1000" dirty="0" err="1" smtClean="0"/>
                        <a:t>osteomalacia</a:t>
                      </a:r>
                      <a:r>
                        <a:rPr lang="en-US" sz="1000" dirty="0" smtClean="0"/>
                        <a:t> (adults), increased risk of stress fractures,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increased risk of osteoporosis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</a:t>
                      </a:r>
                      <a:r>
                        <a:rPr lang="en-US" sz="1000" baseline="0" dirty="0" smtClean="0"/>
                        <a:t> </a:t>
                      </a:r>
                    </a:p>
                    <a:p>
                      <a:r>
                        <a:rPr lang="en-US" sz="1000" baseline="0" dirty="0" smtClean="0"/>
                        <a:t>Adults: 100 mcg/day </a:t>
                      </a:r>
                    </a:p>
                    <a:p>
                      <a:r>
                        <a:rPr lang="en-US" sz="1000" baseline="0" dirty="0" smtClean="0"/>
                        <a:t>Symptoms: nausea, diarrhea, loss of muscle function, organ damage, skeletal damage</a:t>
                      </a:r>
                      <a:endParaRPr lang="en-US" sz="1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49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6714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Vitamin E</a:t>
            </a:r>
            <a:endParaRPr lang="id-ID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26858"/>
              </p:ext>
            </p:extLst>
          </p:nvPr>
        </p:nvGraphicFramePr>
        <p:xfrm>
          <a:off x="1689710" y="1698958"/>
          <a:ext cx="6096000" cy="221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Tocopherol,  alpha-tocopherol, gamma-tocopherol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Antioxidant</a:t>
                      </a:r>
                      <a:r>
                        <a:rPr lang="id-ID" sz="1000" baseline="0" dirty="0" smtClean="0"/>
                        <a:t> protection of cell membranes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Polyunsaturated</a:t>
                      </a:r>
                      <a:r>
                        <a:rPr lang="id-ID" sz="1000" baseline="0" dirty="0" smtClean="0"/>
                        <a:t> and monounsaturated vegetable and cereal oils and margarines (corn, soy, safflower, olive); lesser amounts in fortified cereals and eggs 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Rare, if it occurs, possible increased risk of cancer and heart disease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</a:t>
                      </a:r>
                      <a:r>
                        <a:rPr lang="en-US" sz="1000" baseline="0" dirty="0" smtClean="0"/>
                        <a:t> </a:t>
                      </a:r>
                    </a:p>
                    <a:p>
                      <a:r>
                        <a:rPr lang="en-US" sz="1000" baseline="0" dirty="0" smtClean="0"/>
                        <a:t>Adults: </a:t>
                      </a:r>
                      <a:r>
                        <a:rPr lang="id-ID" sz="1000" baseline="0" dirty="0" smtClean="0"/>
                        <a:t>600 – 1000 </a:t>
                      </a:r>
                      <a:r>
                        <a:rPr lang="en-US" sz="1000" baseline="0" dirty="0" smtClean="0"/>
                        <a:t>mg/day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9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80" y="857250"/>
            <a:ext cx="7886700" cy="467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Vitamin K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26858"/>
              </p:ext>
            </p:extLst>
          </p:nvPr>
        </p:nvGraphicFramePr>
        <p:xfrm>
          <a:off x="1519881" y="1617191"/>
          <a:ext cx="6561438" cy="3735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719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280719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5733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Phylloquinone, menoquinone, antihemorrhagic vitamin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5733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Formation</a:t>
                      </a:r>
                      <a:r>
                        <a:rPr lang="id-ID" sz="1000" baseline="0" dirty="0" smtClean="0"/>
                        <a:t> of blood clots, enhancement of osteocalcin function to aid in bone strengthening.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10648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Phylloquinone:</a:t>
                      </a:r>
                      <a:r>
                        <a:rPr lang="id-ID" sz="1000" baseline="0" dirty="0" smtClean="0"/>
                        <a:t> a variety of vegetable oils and dark green laefy vegetables (cabbage, spinach)</a:t>
                      </a:r>
                    </a:p>
                    <a:p>
                      <a:r>
                        <a:rPr lang="id-ID" sz="1000" baseline="0" dirty="0" smtClean="0"/>
                        <a:t>Menoquinone: formed by bacteria that line the gastrointestinal tract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5733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000" dirty="0" smtClean="0"/>
                        <a:t>Rare, if it occurs, results</a:t>
                      </a:r>
                      <a:r>
                        <a:rPr lang="id-ID" sz="1000" baseline="0" dirty="0" smtClean="0"/>
                        <a:t> in hemorrhage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5733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r>
                        <a:rPr lang="id-ID" sz="1000" dirty="0" smtClean="0"/>
                        <a:t>ot established</a:t>
                      </a:r>
                      <a:endParaRPr lang="en-US" sz="1000" baseline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97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47" y="1775951"/>
            <a:ext cx="2206672" cy="3318929"/>
          </a:xfrm>
        </p:spPr>
        <p:txBody>
          <a:bodyPr>
            <a:normAutofit/>
          </a:bodyPr>
          <a:lstStyle/>
          <a:p>
            <a:r>
              <a:rPr lang="en-US" sz="2400" b="1" dirty="0"/>
              <a:t>Relationship of vitamins to energy metabolism</a:t>
            </a:r>
            <a:endParaRPr lang="id-ID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t="4777" r="18888" b="7462"/>
          <a:stretch/>
        </p:blipFill>
        <p:spPr>
          <a:xfrm>
            <a:off x="2599046" y="1090151"/>
            <a:ext cx="6376916" cy="45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344" t="17117" r="7798" b="20009"/>
          <a:stretch/>
        </p:blipFill>
        <p:spPr>
          <a:xfrm>
            <a:off x="243572" y="1624936"/>
            <a:ext cx="8446640" cy="35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609" t="25222" r="7378" b="30357"/>
          <a:stretch/>
        </p:blipFill>
        <p:spPr>
          <a:xfrm>
            <a:off x="337782" y="2069646"/>
            <a:ext cx="8688620" cy="25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Vitamin B1</a:t>
            </a:r>
            <a:endParaRPr lang="id-ID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48879"/>
              </p:ext>
            </p:extLst>
          </p:nvPr>
        </p:nvGraphicFramePr>
        <p:xfrm>
          <a:off x="1708245" y="2410346"/>
          <a:ext cx="60960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Thiamin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Carbohydrate metabolism,</a:t>
                      </a:r>
                      <a:r>
                        <a:rPr lang="en-US" sz="1000" baseline="0" dirty="0" smtClean="0"/>
                        <a:t> nervous system function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Whole-grain cereals, beans, enriched grains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Confusion, anorexia,</a:t>
                      </a:r>
                      <a:r>
                        <a:rPr lang="en-US" sz="1000" baseline="0" dirty="0" smtClean="0"/>
                        <a:t> weakness, calf pain, heart disease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None known 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7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Vitamin B2	</a:t>
            </a:r>
            <a:endParaRPr lang="id-ID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32509"/>
              </p:ext>
            </p:extLst>
          </p:nvPr>
        </p:nvGraphicFramePr>
        <p:xfrm>
          <a:off x="1708245" y="2410346"/>
          <a:ext cx="6096000" cy="221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Riboflavin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Energy metabolism,</a:t>
                      </a:r>
                      <a:r>
                        <a:rPr lang="en-US" sz="1000" baseline="0" dirty="0" smtClean="0"/>
                        <a:t> protein metabolism, skin health, eye health 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Fresh milk and other dairy products, eggs, dark green leafy vegetable, whole-grain cereals, enriched grains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Inflamed</a:t>
                      </a:r>
                      <a:r>
                        <a:rPr lang="en-US" sz="1000" baseline="0" dirty="0" smtClean="0"/>
                        <a:t> tongue; cracked, dry skin at corners of mouth, nose and eyes; bright light sensitivity, weakness; fatigue 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None known 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1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8029"/>
            <a:ext cx="7886700" cy="56549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Niacin</a:t>
            </a:r>
            <a:endParaRPr lang="id-ID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13689"/>
              </p:ext>
            </p:extLst>
          </p:nvPr>
        </p:nvGraphicFramePr>
        <p:xfrm>
          <a:off x="1524000" y="1563521"/>
          <a:ext cx="6096000" cy="283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Niacinamide</a:t>
                      </a:r>
                      <a:r>
                        <a:rPr lang="en-US" sz="1000" dirty="0" smtClean="0"/>
                        <a:t>, nicotinic acid, nicotinamide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Energy metabolism, glycolysis, fat synthesis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Foods</a:t>
                      </a:r>
                      <a:r>
                        <a:rPr lang="en-US" sz="1000" baseline="0" dirty="0" smtClean="0"/>
                        <a:t> high in tryptophan (a amino acid that can be converted to niacin), milk, eggs, chicken</a:t>
                      </a:r>
                    </a:p>
                    <a:p>
                      <a:r>
                        <a:rPr lang="en-US" sz="1000" baseline="0" dirty="0" smtClean="0"/>
                        <a:t>Foods high in niacin: whole grain foods, lean meat, fish, poultry, enriched grains.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Anorexia, skin rash, dementia,</a:t>
                      </a:r>
                      <a:r>
                        <a:rPr lang="en-US" sz="1000" baseline="0" dirty="0" smtClean="0"/>
                        <a:t> weakness, lethargy.</a:t>
                      </a:r>
                    </a:p>
                    <a:p>
                      <a:r>
                        <a:rPr lang="en-US" sz="1000" baseline="0" dirty="0" smtClean="0"/>
                        <a:t>Disease; pellagra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8401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levels:</a:t>
                      </a:r>
                    </a:p>
                    <a:p>
                      <a:r>
                        <a:rPr lang="en-US" sz="1000" dirty="0" smtClean="0"/>
                        <a:t>Adult:</a:t>
                      </a:r>
                      <a:r>
                        <a:rPr lang="en-US" sz="1000" baseline="0" dirty="0" smtClean="0"/>
                        <a:t> 20-35 mg/day</a:t>
                      </a:r>
                    </a:p>
                    <a:p>
                      <a:r>
                        <a:rPr lang="en-US" sz="1000" baseline="0" dirty="0" smtClean="0"/>
                        <a:t>Symptoms: flushing, burning, tingling sensations of extremities, hepatitis, and gastric ulcers with chronic high intake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2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Vitamin B6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23084"/>
              </p:ext>
            </p:extLst>
          </p:nvPr>
        </p:nvGraphicFramePr>
        <p:xfrm>
          <a:off x="1708245" y="2125266"/>
          <a:ext cx="6096000" cy="262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Pyridoxine, pyridoxal, </a:t>
                      </a:r>
                      <a:r>
                        <a:rPr lang="en-US" sz="1000" dirty="0" err="1" smtClean="0"/>
                        <a:t>pyridoxamine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Protein metabolism, protein synthesis, metabolism of fat</a:t>
                      </a:r>
                      <a:r>
                        <a:rPr lang="en-US" sz="1000" baseline="0" dirty="0" smtClean="0"/>
                        <a:t> and carbohydrate, neurotransmitter formation, glycolysis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High protein foods (meats), </a:t>
                      </a:r>
                      <a:r>
                        <a:rPr lang="en-US" sz="1000" baseline="0" dirty="0" smtClean="0"/>
                        <a:t>whole-grain cereals, enriched cereals, eggs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Nausea, mouth</a:t>
                      </a:r>
                      <a:r>
                        <a:rPr lang="en-US" sz="1000" baseline="0" dirty="0" smtClean="0"/>
                        <a:t> sores, muscle weakness, depression, convulsions, impaired immune system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levels:</a:t>
                      </a:r>
                    </a:p>
                    <a:p>
                      <a:r>
                        <a:rPr lang="en-US" sz="1000" dirty="0" smtClean="0"/>
                        <a:t>Adult:</a:t>
                      </a:r>
                      <a:r>
                        <a:rPr lang="en-US" sz="1000" baseline="0" dirty="0" smtClean="0"/>
                        <a:t> 60-100 mg/day</a:t>
                      </a:r>
                    </a:p>
                    <a:p>
                      <a:r>
                        <a:rPr lang="en-US" sz="1000" baseline="0" dirty="0" smtClean="0"/>
                        <a:t>Symptoms: peripheral neuritis (loss of sensation in limbs),loss of balance and coordination.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415" y="857251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/>
              <a:t>Vitamin B12</a:t>
            </a:r>
            <a:endParaRPr lang="id-ID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1741"/>
              </p:ext>
            </p:extLst>
          </p:nvPr>
        </p:nvGraphicFramePr>
        <p:xfrm>
          <a:off x="1708245" y="1705598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71710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225633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Alternative  name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Cobalamin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04617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Dietary</a:t>
                      </a:r>
                      <a:r>
                        <a:rPr lang="en-US" sz="1000" baseline="0" dirty="0" smtClean="0"/>
                        <a:t> Reference Intake (AKG)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Adult males:             mcg/day</a:t>
                      </a:r>
                    </a:p>
                    <a:p>
                      <a:r>
                        <a:rPr lang="en-US" sz="1000" dirty="0" smtClean="0"/>
                        <a:t>Adult females: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6725136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Protein metabolism, protein synthesis, metabolism of fat</a:t>
                      </a:r>
                      <a:r>
                        <a:rPr lang="en-US" sz="1000" baseline="0" dirty="0" smtClean="0"/>
                        <a:t> and carbohydrate, neurotransmitter formation, glycolysis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46366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Good</a:t>
                      </a:r>
                      <a:r>
                        <a:rPr lang="en-US" sz="1000" baseline="0" dirty="0" smtClean="0"/>
                        <a:t> food sources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Foods of animal</a:t>
                      </a:r>
                      <a:r>
                        <a:rPr lang="en-US" sz="1000" baseline="0" dirty="0" smtClean="0"/>
                        <a:t> origin (meat, fish, poultry, eggs, milk, cheese) and fortified cereals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1197455"/>
                  </a:ext>
                </a:extLst>
              </a:tr>
              <a:tr h="8401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Deficiency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Pernicious anemia</a:t>
                      </a:r>
                      <a:r>
                        <a:rPr lang="en-US" sz="1000" baseline="0" dirty="0" smtClean="0"/>
                        <a:t> (more likely caused by malabsorption of the vitamin than by dietary inadequacy, although vegans are at risk)</a:t>
                      </a:r>
                    </a:p>
                    <a:p>
                      <a:r>
                        <a:rPr lang="en-US" sz="1000" baseline="0" dirty="0" smtClean="0"/>
                        <a:t>Symptoms: weakness, easy fatigue, neurological disorder.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9492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Toxicity</a:t>
                      </a:r>
                      <a:endParaRPr lang="id-ID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Tolerable upper intake levels</a:t>
                      </a:r>
                      <a:r>
                        <a:rPr lang="en-US" sz="1000" baseline="0" dirty="0" smtClean="0"/>
                        <a:t> not established</a:t>
                      </a:r>
                      <a:endParaRPr lang="en-US" sz="1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961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7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1170</Words>
  <Application>Microsoft Office PowerPoint</Application>
  <PresentationFormat>On-screen Show (4:3)</PresentationFormat>
  <Paragraphs>209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Vitamin and Energy Metabolism</vt:lpstr>
      <vt:lpstr>Relationship of vitamins to energy metabolism</vt:lpstr>
      <vt:lpstr>PowerPoint Presentation</vt:lpstr>
      <vt:lpstr>PowerPoint Presentation</vt:lpstr>
      <vt:lpstr>Vitamin B1</vt:lpstr>
      <vt:lpstr>Vitamin B2 </vt:lpstr>
      <vt:lpstr>Niacin</vt:lpstr>
      <vt:lpstr>Vitamin B6</vt:lpstr>
      <vt:lpstr>Vitamin B12</vt:lpstr>
      <vt:lpstr>Folic Acid</vt:lpstr>
      <vt:lpstr>Biotin</vt:lpstr>
      <vt:lpstr>Pantothenic Acid</vt:lpstr>
      <vt:lpstr>Vitamin C</vt:lpstr>
      <vt:lpstr>Vitamin A</vt:lpstr>
      <vt:lpstr>Vitamin D</vt:lpstr>
      <vt:lpstr>Vitamin E</vt:lpstr>
      <vt:lpstr>Vitamin 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and Energy Metabolism</dc:title>
  <dc:creator>aac</dc:creator>
  <cp:lastModifiedBy>Windows User</cp:lastModifiedBy>
  <cp:revision>31</cp:revision>
  <dcterms:created xsi:type="dcterms:W3CDTF">2017-10-14T03:04:53Z</dcterms:created>
  <dcterms:modified xsi:type="dcterms:W3CDTF">2017-10-29T03:27:37Z</dcterms:modified>
</cp:coreProperties>
</file>