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68" r:id="rId5"/>
    <p:sldId id="267" r:id="rId6"/>
    <p:sldId id="261" r:id="rId7"/>
    <p:sldId id="266" r:id="rId8"/>
    <p:sldId id="271" r:id="rId9"/>
    <p:sldId id="272" r:id="rId10"/>
    <p:sldId id="257" r:id="rId11"/>
    <p:sldId id="262" r:id="rId12"/>
    <p:sldId id="270" r:id="rId13"/>
    <p:sldId id="273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8E9-6F62-44E4-AC1F-60BC85F7D1D5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B43B-2B6F-4E1D-91A3-C29185A29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8E9-6F62-44E4-AC1F-60BC85F7D1D5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B43B-2B6F-4E1D-91A3-C29185A29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8E9-6F62-44E4-AC1F-60BC85F7D1D5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B43B-2B6F-4E1D-91A3-C29185A29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8E9-6F62-44E4-AC1F-60BC85F7D1D5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B43B-2B6F-4E1D-91A3-C29185A29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8E9-6F62-44E4-AC1F-60BC85F7D1D5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B43B-2B6F-4E1D-91A3-C29185A29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8E9-6F62-44E4-AC1F-60BC85F7D1D5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B43B-2B6F-4E1D-91A3-C29185A29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8E9-6F62-44E4-AC1F-60BC85F7D1D5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B43B-2B6F-4E1D-91A3-C29185A29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8E9-6F62-44E4-AC1F-60BC85F7D1D5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B43B-2B6F-4E1D-91A3-C29185A29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8E9-6F62-44E4-AC1F-60BC85F7D1D5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B43B-2B6F-4E1D-91A3-C29185A29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8E9-6F62-44E4-AC1F-60BC85F7D1D5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B43B-2B6F-4E1D-91A3-C29185A29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8E9-6F62-44E4-AC1F-60BC85F7D1D5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B43B-2B6F-4E1D-91A3-C29185A29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68E9-6F62-44E4-AC1F-60BC85F7D1D5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9B43B-2B6F-4E1D-91A3-C29185A29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720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52600"/>
            <a:ext cx="7772400" cy="1470025"/>
          </a:xfrm>
        </p:spPr>
        <p:txBody>
          <a:bodyPr/>
          <a:lstStyle/>
          <a:p>
            <a:r>
              <a:rPr lang="id-ID" b="1" dirty="0" smtClean="0"/>
              <a:t>Workers’ Meal Planning 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6400800" cy="17526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sz="3800" dirty="0" err="1" smtClean="0">
                <a:solidFill>
                  <a:schemeClr val="bg1"/>
                </a:solidFill>
              </a:rPr>
              <a:t>Pertemuan</a:t>
            </a:r>
            <a:r>
              <a:rPr lang="en-US" sz="3800" dirty="0" smtClean="0">
                <a:solidFill>
                  <a:schemeClr val="bg1"/>
                </a:solidFill>
              </a:rPr>
              <a:t> 7</a:t>
            </a:r>
          </a:p>
          <a:p>
            <a:pPr algn="r"/>
            <a:r>
              <a:rPr lang="en-US" sz="3800" dirty="0" err="1" smtClean="0">
                <a:solidFill>
                  <a:schemeClr val="bg1"/>
                </a:solidFill>
              </a:rPr>
              <a:t>Gizi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Kerja</a:t>
            </a:r>
            <a:endParaRPr lang="en-US" sz="3800" dirty="0" smtClean="0">
              <a:solidFill>
                <a:schemeClr val="bg1"/>
              </a:solidFill>
            </a:endParaRPr>
          </a:p>
          <a:p>
            <a:pPr algn="r"/>
            <a:r>
              <a:rPr lang="en-US" sz="3800" dirty="0" err="1" smtClean="0">
                <a:solidFill>
                  <a:schemeClr val="bg1"/>
                </a:solidFill>
              </a:rPr>
              <a:t>Nadiyah</a:t>
            </a:r>
            <a:endParaRPr lang="en-US" sz="3800" dirty="0" smtClean="0">
              <a:solidFill>
                <a:schemeClr val="bg1"/>
              </a:solidFill>
            </a:endParaRPr>
          </a:p>
          <a:p>
            <a:pPr algn="r"/>
            <a:r>
              <a:rPr lang="en-US" sz="3800" dirty="0" err="1" smtClean="0">
                <a:solidFill>
                  <a:schemeClr val="bg1"/>
                </a:solidFill>
              </a:rPr>
              <a:t>Laras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Sitoayu</a:t>
            </a:r>
            <a:endParaRPr lang="en-US" sz="3800" dirty="0" smtClean="0">
              <a:solidFill>
                <a:schemeClr val="bg1"/>
              </a:solidFill>
            </a:endParaRPr>
          </a:p>
          <a:p>
            <a:pPr algn="r"/>
            <a:r>
              <a:rPr lang="en-US" sz="3800" dirty="0" err="1" smtClean="0">
                <a:solidFill>
                  <a:schemeClr val="bg1"/>
                </a:solidFill>
              </a:rPr>
              <a:t>Mily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Elvandari</a:t>
            </a:r>
            <a:endParaRPr lang="en-US" sz="3800" dirty="0" smtClean="0">
              <a:solidFill>
                <a:schemeClr val="bg1"/>
              </a:solidFill>
            </a:endParaRPr>
          </a:p>
          <a:p>
            <a:pPr algn="r"/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Standar Diet (dalam satuan penukar)</a:t>
            </a:r>
            <a:endParaRPr lang="id-ID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27333" r="25000" b="8667"/>
          <a:stretch>
            <a:fillRect/>
          </a:stretch>
        </p:blipFill>
        <p:spPr bwMode="auto">
          <a:xfrm>
            <a:off x="0" y="1066800"/>
            <a:ext cx="7315200" cy="52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239000" y="2209800"/>
            <a:ext cx="1905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Komposisi standar: </a:t>
            </a:r>
            <a:endParaRPr lang="id-ID" dirty="0" smtClean="0"/>
          </a:p>
          <a:p>
            <a:r>
              <a:rPr lang="id-ID" dirty="0" smtClean="0"/>
              <a:t>protein </a:t>
            </a:r>
            <a:r>
              <a:rPr lang="id-ID" dirty="0"/>
              <a:t>10-15%, lemak 20-25%, </a:t>
            </a:r>
            <a:endParaRPr lang="id-ID" dirty="0" smtClean="0"/>
          </a:p>
          <a:p>
            <a:r>
              <a:rPr lang="id-ID" dirty="0" smtClean="0"/>
              <a:t>KH </a:t>
            </a:r>
            <a:r>
              <a:rPr lang="id-ID" dirty="0"/>
              <a:t>60-70%</a:t>
            </a:r>
          </a:p>
          <a:p>
            <a:endParaRPr lang="id-ID" dirty="0" smtClean="0"/>
          </a:p>
          <a:p>
            <a:r>
              <a:rPr lang="id-ID" dirty="0" smtClean="0"/>
              <a:t>S</a:t>
            </a:r>
            <a:r>
              <a:rPr lang="id-ID" dirty="0"/>
              <a:t>: Sekehendak</a:t>
            </a:r>
          </a:p>
          <a:p>
            <a:endParaRPr lang="id-ID" dirty="0" smtClean="0"/>
          </a:p>
          <a:p>
            <a:r>
              <a:rPr lang="id-ID" dirty="0" smtClean="0"/>
              <a:t>Disesuaikan </a:t>
            </a:r>
            <a:r>
              <a:rPr lang="id-ID" dirty="0"/>
              <a:t>dengan kebiasaan makan individu, tanpa merubah total jumlah penukar sehari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b="1" dirty="0" smtClean="0"/>
              <a:t>Easy Portion Size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id-ID" b="1" dirty="0" smtClean="0"/>
              <a:t>Use Your Hand</a:t>
            </a:r>
            <a:endParaRPr lang="id-ID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704" t="46220" r="58859" b="28580"/>
          <a:stretch>
            <a:fillRect/>
          </a:stretch>
        </p:blipFill>
        <p:spPr bwMode="auto">
          <a:xfrm>
            <a:off x="1259632" y="2276872"/>
            <a:ext cx="69127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Indeks Kegiatan Kerja Tubuh</a:t>
            </a:r>
            <a:endParaRPr lang="id-ID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5333" r="33594" b="11333"/>
          <a:stretch>
            <a:fillRect/>
          </a:stretch>
        </p:blipFill>
        <p:spPr bwMode="auto">
          <a:xfrm>
            <a:off x="1371600" y="1143000"/>
            <a:ext cx="639110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4733925" cy="36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3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1430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/>
              <a:t>Dietary Reference Intake (DRI) Method: Estimated Energy Requirement for Adults</a:t>
            </a:r>
            <a:endParaRPr lang="id-ID" sz="28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960438"/>
            <a:ext cx="82296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Calculating Energy Needs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04800" y="2057400"/>
            <a:ext cx="449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/>
              <a:t>Males</a:t>
            </a:r>
          </a:p>
          <a:p>
            <a:r>
              <a:rPr lang="id-ID" sz="2400" dirty="0" smtClean="0"/>
              <a:t>662 – 9,53 (age) + PA x (15,91 x Weight in kg + 53,9 x height in m)</a:t>
            </a:r>
          </a:p>
          <a:p>
            <a:endParaRPr lang="id-ID" sz="2400" dirty="0" smtClean="0"/>
          </a:p>
          <a:p>
            <a:r>
              <a:rPr lang="id-ID" sz="2400" dirty="0" smtClean="0"/>
              <a:t>PA (physical activity):</a:t>
            </a:r>
          </a:p>
          <a:p>
            <a:r>
              <a:rPr lang="id-ID" sz="2400" dirty="0" smtClean="0"/>
              <a:t>Sedentary = 1,0</a:t>
            </a:r>
          </a:p>
          <a:p>
            <a:r>
              <a:rPr lang="id-ID" sz="2400" dirty="0" smtClean="0"/>
              <a:t>Low active = 1,11</a:t>
            </a:r>
          </a:p>
          <a:p>
            <a:r>
              <a:rPr lang="id-ID" sz="2400" dirty="0" smtClean="0"/>
              <a:t>Active = 1,25</a:t>
            </a:r>
          </a:p>
          <a:p>
            <a:r>
              <a:rPr lang="id-ID" sz="2400" dirty="0" smtClean="0"/>
              <a:t>Very active = 1,48</a:t>
            </a:r>
            <a:endParaRPr lang="id-ID" sz="2400" dirty="0"/>
          </a:p>
        </p:txBody>
      </p:sp>
      <p:sp>
        <p:nvSpPr>
          <p:cNvPr id="8" name="Rectangle 7"/>
          <p:cNvSpPr/>
          <p:nvPr/>
        </p:nvSpPr>
        <p:spPr>
          <a:xfrm>
            <a:off x="4953000" y="2057400"/>
            <a:ext cx="449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/>
              <a:t>Females</a:t>
            </a:r>
          </a:p>
          <a:p>
            <a:r>
              <a:rPr lang="id-ID" sz="2400" dirty="0" smtClean="0"/>
              <a:t>354 – 6,91 (age) + PA x (9,36 x weight in kg + 726 x height in m)</a:t>
            </a:r>
          </a:p>
          <a:p>
            <a:endParaRPr lang="id-ID" sz="2400" dirty="0" smtClean="0"/>
          </a:p>
          <a:p>
            <a:r>
              <a:rPr lang="id-ID" sz="2400" dirty="0" smtClean="0"/>
              <a:t>PA (physical activity):</a:t>
            </a:r>
          </a:p>
          <a:p>
            <a:r>
              <a:rPr lang="id-ID" sz="2400" dirty="0" smtClean="0"/>
              <a:t>Sedentary = 1,0</a:t>
            </a:r>
          </a:p>
          <a:p>
            <a:r>
              <a:rPr lang="id-ID" sz="2400" dirty="0" smtClean="0"/>
              <a:t>Low active = 1,12</a:t>
            </a:r>
          </a:p>
          <a:p>
            <a:r>
              <a:rPr lang="id-ID" sz="2400" dirty="0" smtClean="0"/>
              <a:t>Active = 1,27</a:t>
            </a:r>
          </a:p>
          <a:p>
            <a:r>
              <a:rPr lang="id-ID" sz="2400" dirty="0" smtClean="0"/>
              <a:t>Very active = 1,45</a:t>
            </a:r>
            <a:endParaRPr lang="id-ID" sz="2400" dirty="0"/>
          </a:p>
        </p:txBody>
      </p:sp>
      <p:sp>
        <p:nvSpPr>
          <p:cNvPr id="9" name="Rectangle 8"/>
          <p:cNvSpPr/>
          <p:nvPr/>
        </p:nvSpPr>
        <p:spPr>
          <a:xfrm>
            <a:off x="304800" y="5562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 smtClean="0"/>
              <a:t>Source: Institute of Medicine, Dietary Reference Intakes for Energy, Carbohydrate, Fiber, Fatty Acids, Cholesterol, Protein, and Amino Acids (Macronutrients). Foods and Nutrition Board, DC: National Academies  Press; 2005)</a:t>
            </a:r>
            <a:endParaRPr lang="id-ID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Tambahan untuk hamil dan menyusui</a:t>
            </a:r>
            <a:endParaRPr lang="id-ID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20666" r="6250" b="68667"/>
          <a:stretch>
            <a:fillRect/>
          </a:stretch>
        </p:blipFill>
        <p:spPr bwMode="auto">
          <a:xfrm>
            <a:off x="304800" y="20574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250" t="63333" r="6250" b="3333"/>
          <a:stretch>
            <a:fillRect/>
          </a:stretch>
        </p:blipFill>
        <p:spPr bwMode="auto">
          <a:xfrm>
            <a:off x="304800" y="2743200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b="1" dirty="0" smtClean="0"/>
              <a:t>Tingkat Aktivitas</a:t>
            </a:r>
            <a:endParaRPr lang="id-ID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4844" t="26000" r="32032" b="7333"/>
          <a:stretch>
            <a:fillRect/>
          </a:stretch>
        </p:blipFill>
        <p:spPr bwMode="auto">
          <a:xfrm>
            <a:off x="1447800" y="1441076"/>
            <a:ext cx="6434328" cy="473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id-ID" b="1" dirty="0" smtClean="0"/>
              <a:t>Contoh Penggolongan Pekerjaan</a:t>
            </a:r>
            <a:endParaRPr lang="id-ID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4063" t="12477" r="18891" b="7333"/>
          <a:stretch>
            <a:fillRect/>
          </a:stretch>
        </p:blipFill>
        <p:spPr bwMode="auto">
          <a:xfrm>
            <a:off x="381000" y="990600"/>
            <a:ext cx="830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id-ID" b="1" dirty="0" smtClean="0"/>
              <a:t>How about You ?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d-ID" b="1" i="1" dirty="0" smtClean="0"/>
              <a:t>Calculate your energy </a:t>
            </a:r>
            <a:r>
              <a:rPr lang="id-ID" b="1" i="1" dirty="0" smtClean="0"/>
              <a:t>requirement</a:t>
            </a:r>
            <a:endParaRPr lang="en-US" b="1" i="1" dirty="0" smtClean="0"/>
          </a:p>
          <a:p>
            <a:pPr algn="ctr">
              <a:buNone/>
            </a:pPr>
            <a:endParaRPr lang="id-ID" b="1" i="1" dirty="0" smtClean="0"/>
          </a:p>
          <a:p>
            <a:pPr algn="ctr">
              <a:buNone/>
            </a:pPr>
            <a:r>
              <a:rPr lang="id-ID" b="1" i="1" dirty="0" smtClean="0"/>
              <a:t>Your Height?</a:t>
            </a:r>
          </a:p>
          <a:p>
            <a:pPr algn="ctr">
              <a:buNone/>
            </a:pPr>
            <a:r>
              <a:rPr lang="id-ID" b="1" i="1" dirty="0" smtClean="0"/>
              <a:t>Your Weight?</a:t>
            </a:r>
          </a:p>
          <a:p>
            <a:pPr algn="ctr">
              <a:buNone/>
            </a:pPr>
            <a:r>
              <a:rPr lang="id-ID" b="1" i="1" dirty="0" smtClean="0"/>
              <a:t>Your Age?</a:t>
            </a:r>
          </a:p>
          <a:p>
            <a:pPr algn="ctr">
              <a:buNone/>
            </a:pPr>
            <a:endParaRPr lang="id-ID" b="1" i="1" dirty="0"/>
          </a:p>
          <a:p>
            <a:pPr algn="ctr">
              <a:buNone/>
            </a:pPr>
            <a:r>
              <a:rPr lang="id-ID" b="1" i="1" dirty="0" smtClean="0"/>
              <a:t>Your activity level</a:t>
            </a:r>
            <a:r>
              <a:rPr lang="id-ID" b="1" i="1" dirty="0" smtClean="0"/>
              <a:t>?</a:t>
            </a:r>
            <a:endParaRPr lang="en-US" b="1" i="1" dirty="0" smtClean="0"/>
          </a:p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r>
              <a:rPr lang="en-US" b="1" i="1" dirty="0"/>
              <a:t>then, observe the food service held in one of the offices, do the </a:t>
            </a:r>
            <a:r>
              <a:rPr lang="en-US" b="1" i="1" dirty="0" smtClean="0"/>
              <a:t>analysis it </a:t>
            </a:r>
            <a:r>
              <a:rPr lang="en-US" b="1" i="1" dirty="0"/>
              <a:t>is correct or </a:t>
            </a:r>
            <a:r>
              <a:rPr lang="en-US" b="1" i="1" dirty="0" smtClean="0"/>
              <a:t>not ?</a:t>
            </a:r>
            <a:endParaRPr lang="id-ID" b="1" i="1" dirty="0" smtClean="0"/>
          </a:p>
          <a:p>
            <a:pPr algn="ctr"/>
            <a:endParaRPr lang="id-ID" b="1" i="1" dirty="0"/>
          </a:p>
          <a:p>
            <a:pPr algn="ctr">
              <a:buNone/>
            </a:pPr>
            <a:endParaRPr lang="id-ID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Persentase Kalori per Hari </a:t>
            </a:r>
            <a:br>
              <a:rPr lang="id-ID" b="1" dirty="0" smtClean="0"/>
            </a:br>
            <a:r>
              <a:rPr lang="id-ID" b="1" dirty="0" smtClean="0"/>
              <a:t>(untuk tiap kali makan)</a:t>
            </a:r>
            <a:endParaRPr lang="id-ID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1905000"/>
          <a:ext cx="5511800" cy="4474845"/>
        </p:xfrm>
        <a:graphic>
          <a:graphicData uri="http://schemas.openxmlformats.org/drawingml/2006/table">
            <a:tbl>
              <a:tblPr/>
              <a:tblGrid>
                <a:gridCol w="161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1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395"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Waktu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Kkal*</a:t>
                      </a:r>
                      <a:endParaRPr lang="id-ID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395">
                <a:tc>
                  <a:txBody>
                    <a:bodyPr/>
                    <a:lstStyle/>
                    <a:p>
                      <a:pPr algn="ctr" fontAlgn="b"/>
                      <a:endParaRPr lang="id-ID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3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79">
                <a:tc>
                  <a:txBody>
                    <a:bodyPr/>
                    <a:lstStyle/>
                    <a:p>
                      <a:pPr algn="l" fontAlgn="b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Breakfast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395">
                <a:tc>
                  <a:txBody>
                    <a:bodyPr/>
                    <a:lstStyle/>
                    <a:p>
                      <a:pPr algn="l" fontAlgn="b"/>
                      <a:r>
                        <a:rPr lang="id-ID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79">
                <a:tc>
                  <a:txBody>
                    <a:bodyPr/>
                    <a:lstStyle/>
                    <a:p>
                      <a:pPr algn="l" fontAlgn="b"/>
                      <a:r>
                        <a:rPr lang="id-ID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Lunch</a:t>
                      </a:r>
                      <a:endParaRPr lang="id-ID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  <a:endParaRPr lang="id-ID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  <a:endParaRPr lang="id-ID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395">
                <a:tc>
                  <a:txBody>
                    <a:bodyPr/>
                    <a:lstStyle/>
                    <a:p>
                      <a:pPr algn="l" fontAlgn="b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Snack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395">
                <a:tc>
                  <a:txBody>
                    <a:bodyPr/>
                    <a:lstStyle/>
                    <a:p>
                      <a:pPr algn="l" fontAlgn="b"/>
                      <a:r>
                        <a:rPr lang="id-ID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Dinner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395">
                <a:tc>
                  <a:txBody>
                    <a:bodyPr/>
                    <a:lstStyle/>
                    <a:p>
                      <a:pPr algn="l" fontAlgn="b"/>
                      <a:r>
                        <a:rPr lang="id-ID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395">
                <a:tc>
                  <a:txBody>
                    <a:bodyPr/>
                    <a:lstStyle/>
                    <a:p>
                      <a:pPr algn="l" fontAlgn="b"/>
                      <a:r>
                        <a:rPr lang="id-ID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2000*</a:t>
                      </a:r>
                      <a:endParaRPr lang="id-ID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Left Arrow Callout 5"/>
          <p:cNvSpPr/>
          <p:nvPr/>
        </p:nvSpPr>
        <p:spPr>
          <a:xfrm>
            <a:off x="7086600" y="3505200"/>
            <a:ext cx="1828800" cy="1066800"/>
          </a:xfrm>
          <a:prstGeom prst="left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Work Time (40%)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64886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*Asumsi kebutuhan total per hari 2000 kkal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Susu tanpa lemak 1 gelas atau </a:t>
            </a:r>
          </a:p>
          <a:p>
            <a:pPr>
              <a:buNone/>
            </a:pPr>
            <a:r>
              <a:rPr lang="id-ID" dirty="0" smtClean="0"/>
              <a:t>	yogurt non fat 2/3 gelas 			75 kcal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Biskuit 3 keping besar			125 kcal</a:t>
            </a:r>
          </a:p>
          <a:p>
            <a:pPr>
              <a:buNone/>
            </a:pPr>
            <a:r>
              <a:rPr lang="id-ID" dirty="0" smtClean="0"/>
              <a:t>		</a:t>
            </a:r>
          </a:p>
          <a:p>
            <a:pPr>
              <a:buNone/>
            </a:pPr>
            <a:r>
              <a:rPr lang="id-ID" dirty="0" smtClean="0"/>
              <a:t>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id-ID" b="1" dirty="0" smtClean="0"/>
              <a:t>Snack 200 kkal</a:t>
            </a:r>
            <a:endParaRPr lang="id-ID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b="1" dirty="0" smtClean="0"/>
              <a:t>Lunch 600 kkal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Sumber karbohidrat (Nasi) 		2P</a:t>
            </a:r>
          </a:p>
          <a:p>
            <a:r>
              <a:rPr lang="id-ID" dirty="0" smtClean="0"/>
              <a:t>Sumber Protein hewani (Daging)	1 P</a:t>
            </a:r>
          </a:p>
          <a:p>
            <a:r>
              <a:rPr lang="id-ID" dirty="0" smtClean="0"/>
              <a:t>Sumber Protein Nabati (Tempe) 	1 P</a:t>
            </a:r>
          </a:p>
          <a:p>
            <a:r>
              <a:rPr lang="id-ID" dirty="0" smtClean="0"/>
              <a:t>Sayur A						S</a:t>
            </a:r>
          </a:p>
          <a:p>
            <a:r>
              <a:rPr lang="id-ID" dirty="0" smtClean="0"/>
              <a:t>Sayur B						1P</a:t>
            </a:r>
          </a:p>
          <a:p>
            <a:r>
              <a:rPr lang="id-ID" dirty="0" smtClean="0"/>
              <a:t>Buah						1P</a:t>
            </a:r>
          </a:p>
          <a:p>
            <a:r>
              <a:rPr lang="id-ID" dirty="0" smtClean="0"/>
              <a:t>Minyak						1P</a:t>
            </a:r>
            <a:endParaRPr lang="id-ID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313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Workers’ Meal Planning </vt:lpstr>
      <vt:lpstr>Calculating Energy Needs </vt:lpstr>
      <vt:lpstr>Tambahan untuk hamil dan menyusui</vt:lpstr>
      <vt:lpstr>Tingkat Aktivitas</vt:lpstr>
      <vt:lpstr>Contoh Penggolongan Pekerjaan</vt:lpstr>
      <vt:lpstr>How about You ?</vt:lpstr>
      <vt:lpstr>Persentase Kalori per Hari  (untuk tiap kali makan)</vt:lpstr>
      <vt:lpstr>Snack 200 kkal</vt:lpstr>
      <vt:lpstr>Lunch 600 kkal</vt:lpstr>
      <vt:lpstr>Standar Diet (dalam satuan penukar)</vt:lpstr>
      <vt:lpstr>Easy Portion Size</vt:lpstr>
      <vt:lpstr>Indeks Kegiatan Kerja Tubuh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Contoh Menu</dc:title>
  <dc:creator>Agung</dc:creator>
  <cp:lastModifiedBy>Windows User</cp:lastModifiedBy>
  <cp:revision>24</cp:revision>
  <dcterms:created xsi:type="dcterms:W3CDTF">2017-10-23T07:04:29Z</dcterms:created>
  <dcterms:modified xsi:type="dcterms:W3CDTF">2017-10-29T03:03:04Z</dcterms:modified>
</cp:coreProperties>
</file>