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6" r:id="rId2"/>
    <p:sldId id="274" r:id="rId3"/>
    <p:sldId id="270" r:id="rId4"/>
    <p:sldId id="276" r:id="rId5"/>
    <p:sldId id="275" r:id="rId6"/>
    <p:sldId id="272" r:id="rId7"/>
    <p:sldId id="277" r:id="rId8"/>
    <p:sldId id="278" r:id="rId9"/>
    <p:sldId id="281" r:id="rId10"/>
    <p:sldId id="283" r:id="rId11"/>
    <p:sldId id="284" r:id="rId12"/>
    <p:sldId id="285" r:id="rId13"/>
    <p:sldId id="287" r:id="rId14"/>
    <p:sldId id="288" r:id="rId15"/>
    <p:sldId id="289" r:id="rId16"/>
    <p:sldId id="290" r:id="rId17"/>
    <p:sldId id="257" r:id="rId18"/>
    <p:sldId id="258" r:id="rId19"/>
    <p:sldId id="259" r:id="rId20"/>
    <p:sldId id="260" r:id="rId21"/>
    <p:sldId id="261" r:id="rId22"/>
    <p:sldId id="262" r:id="rId23"/>
    <p:sldId id="263" r:id="rId24"/>
    <p:sldId id="264" r:id="rId25"/>
    <p:sldId id="265" r:id="rId26"/>
    <p:sldId id="266" r:id="rId27"/>
    <p:sldId id="267" r:id="rId28"/>
    <p:sldId id="268" r:id="rId29"/>
    <p:sldId id="269" r:id="rId30"/>
    <p:sldId id="27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/>
    <p:restoredTop sz="94671"/>
  </p:normalViewPr>
  <p:slideViewPr>
    <p:cSldViewPr>
      <p:cViewPr varScale="1">
        <p:scale>
          <a:sx n="70" d="100"/>
          <a:sy n="70" d="100"/>
        </p:scale>
        <p:origin x="184" y="6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209B2B-8836-468B-9076-759830A39741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SG"/>
        </a:p>
      </dgm:t>
    </dgm:pt>
    <dgm:pt modelId="{B87784BC-7530-491B-B764-5F022F10286E}">
      <dgm:prSet phldrT="[Text]" custT="1"/>
      <dgm:spPr>
        <a:solidFill>
          <a:srgbClr val="0070C0"/>
        </a:solidFill>
      </dgm:spPr>
      <dgm:t>
        <a:bodyPr/>
        <a:lstStyle/>
        <a:p>
          <a:r>
            <a:rPr lang="en-SG" sz="2800" b="1" dirty="0" err="1" smtClean="0">
              <a:solidFill>
                <a:schemeClr val="tx1"/>
              </a:solidFill>
            </a:rPr>
            <a:t>Inorganik</a:t>
          </a:r>
          <a:endParaRPr lang="en-SG" sz="2800" b="1" dirty="0">
            <a:solidFill>
              <a:schemeClr val="tx1"/>
            </a:solidFill>
          </a:endParaRPr>
        </a:p>
      </dgm:t>
    </dgm:pt>
    <dgm:pt modelId="{54BCAC48-3E4E-41B4-830E-81BEB5CC2F60}" type="parTrans" cxnId="{D6B606A2-FA4A-44B5-B0F5-A1361D985665}">
      <dgm:prSet/>
      <dgm:spPr/>
      <dgm:t>
        <a:bodyPr/>
        <a:lstStyle/>
        <a:p>
          <a:endParaRPr lang="en-SG"/>
        </a:p>
      </dgm:t>
    </dgm:pt>
    <dgm:pt modelId="{BD4439B5-8EB1-49FB-9D56-CAFFBB284D18}" type="sibTrans" cxnId="{D6B606A2-FA4A-44B5-B0F5-A1361D985665}">
      <dgm:prSet/>
      <dgm:spPr/>
      <dgm:t>
        <a:bodyPr/>
        <a:lstStyle/>
        <a:p>
          <a:endParaRPr lang="en-SG"/>
        </a:p>
      </dgm:t>
    </dgm:pt>
    <dgm:pt modelId="{49D2FC6A-C75A-40C9-A3E5-4A0F53AFF18F}">
      <dgm:prSet phldrT="[Text]"/>
      <dgm:spPr/>
      <dgm:t>
        <a:bodyPr/>
        <a:lstStyle/>
        <a:p>
          <a:r>
            <a:rPr lang="en-SG" dirty="0" err="1" smtClean="0"/>
            <a:t>Dapat</a:t>
          </a:r>
          <a:r>
            <a:rPr lang="en-SG" dirty="0" smtClean="0"/>
            <a:t> </a:t>
          </a:r>
          <a:r>
            <a:rPr lang="en-SG" dirty="0" err="1" smtClean="0"/>
            <a:t>larut</a:t>
          </a:r>
          <a:r>
            <a:rPr lang="en-SG" dirty="0" smtClean="0"/>
            <a:t> </a:t>
          </a:r>
          <a:r>
            <a:rPr lang="en-SG" dirty="0" err="1" smtClean="0"/>
            <a:t>dalam</a:t>
          </a:r>
          <a:r>
            <a:rPr lang="en-SG" dirty="0" smtClean="0"/>
            <a:t> air</a:t>
          </a:r>
          <a:endParaRPr lang="en-SG" dirty="0"/>
        </a:p>
      </dgm:t>
    </dgm:pt>
    <dgm:pt modelId="{37A0CFFA-9082-4672-84C1-F66FF4EADB44}" type="parTrans" cxnId="{50A27261-4D76-48B4-AFA7-256B40913457}">
      <dgm:prSet/>
      <dgm:spPr/>
      <dgm:t>
        <a:bodyPr/>
        <a:lstStyle/>
        <a:p>
          <a:endParaRPr lang="en-SG"/>
        </a:p>
      </dgm:t>
    </dgm:pt>
    <dgm:pt modelId="{C9C782A7-DA4D-48ED-89C3-13CF0DA2B3E9}" type="sibTrans" cxnId="{50A27261-4D76-48B4-AFA7-256B40913457}">
      <dgm:prSet/>
      <dgm:spPr/>
      <dgm:t>
        <a:bodyPr/>
        <a:lstStyle/>
        <a:p>
          <a:endParaRPr lang="en-SG"/>
        </a:p>
      </dgm:t>
    </dgm:pt>
    <dgm:pt modelId="{404B0AA9-BEDE-4E84-A94A-CA283924400B}">
      <dgm:prSet phldrT="[Text]"/>
      <dgm:spPr/>
      <dgm:t>
        <a:bodyPr/>
        <a:lstStyle/>
        <a:p>
          <a:r>
            <a:rPr lang="en-SG" dirty="0" err="1" smtClean="0"/>
            <a:t>Berbentuk</a:t>
          </a:r>
          <a:r>
            <a:rPr lang="en-SG" dirty="0" smtClean="0"/>
            <a:t> gas </a:t>
          </a:r>
          <a:r>
            <a:rPr lang="en-SG" dirty="0" err="1" smtClean="0"/>
            <a:t>jika</a:t>
          </a:r>
          <a:r>
            <a:rPr lang="en-SG" dirty="0" smtClean="0"/>
            <a:t> </a:t>
          </a:r>
          <a:r>
            <a:rPr lang="en-SG" dirty="0" err="1" smtClean="0"/>
            <a:t>terpapar</a:t>
          </a:r>
          <a:r>
            <a:rPr lang="en-SG" dirty="0" smtClean="0"/>
            <a:t> yang </a:t>
          </a:r>
          <a:r>
            <a:rPr lang="en-SG" dirty="0" err="1" smtClean="0"/>
            <a:t>dapat</a:t>
          </a:r>
          <a:r>
            <a:rPr lang="en-SG" dirty="0" smtClean="0"/>
            <a:t> </a:t>
          </a:r>
          <a:r>
            <a:rPr lang="en-SG" dirty="0" err="1" smtClean="0"/>
            <a:t>membahayakan</a:t>
          </a:r>
          <a:r>
            <a:rPr lang="en-SG" dirty="0" smtClean="0"/>
            <a:t> </a:t>
          </a:r>
          <a:r>
            <a:rPr lang="en-SG" dirty="0" err="1" smtClean="0"/>
            <a:t>manusia</a:t>
          </a:r>
          <a:endParaRPr lang="en-SG" dirty="0"/>
        </a:p>
      </dgm:t>
    </dgm:pt>
    <dgm:pt modelId="{794B4A76-5F7B-4B5A-9424-E716796B1707}" type="parTrans" cxnId="{C6AE8024-9612-475B-89DC-4E22EB62AFDF}">
      <dgm:prSet/>
      <dgm:spPr/>
      <dgm:t>
        <a:bodyPr/>
        <a:lstStyle/>
        <a:p>
          <a:endParaRPr lang="en-SG"/>
        </a:p>
      </dgm:t>
    </dgm:pt>
    <dgm:pt modelId="{C78291F4-A748-41FA-88CB-156994DA9B39}" type="sibTrans" cxnId="{C6AE8024-9612-475B-89DC-4E22EB62AFDF}">
      <dgm:prSet/>
      <dgm:spPr/>
      <dgm:t>
        <a:bodyPr/>
        <a:lstStyle/>
        <a:p>
          <a:endParaRPr lang="en-SG"/>
        </a:p>
      </dgm:t>
    </dgm:pt>
    <dgm:pt modelId="{A1769AEF-D766-4899-B2F3-3712E9F6F9CB}">
      <dgm:prSet phldrT="[Text]" custT="1"/>
      <dgm:spPr>
        <a:solidFill>
          <a:srgbClr val="FF0000"/>
        </a:solidFill>
      </dgm:spPr>
      <dgm:t>
        <a:bodyPr/>
        <a:lstStyle/>
        <a:p>
          <a:r>
            <a:rPr lang="en-SG" sz="2800" b="1" dirty="0" err="1" smtClean="0">
              <a:solidFill>
                <a:schemeClr val="tx1"/>
              </a:solidFill>
            </a:rPr>
            <a:t>Organik</a:t>
          </a:r>
          <a:endParaRPr lang="en-SG" sz="2800" b="1" dirty="0">
            <a:solidFill>
              <a:schemeClr val="tx1"/>
            </a:solidFill>
          </a:endParaRPr>
        </a:p>
      </dgm:t>
    </dgm:pt>
    <dgm:pt modelId="{5B95E799-F811-4844-BEC1-617C5D01BC3E}" type="parTrans" cxnId="{36FDC790-79D5-4FF1-9E1C-F9689E2AB815}">
      <dgm:prSet/>
      <dgm:spPr/>
      <dgm:t>
        <a:bodyPr/>
        <a:lstStyle/>
        <a:p>
          <a:endParaRPr lang="en-SG"/>
        </a:p>
      </dgm:t>
    </dgm:pt>
    <dgm:pt modelId="{86007156-0161-4CEE-8B61-FA03F5842C6A}" type="sibTrans" cxnId="{36FDC790-79D5-4FF1-9E1C-F9689E2AB815}">
      <dgm:prSet/>
      <dgm:spPr/>
      <dgm:t>
        <a:bodyPr/>
        <a:lstStyle/>
        <a:p>
          <a:endParaRPr lang="en-SG"/>
        </a:p>
      </dgm:t>
    </dgm:pt>
    <dgm:pt modelId="{3885BDA8-250D-447B-A0F2-937C8A391280}">
      <dgm:prSet phldrT="[Text]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SG" dirty="0" err="1" smtClean="0"/>
            <a:t>Terakumulasi</a:t>
          </a:r>
          <a:r>
            <a:rPr lang="en-SG" dirty="0" smtClean="0"/>
            <a:t> </a:t>
          </a:r>
          <a:r>
            <a:rPr lang="en-SG" dirty="0" err="1" smtClean="0"/>
            <a:t>pada</a:t>
          </a:r>
          <a:r>
            <a:rPr lang="en-SG" dirty="0" smtClean="0"/>
            <a:t> </a:t>
          </a:r>
          <a:r>
            <a:rPr lang="en-SG" dirty="0" err="1" smtClean="0"/>
            <a:t>ikan</a:t>
          </a:r>
          <a:r>
            <a:rPr lang="en-SG" dirty="0" smtClean="0"/>
            <a:t> </a:t>
          </a:r>
          <a:r>
            <a:rPr lang="en-SG" dirty="0" err="1" smtClean="0"/>
            <a:t>dan</a:t>
          </a:r>
          <a:r>
            <a:rPr lang="en-SG" dirty="0" smtClean="0"/>
            <a:t> </a:t>
          </a:r>
          <a:r>
            <a:rPr lang="en-SG" dirty="0" err="1" smtClean="0"/>
            <a:t>kerang-kerangan</a:t>
          </a:r>
          <a:endParaRPr lang="en-SG" dirty="0"/>
        </a:p>
      </dgm:t>
    </dgm:pt>
    <dgm:pt modelId="{7DFD5F72-55EF-43BD-89B2-BF2DBBD86720}" type="parTrans" cxnId="{B24CC5CB-071A-4344-A8FE-3849CEA23B00}">
      <dgm:prSet/>
      <dgm:spPr/>
      <dgm:t>
        <a:bodyPr/>
        <a:lstStyle/>
        <a:p>
          <a:endParaRPr lang="en-SG"/>
        </a:p>
      </dgm:t>
    </dgm:pt>
    <dgm:pt modelId="{28FE821C-9297-44F4-8151-39CD18CE0981}" type="sibTrans" cxnId="{B24CC5CB-071A-4344-A8FE-3849CEA23B00}">
      <dgm:prSet/>
      <dgm:spPr/>
      <dgm:t>
        <a:bodyPr/>
        <a:lstStyle/>
        <a:p>
          <a:endParaRPr lang="en-SG"/>
        </a:p>
      </dgm:t>
    </dgm:pt>
    <dgm:pt modelId="{3742A6F8-7AA1-4DF0-A63C-3ADBF5289023}">
      <dgm:prSet phldrT="[Text]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SG" dirty="0" smtClean="0"/>
            <a:t>Non </a:t>
          </a:r>
          <a:r>
            <a:rPr lang="en-SG" dirty="0" err="1" smtClean="0"/>
            <a:t>toksik</a:t>
          </a:r>
          <a:endParaRPr lang="en-SG" dirty="0"/>
        </a:p>
      </dgm:t>
    </dgm:pt>
    <dgm:pt modelId="{D0CA8AED-2EFB-4EDD-A1DC-9B50461B8305}" type="parTrans" cxnId="{5BDF5581-7B24-4FAE-AB7B-5BC94CD75213}">
      <dgm:prSet/>
      <dgm:spPr/>
      <dgm:t>
        <a:bodyPr/>
        <a:lstStyle/>
        <a:p>
          <a:endParaRPr lang="en-SG"/>
        </a:p>
      </dgm:t>
    </dgm:pt>
    <dgm:pt modelId="{4A45462D-25F1-4EE7-B00D-62733839AD8C}" type="sibTrans" cxnId="{5BDF5581-7B24-4FAE-AB7B-5BC94CD75213}">
      <dgm:prSet/>
      <dgm:spPr/>
      <dgm:t>
        <a:bodyPr/>
        <a:lstStyle/>
        <a:p>
          <a:endParaRPr lang="en-SG"/>
        </a:p>
      </dgm:t>
    </dgm:pt>
    <dgm:pt modelId="{51168FF7-07C2-47A7-8072-BB6D664B2D34}">
      <dgm:prSet phldrT="[Text]"/>
      <dgm:spPr/>
      <dgm:t>
        <a:bodyPr/>
        <a:lstStyle/>
        <a:p>
          <a:r>
            <a:rPr lang="en-SG" dirty="0" err="1" smtClean="0"/>
            <a:t>Cth</a:t>
          </a:r>
          <a:r>
            <a:rPr lang="en-SG" dirty="0" smtClean="0"/>
            <a:t> : </a:t>
          </a:r>
          <a:r>
            <a:rPr lang="en-SG" dirty="0" err="1" smtClean="0"/>
            <a:t>arsen</a:t>
          </a:r>
          <a:r>
            <a:rPr lang="en-SG" dirty="0" smtClean="0"/>
            <a:t> </a:t>
          </a:r>
          <a:r>
            <a:rPr lang="en-SG" dirty="0" err="1" smtClean="0"/>
            <a:t>trioksida</a:t>
          </a:r>
          <a:endParaRPr lang="en-SG" dirty="0"/>
        </a:p>
      </dgm:t>
    </dgm:pt>
    <dgm:pt modelId="{0FDE1C39-AACD-4D11-B4B0-1961168FFC44}" type="parTrans" cxnId="{B75D4043-BDB9-4955-93C5-9A386F8F8A5A}">
      <dgm:prSet/>
      <dgm:spPr/>
    </dgm:pt>
    <dgm:pt modelId="{8654014E-FA86-48BA-9736-538A2DA284C3}" type="sibTrans" cxnId="{B75D4043-BDB9-4955-93C5-9A386F8F8A5A}">
      <dgm:prSet/>
      <dgm:spPr/>
    </dgm:pt>
    <dgm:pt modelId="{212DA5C9-8158-4EB2-8719-186C198A0846}">
      <dgm:prSet phldrT="[Text]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SG" dirty="0" err="1" smtClean="0"/>
            <a:t>Ikatan</a:t>
          </a:r>
          <a:r>
            <a:rPr lang="en-SG" dirty="0" smtClean="0"/>
            <a:t> </a:t>
          </a:r>
          <a:r>
            <a:rPr lang="en-SG" dirty="0" err="1" smtClean="0"/>
            <a:t>karbon-karbon</a:t>
          </a:r>
          <a:r>
            <a:rPr lang="en-SG" dirty="0" smtClean="0"/>
            <a:t> </a:t>
          </a:r>
          <a:r>
            <a:rPr lang="en-SG" dirty="0" err="1" smtClean="0"/>
            <a:t>stabil</a:t>
          </a:r>
          <a:r>
            <a:rPr lang="en-SG" dirty="0" smtClean="0"/>
            <a:t> </a:t>
          </a:r>
          <a:r>
            <a:rPr lang="en-SG" dirty="0" err="1" smtClean="0"/>
            <a:t>pada</a:t>
          </a:r>
          <a:r>
            <a:rPr lang="en-SG" dirty="0" smtClean="0"/>
            <a:t> pH </a:t>
          </a:r>
          <a:r>
            <a:rPr lang="en-SG" dirty="0" err="1" smtClean="0"/>
            <a:t>lingkungan</a:t>
          </a:r>
          <a:r>
            <a:rPr lang="en-SG" dirty="0" smtClean="0"/>
            <a:t> </a:t>
          </a:r>
          <a:r>
            <a:rPr lang="en-SG" dirty="0" err="1" smtClean="0"/>
            <a:t>dan</a:t>
          </a:r>
          <a:r>
            <a:rPr lang="en-SG" dirty="0" smtClean="0"/>
            <a:t> </a:t>
          </a:r>
          <a:r>
            <a:rPr lang="en-SG" dirty="0" err="1" smtClean="0"/>
            <a:t>berpotensi</a:t>
          </a:r>
          <a:r>
            <a:rPr lang="en-SG" dirty="0" smtClean="0"/>
            <a:t> </a:t>
          </a:r>
          <a:r>
            <a:rPr lang="en-SG" dirty="0" err="1" smtClean="0"/>
            <a:t>teroksidasi</a:t>
          </a:r>
          <a:endParaRPr lang="en-SG" dirty="0"/>
        </a:p>
      </dgm:t>
    </dgm:pt>
    <dgm:pt modelId="{3B972DF5-966A-4055-A5C4-CB18CF40DF2F}" type="parTrans" cxnId="{285CB883-9125-44E4-84D2-F6CC94ABC969}">
      <dgm:prSet/>
      <dgm:spPr/>
    </dgm:pt>
    <dgm:pt modelId="{F39E05C2-2BC6-442E-8EB2-C542197EA610}" type="sibTrans" cxnId="{285CB883-9125-44E4-84D2-F6CC94ABC969}">
      <dgm:prSet/>
      <dgm:spPr/>
    </dgm:pt>
    <dgm:pt modelId="{D2DD9378-9CA6-4829-8D29-A6A07EF2E34F}">
      <dgm:prSet phldrT="[Text]"/>
      <dgm:spPr/>
      <dgm:t>
        <a:bodyPr/>
        <a:lstStyle/>
        <a:p>
          <a:r>
            <a:rPr lang="en-SG" dirty="0" err="1" smtClean="0"/>
            <a:t>Lebih</a:t>
          </a:r>
          <a:r>
            <a:rPr lang="en-SG" dirty="0" smtClean="0"/>
            <a:t> </a:t>
          </a:r>
          <a:r>
            <a:rPr lang="en-SG" dirty="0" err="1" smtClean="0"/>
            <a:t>toksik</a:t>
          </a:r>
          <a:r>
            <a:rPr lang="en-SG" dirty="0" smtClean="0"/>
            <a:t> &gt; </a:t>
          </a:r>
          <a:r>
            <a:rPr lang="en-SG" dirty="0" err="1" smtClean="0"/>
            <a:t>organik</a:t>
          </a:r>
          <a:endParaRPr lang="en-SG" dirty="0"/>
        </a:p>
      </dgm:t>
    </dgm:pt>
    <dgm:pt modelId="{E0C37F8D-330B-46BC-A225-F4EEDA986432}" type="parTrans" cxnId="{55265167-2A4E-41B7-95AF-3F1C39A54C95}">
      <dgm:prSet/>
      <dgm:spPr/>
    </dgm:pt>
    <dgm:pt modelId="{2E8734E1-2821-46E6-BB13-1DE8324438F4}" type="sibTrans" cxnId="{55265167-2A4E-41B7-95AF-3F1C39A54C95}">
      <dgm:prSet/>
      <dgm:spPr/>
    </dgm:pt>
    <dgm:pt modelId="{4D1E3891-F151-4093-B81A-2EFA92F30177}" type="pres">
      <dgm:prSet presAssocID="{A1209B2B-8836-468B-9076-759830A3974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SG"/>
        </a:p>
      </dgm:t>
    </dgm:pt>
    <dgm:pt modelId="{45588BC6-9B7C-465F-83EA-EACDB03CB545}" type="pres">
      <dgm:prSet presAssocID="{B87784BC-7530-491B-B764-5F022F10286E}" presName="composite" presStyleCnt="0"/>
      <dgm:spPr/>
    </dgm:pt>
    <dgm:pt modelId="{4C45F506-1F54-4078-B7F4-47F41916CEEE}" type="pres">
      <dgm:prSet presAssocID="{B87784BC-7530-491B-B764-5F022F10286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6F97D9B7-D7CD-4CF9-B261-7D300CF39965}" type="pres">
      <dgm:prSet presAssocID="{B87784BC-7530-491B-B764-5F022F10286E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BD76B82F-4038-4A23-8E6B-CBC14510AB91}" type="pres">
      <dgm:prSet presAssocID="{BD4439B5-8EB1-49FB-9D56-CAFFBB284D18}" presName="space" presStyleCnt="0"/>
      <dgm:spPr/>
    </dgm:pt>
    <dgm:pt modelId="{1BDFAF7F-EB3F-416E-B709-1FDB2BBDFA44}" type="pres">
      <dgm:prSet presAssocID="{A1769AEF-D766-4899-B2F3-3712E9F6F9CB}" presName="composite" presStyleCnt="0"/>
      <dgm:spPr/>
    </dgm:pt>
    <dgm:pt modelId="{4A53D881-26D8-4444-8267-ABCCC9626CAE}" type="pres">
      <dgm:prSet presAssocID="{A1769AEF-D766-4899-B2F3-3712E9F6F9C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1AAB3C35-7C8A-4408-B629-355EFEF79404}" type="pres">
      <dgm:prSet presAssocID="{A1769AEF-D766-4899-B2F3-3712E9F6F9C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</dgm:ptLst>
  <dgm:cxnLst>
    <dgm:cxn modelId="{C17745B3-CF83-4C27-B65B-91A3BC4BCEFE}" type="presOf" srcId="{3742A6F8-7AA1-4DF0-A63C-3ADBF5289023}" destId="{1AAB3C35-7C8A-4408-B629-355EFEF79404}" srcOrd="0" destOrd="1" presId="urn:microsoft.com/office/officeart/2005/8/layout/hList1"/>
    <dgm:cxn modelId="{50A27261-4D76-48B4-AFA7-256B40913457}" srcId="{B87784BC-7530-491B-B764-5F022F10286E}" destId="{49D2FC6A-C75A-40C9-A3E5-4A0F53AFF18F}" srcOrd="0" destOrd="0" parTransId="{37A0CFFA-9082-4672-84C1-F66FF4EADB44}" sibTransId="{C9C782A7-DA4D-48ED-89C3-13CF0DA2B3E9}"/>
    <dgm:cxn modelId="{FDA28B47-EA05-415E-B52E-B75F2CDE49B1}" type="presOf" srcId="{212DA5C9-8158-4EB2-8719-186C198A0846}" destId="{1AAB3C35-7C8A-4408-B629-355EFEF79404}" srcOrd="0" destOrd="2" presId="urn:microsoft.com/office/officeart/2005/8/layout/hList1"/>
    <dgm:cxn modelId="{B75D4043-BDB9-4955-93C5-9A386F8F8A5A}" srcId="{B87784BC-7530-491B-B764-5F022F10286E}" destId="{51168FF7-07C2-47A7-8072-BB6D664B2D34}" srcOrd="3" destOrd="0" parTransId="{0FDE1C39-AACD-4D11-B4B0-1961168FFC44}" sibTransId="{8654014E-FA86-48BA-9736-538A2DA284C3}"/>
    <dgm:cxn modelId="{C6AE8024-9612-475B-89DC-4E22EB62AFDF}" srcId="{B87784BC-7530-491B-B764-5F022F10286E}" destId="{404B0AA9-BEDE-4E84-A94A-CA283924400B}" srcOrd="1" destOrd="0" parTransId="{794B4A76-5F7B-4B5A-9424-E716796B1707}" sibTransId="{C78291F4-A748-41FA-88CB-156994DA9B39}"/>
    <dgm:cxn modelId="{80CDF3BB-C995-4F54-AAF2-A35B20D2A4C7}" type="presOf" srcId="{B87784BC-7530-491B-B764-5F022F10286E}" destId="{4C45F506-1F54-4078-B7F4-47F41916CEEE}" srcOrd="0" destOrd="0" presId="urn:microsoft.com/office/officeart/2005/8/layout/hList1"/>
    <dgm:cxn modelId="{A0CB6859-5311-46B5-95DD-A38281B8EEC9}" type="presOf" srcId="{49D2FC6A-C75A-40C9-A3E5-4A0F53AFF18F}" destId="{6F97D9B7-D7CD-4CF9-B261-7D300CF39965}" srcOrd="0" destOrd="0" presId="urn:microsoft.com/office/officeart/2005/8/layout/hList1"/>
    <dgm:cxn modelId="{55265167-2A4E-41B7-95AF-3F1C39A54C95}" srcId="{B87784BC-7530-491B-B764-5F022F10286E}" destId="{D2DD9378-9CA6-4829-8D29-A6A07EF2E34F}" srcOrd="2" destOrd="0" parTransId="{E0C37F8D-330B-46BC-A225-F4EEDA986432}" sibTransId="{2E8734E1-2821-46E6-BB13-1DE8324438F4}"/>
    <dgm:cxn modelId="{081D0819-5B4D-4002-94B0-2CA731943947}" type="presOf" srcId="{51168FF7-07C2-47A7-8072-BB6D664B2D34}" destId="{6F97D9B7-D7CD-4CF9-B261-7D300CF39965}" srcOrd="0" destOrd="3" presId="urn:microsoft.com/office/officeart/2005/8/layout/hList1"/>
    <dgm:cxn modelId="{B24CC5CB-071A-4344-A8FE-3849CEA23B00}" srcId="{A1769AEF-D766-4899-B2F3-3712E9F6F9CB}" destId="{3885BDA8-250D-447B-A0F2-937C8A391280}" srcOrd="0" destOrd="0" parTransId="{7DFD5F72-55EF-43BD-89B2-BF2DBBD86720}" sibTransId="{28FE821C-9297-44F4-8151-39CD18CE0981}"/>
    <dgm:cxn modelId="{36FDC790-79D5-4FF1-9E1C-F9689E2AB815}" srcId="{A1209B2B-8836-468B-9076-759830A39741}" destId="{A1769AEF-D766-4899-B2F3-3712E9F6F9CB}" srcOrd="1" destOrd="0" parTransId="{5B95E799-F811-4844-BEC1-617C5D01BC3E}" sibTransId="{86007156-0161-4CEE-8B61-FA03F5842C6A}"/>
    <dgm:cxn modelId="{D6B606A2-FA4A-44B5-B0F5-A1361D985665}" srcId="{A1209B2B-8836-468B-9076-759830A39741}" destId="{B87784BC-7530-491B-B764-5F022F10286E}" srcOrd="0" destOrd="0" parTransId="{54BCAC48-3E4E-41B4-830E-81BEB5CC2F60}" sibTransId="{BD4439B5-8EB1-49FB-9D56-CAFFBB284D18}"/>
    <dgm:cxn modelId="{285CB883-9125-44E4-84D2-F6CC94ABC969}" srcId="{A1769AEF-D766-4899-B2F3-3712E9F6F9CB}" destId="{212DA5C9-8158-4EB2-8719-186C198A0846}" srcOrd="2" destOrd="0" parTransId="{3B972DF5-966A-4055-A5C4-CB18CF40DF2F}" sibTransId="{F39E05C2-2BC6-442E-8EB2-C542197EA610}"/>
    <dgm:cxn modelId="{0C3ED6D8-3A5A-4302-88F8-D8CC708B3B8B}" type="presOf" srcId="{3885BDA8-250D-447B-A0F2-937C8A391280}" destId="{1AAB3C35-7C8A-4408-B629-355EFEF79404}" srcOrd="0" destOrd="0" presId="urn:microsoft.com/office/officeart/2005/8/layout/hList1"/>
    <dgm:cxn modelId="{7D2DBCEF-4B91-4357-8CCF-04DE8E505582}" type="presOf" srcId="{404B0AA9-BEDE-4E84-A94A-CA283924400B}" destId="{6F97D9B7-D7CD-4CF9-B261-7D300CF39965}" srcOrd="0" destOrd="1" presId="urn:microsoft.com/office/officeart/2005/8/layout/hList1"/>
    <dgm:cxn modelId="{392BDFF9-E737-4232-B9CF-5973D2A8D0BD}" type="presOf" srcId="{D2DD9378-9CA6-4829-8D29-A6A07EF2E34F}" destId="{6F97D9B7-D7CD-4CF9-B261-7D300CF39965}" srcOrd="0" destOrd="2" presId="urn:microsoft.com/office/officeart/2005/8/layout/hList1"/>
    <dgm:cxn modelId="{5BDF5581-7B24-4FAE-AB7B-5BC94CD75213}" srcId="{A1769AEF-D766-4899-B2F3-3712E9F6F9CB}" destId="{3742A6F8-7AA1-4DF0-A63C-3ADBF5289023}" srcOrd="1" destOrd="0" parTransId="{D0CA8AED-2EFB-4EDD-A1DC-9B50461B8305}" sibTransId="{4A45462D-25F1-4EE7-B00D-62733839AD8C}"/>
    <dgm:cxn modelId="{27306E24-233E-4559-9750-299FF61B808A}" type="presOf" srcId="{A1209B2B-8836-468B-9076-759830A39741}" destId="{4D1E3891-F151-4093-B81A-2EFA92F30177}" srcOrd="0" destOrd="0" presId="urn:microsoft.com/office/officeart/2005/8/layout/hList1"/>
    <dgm:cxn modelId="{2D070553-FDA7-44AA-A5BE-025D0EAE09C4}" type="presOf" srcId="{A1769AEF-D766-4899-B2F3-3712E9F6F9CB}" destId="{4A53D881-26D8-4444-8267-ABCCC9626CAE}" srcOrd="0" destOrd="0" presId="urn:microsoft.com/office/officeart/2005/8/layout/hList1"/>
    <dgm:cxn modelId="{80F9013E-FA80-408F-AF4C-21A449AF8219}" type="presParOf" srcId="{4D1E3891-F151-4093-B81A-2EFA92F30177}" destId="{45588BC6-9B7C-465F-83EA-EACDB03CB545}" srcOrd="0" destOrd="0" presId="urn:microsoft.com/office/officeart/2005/8/layout/hList1"/>
    <dgm:cxn modelId="{09370666-9AB0-4D56-B4BC-EAB51CFFBDF8}" type="presParOf" srcId="{45588BC6-9B7C-465F-83EA-EACDB03CB545}" destId="{4C45F506-1F54-4078-B7F4-47F41916CEEE}" srcOrd="0" destOrd="0" presId="urn:microsoft.com/office/officeart/2005/8/layout/hList1"/>
    <dgm:cxn modelId="{D0B404E2-37B2-48C8-9FB0-24438FD291C5}" type="presParOf" srcId="{45588BC6-9B7C-465F-83EA-EACDB03CB545}" destId="{6F97D9B7-D7CD-4CF9-B261-7D300CF39965}" srcOrd="1" destOrd="0" presId="urn:microsoft.com/office/officeart/2005/8/layout/hList1"/>
    <dgm:cxn modelId="{F07CA074-476D-4AA4-A3AC-5909E499C440}" type="presParOf" srcId="{4D1E3891-F151-4093-B81A-2EFA92F30177}" destId="{BD76B82F-4038-4A23-8E6B-CBC14510AB91}" srcOrd="1" destOrd="0" presId="urn:microsoft.com/office/officeart/2005/8/layout/hList1"/>
    <dgm:cxn modelId="{C3D854B1-B88A-4D1C-AE79-D970C7BB78C1}" type="presParOf" srcId="{4D1E3891-F151-4093-B81A-2EFA92F30177}" destId="{1BDFAF7F-EB3F-416E-B709-1FDB2BBDFA44}" srcOrd="2" destOrd="0" presId="urn:microsoft.com/office/officeart/2005/8/layout/hList1"/>
    <dgm:cxn modelId="{F7964DBD-E92F-493D-98D4-C1D058A08032}" type="presParOf" srcId="{1BDFAF7F-EB3F-416E-B709-1FDB2BBDFA44}" destId="{4A53D881-26D8-4444-8267-ABCCC9626CAE}" srcOrd="0" destOrd="0" presId="urn:microsoft.com/office/officeart/2005/8/layout/hList1"/>
    <dgm:cxn modelId="{7B19F14F-E897-4F0F-BAAC-A3D449A5895C}" type="presParOf" srcId="{1BDFAF7F-EB3F-416E-B709-1FDB2BBDFA44}" destId="{1AAB3C35-7C8A-4408-B629-355EFEF7940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330FDA-43CB-4C48-B6A1-BE8629E5967C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SG"/>
        </a:p>
      </dgm:t>
    </dgm:pt>
    <dgm:pt modelId="{01A3990A-6574-4142-87ED-1FED776820F7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SG" sz="1800" b="1" dirty="0" err="1" smtClean="0">
              <a:solidFill>
                <a:schemeClr val="tx1"/>
              </a:solidFill>
            </a:rPr>
            <a:t>Arsenik</a:t>
          </a:r>
          <a:r>
            <a:rPr lang="en-SG" sz="1800" b="1" dirty="0" smtClean="0">
              <a:solidFill>
                <a:schemeClr val="tx1"/>
              </a:solidFill>
            </a:rPr>
            <a:t> </a:t>
          </a:r>
          <a:r>
            <a:rPr lang="en-SG" sz="1800" b="1" dirty="0" err="1" smtClean="0">
              <a:solidFill>
                <a:schemeClr val="tx1"/>
              </a:solidFill>
            </a:rPr>
            <a:t>dalam</a:t>
          </a:r>
          <a:r>
            <a:rPr lang="en-SG" sz="1800" b="1" dirty="0" smtClean="0">
              <a:solidFill>
                <a:schemeClr val="tx1"/>
              </a:solidFill>
            </a:rPr>
            <a:t> </a:t>
          </a:r>
          <a:r>
            <a:rPr lang="en-SG" sz="1800" b="1" dirty="0" err="1" smtClean="0">
              <a:solidFill>
                <a:schemeClr val="tx1"/>
              </a:solidFill>
            </a:rPr>
            <a:t>kehidupan</a:t>
          </a:r>
          <a:r>
            <a:rPr lang="en-SG" sz="1800" b="1" dirty="0" smtClean="0">
              <a:solidFill>
                <a:schemeClr val="tx1"/>
              </a:solidFill>
            </a:rPr>
            <a:t> </a:t>
          </a:r>
          <a:r>
            <a:rPr lang="en-SG" sz="1800" b="1" dirty="0" err="1" smtClean="0">
              <a:solidFill>
                <a:schemeClr val="tx1"/>
              </a:solidFill>
            </a:rPr>
            <a:t>sehari-hari</a:t>
          </a:r>
          <a:endParaRPr lang="en-SG" sz="1800" b="1" dirty="0">
            <a:solidFill>
              <a:schemeClr val="tx1"/>
            </a:solidFill>
          </a:endParaRPr>
        </a:p>
      </dgm:t>
    </dgm:pt>
    <dgm:pt modelId="{5275D965-1D57-4B1E-93E3-3DD9F2507AD1}" type="parTrans" cxnId="{721517EC-5E94-4F1D-AFCA-EA036BF6C417}">
      <dgm:prSet/>
      <dgm:spPr>
        <a:ln w="57150">
          <a:solidFill>
            <a:srgbClr val="FF0000"/>
          </a:solidFill>
        </a:ln>
      </dgm:spPr>
      <dgm:t>
        <a:bodyPr/>
        <a:lstStyle/>
        <a:p>
          <a:endParaRPr lang="en-SG"/>
        </a:p>
      </dgm:t>
    </dgm:pt>
    <dgm:pt modelId="{A613E50D-4D7E-488A-A1AF-F6D3D4364B54}" type="sibTrans" cxnId="{721517EC-5E94-4F1D-AFCA-EA036BF6C417}">
      <dgm:prSet/>
      <dgm:spPr/>
      <dgm:t>
        <a:bodyPr/>
        <a:lstStyle/>
        <a:p>
          <a:endParaRPr lang="en-SG"/>
        </a:p>
      </dgm:t>
    </dgm:pt>
    <dgm:pt modelId="{3ADB294F-C4BD-455B-9FDC-FF3531AFEDC3}">
      <dgm:prSet phldrT="[Text]"/>
      <dgm:spPr>
        <a:solidFill>
          <a:srgbClr val="00B050"/>
        </a:solidFill>
      </dgm:spPr>
      <dgm:t>
        <a:bodyPr/>
        <a:lstStyle/>
        <a:p>
          <a:r>
            <a:rPr lang="en-SG" b="1" dirty="0" err="1" smtClean="0">
              <a:solidFill>
                <a:schemeClr val="tx1"/>
              </a:solidFill>
            </a:rPr>
            <a:t>Arsenik</a:t>
          </a:r>
          <a:r>
            <a:rPr lang="en-SG" b="1" dirty="0" smtClean="0">
              <a:solidFill>
                <a:schemeClr val="tx1"/>
              </a:solidFill>
            </a:rPr>
            <a:t> </a:t>
          </a:r>
          <a:r>
            <a:rPr lang="en-SG" b="1" dirty="0" err="1" smtClean="0">
              <a:solidFill>
                <a:schemeClr val="tx1"/>
              </a:solidFill>
            </a:rPr>
            <a:t>di</a:t>
          </a:r>
          <a:r>
            <a:rPr lang="en-SG" b="1" dirty="0" smtClean="0">
              <a:solidFill>
                <a:schemeClr val="tx1"/>
              </a:solidFill>
            </a:rPr>
            <a:t> air </a:t>
          </a:r>
          <a:r>
            <a:rPr lang="en-SG" b="1" dirty="0" err="1" smtClean="0">
              <a:solidFill>
                <a:schemeClr val="tx1"/>
              </a:solidFill>
            </a:rPr>
            <a:t>minum</a:t>
          </a:r>
          <a:endParaRPr lang="en-SG" b="1" dirty="0">
            <a:solidFill>
              <a:schemeClr val="tx1"/>
            </a:solidFill>
          </a:endParaRPr>
        </a:p>
      </dgm:t>
    </dgm:pt>
    <dgm:pt modelId="{F1A7839A-BF1E-498E-8349-7C5B7F77D697}" type="parTrans" cxnId="{F5496422-0D07-407A-B13D-43C09C26F8F8}">
      <dgm:prSet/>
      <dgm:spPr>
        <a:ln w="57150">
          <a:solidFill>
            <a:srgbClr val="FF0000"/>
          </a:solidFill>
        </a:ln>
      </dgm:spPr>
      <dgm:t>
        <a:bodyPr/>
        <a:lstStyle/>
        <a:p>
          <a:endParaRPr lang="en-SG"/>
        </a:p>
      </dgm:t>
    </dgm:pt>
    <dgm:pt modelId="{6A0AAD7D-C77A-4516-A9E3-0433E0AC66B8}" type="sibTrans" cxnId="{F5496422-0D07-407A-B13D-43C09C26F8F8}">
      <dgm:prSet/>
      <dgm:spPr/>
      <dgm:t>
        <a:bodyPr/>
        <a:lstStyle/>
        <a:p>
          <a:endParaRPr lang="en-SG"/>
        </a:p>
      </dgm:t>
    </dgm:pt>
    <dgm:pt modelId="{D4832FFB-4E7A-4412-9B1B-89856D13D5F2}">
      <dgm:prSet phldrT="[Text]"/>
      <dgm:spPr>
        <a:solidFill>
          <a:srgbClr val="D40A8C"/>
        </a:solidFill>
      </dgm:spPr>
      <dgm:t>
        <a:bodyPr/>
        <a:lstStyle/>
        <a:p>
          <a:r>
            <a:rPr lang="en-SG" b="1" dirty="0" err="1" smtClean="0">
              <a:solidFill>
                <a:schemeClr val="tx1"/>
              </a:solidFill>
            </a:rPr>
            <a:t>Arsenik</a:t>
          </a:r>
          <a:r>
            <a:rPr lang="en-SG" b="1" dirty="0" smtClean="0">
              <a:solidFill>
                <a:schemeClr val="tx1"/>
              </a:solidFill>
            </a:rPr>
            <a:t> </a:t>
          </a:r>
          <a:r>
            <a:rPr lang="en-SG" b="1" dirty="0" err="1" smtClean="0">
              <a:solidFill>
                <a:schemeClr val="tx1"/>
              </a:solidFill>
            </a:rPr>
            <a:t>sebagai</a:t>
          </a:r>
          <a:r>
            <a:rPr lang="en-SG" b="1" dirty="0" smtClean="0">
              <a:solidFill>
                <a:schemeClr val="tx1"/>
              </a:solidFill>
            </a:rPr>
            <a:t> </a:t>
          </a:r>
          <a:r>
            <a:rPr lang="en-SG" b="1" dirty="0" err="1" smtClean="0">
              <a:solidFill>
                <a:schemeClr val="tx1"/>
              </a:solidFill>
            </a:rPr>
            <a:t>racun</a:t>
          </a:r>
          <a:endParaRPr lang="en-SG" b="1" dirty="0">
            <a:solidFill>
              <a:schemeClr val="tx1"/>
            </a:solidFill>
          </a:endParaRPr>
        </a:p>
      </dgm:t>
    </dgm:pt>
    <dgm:pt modelId="{62B7688E-D2DF-4AA1-81EA-49BA9DFAE202}" type="parTrans" cxnId="{0C47FCE7-EAB4-4163-ABAE-FB545042AF62}">
      <dgm:prSet/>
      <dgm:spPr>
        <a:ln w="57150">
          <a:solidFill>
            <a:srgbClr val="FF0000"/>
          </a:solidFill>
        </a:ln>
      </dgm:spPr>
      <dgm:t>
        <a:bodyPr/>
        <a:lstStyle/>
        <a:p>
          <a:endParaRPr lang="en-SG"/>
        </a:p>
      </dgm:t>
    </dgm:pt>
    <dgm:pt modelId="{ACC53CB7-2188-41AC-B68A-2B59990E4953}" type="sibTrans" cxnId="{0C47FCE7-EAB4-4163-ABAE-FB545042AF62}">
      <dgm:prSet/>
      <dgm:spPr/>
      <dgm:t>
        <a:bodyPr/>
        <a:lstStyle/>
        <a:p>
          <a:endParaRPr lang="en-SG"/>
        </a:p>
      </dgm:t>
    </dgm:pt>
    <dgm:pt modelId="{0547EFD8-A894-4B22-865E-BED8F911301A}" type="pres">
      <dgm:prSet presAssocID="{BB330FDA-43CB-4C48-B6A1-BE8629E5967C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SG"/>
        </a:p>
      </dgm:t>
    </dgm:pt>
    <dgm:pt modelId="{D848983A-095C-48C1-BD7A-82EC4403C423}" type="pres">
      <dgm:prSet presAssocID="{BB330FDA-43CB-4C48-B6A1-BE8629E5967C}" presName="cycle" presStyleCnt="0"/>
      <dgm:spPr/>
    </dgm:pt>
    <dgm:pt modelId="{53495A53-DA75-4D2B-9BB5-F9AEB01002BE}" type="pres">
      <dgm:prSet presAssocID="{BB330FDA-43CB-4C48-B6A1-BE8629E5967C}" presName="centerShape" presStyleCnt="0"/>
      <dgm:spPr/>
    </dgm:pt>
    <dgm:pt modelId="{4AF77236-4F1F-47A3-A7D5-26E82056F343}" type="pres">
      <dgm:prSet presAssocID="{BB330FDA-43CB-4C48-B6A1-BE8629E5967C}" presName="connSite" presStyleLbl="node1" presStyleIdx="0" presStyleCnt="4"/>
      <dgm:spPr/>
    </dgm:pt>
    <dgm:pt modelId="{856DAB71-914C-4E61-928E-B9E1C67856DA}" type="pres">
      <dgm:prSet presAssocID="{BB330FDA-43CB-4C48-B6A1-BE8629E5967C}" presName="visible" presStyleLbl="node1" presStyleIdx="0" presStyleCnt="4" custScaleX="143435" custScaleY="114696" custLinFactNeighborX="-32299" custLinFactNeighborY="-374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SG"/>
        </a:p>
      </dgm:t>
    </dgm:pt>
    <dgm:pt modelId="{B09D2C36-0F69-4D03-91AB-72563FF76026}" type="pres">
      <dgm:prSet presAssocID="{5275D965-1D57-4B1E-93E3-3DD9F2507AD1}" presName="Name25" presStyleLbl="parChTrans1D1" presStyleIdx="0" presStyleCnt="3"/>
      <dgm:spPr/>
      <dgm:t>
        <a:bodyPr/>
        <a:lstStyle/>
        <a:p>
          <a:endParaRPr lang="en-SG"/>
        </a:p>
      </dgm:t>
    </dgm:pt>
    <dgm:pt modelId="{8D59CDC6-BEA5-40B8-87D4-BB9696327786}" type="pres">
      <dgm:prSet presAssocID="{01A3990A-6574-4142-87ED-1FED776820F7}" presName="node" presStyleCnt="0"/>
      <dgm:spPr/>
    </dgm:pt>
    <dgm:pt modelId="{AF3E255B-939C-4FB3-B329-CC67A032795F}" type="pres">
      <dgm:prSet presAssocID="{01A3990A-6574-4142-87ED-1FED776820F7}" presName="parentNode" presStyleLbl="node1" presStyleIdx="1" presStyleCnt="4" custScaleX="170283">
        <dgm:presLayoutVars>
          <dgm:chMax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C3D1FFF0-8B9A-45F3-96C2-3B9873D2ED87}" type="pres">
      <dgm:prSet presAssocID="{01A3990A-6574-4142-87ED-1FED776820F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CB3C7E53-1F2A-42AD-8585-73FD6FBA4464}" type="pres">
      <dgm:prSet presAssocID="{F1A7839A-BF1E-498E-8349-7C5B7F77D697}" presName="Name25" presStyleLbl="parChTrans1D1" presStyleIdx="1" presStyleCnt="3"/>
      <dgm:spPr/>
      <dgm:t>
        <a:bodyPr/>
        <a:lstStyle/>
        <a:p>
          <a:endParaRPr lang="en-SG"/>
        </a:p>
      </dgm:t>
    </dgm:pt>
    <dgm:pt modelId="{DE276DF9-FA0C-4EE7-B1FF-298B7C7223E4}" type="pres">
      <dgm:prSet presAssocID="{3ADB294F-C4BD-455B-9FDC-FF3531AFEDC3}" presName="node" presStyleCnt="0"/>
      <dgm:spPr/>
    </dgm:pt>
    <dgm:pt modelId="{45A20CA9-577C-4DBC-B015-CE8CD8E52403}" type="pres">
      <dgm:prSet presAssocID="{3ADB294F-C4BD-455B-9FDC-FF3531AFEDC3}" presName="parentNode" presStyleLbl="node1" presStyleIdx="2" presStyleCnt="4" custScaleX="152426" custLinFactNeighborX="38511" custLinFactNeighborY="2723">
        <dgm:presLayoutVars>
          <dgm:chMax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D819F153-1D79-4CC4-A637-EF3CE0F3066A}" type="pres">
      <dgm:prSet presAssocID="{3ADB294F-C4BD-455B-9FDC-FF3531AFEDC3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D507B2A2-0D01-4906-AC93-70A1DAEC5ED5}" type="pres">
      <dgm:prSet presAssocID="{62B7688E-D2DF-4AA1-81EA-49BA9DFAE202}" presName="Name25" presStyleLbl="parChTrans1D1" presStyleIdx="2" presStyleCnt="3"/>
      <dgm:spPr/>
      <dgm:t>
        <a:bodyPr/>
        <a:lstStyle/>
        <a:p>
          <a:endParaRPr lang="en-SG"/>
        </a:p>
      </dgm:t>
    </dgm:pt>
    <dgm:pt modelId="{31EF4AEF-E7A5-45CE-A5E2-F5F3E033D40E}" type="pres">
      <dgm:prSet presAssocID="{D4832FFB-4E7A-4412-9B1B-89856D13D5F2}" presName="node" presStyleCnt="0"/>
      <dgm:spPr/>
    </dgm:pt>
    <dgm:pt modelId="{CEC3BAF2-5750-4F47-BBE1-24473F5F46D9}" type="pres">
      <dgm:prSet presAssocID="{D4832FFB-4E7A-4412-9B1B-89856D13D5F2}" presName="parentNode" presStyleLbl="node1" presStyleIdx="3" presStyleCnt="4" custScaleX="160491">
        <dgm:presLayoutVars>
          <dgm:chMax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60C528A8-B7B5-4009-BD7F-BF26B03E0438}" type="pres">
      <dgm:prSet presAssocID="{D4832FFB-4E7A-4412-9B1B-89856D13D5F2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</dgm:ptLst>
  <dgm:cxnLst>
    <dgm:cxn modelId="{0C47FCE7-EAB4-4163-ABAE-FB545042AF62}" srcId="{BB330FDA-43CB-4C48-B6A1-BE8629E5967C}" destId="{D4832FFB-4E7A-4412-9B1B-89856D13D5F2}" srcOrd="2" destOrd="0" parTransId="{62B7688E-D2DF-4AA1-81EA-49BA9DFAE202}" sibTransId="{ACC53CB7-2188-41AC-B68A-2B59990E4953}"/>
    <dgm:cxn modelId="{721517EC-5E94-4F1D-AFCA-EA036BF6C417}" srcId="{BB330FDA-43CB-4C48-B6A1-BE8629E5967C}" destId="{01A3990A-6574-4142-87ED-1FED776820F7}" srcOrd="0" destOrd="0" parTransId="{5275D965-1D57-4B1E-93E3-3DD9F2507AD1}" sibTransId="{A613E50D-4D7E-488A-A1AF-F6D3D4364B54}"/>
    <dgm:cxn modelId="{23C6DA93-39CF-47C3-8500-A52F4FAD6FC8}" type="presOf" srcId="{D4832FFB-4E7A-4412-9B1B-89856D13D5F2}" destId="{CEC3BAF2-5750-4F47-BBE1-24473F5F46D9}" srcOrd="0" destOrd="0" presId="urn:microsoft.com/office/officeart/2005/8/layout/radial2"/>
    <dgm:cxn modelId="{2FC51A50-9D90-4B09-9247-497E04CD872D}" type="presOf" srcId="{F1A7839A-BF1E-498E-8349-7C5B7F77D697}" destId="{CB3C7E53-1F2A-42AD-8585-73FD6FBA4464}" srcOrd="0" destOrd="0" presId="urn:microsoft.com/office/officeart/2005/8/layout/radial2"/>
    <dgm:cxn modelId="{396C7690-6453-492A-AC4B-5CD418575C90}" type="presOf" srcId="{01A3990A-6574-4142-87ED-1FED776820F7}" destId="{AF3E255B-939C-4FB3-B329-CC67A032795F}" srcOrd="0" destOrd="0" presId="urn:microsoft.com/office/officeart/2005/8/layout/radial2"/>
    <dgm:cxn modelId="{F5496422-0D07-407A-B13D-43C09C26F8F8}" srcId="{BB330FDA-43CB-4C48-B6A1-BE8629E5967C}" destId="{3ADB294F-C4BD-455B-9FDC-FF3531AFEDC3}" srcOrd="1" destOrd="0" parTransId="{F1A7839A-BF1E-498E-8349-7C5B7F77D697}" sibTransId="{6A0AAD7D-C77A-4516-A9E3-0433E0AC66B8}"/>
    <dgm:cxn modelId="{F3DED34E-7A55-4B90-8283-1813EBE91EAA}" type="presOf" srcId="{3ADB294F-C4BD-455B-9FDC-FF3531AFEDC3}" destId="{45A20CA9-577C-4DBC-B015-CE8CD8E52403}" srcOrd="0" destOrd="0" presId="urn:microsoft.com/office/officeart/2005/8/layout/radial2"/>
    <dgm:cxn modelId="{4EE00E7A-3161-4405-B782-270F06291C8C}" type="presOf" srcId="{62B7688E-D2DF-4AA1-81EA-49BA9DFAE202}" destId="{D507B2A2-0D01-4906-AC93-70A1DAEC5ED5}" srcOrd="0" destOrd="0" presId="urn:microsoft.com/office/officeart/2005/8/layout/radial2"/>
    <dgm:cxn modelId="{A1712884-6FE2-4E3A-B8F2-DD6F0F2CCD08}" type="presOf" srcId="{BB330FDA-43CB-4C48-B6A1-BE8629E5967C}" destId="{0547EFD8-A894-4B22-865E-BED8F911301A}" srcOrd="0" destOrd="0" presId="urn:microsoft.com/office/officeart/2005/8/layout/radial2"/>
    <dgm:cxn modelId="{0769AF43-147F-4E73-88CE-31B85F5C22D3}" type="presOf" srcId="{5275D965-1D57-4B1E-93E3-3DD9F2507AD1}" destId="{B09D2C36-0F69-4D03-91AB-72563FF76026}" srcOrd="0" destOrd="0" presId="urn:microsoft.com/office/officeart/2005/8/layout/radial2"/>
    <dgm:cxn modelId="{98DAAF15-5E93-4E9E-872F-0C990A98B087}" type="presParOf" srcId="{0547EFD8-A894-4B22-865E-BED8F911301A}" destId="{D848983A-095C-48C1-BD7A-82EC4403C423}" srcOrd="0" destOrd="0" presId="urn:microsoft.com/office/officeart/2005/8/layout/radial2"/>
    <dgm:cxn modelId="{28505AC9-7504-499C-B9A1-1E859C007C8D}" type="presParOf" srcId="{D848983A-095C-48C1-BD7A-82EC4403C423}" destId="{53495A53-DA75-4D2B-9BB5-F9AEB01002BE}" srcOrd="0" destOrd="0" presId="urn:microsoft.com/office/officeart/2005/8/layout/radial2"/>
    <dgm:cxn modelId="{726EF4E6-D799-487D-B076-414AED955A1A}" type="presParOf" srcId="{53495A53-DA75-4D2B-9BB5-F9AEB01002BE}" destId="{4AF77236-4F1F-47A3-A7D5-26E82056F343}" srcOrd="0" destOrd="0" presId="urn:microsoft.com/office/officeart/2005/8/layout/radial2"/>
    <dgm:cxn modelId="{BE79303E-096C-41D7-890E-64A5AE117F58}" type="presParOf" srcId="{53495A53-DA75-4D2B-9BB5-F9AEB01002BE}" destId="{856DAB71-914C-4E61-928E-B9E1C67856DA}" srcOrd="1" destOrd="0" presId="urn:microsoft.com/office/officeart/2005/8/layout/radial2"/>
    <dgm:cxn modelId="{C4E9FB0A-AB02-4C82-9760-DECB51B23D74}" type="presParOf" srcId="{D848983A-095C-48C1-BD7A-82EC4403C423}" destId="{B09D2C36-0F69-4D03-91AB-72563FF76026}" srcOrd="1" destOrd="0" presId="urn:microsoft.com/office/officeart/2005/8/layout/radial2"/>
    <dgm:cxn modelId="{2BE99D6F-D143-4872-9949-86DDDA182851}" type="presParOf" srcId="{D848983A-095C-48C1-BD7A-82EC4403C423}" destId="{8D59CDC6-BEA5-40B8-87D4-BB9696327786}" srcOrd="2" destOrd="0" presId="urn:microsoft.com/office/officeart/2005/8/layout/radial2"/>
    <dgm:cxn modelId="{F9A8BDB0-64D9-40A0-ABAC-7D0484B65622}" type="presParOf" srcId="{8D59CDC6-BEA5-40B8-87D4-BB9696327786}" destId="{AF3E255B-939C-4FB3-B329-CC67A032795F}" srcOrd="0" destOrd="0" presId="urn:microsoft.com/office/officeart/2005/8/layout/radial2"/>
    <dgm:cxn modelId="{8F6E870A-F36A-4B5C-AADF-8EB564F17DEC}" type="presParOf" srcId="{8D59CDC6-BEA5-40B8-87D4-BB9696327786}" destId="{C3D1FFF0-8B9A-45F3-96C2-3B9873D2ED87}" srcOrd="1" destOrd="0" presId="urn:microsoft.com/office/officeart/2005/8/layout/radial2"/>
    <dgm:cxn modelId="{A90E4F93-44C5-4041-8C88-8D523592B077}" type="presParOf" srcId="{D848983A-095C-48C1-BD7A-82EC4403C423}" destId="{CB3C7E53-1F2A-42AD-8585-73FD6FBA4464}" srcOrd="3" destOrd="0" presId="urn:microsoft.com/office/officeart/2005/8/layout/radial2"/>
    <dgm:cxn modelId="{2C34FE2B-9051-4F8B-9D03-9834FE6DF0CC}" type="presParOf" srcId="{D848983A-095C-48C1-BD7A-82EC4403C423}" destId="{DE276DF9-FA0C-4EE7-B1FF-298B7C7223E4}" srcOrd="4" destOrd="0" presId="urn:microsoft.com/office/officeart/2005/8/layout/radial2"/>
    <dgm:cxn modelId="{A40F1559-A45E-4E4C-9ECE-43ED269DD860}" type="presParOf" srcId="{DE276DF9-FA0C-4EE7-B1FF-298B7C7223E4}" destId="{45A20CA9-577C-4DBC-B015-CE8CD8E52403}" srcOrd="0" destOrd="0" presId="urn:microsoft.com/office/officeart/2005/8/layout/radial2"/>
    <dgm:cxn modelId="{8CD6BA19-9C68-4BA3-940A-089BCBA6068A}" type="presParOf" srcId="{DE276DF9-FA0C-4EE7-B1FF-298B7C7223E4}" destId="{D819F153-1D79-4CC4-A637-EF3CE0F3066A}" srcOrd="1" destOrd="0" presId="urn:microsoft.com/office/officeart/2005/8/layout/radial2"/>
    <dgm:cxn modelId="{4CB92648-5D2D-428E-BC62-7AD889A0CE83}" type="presParOf" srcId="{D848983A-095C-48C1-BD7A-82EC4403C423}" destId="{D507B2A2-0D01-4906-AC93-70A1DAEC5ED5}" srcOrd="5" destOrd="0" presId="urn:microsoft.com/office/officeart/2005/8/layout/radial2"/>
    <dgm:cxn modelId="{CEB99687-B5AC-4489-AADC-3F2745D154C4}" type="presParOf" srcId="{D848983A-095C-48C1-BD7A-82EC4403C423}" destId="{31EF4AEF-E7A5-45CE-A5E2-F5F3E033D40E}" srcOrd="6" destOrd="0" presId="urn:microsoft.com/office/officeart/2005/8/layout/radial2"/>
    <dgm:cxn modelId="{8E7B3D30-316F-457E-9B96-42CE6460AB81}" type="presParOf" srcId="{31EF4AEF-E7A5-45CE-A5E2-F5F3E033D40E}" destId="{CEC3BAF2-5750-4F47-BBE1-24473F5F46D9}" srcOrd="0" destOrd="0" presId="urn:microsoft.com/office/officeart/2005/8/layout/radial2"/>
    <dgm:cxn modelId="{FE95BC74-3EF4-4CDC-8FED-073226F53910}" type="presParOf" srcId="{31EF4AEF-E7A5-45CE-A5E2-F5F3E033D40E}" destId="{60C528A8-B7B5-4009-BD7F-BF26B03E0438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45F506-1F54-4078-B7F4-47F41916CEEE}">
      <dsp:nvSpPr>
        <dsp:cNvPr id="0" name=""/>
        <dsp:cNvSpPr/>
      </dsp:nvSpPr>
      <dsp:spPr>
        <a:xfrm>
          <a:off x="34" y="54033"/>
          <a:ext cx="3311462" cy="6912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800" b="1" kern="1200" dirty="0" err="1" smtClean="0">
              <a:solidFill>
                <a:schemeClr val="tx1"/>
              </a:solidFill>
            </a:rPr>
            <a:t>Inorganik</a:t>
          </a:r>
          <a:endParaRPr lang="en-SG" sz="2800" b="1" kern="1200" dirty="0">
            <a:solidFill>
              <a:schemeClr val="tx1"/>
            </a:solidFill>
          </a:endParaRPr>
        </a:p>
      </dsp:txBody>
      <dsp:txXfrm>
        <a:off x="34" y="54033"/>
        <a:ext cx="3311462" cy="691200"/>
      </dsp:txXfrm>
    </dsp:sp>
    <dsp:sp modelId="{6F97D9B7-D7CD-4CF9-B261-7D300CF39965}">
      <dsp:nvSpPr>
        <dsp:cNvPr id="0" name=""/>
        <dsp:cNvSpPr/>
      </dsp:nvSpPr>
      <dsp:spPr>
        <a:xfrm>
          <a:off x="34" y="745233"/>
          <a:ext cx="3311462" cy="318694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SG" sz="2400" kern="1200" dirty="0" err="1" smtClean="0"/>
            <a:t>Dapat</a:t>
          </a:r>
          <a:r>
            <a:rPr lang="en-SG" sz="2400" kern="1200" dirty="0" smtClean="0"/>
            <a:t> </a:t>
          </a:r>
          <a:r>
            <a:rPr lang="en-SG" sz="2400" kern="1200" dirty="0" err="1" smtClean="0"/>
            <a:t>larut</a:t>
          </a:r>
          <a:r>
            <a:rPr lang="en-SG" sz="2400" kern="1200" dirty="0" smtClean="0"/>
            <a:t> </a:t>
          </a:r>
          <a:r>
            <a:rPr lang="en-SG" sz="2400" kern="1200" dirty="0" err="1" smtClean="0"/>
            <a:t>dalam</a:t>
          </a:r>
          <a:r>
            <a:rPr lang="en-SG" sz="2400" kern="1200" dirty="0" smtClean="0"/>
            <a:t> air</a:t>
          </a:r>
          <a:endParaRPr lang="en-SG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SG" sz="2400" kern="1200" dirty="0" err="1" smtClean="0"/>
            <a:t>Berbentuk</a:t>
          </a:r>
          <a:r>
            <a:rPr lang="en-SG" sz="2400" kern="1200" dirty="0" smtClean="0"/>
            <a:t> gas </a:t>
          </a:r>
          <a:r>
            <a:rPr lang="en-SG" sz="2400" kern="1200" dirty="0" err="1" smtClean="0"/>
            <a:t>jika</a:t>
          </a:r>
          <a:r>
            <a:rPr lang="en-SG" sz="2400" kern="1200" dirty="0" smtClean="0"/>
            <a:t> </a:t>
          </a:r>
          <a:r>
            <a:rPr lang="en-SG" sz="2400" kern="1200" dirty="0" err="1" smtClean="0"/>
            <a:t>terpapar</a:t>
          </a:r>
          <a:r>
            <a:rPr lang="en-SG" sz="2400" kern="1200" dirty="0" smtClean="0"/>
            <a:t> yang </a:t>
          </a:r>
          <a:r>
            <a:rPr lang="en-SG" sz="2400" kern="1200" dirty="0" err="1" smtClean="0"/>
            <a:t>dapat</a:t>
          </a:r>
          <a:r>
            <a:rPr lang="en-SG" sz="2400" kern="1200" dirty="0" smtClean="0"/>
            <a:t> </a:t>
          </a:r>
          <a:r>
            <a:rPr lang="en-SG" sz="2400" kern="1200" dirty="0" err="1" smtClean="0"/>
            <a:t>membahayakan</a:t>
          </a:r>
          <a:r>
            <a:rPr lang="en-SG" sz="2400" kern="1200" dirty="0" smtClean="0"/>
            <a:t> </a:t>
          </a:r>
          <a:r>
            <a:rPr lang="en-SG" sz="2400" kern="1200" dirty="0" err="1" smtClean="0"/>
            <a:t>manusia</a:t>
          </a:r>
          <a:endParaRPr lang="en-SG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SG" sz="2400" kern="1200" dirty="0" err="1" smtClean="0"/>
            <a:t>Lebih</a:t>
          </a:r>
          <a:r>
            <a:rPr lang="en-SG" sz="2400" kern="1200" dirty="0" smtClean="0"/>
            <a:t> </a:t>
          </a:r>
          <a:r>
            <a:rPr lang="en-SG" sz="2400" kern="1200" dirty="0" err="1" smtClean="0"/>
            <a:t>toksik</a:t>
          </a:r>
          <a:r>
            <a:rPr lang="en-SG" sz="2400" kern="1200" dirty="0" smtClean="0"/>
            <a:t> &gt; </a:t>
          </a:r>
          <a:r>
            <a:rPr lang="en-SG" sz="2400" kern="1200" dirty="0" err="1" smtClean="0"/>
            <a:t>organik</a:t>
          </a:r>
          <a:endParaRPr lang="en-SG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SG" sz="2400" kern="1200" dirty="0" err="1" smtClean="0"/>
            <a:t>Cth</a:t>
          </a:r>
          <a:r>
            <a:rPr lang="en-SG" sz="2400" kern="1200" dirty="0" smtClean="0"/>
            <a:t> : </a:t>
          </a:r>
          <a:r>
            <a:rPr lang="en-SG" sz="2400" kern="1200" dirty="0" err="1" smtClean="0"/>
            <a:t>arsen</a:t>
          </a:r>
          <a:r>
            <a:rPr lang="en-SG" sz="2400" kern="1200" dirty="0" smtClean="0"/>
            <a:t> </a:t>
          </a:r>
          <a:r>
            <a:rPr lang="en-SG" sz="2400" kern="1200" dirty="0" err="1" smtClean="0"/>
            <a:t>trioksida</a:t>
          </a:r>
          <a:endParaRPr lang="en-SG" sz="2400" kern="1200" dirty="0"/>
        </a:p>
      </dsp:txBody>
      <dsp:txXfrm>
        <a:off x="34" y="745233"/>
        <a:ext cx="3311462" cy="3186945"/>
      </dsp:txXfrm>
    </dsp:sp>
    <dsp:sp modelId="{4A53D881-26D8-4444-8267-ABCCC9626CAE}">
      <dsp:nvSpPr>
        <dsp:cNvPr id="0" name=""/>
        <dsp:cNvSpPr/>
      </dsp:nvSpPr>
      <dsp:spPr>
        <a:xfrm>
          <a:off x="3775102" y="54033"/>
          <a:ext cx="3311462" cy="691200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accent4">
              <a:hueOff val="-4464771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800" b="1" kern="1200" dirty="0" err="1" smtClean="0">
              <a:solidFill>
                <a:schemeClr val="tx1"/>
              </a:solidFill>
            </a:rPr>
            <a:t>Organik</a:t>
          </a:r>
          <a:endParaRPr lang="en-SG" sz="2800" b="1" kern="1200" dirty="0">
            <a:solidFill>
              <a:schemeClr val="tx1"/>
            </a:solidFill>
          </a:endParaRPr>
        </a:p>
      </dsp:txBody>
      <dsp:txXfrm>
        <a:off x="3775102" y="54033"/>
        <a:ext cx="3311462" cy="691200"/>
      </dsp:txXfrm>
    </dsp:sp>
    <dsp:sp modelId="{1AAB3C35-7C8A-4408-B629-355EFEF79404}">
      <dsp:nvSpPr>
        <dsp:cNvPr id="0" name=""/>
        <dsp:cNvSpPr/>
      </dsp:nvSpPr>
      <dsp:spPr>
        <a:xfrm>
          <a:off x="3775102" y="745233"/>
          <a:ext cx="3311462" cy="3186945"/>
        </a:xfrm>
        <a:prstGeom prst="rect">
          <a:avLst/>
        </a:prstGeom>
        <a:solidFill>
          <a:schemeClr val="tx2">
            <a:lumMod val="20000"/>
            <a:lumOff val="80000"/>
            <a:alpha val="9000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SG" sz="2400" kern="1200" dirty="0" err="1" smtClean="0"/>
            <a:t>Terakumulasi</a:t>
          </a:r>
          <a:r>
            <a:rPr lang="en-SG" sz="2400" kern="1200" dirty="0" smtClean="0"/>
            <a:t> </a:t>
          </a:r>
          <a:r>
            <a:rPr lang="en-SG" sz="2400" kern="1200" dirty="0" err="1" smtClean="0"/>
            <a:t>pada</a:t>
          </a:r>
          <a:r>
            <a:rPr lang="en-SG" sz="2400" kern="1200" dirty="0" smtClean="0"/>
            <a:t> </a:t>
          </a:r>
          <a:r>
            <a:rPr lang="en-SG" sz="2400" kern="1200" dirty="0" err="1" smtClean="0"/>
            <a:t>ikan</a:t>
          </a:r>
          <a:r>
            <a:rPr lang="en-SG" sz="2400" kern="1200" dirty="0" smtClean="0"/>
            <a:t> </a:t>
          </a:r>
          <a:r>
            <a:rPr lang="en-SG" sz="2400" kern="1200" dirty="0" err="1" smtClean="0"/>
            <a:t>dan</a:t>
          </a:r>
          <a:r>
            <a:rPr lang="en-SG" sz="2400" kern="1200" dirty="0" smtClean="0"/>
            <a:t> </a:t>
          </a:r>
          <a:r>
            <a:rPr lang="en-SG" sz="2400" kern="1200" dirty="0" err="1" smtClean="0"/>
            <a:t>kerang-kerangan</a:t>
          </a:r>
          <a:endParaRPr lang="en-SG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SG" sz="2400" kern="1200" dirty="0" smtClean="0"/>
            <a:t>Non </a:t>
          </a:r>
          <a:r>
            <a:rPr lang="en-SG" sz="2400" kern="1200" dirty="0" err="1" smtClean="0"/>
            <a:t>toksik</a:t>
          </a:r>
          <a:endParaRPr lang="en-SG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SG" sz="2400" kern="1200" dirty="0" err="1" smtClean="0"/>
            <a:t>Ikatan</a:t>
          </a:r>
          <a:r>
            <a:rPr lang="en-SG" sz="2400" kern="1200" dirty="0" smtClean="0"/>
            <a:t> </a:t>
          </a:r>
          <a:r>
            <a:rPr lang="en-SG" sz="2400" kern="1200" dirty="0" err="1" smtClean="0"/>
            <a:t>karbon-karbon</a:t>
          </a:r>
          <a:r>
            <a:rPr lang="en-SG" sz="2400" kern="1200" dirty="0" smtClean="0"/>
            <a:t> </a:t>
          </a:r>
          <a:r>
            <a:rPr lang="en-SG" sz="2400" kern="1200" dirty="0" err="1" smtClean="0"/>
            <a:t>stabil</a:t>
          </a:r>
          <a:r>
            <a:rPr lang="en-SG" sz="2400" kern="1200" dirty="0" smtClean="0"/>
            <a:t> </a:t>
          </a:r>
          <a:r>
            <a:rPr lang="en-SG" sz="2400" kern="1200" dirty="0" err="1" smtClean="0"/>
            <a:t>pada</a:t>
          </a:r>
          <a:r>
            <a:rPr lang="en-SG" sz="2400" kern="1200" dirty="0" smtClean="0"/>
            <a:t> pH </a:t>
          </a:r>
          <a:r>
            <a:rPr lang="en-SG" sz="2400" kern="1200" dirty="0" err="1" smtClean="0"/>
            <a:t>lingkungan</a:t>
          </a:r>
          <a:r>
            <a:rPr lang="en-SG" sz="2400" kern="1200" dirty="0" smtClean="0"/>
            <a:t> </a:t>
          </a:r>
          <a:r>
            <a:rPr lang="en-SG" sz="2400" kern="1200" dirty="0" err="1" smtClean="0"/>
            <a:t>dan</a:t>
          </a:r>
          <a:r>
            <a:rPr lang="en-SG" sz="2400" kern="1200" dirty="0" smtClean="0"/>
            <a:t> </a:t>
          </a:r>
          <a:r>
            <a:rPr lang="en-SG" sz="2400" kern="1200" dirty="0" err="1" smtClean="0"/>
            <a:t>berpotensi</a:t>
          </a:r>
          <a:r>
            <a:rPr lang="en-SG" sz="2400" kern="1200" dirty="0" smtClean="0"/>
            <a:t> </a:t>
          </a:r>
          <a:r>
            <a:rPr lang="en-SG" sz="2400" kern="1200" dirty="0" err="1" smtClean="0"/>
            <a:t>teroksidasi</a:t>
          </a:r>
          <a:endParaRPr lang="en-SG" sz="2400" kern="1200" dirty="0"/>
        </a:p>
      </dsp:txBody>
      <dsp:txXfrm>
        <a:off x="3775102" y="745233"/>
        <a:ext cx="3311462" cy="31869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7B2A2-0D01-4906-AC93-70A1DAEC5ED5}">
      <dsp:nvSpPr>
        <dsp:cNvPr id="0" name=""/>
        <dsp:cNvSpPr/>
      </dsp:nvSpPr>
      <dsp:spPr>
        <a:xfrm rot="2662909">
          <a:off x="2806605" y="3271957"/>
          <a:ext cx="467024" cy="50361"/>
        </a:xfrm>
        <a:custGeom>
          <a:avLst/>
          <a:gdLst/>
          <a:ahLst/>
          <a:cxnLst/>
          <a:rect l="0" t="0" r="0" b="0"/>
          <a:pathLst>
            <a:path>
              <a:moveTo>
                <a:pt x="0" y="25180"/>
              </a:moveTo>
              <a:lnTo>
                <a:pt x="467024" y="25180"/>
              </a:lnTo>
            </a:path>
          </a:pathLst>
        </a:custGeom>
        <a:noFill/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3C7E53-1F2A-42AD-8585-73FD6FBA4464}">
      <dsp:nvSpPr>
        <dsp:cNvPr id="0" name=""/>
        <dsp:cNvSpPr/>
      </dsp:nvSpPr>
      <dsp:spPr>
        <a:xfrm rot="47149">
          <a:off x="2873186" y="2349122"/>
          <a:ext cx="870408" cy="50361"/>
        </a:xfrm>
        <a:custGeom>
          <a:avLst/>
          <a:gdLst/>
          <a:ahLst/>
          <a:cxnLst/>
          <a:rect l="0" t="0" r="0" b="0"/>
          <a:pathLst>
            <a:path>
              <a:moveTo>
                <a:pt x="0" y="25180"/>
              </a:moveTo>
              <a:lnTo>
                <a:pt x="870408" y="25180"/>
              </a:lnTo>
            </a:path>
          </a:pathLst>
        </a:custGeom>
        <a:noFill/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9D2C36-0F69-4D03-91AB-72563FF76026}">
      <dsp:nvSpPr>
        <dsp:cNvPr id="0" name=""/>
        <dsp:cNvSpPr/>
      </dsp:nvSpPr>
      <dsp:spPr>
        <a:xfrm rot="18920311">
          <a:off x="2809956" y="1394264"/>
          <a:ext cx="438272" cy="50361"/>
        </a:xfrm>
        <a:custGeom>
          <a:avLst/>
          <a:gdLst/>
          <a:ahLst/>
          <a:cxnLst/>
          <a:rect l="0" t="0" r="0" b="0"/>
          <a:pathLst>
            <a:path>
              <a:moveTo>
                <a:pt x="0" y="25180"/>
              </a:moveTo>
              <a:lnTo>
                <a:pt x="438272" y="25180"/>
              </a:lnTo>
            </a:path>
          </a:pathLst>
        </a:custGeom>
        <a:noFill/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DAB71-914C-4E61-928E-B9E1C67856DA}">
      <dsp:nvSpPr>
        <dsp:cNvPr id="0" name=""/>
        <dsp:cNvSpPr/>
      </dsp:nvSpPr>
      <dsp:spPr>
        <a:xfrm>
          <a:off x="0" y="972817"/>
          <a:ext cx="3251027" cy="259964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3E255B-939C-4FB3-B329-CC67A032795F}">
      <dsp:nvSpPr>
        <dsp:cNvPr id="0" name=""/>
        <dsp:cNvSpPr/>
      </dsp:nvSpPr>
      <dsp:spPr>
        <a:xfrm>
          <a:off x="2618587" y="899"/>
          <a:ext cx="2315730" cy="1359930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800" b="1" kern="1200" dirty="0" err="1" smtClean="0">
              <a:solidFill>
                <a:schemeClr val="tx1"/>
              </a:solidFill>
            </a:rPr>
            <a:t>Arsenik</a:t>
          </a:r>
          <a:r>
            <a:rPr lang="en-SG" sz="1800" b="1" kern="1200" dirty="0" smtClean="0">
              <a:solidFill>
                <a:schemeClr val="tx1"/>
              </a:solidFill>
            </a:rPr>
            <a:t> </a:t>
          </a:r>
          <a:r>
            <a:rPr lang="en-SG" sz="1800" b="1" kern="1200" dirty="0" err="1" smtClean="0">
              <a:solidFill>
                <a:schemeClr val="tx1"/>
              </a:solidFill>
            </a:rPr>
            <a:t>dalam</a:t>
          </a:r>
          <a:r>
            <a:rPr lang="en-SG" sz="1800" b="1" kern="1200" dirty="0" smtClean="0">
              <a:solidFill>
                <a:schemeClr val="tx1"/>
              </a:solidFill>
            </a:rPr>
            <a:t> </a:t>
          </a:r>
          <a:r>
            <a:rPr lang="en-SG" sz="1800" b="1" kern="1200" dirty="0" err="1" smtClean="0">
              <a:solidFill>
                <a:schemeClr val="tx1"/>
              </a:solidFill>
            </a:rPr>
            <a:t>kehidupan</a:t>
          </a:r>
          <a:r>
            <a:rPr lang="en-SG" sz="1800" b="1" kern="1200" dirty="0" smtClean="0">
              <a:solidFill>
                <a:schemeClr val="tx1"/>
              </a:solidFill>
            </a:rPr>
            <a:t> </a:t>
          </a:r>
          <a:r>
            <a:rPr lang="en-SG" sz="1800" b="1" kern="1200" dirty="0" err="1" smtClean="0">
              <a:solidFill>
                <a:schemeClr val="tx1"/>
              </a:solidFill>
            </a:rPr>
            <a:t>sehari-hari</a:t>
          </a:r>
          <a:endParaRPr lang="en-SG" sz="1800" b="1" kern="1200" dirty="0">
            <a:solidFill>
              <a:schemeClr val="tx1"/>
            </a:solidFill>
          </a:endParaRPr>
        </a:p>
      </dsp:txBody>
      <dsp:txXfrm>
        <a:off x="2957718" y="200056"/>
        <a:ext cx="1637468" cy="961616"/>
      </dsp:txXfrm>
    </dsp:sp>
    <dsp:sp modelId="{45A20CA9-577C-4DBC-B015-CE8CD8E52403}">
      <dsp:nvSpPr>
        <dsp:cNvPr id="0" name=""/>
        <dsp:cNvSpPr/>
      </dsp:nvSpPr>
      <dsp:spPr>
        <a:xfrm>
          <a:off x="3743327" y="1714519"/>
          <a:ext cx="2072888" cy="1359930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200" b="1" kern="1200" dirty="0" err="1" smtClean="0">
              <a:solidFill>
                <a:schemeClr val="tx1"/>
              </a:solidFill>
            </a:rPr>
            <a:t>Arsenik</a:t>
          </a:r>
          <a:r>
            <a:rPr lang="en-SG" sz="2200" b="1" kern="1200" dirty="0" smtClean="0">
              <a:solidFill>
                <a:schemeClr val="tx1"/>
              </a:solidFill>
            </a:rPr>
            <a:t> </a:t>
          </a:r>
          <a:r>
            <a:rPr lang="en-SG" sz="2200" b="1" kern="1200" dirty="0" err="1" smtClean="0">
              <a:solidFill>
                <a:schemeClr val="tx1"/>
              </a:solidFill>
            </a:rPr>
            <a:t>di</a:t>
          </a:r>
          <a:r>
            <a:rPr lang="en-SG" sz="2200" b="1" kern="1200" dirty="0" smtClean="0">
              <a:solidFill>
                <a:schemeClr val="tx1"/>
              </a:solidFill>
            </a:rPr>
            <a:t> air </a:t>
          </a:r>
          <a:r>
            <a:rPr lang="en-SG" sz="2200" b="1" kern="1200" dirty="0" err="1" smtClean="0">
              <a:solidFill>
                <a:schemeClr val="tx1"/>
              </a:solidFill>
            </a:rPr>
            <a:t>minum</a:t>
          </a:r>
          <a:endParaRPr lang="en-SG" sz="2200" b="1" kern="1200" dirty="0">
            <a:solidFill>
              <a:schemeClr val="tx1"/>
            </a:solidFill>
          </a:endParaRPr>
        </a:p>
      </dsp:txBody>
      <dsp:txXfrm>
        <a:off x="4046894" y="1913676"/>
        <a:ext cx="1465754" cy="961616"/>
      </dsp:txXfrm>
    </dsp:sp>
    <dsp:sp modelId="{CEC3BAF2-5750-4F47-BBE1-24473F5F46D9}">
      <dsp:nvSpPr>
        <dsp:cNvPr id="0" name=""/>
        <dsp:cNvSpPr/>
      </dsp:nvSpPr>
      <dsp:spPr>
        <a:xfrm>
          <a:off x="2701814" y="3354077"/>
          <a:ext cx="2182566" cy="1359930"/>
        </a:xfrm>
        <a:prstGeom prst="ellipse">
          <a:avLst/>
        </a:prstGeom>
        <a:solidFill>
          <a:srgbClr val="D40A8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200" b="1" kern="1200" dirty="0" err="1" smtClean="0">
              <a:solidFill>
                <a:schemeClr val="tx1"/>
              </a:solidFill>
            </a:rPr>
            <a:t>Arsenik</a:t>
          </a:r>
          <a:r>
            <a:rPr lang="en-SG" sz="2200" b="1" kern="1200" dirty="0" smtClean="0">
              <a:solidFill>
                <a:schemeClr val="tx1"/>
              </a:solidFill>
            </a:rPr>
            <a:t> </a:t>
          </a:r>
          <a:r>
            <a:rPr lang="en-SG" sz="2200" b="1" kern="1200" dirty="0" err="1" smtClean="0">
              <a:solidFill>
                <a:schemeClr val="tx1"/>
              </a:solidFill>
            </a:rPr>
            <a:t>sebagai</a:t>
          </a:r>
          <a:r>
            <a:rPr lang="en-SG" sz="2200" b="1" kern="1200" dirty="0" smtClean="0">
              <a:solidFill>
                <a:schemeClr val="tx1"/>
              </a:solidFill>
            </a:rPr>
            <a:t> </a:t>
          </a:r>
          <a:r>
            <a:rPr lang="en-SG" sz="2200" b="1" kern="1200" dirty="0" err="1" smtClean="0">
              <a:solidFill>
                <a:schemeClr val="tx1"/>
              </a:solidFill>
            </a:rPr>
            <a:t>racun</a:t>
          </a:r>
          <a:endParaRPr lang="en-SG" sz="2200" b="1" kern="1200" dirty="0">
            <a:solidFill>
              <a:schemeClr val="tx1"/>
            </a:solidFill>
          </a:endParaRPr>
        </a:p>
      </dsp:txBody>
      <dsp:txXfrm>
        <a:off x="3021443" y="3553234"/>
        <a:ext cx="1543308" cy="9616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1E6EC1C-B82B-45B0-B37F-D4595B4C0307}" type="datetimeFigureOut">
              <a:rPr lang="en-US" smtClean="0"/>
              <a:pPr/>
              <a:t>12/6/17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CCA7C7-2251-418F-A879-456167E955C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5773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1E6EC1C-B82B-45B0-B37F-D4595B4C0307}" type="datetimeFigureOut">
              <a:rPr lang="en-US" smtClean="0"/>
              <a:pPr/>
              <a:t>12/6/17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CCA7C7-2251-418F-A879-456167E955C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1705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1E6EC1C-B82B-45B0-B37F-D4595B4C0307}" type="datetimeFigureOut">
              <a:rPr lang="en-US" smtClean="0"/>
              <a:pPr/>
              <a:t>12/6/17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CCA7C7-2251-418F-A879-456167E955C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95024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id-ID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E66E922-3C33-0C4F-A856-FEF7BCCD96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7673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1E6EC1C-B82B-45B0-B37F-D4595B4C0307}" type="datetimeFigureOut">
              <a:rPr lang="en-US" smtClean="0"/>
              <a:pPr/>
              <a:t>12/6/17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CCA7C7-2251-418F-A879-456167E955C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10589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1E6EC1C-B82B-45B0-B37F-D4595B4C0307}" type="datetimeFigureOut">
              <a:rPr lang="en-US" smtClean="0"/>
              <a:pPr/>
              <a:t>12/6/17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CCA7C7-2251-418F-A879-456167E955C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2082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1E6EC1C-B82B-45B0-B37F-D4595B4C0307}" type="datetimeFigureOut">
              <a:rPr lang="en-US" smtClean="0"/>
              <a:pPr/>
              <a:t>12/6/17</a:t>
            </a:fld>
            <a:endParaRPr lang="en-S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CCA7C7-2251-418F-A879-456167E955C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2435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1E6EC1C-B82B-45B0-B37F-D4595B4C0307}" type="datetimeFigureOut">
              <a:rPr lang="en-US" smtClean="0"/>
              <a:pPr/>
              <a:t>12/6/17</a:t>
            </a:fld>
            <a:endParaRPr lang="en-S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CCA7C7-2251-418F-A879-456167E955C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12696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1E6EC1C-B82B-45B0-B37F-D4595B4C0307}" type="datetimeFigureOut">
              <a:rPr lang="en-US" smtClean="0"/>
              <a:pPr/>
              <a:t>12/6/17</a:t>
            </a:fld>
            <a:endParaRPr lang="en-S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CCA7C7-2251-418F-A879-456167E955C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00767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1E6EC1C-B82B-45B0-B37F-D4595B4C0307}" type="datetimeFigureOut">
              <a:rPr lang="en-US" smtClean="0"/>
              <a:pPr/>
              <a:t>12/6/17</a:t>
            </a:fld>
            <a:endParaRPr lang="en-S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CCA7C7-2251-418F-A879-456167E955C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607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1E6EC1C-B82B-45B0-B37F-D4595B4C0307}" type="datetimeFigureOut">
              <a:rPr lang="en-US" smtClean="0"/>
              <a:pPr/>
              <a:t>12/6/17</a:t>
            </a:fld>
            <a:endParaRPr lang="en-S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CCA7C7-2251-418F-A879-456167E955C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6042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1E6EC1C-B82B-45B0-B37F-D4595B4C0307}" type="datetimeFigureOut">
              <a:rPr lang="en-US" smtClean="0"/>
              <a:pPr/>
              <a:t>12/6/17</a:t>
            </a:fld>
            <a:endParaRPr lang="en-S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CCA7C7-2251-418F-A879-456167E955C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00262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644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4" Type="http://schemas.openxmlformats.org/officeDocument/2006/relationships/hyperlink" Target="http://www.google.com/url?sa=i&amp;source=images&amp;cd=&amp;cad=rja&amp;docid=sSdtqEfRznFULM&amp;tbnid=5iF4KmNpPobC5M:&amp;ved=0CAgQjRwwAA&amp;url=http://nandagokilz1.wordpress.com/2012/07/04/klasifikasi-tanah/&amp;ei=FJhZUeOzHIvorQer9YHwAw&amp;psig=AFQjCNHxwVx2X5gi_pStMIR4NzXLsyQCIg&amp;ust=1364912532620493" TargetMode="External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7" Type="http://schemas.openxmlformats.org/officeDocument/2006/relationships/hyperlink" Target="http://www.google.com/url?sa=i&amp;source=images&amp;cd=&amp;cad=rja&amp;docid=awGe_DBEBjDCiM&amp;tbnid=_m-LDrrB1Fca9M:&amp;ved=&amp;url=http://ntb.litbang.deptan.go.id/ind/index.php?option=com_content&amp;view=article&amp;id=333:hasil-panen-kentang-sabrang-visitor-plot-di-kebun-percobaan-bptp-ntb&amp;catid=53:artikel&amp;Itemid=49&amp;ei=LZxZUcidN8zprQekjoHICg&amp;psig=AFQjCNETgXfB5qqxdrXsvE0HadNhVojMQg&amp;ust=1364913582063107" TargetMode="External"/><Relationship Id="rId8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jpe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Relationship Id="rId3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438400" y="3725069"/>
            <a:ext cx="6477000" cy="18288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SG" dirty="0" smtClean="0"/>
              <a:t>TOKSIKOLOGI PADA PESTISIDA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511357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2360" y="620688"/>
            <a:ext cx="8229600" cy="1143000"/>
          </a:xfrm>
        </p:spPr>
        <p:txBody>
          <a:bodyPr/>
          <a:lstStyle/>
          <a:p>
            <a:r>
              <a:rPr lang="en-US" dirty="0" smtClean="0"/>
              <a:t>PENCEMARAN UDARA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Exp.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penyemprotan</a:t>
            </a:r>
            <a:r>
              <a:rPr lang="en-US" sz="2800" dirty="0" smtClean="0"/>
              <a:t> </a:t>
            </a:r>
            <a:r>
              <a:rPr lang="en-US" sz="2800" dirty="0" err="1" smtClean="0"/>
              <a:t>pestisida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helikopter</a:t>
            </a:r>
            <a:r>
              <a:rPr lang="en-US" sz="2800" dirty="0" smtClean="0"/>
              <a:t>, 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sekejap</a:t>
            </a:r>
            <a:r>
              <a:rPr lang="en-US" sz="2800" dirty="0" smtClean="0"/>
              <a:t> </a:t>
            </a:r>
            <a:r>
              <a:rPr lang="en-US" sz="2800" dirty="0" err="1" smtClean="0"/>
              <a:t>berpuluh-puluh</a:t>
            </a:r>
            <a:r>
              <a:rPr lang="en-US" sz="2800" dirty="0" smtClean="0"/>
              <a:t> </a:t>
            </a:r>
            <a:r>
              <a:rPr lang="en-US" sz="2800" dirty="0" err="1" smtClean="0"/>
              <a:t>hektar</a:t>
            </a:r>
            <a:r>
              <a:rPr lang="en-US" sz="2800" dirty="0" smtClean="0"/>
              <a:t> </a:t>
            </a:r>
            <a:r>
              <a:rPr lang="en-US" sz="2800" dirty="0" err="1" smtClean="0"/>
              <a:t>ladang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pangan</a:t>
            </a: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tersemprot</a:t>
            </a:r>
            <a:r>
              <a:rPr lang="en-US" sz="2800" dirty="0" smtClean="0"/>
              <a:t> </a:t>
            </a:r>
            <a:r>
              <a:rPr lang="en-US" sz="2800" dirty="0" err="1" smtClean="0"/>
              <a:t>sekaligus</a:t>
            </a:r>
            <a:r>
              <a:rPr lang="en-US" sz="2800" dirty="0" smtClean="0"/>
              <a:t>. 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Tapi</a:t>
            </a:r>
            <a:r>
              <a:rPr lang="en-US" sz="2800" dirty="0" smtClean="0"/>
              <a:t> </a:t>
            </a:r>
            <a:r>
              <a:rPr lang="en-US" sz="2800" dirty="0" err="1" smtClean="0"/>
              <a:t>daerah-daerah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sasaran</a:t>
            </a:r>
            <a:r>
              <a:rPr lang="en-US" sz="2800" dirty="0" smtClean="0"/>
              <a:t>,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hewan-hewan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serangga</a:t>
            </a:r>
            <a:r>
              <a:rPr lang="en-US" sz="2800" dirty="0" smtClean="0"/>
              <a:t> </a:t>
            </a:r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sasaran</a:t>
            </a:r>
            <a:r>
              <a:rPr lang="en-US" sz="2800" dirty="0" smtClean="0"/>
              <a:t> target </a:t>
            </a:r>
            <a:r>
              <a:rPr lang="en-US" sz="2800" dirty="0" err="1" smtClean="0"/>
              <a:t>pembunuhan</a:t>
            </a:r>
            <a:r>
              <a:rPr lang="en-US" sz="2800" dirty="0" smtClean="0"/>
              <a:t> </a:t>
            </a:r>
            <a:r>
              <a:rPr lang="en-US" sz="2800" dirty="0" err="1" smtClean="0"/>
              <a:t>ikut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korban</a:t>
            </a:r>
            <a:r>
              <a:rPr lang="en-US" sz="2800" dirty="0" smtClean="0"/>
              <a:t> </a:t>
            </a:r>
            <a:r>
              <a:rPr lang="en-US" sz="2800" dirty="0" err="1" smtClean="0"/>
              <a:t>pestisida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Kasus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sebelah</a:t>
            </a:r>
            <a:r>
              <a:rPr lang="en-US" sz="2400" dirty="0" smtClean="0"/>
              <a:t> </a:t>
            </a:r>
            <a:r>
              <a:rPr lang="en-US" sz="2400" dirty="0" err="1" smtClean="0"/>
              <a:t>timur</a:t>
            </a:r>
            <a:r>
              <a:rPr lang="en-US" sz="2400" dirty="0" smtClean="0"/>
              <a:t> </a:t>
            </a:r>
            <a:r>
              <a:rPr lang="en-US" sz="2400" dirty="0" err="1" smtClean="0"/>
              <a:t>Illionis</a:t>
            </a:r>
            <a:r>
              <a:rPr lang="en-US" sz="2400" dirty="0" smtClean="0"/>
              <a:t>, </a:t>
            </a:r>
            <a:r>
              <a:rPr lang="en-US" sz="2400" dirty="0" err="1" smtClean="0"/>
              <a:t>Amerika</a:t>
            </a:r>
            <a:r>
              <a:rPr lang="en-US" sz="2400" dirty="0" smtClean="0"/>
              <a:t> </a:t>
            </a:r>
            <a:r>
              <a:rPr lang="en-US" sz="2400" dirty="0" err="1" smtClean="0"/>
              <a:t>Serikat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1954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penyemprotan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senyawa</a:t>
            </a:r>
            <a:r>
              <a:rPr lang="en-US" sz="2400" dirty="0" smtClean="0"/>
              <a:t> </a:t>
            </a:r>
            <a:r>
              <a:rPr lang="en-US" sz="2400" dirty="0" err="1" smtClean="0"/>
              <a:t>organochlorin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maksud</a:t>
            </a:r>
            <a:r>
              <a:rPr lang="en-US" sz="2400" dirty="0" smtClean="0"/>
              <a:t> </a:t>
            </a:r>
            <a:r>
              <a:rPr lang="en-US" sz="2400" dirty="0" err="1" smtClean="0"/>
              <a:t>memusnahkan</a:t>
            </a:r>
            <a:r>
              <a:rPr lang="en-US" sz="2400" dirty="0" smtClean="0"/>
              <a:t> </a:t>
            </a:r>
            <a:r>
              <a:rPr lang="en-US" sz="2400" b="1" dirty="0" smtClean="0"/>
              <a:t>Japanese beetle </a:t>
            </a:r>
            <a:r>
              <a:rPr lang="en-US" sz="2400" dirty="0" smtClean="0"/>
              <a:t>(</a:t>
            </a:r>
            <a:r>
              <a:rPr lang="en-US" sz="2400" dirty="0" err="1" smtClean="0"/>
              <a:t>kumbang</a:t>
            </a:r>
            <a:r>
              <a:rPr lang="en-US" sz="2400" dirty="0" smtClean="0"/>
              <a:t> </a:t>
            </a:r>
            <a:r>
              <a:rPr lang="en-US" sz="2400" dirty="0" err="1" smtClean="0"/>
              <a:t>Jepang</a:t>
            </a:r>
            <a:r>
              <a:rPr lang="en-US" sz="2400" dirty="0" smtClean="0"/>
              <a:t>).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Tapi</a:t>
            </a:r>
            <a:r>
              <a:rPr lang="en-US" sz="2400" dirty="0" smtClean="0"/>
              <a:t> </a:t>
            </a:r>
            <a:r>
              <a:rPr lang="en-US" sz="2400" dirty="0" err="1" smtClean="0"/>
              <a:t>ternyata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b="1" dirty="0" err="1" smtClean="0"/>
              <a:t>spesies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burung</a:t>
            </a:r>
            <a:r>
              <a:rPr lang="en-US" sz="2400" b="1" dirty="0" smtClean="0"/>
              <a:t> </a:t>
            </a:r>
            <a:r>
              <a:rPr lang="en-US" sz="2400" dirty="0" err="1" smtClean="0"/>
              <a:t>ikut</a:t>
            </a:r>
            <a:r>
              <a:rPr lang="en-US" sz="2400" dirty="0" smtClean="0"/>
              <a:t> </a:t>
            </a:r>
            <a:r>
              <a:rPr lang="en-US" sz="2400" dirty="0" err="1" smtClean="0"/>
              <a:t>musnah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penyemprotan</a:t>
            </a:r>
            <a:r>
              <a:rPr lang="en-US" sz="2400" dirty="0" smtClean="0"/>
              <a:t>. </a:t>
            </a:r>
            <a:r>
              <a:rPr lang="en-US" sz="2400" dirty="0" err="1" smtClean="0"/>
              <a:t>Nasib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dialami</a:t>
            </a:r>
            <a:r>
              <a:rPr lang="en-US" sz="2400" dirty="0" smtClean="0"/>
              <a:t> pula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b="1" dirty="0" err="1" smtClean="0"/>
              <a:t>kucing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tupai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insecta</a:t>
            </a:r>
            <a:r>
              <a:rPr lang="en-US" sz="2400" b="1" dirty="0" smtClean="0"/>
              <a:t> predator</a:t>
            </a:r>
            <a:r>
              <a:rPr lang="en-US" sz="2400" dirty="0" smtClean="0"/>
              <a:t>, </a:t>
            </a:r>
            <a:r>
              <a:rPr lang="en-US" sz="2400" dirty="0" err="1" smtClean="0"/>
              <a:t>dll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Hati-hati pestisida kim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6108" y="642918"/>
            <a:ext cx="7526420" cy="5026045"/>
          </a:xfrm>
        </p:spPr>
      </p:pic>
      <p:sp>
        <p:nvSpPr>
          <p:cNvPr id="8" name="Rectangle 7"/>
          <p:cNvSpPr/>
          <p:nvPr/>
        </p:nvSpPr>
        <p:spPr>
          <a:xfrm>
            <a:off x="2819400" y="6019800"/>
            <a:ext cx="5867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http://imhpt.faperta.ugm.ac.id/2012/05/pedoman-teknis-kajian-pestisida/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8787" y="692696"/>
            <a:ext cx="8385175" cy="822325"/>
          </a:xfrm>
        </p:spPr>
        <p:txBody>
          <a:bodyPr/>
          <a:lstStyle/>
          <a:p>
            <a:pPr eaLnBrk="1" hangingPunct="1"/>
            <a:r>
              <a:rPr lang="en-US" altLang="en-US" sz="2800" dirty="0" err="1"/>
              <a:t>Waktu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Paruh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Insektisida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yg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relatif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persisten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dlm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tanah</a:t>
            </a:r>
            <a:endParaRPr lang="en-US" altLang="en-US" sz="2800" dirty="0"/>
          </a:p>
        </p:txBody>
      </p:sp>
      <p:graphicFrame>
        <p:nvGraphicFramePr>
          <p:cNvPr id="44077" name="Group 45"/>
          <p:cNvGraphicFramePr>
            <a:graphicFrameLocks noGrp="1"/>
          </p:cNvGraphicFramePr>
          <p:nvPr>
            <p:ph type="tbl" idx="1"/>
          </p:nvPr>
        </p:nvGraphicFramePr>
        <p:xfrm>
          <a:off x="685800" y="1295400"/>
          <a:ext cx="7931150" cy="4942144"/>
        </p:xfrm>
        <a:graphic>
          <a:graphicData uri="http://schemas.openxmlformats.org/drawingml/2006/table">
            <a:tbl>
              <a:tblPr/>
              <a:tblGrid>
                <a:gridCol w="3733800"/>
                <a:gridCol w="4197350"/>
              </a:tblGrid>
              <a:tr h="419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Insektisida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Waktu paruh (th)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6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Organoklorin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DDT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Heptaklor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Endrin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Toksafen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Aldrin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Dieldrin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Klordan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BHC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3-10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7-12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4-8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1-4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1-7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2-4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2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Organofosfat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Difonat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Klorfenvinfos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Karbofenotion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0,5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Karbamat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Karbofuran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0,05-1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702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0375" y="548680"/>
            <a:ext cx="8385175" cy="1431925"/>
          </a:xfrm>
        </p:spPr>
        <p:txBody>
          <a:bodyPr/>
          <a:lstStyle/>
          <a:p>
            <a:pPr eaLnBrk="1" hangingPunct="1"/>
            <a:r>
              <a:rPr lang="en-US" altLang="en-US" sz="3200" dirty="0" err="1"/>
              <a:t>Nilai</a:t>
            </a:r>
            <a:r>
              <a:rPr lang="en-US" altLang="en-US" sz="3200" dirty="0"/>
              <a:t> LD50 </a:t>
            </a:r>
            <a:r>
              <a:rPr lang="en-US" altLang="en-US" sz="3200" dirty="0" err="1"/>
              <a:t>insektisida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organofosfat</a:t>
            </a:r>
            <a:r>
              <a:rPr lang="en-US" altLang="en-US" dirty="0"/>
              <a:t> </a:t>
            </a:r>
          </a:p>
        </p:txBody>
      </p:sp>
      <p:graphicFrame>
        <p:nvGraphicFramePr>
          <p:cNvPr id="37916" name="Group 28"/>
          <p:cNvGraphicFramePr>
            <a:graphicFrameLocks noGrp="1"/>
          </p:cNvGraphicFramePr>
          <p:nvPr>
            <p:ph type="tbl" idx="1"/>
          </p:nvPr>
        </p:nvGraphicFramePr>
        <p:xfrm>
          <a:off x="838200" y="1524000"/>
          <a:ext cx="8007350" cy="5053380"/>
        </p:xfrm>
        <a:graphic>
          <a:graphicData uri="http://schemas.openxmlformats.org/drawingml/2006/table">
            <a:tbl>
              <a:tblPr/>
              <a:tblGrid>
                <a:gridCol w="4003675"/>
                <a:gridCol w="4003675"/>
              </a:tblGrid>
              <a:tr h="9142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Komponen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LD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50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(mg/Kg)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387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Akton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Coroxon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Diazinon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Dichlorovos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Ethion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Malathion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Mecarban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Methyl parathion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Parathion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Sevin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Systox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TEPP 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1375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274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2,5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1 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6597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746125"/>
          </a:xfrm>
        </p:spPr>
        <p:txBody>
          <a:bodyPr/>
          <a:lstStyle/>
          <a:p>
            <a:pPr eaLnBrk="1" hangingPunct="1"/>
            <a:r>
              <a:rPr lang="en-US" altLang="en-US" sz="3200"/>
              <a:t>LD</a:t>
            </a:r>
            <a:r>
              <a:rPr lang="en-US" altLang="en-US" sz="3200" baseline="-25000"/>
              <a:t>50</a:t>
            </a:r>
            <a:r>
              <a:rPr lang="en-US" altLang="en-US" sz="3200"/>
              <a:t> (mg/Kg) Pestisida</a:t>
            </a:r>
          </a:p>
        </p:txBody>
      </p:sp>
      <p:graphicFrame>
        <p:nvGraphicFramePr>
          <p:cNvPr id="53295" name="Group 4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5909198"/>
              </p:ext>
            </p:extLst>
          </p:nvPr>
        </p:nvGraphicFramePr>
        <p:xfrm>
          <a:off x="323529" y="920496"/>
          <a:ext cx="8518846" cy="5468104"/>
        </p:xfrm>
        <a:graphic>
          <a:graphicData uri="http://schemas.openxmlformats.org/drawingml/2006/table">
            <a:tbl>
              <a:tblPr/>
              <a:tblGrid>
                <a:gridCol w="2839053"/>
                <a:gridCol w="2840741"/>
                <a:gridCol w="2839052"/>
              </a:tblGrid>
              <a:tr h="3121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Pestisida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Kijang Piaraan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Kambing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52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Organoklorin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Endrin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Dieldrin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Toksafen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75-100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139-240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25-50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100-200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&gt;160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43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Organofosfat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Demeton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Paration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Monokrotofos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Dimetoat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Klorpirifos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Fenitrotion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&gt;200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727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&gt;500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46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Karbamat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Aminokarb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Metomil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Meksakarbat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Profoxur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Karbaril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300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&gt;800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0260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87423" y="476672"/>
            <a:ext cx="8385175" cy="746125"/>
          </a:xfrm>
        </p:spPr>
        <p:txBody>
          <a:bodyPr/>
          <a:lstStyle/>
          <a:p>
            <a:pPr eaLnBrk="1" hangingPunct="1"/>
            <a:r>
              <a:rPr lang="en-US" altLang="en-US" sz="3200"/>
              <a:t>LC</a:t>
            </a:r>
            <a:r>
              <a:rPr lang="en-US" altLang="en-US" sz="3200" baseline="-25000"/>
              <a:t>50 </a:t>
            </a:r>
            <a:r>
              <a:rPr lang="en-US" altLang="en-US" sz="3200"/>
              <a:t>(ppb) </a:t>
            </a:r>
            <a:r>
              <a:rPr lang="en-US" altLang="en-US" sz="3200" dirty="0" err="1"/>
              <a:t>Pestisida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pada</a:t>
            </a:r>
            <a:r>
              <a:rPr lang="en-US" altLang="en-US" sz="3200" dirty="0"/>
              <a:t> MH</a:t>
            </a:r>
          </a:p>
        </p:txBody>
      </p:sp>
      <p:graphicFrame>
        <p:nvGraphicFramePr>
          <p:cNvPr id="55351" name="Group 5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506920172"/>
              </p:ext>
            </p:extLst>
          </p:nvPr>
        </p:nvGraphicFramePr>
        <p:xfrm>
          <a:off x="323528" y="1066800"/>
          <a:ext cx="8712967" cy="5797312"/>
        </p:xfrm>
        <a:graphic>
          <a:graphicData uri="http://schemas.openxmlformats.org/drawingml/2006/table">
            <a:tbl>
              <a:tblPr/>
              <a:tblGrid>
                <a:gridCol w="2903747"/>
                <a:gridCol w="2905474"/>
                <a:gridCol w="2903746"/>
              </a:tblGrid>
              <a:tr h="5852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Pestisida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Larva Nyamuk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(LC50,24 jam)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12 ikan air tawar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(LC50, 96 jam)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38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Organoklorin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DDT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Heptaklor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Endrin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Toksafen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Aldrin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Dieldrin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Tiodan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BHC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5,4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7,9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27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2-21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2-131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3-18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09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Organofosfat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Abate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Bayteks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Klontion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Diazinon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Dibrom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Dikorvos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4,2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75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980-3.404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id-ID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id-ID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id-ID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696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/>
          <a:lstStyle/>
          <a:p>
            <a:pPr algn="l"/>
            <a:r>
              <a:rPr lang="en-SG" sz="4400" dirty="0" smtClean="0"/>
              <a:t>ARSEN</a:t>
            </a:r>
            <a:endParaRPr lang="en-S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S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Arsen</a:t>
            </a:r>
            <a:r>
              <a:rPr lang="en-S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(As) </a:t>
            </a:r>
            <a:r>
              <a:rPr lang="en-S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S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S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suatu</a:t>
            </a:r>
            <a:r>
              <a:rPr lang="en-S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S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unsur</a:t>
            </a:r>
            <a:r>
              <a:rPr lang="en-S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S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kimia</a:t>
            </a:r>
            <a:r>
              <a:rPr lang="en-S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S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metaloid</a:t>
            </a:r>
            <a:r>
              <a:rPr lang="en-S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S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semilogam</a:t>
            </a:r>
            <a:r>
              <a:rPr lang="en-S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S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SG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terkenal</a:t>
            </a:r>
            <a:r>
              <a:rPr lang="en-S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SG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beracun</a:t>
            </a:r>
            <a:r>
              <a:rPr lang="en-S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SG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golongan</a:t>
            </a:r>
            <a:r>
              <a:rPr lang="en-S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S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 </a:t>
            </a:r>
            <a:r>
              <a:rPr lang="en-S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S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S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nomor</a:t>
            </a:r>
            <a:r>
              <a:rPr lang="en-S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atom 33. </a:t>
            </a:r>
            <a:endParaRPr lang="en-SG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n-SG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Arsen</a:t>
            </a:r>
            <a:r>
              <a:rPr lang="en-S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S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berwujud</a:t>
            </a:r>
            <a:r>
              <a:rPr lang="en-S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S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bubuk</a:t>
            </a:r>
            <a:r>
              <a:rPr lang="en-S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S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putih</a:t>
            </a:r>
            <a:r>
              <a:rPr lang="en-S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S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tanpa</a:t>
            </a:r>
            <a:r>
              <a:rPr lang="en-S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S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warna</a:t>
            </a:r>
            <a:r>
              <a:rPr lang="en-S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S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S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SG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berbau</a:t>
            </a:r>
            <a:r>
              <a:rPr lang="en-S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SG" dirty="0"/>
          </a:p>
        </p:txBody>
      </p:sp>
      <p:pic>
        <p:nvPicPr>
          <p:cNvPr id="1026" name="Picture 2" descr="D:\Mata KULiah\S2 UGM\Semester 2\Toksikologi Lingkungan\Tugas bu suhartini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429264"/>
            <a:ext cx="1470403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7086600" cy="714380"/>
          </a:xfrm>
        </p:spPr>
        <p:txBody>
          <a:bodyPr>
            <a:normAutofit fontScale="90000"/>
          </a:bodyPr>
          <a:lstStyle/>
          <a:p>
            <a:pPr lvl="0"/>
            <a:r>
              <a:rPr lang="en-SG" sz="4400" dirty="0" smtClean="0">
                <a:latin typeface="+mj-lt"/>
                <a:ea typeface="+mj-ea"/>
                <a:cs typeface="+mj-cs"/>
              </a:rPr>
              <a:t>KLASIFIKASI ARSEN</a:t>
            </a:r>
            <a:r>
              <a:rPr lang="en-SG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SG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SG" sz="44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685800" y="1820863"/>
          <a:ext cx="7086600" cy="3986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D:\Mata KULiah\S2 UGM\Semester 2\Toksikologi Lingkungan\Tugas bu suhartini\image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5429264"/>
            <a:ext cx="1470403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KARAKTERISTIK ARSEN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 err="1" smtClean="0"/>
              <a:t>Ketika</a:t>
            </a:r>
            <a:r>
              <a:rPr lang="en-SG" dirty="0" smtClean="0"/>
              <a:t> </a:t>
            </a:r>
            <a:r>
              <a:rPr lang="en-SG" dirty="0" err="1" smtClean="0"/>
              <a:t>dipanaskan</a:t>
            </a:r>
            <a:r>
              <a:rPr lang="en-SG" dirty="0" smtClean="0"/>
              <a:t>, </a:t>
            </a:r>
            <a:r>
              <a:rPr lang="en-SG" dirty="0" err="1" smtClean="0"/>
              <a:t>arsen</a:t>
            </a:r>
            <a:r>
              <a:rPr lang="en-SG" dirty="0" smtClean="0"/>
              <a:t> </a:t>
            </a:r>
            <a:r>
              <a:rPr lang="en-SG" dirty="0" err="1" smtClean="0"/>
              <a:t>akan</a:t>
            </a:r>
            <a:r>
              <a:rPr lang="en-SG" dirty="0" smtClean="0"/>
              <a:t> </a:t>
            </a:r>
            <a:r>
              <a:rPr lang="en-SG" dirty="0" err="1" smtClean="0"/>
              <a:t>cepat</a:t>
            </a:r>
            <a:r>
              <a:rPr lang="en-SG" dirty="0" smtClean="0"/>
              <a:t> </a:t>
            </a:r>
            <a:r>
              <a:rPr lang="en-SG" dirty="0" err="1" smtClean="0"/>
              <a:t>teroksidasi</a:t>
            </a:r>
            <a:r>
              <a:rPr lang="en-SG" dirty="0" smtClean="0"/>
              <a:t> </a:t>
            </a:r>
            <a:r>
              <a:rPr lang="en-SG" dirty="0" err="1" smtClean="0"/>
              <a:t>menjadi</a:t>
            </a:r>
            <a:r>
              <a:rPr lang="en-SG" dirty="0" smtClean="0"/>
              <a:t> </a:t>
            </a:r>
            <a:r>
              <a:rPr lang="en-SG" dirty="0" err="1" smtClean="0"/>
              <a:t>oksida</a:t>
            </a:r>
            <a:r>
              <a:rPr lang="en-SG" dirty="0" smtClean="0"/>
              <a:t> </a:t>
            </a:r>
            <a:r>
              <a:rPr lang="en-SG" dirty="0" err="1" smtClean="0"/>
              <a:t>arsen</a:t>
            </a:r>
            <a:r>
              <a:rPr lang="en-SG" dirty="0" smtClean="0"/>
              <a:t>, yang </a:t>
            </a:r>
            <a:r>
              <a:rPr lang="en-SG" dirty="0" err="1" smtClean="0"/>
              <a:t>berbau</a:t>
            </a:r>
            <a:r>
              <a:rPr lang="en-SG" dirty="0" smtClean="0"/>
              <a:t> </a:t>
            </a:r>
            <a:r>
              <a:rPr lang="en-SG" dirty="0" err="1" smtClean="0"/>
              <a:t>seperti</a:t>
            </a:r>
            <a:r>
              <a:rPr lang="en-SG" dirty="0" smtClean="0"/>
              <a:t> </a:t>
            </a:r>
            <a:r>
              <a:rPr lang="en-SG" dirty="0" err="1" smtClean="0"/>
              <a:t>bau</a:t>
            </a:r>
            <a:r>
              <a:rPr lang="en-SG" dirty="0" smtClean="0"/>
              <a:t> </a:t>
            </a:r>
            <a:r>
              <a:rPr lang="en-SG" dirty="0" err="1" smtClean="0"/>
              <a:t>bawang</a:t>
            </a:r>
            <a:r>
              <a:rPr lang="en-SG" dirty="0" smtClean="0"/>
              <a:t> </a:t>
            </a:r>
            <a:r>
              <a:rPr lang="en-SG" dirty="0" err="1" smtClean="0"/>
              <a:t>putih</a:t>
            </a:r>
            <a:endParaRPr lang="en-SG" dirty="0" smtClean="0"/>
          </a:p>
          <a:p>
            <a:r>
              <a:rPr lang="en-SG" dirty="0" err="1" smtClean="0"/>
              <a:t>Arsen</a:t>
            </a:r>
            <a:r>
              <a:rPr lang="en-SG" dirty="0" smtClean="0"/>
              <a:t> </a:t>
            </a:r>
            <a:r>
              <a:rPr lang="en-SG" dirty="0" err="1" smtClean="0"/>
              <a:t>dan</a:t>
            </a:r>
            <a:r>
              <a:rPr lang="en-SG" dirty="0" smtClean="0"/>
              <a:t> </a:t>
            </a:r>
            <a:r>
              <a:rPr lang="en-SG" dirty="0" err="1" smtClean="0"/>
              <a:t>beberapa</a:t>
            </a:r>
            <a:r>
              <a:rPr lang="en-SG" dirty="0" smtClean="0"/>
              <a:t> </a:t>
            </a:r>
            <a:r>
              <a:rPr lang="en-SG" dirty="0" err="1" smtClean="0"/>
              <a:t>senyawa</a:t>
            </a:r>
            <a:r>
              <a:rPr lang="en-SG" dirty="0" smtClean="0"/>
              <a:t> </a:t>
            </a:r>
            <a:r>
              <a:rPr lang="en-SG" dirty="0" err="1" smtClean="0"/>
              <a:t>arsen</a:t>
            </a:r>
            <a:r>
              <a:rPr lang="en-SG" dirty="0" smtClean="0"/>
              <a:t> </a:t>
            </a:r>
            <a:r>
              <a:rPr lang="en-SG" dirty="0" err="1" smtClean="0"/>
              <a:t>juga</a:t>
            </a:r>
            <a:r>
              <a:rPr lang="en-SG" dirty="0" smtClean="0"/>
              <a:t> </a:t>
            </a:r>
            <a:r>
              <a:rPr lang="en-SG" dirty="0" err="1" smtClean="0"/>
              <a:t>dapat</a:t>
            </a:r>
            <a:r>
              <a:rPr lang="en-SG" dirty="0" smtClean="0"/>
              <a:t> </a:t>
            </a:r>
            <a:r>
              <a:rPr lang="en-SG" dirty="0" err="1" smtClean="0"/>
              <a:t>langsung</a:t>
            </a:r>
            <a:r>
              <a:rPr lang="en-SG" dirty="0" smtClean="0"/>
              <a:t> </a:t>
            </a:r>
            <a:r>
              <a:rPr lang="en-SG" dirty="0" err="1" smtClean="0"/>
              <a:t>tersublimasi</a:t>
            </a:r>
            <a:r>
              <a:rPr lang="en-SG" dirty="0" smtClean="0"/>
              <a:t>, </a:t>
            </a:r>
            <a:r>
              <a:rPr lang="en-SG" dirty="0" err="1" smtClean="0"/>
              <a:t>berubah</a:t>
            </a:r>
            <a:r>
              <a:rPr lang="en-SG" dirty="0" smtClean="0"/>
              <a:t> </a:t>
            </a:r>
            <a:r>
              <a:rPr lang="en-SG" dirty="0" err="1" smtClean="0"/>
              <a:t>dari</a:t>
            </a:r>
            <a:r>
              <a:rPr lang="en-SG" dirty="0" smtClean="0"/>
              <a:t> </a:t>
            </a:r>
            <a:r>
              <a:rPr lang="en-SG" dirty="0" err="1" smtClean="0"/>
              <a:t>padat</a:t>
            </a:r>
            <a:r>
              <a:rPr lang="en-SG" dirty="0" smtClean="0"/>
              <a:t> </a:t>
            </a:r>
            <a:r>
              <a:rPr lang="en-SG" dirty="0" err="1" smtClean="0"/>
              <a:t>menjadi</a:t>
            </a:r>
            <a:r>
              <a:rPr lang="en-SG" dirty="0" smtClean="0"/>
              <a:t> gas </a:t>
            </a:r>
            <a:r>
              <a:rPr lang="en-SG" dirty="0" err="1" smtClean="0"/>
              <a:t>tanpa</a:t>
            </a:r>
            <a:r>
              <a:rPr lang="en-SG" dirty="0" smtClean="0"/>
              <a:t> </a:t>
            </a:r>
            <a:r>
              <a:rPr lang="en-SG" dirty="0" err="1" smtClean="0"/>
              <a:t>menjadi</a:t>
            </a:r>
            <a:r>
              <a:rPr lang="en-SG" dirty="0" smtClean="0"/>
              <a:t> </a:t>
            </a:r>
            <a:r>
              <a:rPr lang="en-SG" dirty="0" err="1" smtClean="0"/>
              <a:t>cairan</a:t>
            </a:r>
            <a:r>
              <a:rPr lang="en-SG" dirty="0" smtClean="0"/>
              <a:t> </a:t>
            </a:r>
            <a:r>
              <a:rPr lang="en-SG" dirty="0" err="1" smtClean="0"/>
              <a:t>terlebih</a:t>
            </a:r>
            <a:r>
              <a:rPr lang="en-SG" dirty="0" smtClean="0"/>
              <a:t> </a:t>
            </a:r>
            <a:r>
              <a:rPr lang="en-SG" dirty="0" err="1" smtClean="0"/>
              <a:t>dahulu</a:t>
            </a:r>
            <a:r>
              <a:rPr lang="en-SG" dirty="0" smtClean="0"/>
              <a:t>.</a:t>
            </a:r>
            <a:endParaRPr lang="en-SG" dirty="0"/>
          </a:p>
        </p:txBody>
      </p:sp>
      <p:pic>
        <p:nvPicPr>
          <p:cNvPr id="4" name="Picture 2" descr="D:\Mata KULiah\S2 UGM\Semester 2\Toksikologi Lingkungan\Tugas bu suhartini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429264"/>
            <a:ext cx="1470403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7675" y="677863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PENGERTIAN PESTISIDA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06513" indent="468313"/>
            <a:r>
              <a:rPr lang="en-US" dirty="0" smtClean="0"/>
              <a:t>Pest = </a:t>
            </a:r>
            <a:r>
              <a:rPr lang="en-US" dirty="0" err="1" smtClean="0"/>
              <a:t>hama</a:t>
            </a:r>
            <a:endParaRPr lang="en-US" dirty="0" smtClean="0"/>
          </a:p>
          <a:p>
            <a:pPr marL="1306513" indent="468313"/>
            <a:r>
              <a:rPr lang="en-US" dirty="0" err="1" smtClean="0"/>
              <a:t>Cida</a:t>
            </a:r>
            <a:r>
              <a:rPr lang="en-US" dirty="0" smtClean="0"/>
              <a:t> = </a:t>
            </a:r>
            <a:r>
              <a:rPr lang="en-US" dirty="0" err="1" smtClean="0"/>
              <a:t>pembunuh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Zat</a:t>
            </a:r>
            <a:r>
              <a:rPr lang="en-US" dirty="0" smtClean="0"/>
              <a:t> / </a:t>
            </a:r>
            <a:r>
              <a:rPr lang="en-US" dirty="0" err="1" smtClean="0"/>
              <a:t>substansi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membunuh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hama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Hama : </a:t>
            </a:r>
            <a:r>
              <a:rPr lang="en-US" dirty="0" err="1" smtClean="0"/>
              <a:t>serangga</a:t>
            </a:r>
            <a:r>
              <a:rPr lang="en-US" dirty="0" smtClean="0"/>
              <a:t>, fungi, </a:t>
            </a:r>
            <a:r>
              <a:rPr lang="en-US" dirty="0" err="1" smtClean="0"/>
              <a:t>bakteri</a:t>
            </a:r>
            <a:r>
              <a:rPr lang="en-US" dirty="0" smtClean="0"/>
              <a:t>, virus, </a:t>
            </a:r>
            <a:r>
              <a:rPr lang="en-US" dirty="0" err="1" smtClean="0"/>
              <a:t>tumbuhan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8" descr="Images pestisid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172200" y="4648200"/>
            <a:ext cx="25050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7443790" cy="1403350"/>
          </a:xfrm>
        </p:spPr>
        <p:txBody>
          <a:bodyPr>
            <a:normAutofit fontScale="90000"/>
          </a:bodyPr>
          <a:lstStyle/>
          <a:p>
            <a:r>
              <a:rPr lang="en-SG" dirty="0" smtClean="0">
                <a:latin typeface="+mj-lt"/>
                <a:ea typeface="+mj-ea"/>
                <a:cs typeface="+mj-cs"/>
              </a:rPr>
              <a:t>MEKANISME MASUKNYA ARSEN DALAM TUBUH</a:t>
            </a:r>
            <a:r>
              <a:rPr lang="en-S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S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S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 bwMode="auto">
          <a:xfrm>
            <a:off x="1357290" y="2000240"/>
            <a:ext cx="1785950" cy="6429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SG" sz="1800" dirty="0" err="1" smtClean="0"/>
              <a:t>Saluran</a:t>
            </a:r>
            <a:r>
              <a:rPr lang="en-SG" sz="1800" dirty="0" smtClean="0"/>
              <a:t> </a:t>
            </a:r>
            <a:r>
              <a:rPr lang="en-SG" sz="1800" dirty="0" err="1" smtClean="0"/>
              <a:t>pernapasan</a:t>
            </a: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14282" y="3000372"/>
            <a:ext cx="857256" cy="1214446"/>
          </a:xfrm>
          <a:prstGeom prst="rect">
            <a:avLst/>
          </a:prstGeom>
          <a:solidFill>
            <a:srgbClr val="F7212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SG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Arsen</a:t>
            </a:r>
            <a:endParaRPr kumimoji="0" lang="en-SG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1357290" y="3214686"/>
            <a:ext cx="1785950" cy="6429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SG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Saluran</a:t>
            </a:r>
            <a:r>
              <a:rPr kumimoji="0" lang="en-SG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lang="en-SG" dirty="0" err="1" smtClean="0"/>
              <a:t>pencernaan</a:t>
            </a:r>
            <a:endParaRPr kumimoji="0" lang="en-SG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1357290" y="4714884"/>
            <a:ext cx="1785950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Melalui</a:t>
            </a:r>
            <a:r>
              <a:rPr kumimoji="0" lang="en-SG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SG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Kulit</a:t>
            </a:r>
            <a:endParaRPr kumimoji="0" lang="en-SG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 bwMode="auto">
          <a:xfrm>
            <a:off x="3500430" y="3214686"/>
            <a:ext cx="1785950" cy="64294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Peredaran</a:t>
            </a:r>
            <a:r>
              <a:rPr kumimoji="0" lang="en-SG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SG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darah</a:t>
            </a:r>
            <a:endParaRPr kumimoji="0" lang="en-SG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5572132" y="2786058"/>
            <a:ext cx="1785950" cy="15716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id-ID" dirty="0" smtClean="0"/>
              <a:t>ditimbun dalam organ seperti hati, ginjal, otot, tulang, ku</a:t>
            </a:r>
            <a:r>
              <a:rPr lang="en-SG" dirty="0" err="1" smtClean="0"/>
              <a:t>ku</a:t>
            </a:r>
            <a:r>
              <a:rPr lang="id-ID" dirty="0" smtClean="0"/>
              <a:t> dan rambut</a:t>
            </a:r>
            <a:endParaRPr lang="en-SG" dirty="0"/>
          </a:p>
        </p:txBody>
      </p:sp>
      <p:sp>
        <p:nvSpPr>
          <p:cNvPr id="11" name="Content Placeholder 4"/>
          <p:cNvSpPr txBox="1">
            <a:spLocks/>
          </p:cNvSpPr>
          <p:nvPr/>
        </p:nvSpPr>
        <p:spPr bwMode="auto">
          <a:xfrm>
            <a:off x="7572396" y="1214422"/>
            <a:ext cx="1571604" cy="392909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id-ID" sz="1600" dirty="0" smtClean="0"/>
              <a:t>Arsenik trioksid </a:t>
            </a:r>
            <a:r>
              <a:rPr lang="en-SG" sz="1600" dirty="0" smtClean="0"/>
              <a:t>yang </a:t>
            </a:r>
            <a:r>
              <a:rPr lang="en-SG" sz="1600" dirty="0" err="1" smtClean="0"/>
              <a:t>disimpan</a:t>
            </a:r>
            <a:r>
              <a:rPr lang="en-SG" sz="1600" dirty="0" smtClean="0"/>
              <a:t> </a:t>
            </a:r>
            <a:r>
              <a:rPr lang="en-SG" sz="1600" dirty="0" err="1" smtClean="0"/>
              <a:t>dalam</a:t>
            </a:r>
            <a:r>
              <a:rPr lang="en-SG" sz="1600" dirty="0" smtClean="0"/>
              <a:t> kuku </a:t>
            </a:r>
            <a:r>
              <a:rPr lang="en-SG" sz="1600" dirty="0" err="1" smtClean="0"/>
              <a:t>dan</a:t>
            </a:r>
            <a:r>
              <a:rPr lang="en-SG" sz="1600" dirty="0" smtClean="0"/>
              <a:t> </a:t>
            </a:r>
            <a:r>
              <a:rPr lang="en-SG" sz="1600" dirty="0" err="1" smtClean="0"/>
              <a:t>rambut</a:t>
            </a:r>
            <a:r>
              <a:rPr lang="en-SG" sz="1600" dirty="0" smtClean="0"/>
              <a:t> </a:t>
            </a:r>
            <a:r>
              <a:rPr lang="id-ID" sz="1600" dirty="0" smtClean="0"/>
              <a:t>dapat mempengaruhi enzim yang berperan dalam rantai respirasi, ataupun enzim yang berperan dalam proses perbaikan DNA yang rusak.</a:t>
            </a:r>
            <a:endParaRPr lang="en-SG" sz="1600" dirty="0"/>
          </a:p>
        </p:txBody>
      </p:sp>
      <p:sp>
        <p:nvSpPr>
          <p:cNvPr id="13" name="Right Arrow 12"/>
          <p:cNvSpPr/>
          <p:nvPr/>
        </p:nvSpPr>
        <p:spPr bwMode="auto">
          <a:xfrm rot="19169758">
            <a:off x="625816" y="2377580"/>
            <a:ext cx="776357" cy="425062"/>
          </a:xfrm>
          <a:prstGeom prst="rightArrow">
            <a:avLst/>
          </a:prstGeom>
          <a:solidFill>
            <a:schemeClr val="tx1">
              <a:lumMod val="25000"/>
              <a:lumOff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 rot="2823422">
            <a:off x="616488" y="4416010"/>
            <a:ext cx="776357" cy="425062"/>
          </a:xfrm>
          <a:prstGeom prst="rightArrow">
            <a:avLst/>
          </a:prstGeom>
          <a:solidFill>
            <a:schemeClr val="tx1">
              <a:lumMod val="25000"/>
              <a:lumOff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1071538" y="3429000"/>
            <a:ext cx="336847" cy="425062"/>
          </a:xfrm>
          <a:prstGeom prst="rightArrow">
            <a:avLst/>
          </a:prstGeom>
          <a:solidFill>
            <a:schemeClr val="tx1">
              <a:lumMod val="25000"/>
              <a:lumOff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3143240" y="3357562"/>
            <a:ext cx="383611" cy="425062"/>
          </a:xfrm>
          <a:prstGeom prst="rightArrow">
            <a:avLst/>
          </a:prstGeom>
          <a:solidFill>
            <a:schemeClr val="tx1">
              <a:lumMod val="25000"/>
              <a:lumOff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5143504" y="3357562"/>
            <a:ext cx="382853" cy="425062"/>
          </a:xfrm>
          <a:prstGeom prst="rightArrow">
            <a:avLst/>
          </a:prstGeom>
          <a:solidFill>
            <a:schemeClr val="tx1">
              <a:lumMod val="25000"/>
              <a:lumOff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7358082" y="3357562"/>
            <a:ext cx="276291" cy="425062"/>
          </a:xfrm>
          <a:prstGeom prst="rightArrow">
            <a:avLst/>
          </a:prstGeom>
          <a:solidFill>
            <a:schemeClr val="tx1">
              <a:lumMod val="25000"/>
              <a:lumOff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pic>
        <p:nvPicPr>
          <p:cNvPr id="19" name="Picture 2" descr="D:\Mata KULiah\S2 UGM\Semester 2\Toksikologi Lingkungan\Tugas bu suhartini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429264"/>
            <a:ext cx="1470403" cy="1214422"/>
          </a:xfrm>
          <a:prstGeom prst="rect">
            <a:avLst/>
          </a:prstGeom>
          <a:noFill/>
        </p:spPr>
      </p:pic>
      <p:sp>
        <p:nvSpPr>
          <p:cNvPr id="21" name="Right Arrow 20"/>
          <p:cNvSpPr/>
          <p:nvPr/>
        </p:nvSpPr>
        <p:spPr bwMode="auto">
          <a:xfrm rot="5400000">
            <a:off x="8106398" y="5252452"/>
            <a:ext cx="357190" cy="425062"/>
          </a:xfrm>
          <a:prstGeom prst="rightArrow">
            <a:avLst/>
          </a:prstGeom>
          <a:solidFill>
            <a:schemeClr val="tx1">
              <a:lumMod val="25000"/>
              <a:lumOff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3" name="Content Placeholder 4"/>
          <p:cNvSpPr txBox="1">
            <a:spLocks/>
          </p:cNvSpPr>
          <p:nvPr/>
        </p:nvSpPr>
        <p:spPr bwMode="auto">
          <a:xfrm>
            <a:off x="6286512" y="5643578"/>
            <a:ext cx="2714644" cy="10001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SG" dirty="0" err="1" smtClean="0"/>
              <a:t>Menyebabkan</a:t>
            </a:r>
            <a:r>
              <a:rPr lang="en-SG" dirty="0" smtClean="0"/>
              <a:t> </a:t>
            </a:r>
            <a:r>
              <a:rPr lang="en-SG" dirty="0" err="1" smtClean="0"/>
              <a:t>berbagai</a:t>
            </a:r>
            <a:r>
              <a:rPr lang="en-SG" dirty="0" smtClean="0"/>
              <a:t> </a:t>
            </a:r>
            <a:r>
              <a:rPr lang="en-SG" dirty="0" err="1" smtClean="0"/>
              <a:t>penyakit</a:t>
            </a:r>
            <a:r>
              <a:rPr lang="en-SG" dirty="0" smtClean="0"/>
              <a:t> </a:t>
            </a:r>
            <a:r>
              <a:rPr lang="en-SG" dirty="0" err="1" smtClean="0"/>
              <a:t>dan</a:t>
            </a:r>
            <a:r>
              <a:rPr lang="en-SG" dirty="0" smtClean="0"/>
              <a:t> </a:t>
            </a:r>
            <a:r>
              <a:rPr lang="en-SG" dirty="0" err="1" smtClean="0"/>
              <a:t>kerusakan</a:t>
            </a:r>
            <a:r>
              <a:rPr lang="en-SG" dirty="0" smtClean="0"/>
              <a:t> </a:t>
            </a:r>
            <a:r>
              <a:rPr lang="en-SG" dirty="0" err="1" smtClean="0"/>
              <a:t>pada</a:t>
            </a:r>
            <a:r>
              <a:rPr lang="en-SG" dirty="0" smtClean="0"/>
              <a:t> </a:t>
            </a:r>
            <a:r>
              <a:rPr lang="en-SG" dirty="0" err="1" smtClean="0"/>
              <a:t>tubuh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64704"/>
            <a:ext cx="7086600" cy="1000132"/>
          </a:xfrm>
        </p:spPr>
        <p:txBody>
          <a:bodyPr>
            <a:normAutofit fontScale="90000"/>
          </a:bodyPr>
          <a:lstStyle/>
          <a:p>
            <a:pPr lvl="0" algn="l"/>
            <a:r>
              <a:rPr lang="en-SG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PENGGUNAAN ARSEN</a:t>
            </a:r>
            <a:br>
              <a:rPr lang="en-SG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en-SG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500174"/>
          <a:ext cx="8101042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D:\Mata KULiah\S2 UGM\Semester 2\Toksikologi Lingkungan\Tugas bu suhartini\image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5429264"/>
            <a:ext cx="1470403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75" y="633632"/>
            <a:ext cx="885828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TOKSISITAS AKIBAT TERPAPAR ARSEN (AS)</a:t>
            </a:r>
            <a:endParaRPr lang="en-S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dirty="0" err="1" smtClean="0"/>
              <a:t>Toksisitas</a:t>
            </a:r>
            <a:r>
              <a:rPr lang="en-SG" dirty="0" smtClean="0"/>
              <a:t> </a:t>
            </a:r>
            <a:r>
              <a:rPr lang="en-SG" dirty="0" err="1" smtClean="0"/>
              <a:t>dari</a:t>
            </a:r>
            <a:r>
              <a:rPr lang="en-SG" dirty="0" smtClean="0"/>
              <a:t> </a:t>
            </a:r>
            <a:r>
              <a:rPr lang="en-SG" dirty="0" err="1" smtClean="0"/>
              <a:t>arsen</a:t>
            </a:r>
            <a:r>
              <a:rPr lang="en-SG" dirty="0" smtClean="0"/>
              <a:t> </a:t>
            </a:r>
            <a:r>
              <a:rPr lang="en-SG" dirty="0" err="1" smtClean="0"/>
              <a:t>tergantung</a:t>
            </a:r>
            <a:r>
              <a:rPr lang="en-SG" dirty="0" smtClean="0"/>
              <a:t> </a:t>
            </a:r>
            <a:r>
              <a:rPr lang="en-SG" dirty="0" err="1" smtClean="0"/>
              <a:t>dari</a:t>
            </a:r>
            <a:r>
              <a:rPr lang="en-SG" dirty="0" smtClean="0"/>
              <a:t> </a:t>
            </a:r>
            <a:r>
              <a:rPr lang="en-SG" dirty="0" err="1" smtClean="0"/>
              <a:t>bentuknya</a:t>
            </a:r>
            <a:r>
              <a:rPr lang="en-SG" dirty="0" smtClean="0"/>
              <a:t> (</a:t>
            </a:r>
            <a:r>
              <a:rPr lang="en-SG" dirty="0" err="1" smtClean="0"/>
              <a:t>organik</a:t>
            </a:r>
            <a:r>
              <a:rPr lang="en-SG" dirty="0" smtClean="0"/>
              <a:t>/</a:t>
            </a:r>
            <a:r>
              <a:rPr lang="en-SG" dirty="0" err="1" smtClean="0"/>
              <a:t>inorganik</a:t>
            </a:r>
            <a:r>
              <a:rPr lang="en-SG" dirty="0" smtClean="0"/>
              <a:t>), </a:t>
            </a:r>
            <a:r>
              <a:rPr lang="en-SG" dirty="0" err="1" smtClean="0"/>
              <a:t>valensinya</a:t>
            </a:r>
            <a:r>
              <a:rPr lang="en-SG" dirty="0" smtClean="0"/>
              <a:t>, </a:t>
            </a:r>
            <a:r>
              <a:rPr lang="en-SG" dirty="0" err="1" smtClean="0"/>
              <a:t>dan</a:t>
            </a:r>
            <a:r>
              <a:rPr lang="en-SG" dirty="0" smtClean="0"/>
              <a:t> </a:t>
            </a:r>
            <a:r>
              <a:rPr lang="en-SG" dirty="0" err="1" smtClean="0"/>
              <a:t>kelarutannya</a:t>
            </a:r>
            <a:r>
              <a:rPr lang="en-SG" dirty="0" smtClean="0"/>
              <a:t>.</a:t>
            </a:r>
          </a:p>
          <a:p>
            <a:r>
              <a:rPr lang="en-SG" dirty="0" err="1" smtClean="0"/>
              <a:t>Senyawa</a:t>
            </a:r>
            <a:r>
              <a:rPr lang="en-SG" dirty="0" smtClean="0"/>
              <a:t> </a:t>
            </a:r>
            <a:r>
              <a:rPr lang="en-SG" dirty="0" err="1" smtClean="0"/>
              <a:t>arsen</a:t>
            </a:r>
            <a:r>
              <a:rPr lang="en-SG" dirty="0" smtClean="0"/>
              <a:t> </a:t>
            </a:r>
            <a:r>
              <a:rPr lang="en-SG" dirty="0" err="1" smtClean="0"/>
              <a:t>inorganik</a:t>
            </a:r>
            <a:r>
              <a:rPr lang="en-SG" dirty="0" smtClean="0"/>
              <a:t> </a:t>
            </a:r>
            <a:r>
              <a:rPr lang="en-SG" dirty="0" err="1" smtClean="0"/>
              <a:t>lebih</a:t>
            </a:r>
            <a:r>
              <a:rPr lang="en-SG" dirty="0" smtClean="0"/>
              <a:t> </a:t>
            </a:r>
            <a:r>
              <a:rPr lang="en-SG" dirty="0" err="1" smtClean="0"/>
              <a:t>bersifat</a:t>
            </a:r>
            <a:r>
              <a:rPr lang="en-SG" dirty="0" smtClean="0"/>
              <a:t> </a:t>
            </a:r>
            <a:r>
              <a:rPr lang="en-SG" dirty="0" err="1" smtClean="0"/>
              <a:t>toksik</a:t>
            </a:r>
            <a:r>
              <a:rPr lang="en-SG" dirty="0" smtClean="0"/>
              <a:t> </a:t>
            </a:r>
            <a:r>
              <a:rPr lang="en-SG" dirty="0" err="1" smtClean="0"/>
              <a:t>dibandingkan</a:t>
            </a:r>
            <a:r>
              <a:rPr lang="en-SG" dirty="0" smtClean="0"/>
              <a:t> </a:t>
            </a:r>
            <a:r>
              <a:rPr lang="en-SG" dirty="0" err="1" smtClean="0"/>
              <a:t>organik</a:t>
            </a:r>
            <a:endParaRPr lang="en-SG" dirty="0" smtClean="0"/>
          </a:p>
          <a:p>
            <a:r>
              <a:rPr lang="en-SG" dirty="0" smtClean="0"/>
              <a:t>Dan </a:t>
            </a:r>
            <a:r>
              <a:rPr lang="en-SG" dirty="0" err="1" smtClean="0"/>
              <a:t>arsenik</a:t>
            </a:r>
            <a:r>
              <a:rPr lang="en-SG" dirty="0" smtClean="0"/>
              <a:t> </a:t>
            </a:r>
            <a:r>
              <a:rPr lang="en-SG" dirty="0" err="1" smtClean="0"/>
              <a:t>trivalen</a:t>
            </a:r>
            <a:r>
              <a:rPr lang="en-SG" dirty="0" smtClean="0"/>
              <a:t> (As</a:t>
            </a:r>
            <a:r>
              <a:rPr lang="en-SG" baseline="30000" dirty="0" smtClean="0"/>
              <a:t>3+</a:t>
            </a:r>
            <a:r>
              <a:rPr lang="en-SG" dirty="0" smtClean="0"/>
              <a:t>) </a:t>
            </a:r>
            <a:r>
              <a:rPr lang="en-SG" dirty="0" err="1" smtClean="0"/>
              <a:t>lebih</a:t>
            </a:r>
            <a:r>
              <a:rPr lang="en-SG" dirty="0" smtClean="0"/>
              <a:t> </a:t>
            </a:r>
            <a:r>
              <a:rPr lang="en-SG" dirty="0" err="1" smtClean="0"/>
              <a:t>bersifat</a:t>
            </a:r>
            <a:r>
              <a:rPr lang="en-SG" dirty="0" smtClean="0"/>
              <a:t> </a:t>
            </a:r>
            <a:r>
              <a:rPr lang="en-SG" dirty="0" err="1" smtClean="0"/>
              <a:t>toksik</a:t>
            </a:r>
            <a:r>
              <a:rPr lang="en-SG" dirty="0" smtClean="0"/>
              <a:t> </a:t>
            </a:r>
            <a:r>
              <a:rPr lang="en-SG" dirty="0" err="1" smtClean="0"/>
              <a:t>dibanding</a:t>
            </a:r>
            <a:r>
              <a:rPr lang="en-SG" dirty="0" smtClean="0"/>
              <a:t> </a:t>
            </a:r>
            <a:r>
              <a:rPr lang="en-SG" dirty="0" err="1" smtClean="0"/>
              <a:t>arsenik</a:t>
            </a:r>
            <a:r>
              <a:rPr lang="en-SG" dirty="0" smtClean="0"/>
              <a:t> </a:t>
            </a:r>
            <a:r>
              <a:rPr lang="en-SG" dirty="0" err="1" smtClean="0"/>
              <a:t>pentavalen</a:t>
            </a:r>
            <a:r>
              <a:rPr lang="en-SG" dirty="0" smtClean="0"/>
              <a:t> (As</a:t>
            </a:r>
            <a:r>
              <a:rPr lang="en-SG" baseline="30000" dirty="0" smtClean="0"/>
              <a:t>5+</a:t>
            </a:r>
            <a:r>
              <a:rPr lang="en-SG" dirty="0" smtClean="0"/>
              <a:t>).</a:t>
            </a:r>
          </a:p>
        </p:txBody>
      </p:sp>
      <p:pic>
        <p:nvPicPr>
          <p:cNvPr id="4" name="Picture 2" descr="D:\Mata KULiah\S2 UGM\Semester 2\Toksikologi Lingkungan\Tugas bu suhartini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5643578"/>
            <a:ext cx="1297440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086600" cy="1020753"/>
          </a:xfrm>
        </p:spPr>
        <p:txBody>
          <a:bodyPr/>
          <a:lstStyle/>
          <a:p>
            <a:r>
              <a:rPr lang="en-SG" dirty="0" smtClean="0"/>
              <a:t>DOSIS TOKSIK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643050"/>
            <a:ext cx="7929618" cy="4378339"/>
          </a:xfrm>
        </p:spPr>
        <p:txBody>
          <a:bodyPr>
            <a:normAutofit/>
          </a:bodyPr>
          <a:lstStyle/>
          <a:p>
            <a:r>
              <a:rPr lang="en-SG" sz="2400" dirty="0"/>
              <a:t>Kadar normal </a:t>
            </a:r>
            <a:r>
              <a:rPr lang="en-SG" sz="2400" dirty="0" err="1"/>
              <a:t>arsen</a:t>
            </a:r>
            <a:r>
              <a:rPr lang="en-SG" sz="2400" dirty="0"/>
              <a:t> </a:t>
            </a:r>
            <a:r>
              <a:rPr lang="en-SG" sz="2400" dirty="0" err="1"/>
              <a:t>dalam</a:t>
            </a:r>
            <a:r>
              <a:rPr lang="en-SG" sz="2400" dirty="0"/>
              <a:t> serum </a:t>
            </a:r>
            <a:r>
              <a:rPr lang="en-SG" sz="2400" dirty="0" err="1"/>
              <a:t>adalah</a:t>
            </a:r>
            <a:r>
              <a:rPr lang="en-SG" sz="2400" dirty="0"/>
              <a:t> </a:t>
            </a:r>
            <a:r>
              <a:rPr lang="en-SG" sz="2400" dirty="0" err="1"/>
              <a:t>kurang</a:t>
            </a:r>
            <a:r>
              <a:rPr lang="en-SG" sz="2400" dirty="0"/>
              <a:t> </a:t>
            </a:r>
            <a:r>
              <a:rPr lang="en-SG" sz="2400" dirty="0" err="1"/>
              <a:t>dari</a:t>
            </a:r>
            <a:r>
              <a:rPr lang="en-SG" sz="2400" dirty="0"/>
              <a:t> 5 µg /L. </a:t>
            </a:r>
            <a:r>
              <a:rPr lang="en-SG" sz="2400" dirty="0" err="1"/>
              <a:t>Sedangkan</a:t>
            </a:r>
            <a:r>
              <a:rPr lang="en-SG" sz="2400" dirty="0"/>
              <a:t> </a:t>
            </a:r>
            <a:r>
              <a:rPr lang="en-SG" sz="2400" dirty="0" err="1"/>
              <a:t>dalam</a:t>
            </a:r>
            <a:r>
              <a:rPr lang="en-SG" sz="2400" dirty="0"/>
              <a:t> </a:t>
            </a:r>
            <a:r>
              <a:rPr lang="en-SG" sz="2400" dirty="0" err="1"/>
              <a:t>urin</a:t>
            </a:r>
            <a:r>
              <a:rPr lang="en-SG" sz="2400" dirty="0"/>
              <a:t> 24 jam </a:t>
            </a:r>
            <a:r>
              <a:rPr lang="en-SG" sz="2400" dirty="0" err="1"/>
              <a:t>kurang</a:t>
            </a:r>
            <a:r>
              <a:rPr lang="en-SG" sz="2400" dirty="0"/>
              <a:t> </a:t>
            </a:r>
            <a:r>
              <a:rPr lang="en-SG" sz="2400" dirty="0" err="1"/>
              <a:t>dari</a:t>
            </a:r>
            <a:r>
              <a:rPr lang="en-SG" sz="2400" dirty="0"/>
              <a:t> 50 </a:t>
            </a:r>
            <a:r>
              <a:rPr lang="en-SG" sz="2400" dirty="0" smtClean="0"/>
              <a:t>µg/L</a:t>
            </a:r>
          </a:p>
          <a:p>
            <a:r>
              <a:rPr lang="en-SG" sz="2400" dirty="0" err="1" smtClean="0"/>
              <a:t>Terbagi</a:t>
            </a:r>
            <a:r>
              <a:rPr lang="en-SG" sz="2400" dirty="0" smtClean="0"/>
              <a:t> </a:t>
            </a:r>
            <a:r>
              <a:rPr lang="en-SG" sz="2400" dirty="0" err="1" smtClean="0"/>
              <a:t>menjadi</a:t>
            </a:r>
            <a:r>
              <a:rPr lang="en-SG" sz="2400" dirty="0" smtClean="0"/>
              <a:t> 2</a:t>
            </a:r>
          </a:p>
          <a:p>
            <a:pPr marL="514350" indent="-514350">
              <a:buNone/>
            </a:pPr>
            <a:r>
              <a:rPr lang="en-SG" sz="2400" dirty="0" smtClean="0"/>
              <a:t>1. 	</a:t>
            </a:r>
            <a:r>
              <a:rPr lang="en-SG" sz="2400" dirty="0" err="1" smtClean="0"/>
              <a:t>Intoksikasi</a:t>
            </a:r>
            <a:r>
              <a:rPr lang="en-SG" sz="2400" dirty="0" smtClean="0"/>
              <a:t> </a:t>
            </a:r>
            <a:r>
              <a:rPr lang="en-SG" sz="2400" dirty="0" err="1" smtClean="0"/>
              <a:t>akut</a:t>
            </a:r>
            <a:r>
              <a:rPr lang="en-SG" sz="2400" dirty="0" smtClean="0"/>
              <a:t> : Minimal </a:t>
            </a:r>
            <a:r>
              <a:rPr lang="en-SG" sz="2400" dirty="0" err="1" smtClean="0"/>
              <a:t>letal</a:t>
            </a:r>
            <a:r>
              <a:rPr lang="en-SG" sz="2400" dirty="0" smtClean="0"/>
              <a:t> dose </a:t>
            </a:r>
            <a:r>
              <a:rPr lang="en-SG" sz="2400" dirty="0" err="1" smtClean="0"/>
              <a:t>akut</a:t>
            </a:r>
            <a:r>
              <a:rPr lang="en-SG" sz="2400" dirty="0" smtClean="0"/>
              <a:t> </a:t>
            </a:r>
            <a:r>
              <a:rPr lang="en-SG" sz="2400" dirty="0" err="1" smtClean="0"/>
              <a:t>arsenik</a:t>
            </a:r>
            <a:r>
              <a:rPr lang="en-SG" sz="2400" dirty="0" smtClean="0"/>
              <a:t> </a:t>
            </a:r>
            <a:r>
              <a:rPr lang="en-SG" sz="2400" dirty="0" err="1" smtClean="0"/>
              <a:t>pada</a:t>
            </a:r>
            <a:r>
              <a:rPr lang="en-SG" sz="2400" dirty="0" smtClean="0"/>
              <a:t> </a:t>
            </a:r>
            <a:r>
              <a:rPr lang="en-SG" sz="2400" dirty="0" err="1" smtClean="0"/>
              <a:t>orang</a:t>
            </a:r>
            <a:r>
              <a:rPr lang="en-SG" sz="2400" dirty="0" smtClean="0"/>
              <a:t> </a:t>
            </a:r>
            <a:r>
              <a:rPr lang="en-SG" sz="2400" dirty="0" err="1" smtClean="0"/>
              <a:t>dewasa</a:t>
            </a:r>
            <a:r>
              <a:rPr lang="en-SG" sz="2400" dirty="0" smtClean="0"/>
              <a:t> </a:t>
            </a:r>
            <a:r>
              <a:rPr lang="en-SG" sz="2400" dirty="0" err="1" smtClean="0"/>
              <a:t>diperkirakan</a:t>
            </a:r>
            <a:r>
              <a:rPr lang="en-SG" sz="2400" dirty="0" smtClean="0"/>
              <a:t> 70-200 mg </a:t>
            </a:r>
          </a:p>
          <a:p>
            <a:pPr marL="514350" indent="-514350">
              <a:buNone/>
            </a:pPr>
            <a:r>
              <a:rPr lang="en-SG" sz="2400" dirty="0" smtClean="0"/>
              <a:t>2.   </a:t>
            </a:r>
            <a:r>
              <a:rPr lang="en-SG" sz="2400" dirty="0" err="1" smtClean="0"/>
              <a:t>Intoksikasi</a:t>
            </a:r>
            <a:r>
              <a:rPr lang="en-SG" sz="2400" dirty="0" smtClean="0"/>
              <a:t> </a:t>
            </a:r>
            <a:r>
              <a:rPr lang="en-SG" sz="2400" dirty="0" err="1" smtClean="0"/>
              <a:t>kronis</a:t>
            </a:r>
            <a:endParaRPr lang="en-SG" sz="2400" dirty="0" smtClean="0"/>
          </a:p>
          <a:p>
            <a:pPr marL="514350" indent="-514350">
              <a:buNone/>
            </a:pPr>
            <a:r>
              <a:rPr lang="en-SG" sz="2400" dirty="0" smtClean="0"/>
              <a:t>	</a:t>
            </a:r>
            <a:r>
              <a:rPr lang="en-SG" sz="2400" dirty="0" err="1" smtClean="0"/>
              <a:t>Pajanan</a:t>
            </a:r>
            <a:r>
              <a:rPr lang="en-SG" sz="2400" dirty="0" smtClean="0"/>
              <a:t> </a:t>
            </a:r>
            <a:r>
              <a:rPr lang="en-SG" sz="2400" dirty="0" err="1" smtClean="0"/>
              <a:t>terhadap</a:t>
            </a:r>
            <a:r>
              <a:rPr lang="en-SG" sz="2400" dirty="0" smtClean="0"/>
              <a:t> air </a:t>
            </a:r>
            <a:r>
              <a:rPr lang="en-SG" sz="2400" dirty="0" err="1" smtClean="0"/>
              <a:t>minum</a:t>
            </a:r>
            <a:r>
              <a:rPr lang="en-SG" sz="2400" dirty="0" smtClean="0"/>
              <a:t> yang </a:t>
            </a:r>
            <a:r>
              <a:rPr lang="en-SG" sz="2400" dirty="0" err="1" smtClean="0"/>
              <a:t>mengandung</a:t>
            </a:r>
            <a:r>
              <a:rPr lang="en-SG" sz="2400" dirty="0" smtClean="0"/>
              <a:t> 10 µg/L </a:t>
            </a:r>
            <a:r>
              <a:rPr lang="en-SG" sz="2400" dirty="0" err="1" smtClean="0"/>
              <a:t>arsen</a:t>
            </a:r>
            <a:r>
              <a:rPr lang="en-SG" sz="2400" dirty="0" smtClean="0"/>
              <a:t> </a:t>
            </a:r>
            <a:r>
              <a:rPr lang="en-SG" sz="2400" dirty="0" err="1" smtClean="0"/>
              <a:t>setiap</a:t>
            </a:r>
            <a:r>
              <a:rPr lang="en-SG" sz="2400" dirty="0" smtClean="0"/>
              <a:t> </a:t>
            </a:r>
            <a:r>
              <a:rPr lang="en-SG" sz="2400" dirty="0" err="1" smtClean="0"/>
              <a:t>hari</a:t>
            </a:r>
            <a:r>
              <a:rPr lang="en-SG" sz="2400" dirty="0" smtClean="0"/>
              <a:t> </a:t>
            </a:r>
            <a:r>
              <a:rPr lang="en-SG" sz="2400" dirty="0" err="1" smtClean="0"/>
              <a:t>akan</a:t>
            </a:r>
            <a:r>
              <a:rPr lang="en-SG" sz="2400" dirty="0" smtClean="0"/>
              <a:t> </a:t>
            </a:r>
            <a:r>
              <a:rPr lang="en-SG" sz="2400" dirty="0" err="1" smtClean="0"/>
              <a:t>meningkatkan</a:t>
            </a:r>
            <a:r>
              <a:rPr lang="en-SG" sz="2400" dirty="0" smtClean="0"/>
              <a:t> </a:t>
            </a:r>
            <a:r>
              <a:rPr lang="en-SG" sz="2400" dirty="0" err="1" smtClean="0"/>
              <a:t>resiko</a:t>
            </a:r>
            <a:r>
              <a:rPr lang="en-SG" sz="2400" dirty="0" smtClean="0"/>
              <a:t> </a:t>
            </a:r>
            <a:r>
              <a:rPr lang="en-SG" sz="2400" dirty="0" err="1" smtClean="0"/>
              <a:t>kanker</a:t>
            </a:r>
            <a:endParaRPr lang="en-SG" sz="2400" dirty="0" smtClean="0"/>
          </a:p>
        </p:txBody>
      </p:sp>
      <p:pic>
        <p:nvPicPr>
          <p:cNvPr id="4" name="Picture 2" descr="D:\Mata KULiah\S2 UGM\Semester 2\Toksikologi Lingkungan\Tugas bu suhartini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429264"/>
            <a:ext cx="1470403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Mata KULiah\S2 UGM\Semester 2\Toksikologi Lingkungan\Tugas bu suhartini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429264"/>
            <a:ext cx="1470403" cy="121442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638" y="645286"/>
            <a:ext cx="8229600" cy="654057"/>
          </a:xfrm>
        </p:spPr>
        <p:txBody>
          <a:bodyPr/>
          <a:lstStyle/>
          <a:p>
            <a:r>
              <a:rPr lang="en-SG" sz="3600" dirty="0" smtClean="0">
                <a:latin typeface="Arial" pitchFamily="34" charset="0"/>
                <a:cs typeface="Arial" pitchFamily="34" charset="0"/>
              </a:rPr>
              <a:t>KEBERADAAN ARSEN</a:t>
            </a:r>
            <a:endParaRPr lang="en-SG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Content Placeholder 5" descr="arsenic_logolrg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14942" y="1857364"/>
            <a:ext cx="1905000" cy="2228060"/>
          </a:xfrm>
        </p:spPr>
      </p:pic>
      <p:sp>
        <p:nvSpPr>
          <p:cNvPr id="7" name="Rectangle 6"/>
          <p:cNvSpPr/>
          <p:nvPr/>
        </p:nvSpPr>
        <p:spPr>
          <a:xfrm>
            <a:off x="642910" y="1428737"/>
            <a:ext cx="4572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SG" sz="2800" dirty="0" smtClean="0"/>
              <a:t>Di </a:t>
            </a:r>
            <a:r>
              <a:rPr lang="en-SG" sz="2800" dirty="0" err="1" smtClean="0"/>
              <a:t>Alam</a:t>
            </a:r>
            <a:endParaRPr lang="en-SG" sz="2800" dirty="0" smtClean="0"/>
          </a:p>
          <a:p>
            <a:pPr marL="514350" indent="-514350">
              <a:buNone/>
            </a:pPr>
            <a:endParaRPr lang="en-SG" dirty="0" smtClean="0"/>
          </a:p>
        </p:txBody>
      </p:sp>
      <p:pic>
        <p:nvPicPr>
          <p:cNvPr id="1029" name="Picture 5" descr="http://nandagokilz1.files.wordpress.com/2012/07/klasifikasi-tanah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52" y="1928802"/>
            <a:ext cx="2472677" cy="2071702"/>
          </a:xfrm>
          <a:prstGeom prst="rect">
            <a:avLst/>
          </a:prstGeom>
          <a:noFill/>
        </p:spPr>
      </p:pic>
      <p:pic>
        <p:nvPicPr>
          <p:cNvPr id="1033" name="Picture 9" descr="return flight, aircraft, home, wing, fly, sky, cloud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4414" y="4143380"/>
            <a:ext cx="2571768" cy="2000264"/>
          </a:xfrm>
          <a:prstGeom prst="rect">
            <a:avLst/>
          </a:prstGeom>
          <a:noFill/>
        </p:spPr>
      </p:pic>
      <p:pic>
        <p:nvPicPr>
          <p:cNvPr id="1035" name="Picture 11" descr="http://t0.gstatic.com/images?q=tbn:ANd9GcQlGbSBP_5S8pm0qWto5MCCOlxjoBUXLCOYya8M2tuAvVo4Bfct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43438" y="4214818"/>
            <a:ext cx="2867025" cy="1981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357298"/>
            <a:ext cx="7929618" cy="5000660"/>
          </a:xfrm>
        </p:spPr>
        <p:txBody>
          <a:bodyPr/>
          <a:lstStyle/>
          <a:p>
            <a:pPr marL="514350" indent="-514350" algn="just">
              <a:buNone/>
            </a:pPr>
            <a:r>
              <a:rPr lang="en-SG" sz="1800" dirty="0" smtClean="0"/>
              <a:t>2</a:t>
            </a:r>
            <a:r>
              <a:rPr lang="en-SG" dirty="0" smtClean="0">
                <a:latin typeface="Arial" pitchFamily="34" charset="0"/>
                <a:cs typeface="Arial" pitchFamily="34" charset="0"/>
              </a:rPr>
              <a:t>.  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P</a:t>
            </a:r>
            <a:r>
              <a:rPr lang="en-SG" sz="1800" dirty="0" err="1" smtClean="0">
                <a:latin typeface="Arial" pitchFamily="34" charset="0"/>
                <a:cs typeface="Arial" pitchFamily="34" charset="0"/>
              </a:rPr>
              <a:t>roduksi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 smtClean="0">
                <a:latin typeface="Arial" pitchFamily="34" charset="0"/>
                <a:cs typeface="Arial" pitchFamily="34" charset="0"/>
              </a:rPr>
              <a:t>Industri</a:t>
            </a:r>
            <a:endParaRPr lang="en-SG" sz="18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None/>
            </a:pPr>
            <a:r>
              <a:rPr lang="en-SG" sz="1800" dirty="0" smtClean="0">
                <a:latin typeface="Arial" pitchFamily="34" charset="0"/>
                <a:cs typeface="Arial" pitchFamily="34" charset="0"/>
              </a:rPr>
              <a:t>	Negara-</a:t>
            </a:r>
            <a:r>
              <a:rPr lang="en-SG" sz="1800" dirty="0" err="1" smtClean="0">
                <a:latin typeface="Arial" pitchFamily="34" charset="0"/>
                <a:cs typeface="Arial" pitchFamily="34" charset="0"/>
              </a:rPr>
              <a:t>negara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 smtClean="0">
                <a:latin typeface="Arial" pitchFamily="34" charset="0"/>
                <a:cs typeface="Arial" pitchFamily="34" charset="0"/>
              </a:rPr>
              <a:t>produsi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 smtClean="0">
                <a:latin typeface="Arial" pitchFamily="34" charset="0"/>
                <a:cs typeface="Arial" pitchFamily="34" charset="0"/>
              </a:rPr>
              <a:t>arsen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utama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: China, Peru,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Swedia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, USA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USSR</a:t>
            </a:r>
          </a:p>
          <a:p>
            <a:pPr marL="514350" indent="-514350" algn="just">
              <a:buNone/>
            </a:pPr>
            <a:r>
              <a:rPr lang="en-SG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SG" sz="1800" dirty="0" err="1" smtClean="0">
                <a:latin typeface="Arial" pitchFamily="34" charset="0"/>
                <a:cs typeface="Arial" pitchFamily="34" charset="0"/>
              </a:rPr>
              <a:t>Arsen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trivalen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basis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utama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industri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kimia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arsen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produk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samping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pelelehan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bijih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tembaga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timah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hitam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penjernih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kaca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industri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elektronik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endParaRPr lang="en-SG" sz="18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 algn="just">
              <a:buNone/>
            </a:pPr>
            <a:endParaRPr lang="en-SG" sz="18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 algn="just">
              <a:buNone/>
            </a:pPr>
            <a:r>
              <a:rPr lang="en-SG" sz="1800" dirty="0" smtClean="0">
                <a:latin typeface="Arial" pitchFamily="34" charset="0"/>
                <a:cs typeface="Arial" pitchFamily="34" charset="0"/>
              </a:rPr>
              <a:t>3.     </a:t>
            </a:r>
            <a:r>
              <a:rPr lang="en-SG" sz="1800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 smtClean="0">
                <a:latin typeface="Arial" pitchFamily="34" charset="0"/>
                <a:cs typeface="Arial" pitchFamily="34" charset="0"/>
              </a:rPr>
              <a:t>Pencemaran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 smtClean="0">
                <a:latin typeface="Arial" pitchFamily="34" charset="0"/>
                <a:cs typeface="Arial" pitchFamily="34" charset="0"/>
              </a:rPr>
              <a:t>Arsen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 smtClean="0">
                <a:latin typeface="Arial" pitchFamily="34" charset="0"/>
                <a:cs typeface="Arial" pitchFamily="34" charset="0"/>
              </a:rPr>
              <a:t>Lingkungan</a:t>
            </a:r>
            <a:endParaRPr lang="en-SG" sz="18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 algn="just">
              <a:buNone/>
            </a:pPr>
            <a:r>
              <a:rPr lang="en-SG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SG" sz="1800" dirty="0" err="1" smtClean="0">
                <a:latin typeface="Arial" pitchFamily="34" charset="0"/>
                <a:cs typeface="Arial" pitchFamily="34" charset="0"/>
              </a:rPr>
              <a:t>Pembakaran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batubara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pelelehan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logam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sumber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utama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pencemaran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arsen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SG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 smtClean="0">
                <a:latin typeface="Arial" pitchFamily="34" charset="0"/>
                <a:cs typeface="Arial" pitchFamily="34" charset="0"/>
              </a:rPr>
              <a:t>udara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SG" sz="1800" dirty="0" err="1" smtClean="0">
                <a:latin typeface="Arial" pitchFamily="34" charset="0"/>
                <a:cs typeface="Arial" pitchFamily="34" charset="0"/>
              </a:rPr>
              <a:t>Pembakaran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 smtClean="0">
                <a:latin typeface="Arial" pitchFamily="34" charset="0"/>
                <a:cs typeface="Arial" pitchFamily="34" charset="0"/>
              </a:rPr>
              <a:t>kayu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SG" sz="1800" dirty="0" err="1" smtClean="0">
                <a:latin typeface="Arial" pitchFamily="34" charset="0"/>
                <a:cs typeface="Arial" pitchFamily="34" charset="0"/>
              </a:rPr>
              <a:t>diawetkan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 smtClean="0">
                <a:latin typeface="Arial" pitchFamily="34" charset="0"/>
                <a:cs typeface="Arial" pitchFamily="34" charset="0"/>
              </a:rPr>
              <a:t>senyawa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 smtClean="0">
                <a:latin typeface="Arial" pitchFamily="34" charset="0"/>
                <a:cs typeface="Arial" pitchFamily="34" charset="0"/>
              </a:rPr>
              <a:t>arsen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SG" sz="1800" dirty="0" err="1" smtClean="0">
                <a:latin typeface="Arial" pitchFamily="34" charset="0"/>
                <a:cs typeface="Arial" pitchFamily="34" charset="0"/>
              </a:rPr>
              <a:t>Pusat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 smtClean="0">
                <a:latin typeface="Arial" pitchFamily="34" charset="0"/>
                <a:cs typeface="Arial" pitchFamily="34" charset="0"/>
              </a:rPr>
              <a:t>listrik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 smtClean="0">
                <a:latin typeface="Arial" pitchFamily="34" charset="0"/>
                <a:cs typeface="Arial" pitchFamily="34" charset="0"/>
              </a:rPr>
              <a:t>tenaga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 smtClean="0">
                <a:latin typeface="Arial" pitchFamily="34" charset="0"/>
                <a:cs typeface="Arial" pitchFamily="34" charset="0"/>
              </a:rPr>
              <a:t>panas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 smtClean="0">
                <a:latin typeface="Arial" pitchFamily="34" charset="0"/>
                <a:cs typeface="Arial" pitchFamily="34" charset="0"/>
              </a:rPr>
              <a:t>bumi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 (geothermal), </a:t>
            </a:r>
            <a:r>
              <a:rPr lang="en-SG" sz="1800" dirty="0" err="1" smtClean="0">
                <a:latin typeface="Arial" pitchFamily="34" charset="0"/>
                <a:cs typeface="Arial" pitchFamily="34" charset="0"/>
              </a:rPr>
              <a:t>Pupuk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SG" sz="18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 smtClean="0">
                <a:latin typeface="Arial" pitchFamily="34" charset="0"/>
                <a:cs typeface="Arial" pitchFamily="34" charset="0"/>
              </a:rPr>
              <a:t>dalamnya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 smtClean="0">
                <a:latin typeface="Arial" pitchFamily="34" charset="0"/>
                <a:cs typeface="Arial" pitchFamily="34" charset="0"/>
              </a:rPr>
              <a:t>mengandung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1800" dirty="0" err="1" smtClean="0">
                <a:latin typeface="Arial" pitchFamily="34" charset="0"/>
                <a:cs typeface="Arial" pitchFamily="34" charset="0"/>
              </a:rPr>
              <a:t>arsen</a:t>
            </a:r>
            <a:endParaRPr lang="en-SG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D:\Mata KULiah\S2 UGM\Semester 2\Toksikologi Lingkungan\Tugas bu suhartini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429264"/>
            <a:ext cx="1470403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439" y="620688"/>
            <a:ext cx="8429684" cy="922932"/>
          </a:xfrm>
        </p:spPr>
        <p:txBody>
          <a:bodyPr>
            <a:normAutofit fontScale="90000"/>
          </a:bodyPr>
          <a:lstStyle/>
          <a:p>
            <a:r>
              <a:rPr lang="en-SG" sz="3600" dirty="0" smtClean="0">
                <a:latin typeface="Arial" charset="0"/>
                <a:ea typeface="Arial" charset="0"/>
                <a:cs typeface="Arial" charset="0"/>
              </a:rPr>
              <a:t>DAMPAK ARSEN TERHADAP KESEHATAN MANUSIA</a:t>
            </a:r>
            <a:r>
              <a:rPr lang="en-S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SG" dirty="0" smtClean="0">
                <a:latin typeface="Arial" pitchFamily="34" charset="0"/>
                <a:cs typeface="Arial" pitchFamily="34" charset="0"/>
              </a:rPr>
            </a:br>
            <a:endParaRPr lang="en-S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072494" cy="46578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43272"/>
                <a:gridCol w="4929222"/>
              </a:tblGrid>
              <a:tr h="4169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Organ yang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</a:rPr>
                        <a:t>diserang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0853" marR="50853" marT="0" marB="0">
                    <a:solidFill>
                      <a:srgbClr val="E1AB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</a:rPr>
                        <a:t>Gejala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</a:rPr>
                        <a:t>Penyakit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</a:rPr>
                        <a:t>ditimbulkan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0853" marR="50853" marT="0" marB="0">
                    <a:solidFill>
                      <a:srgbClr val="E1ABBE"/>
                    </a:solidFill>
                  </a:tcPr>
                </a:tc>
              </a:tr>
              <a:tr h="5602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Mata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0853" marR="5085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Gangguan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penglihatan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dan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kontraksi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mata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0853" marR="50853" marT="0" marB="0"/>
                </a:tc>
              </a:tr>
              <a:tr h="5125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/>
                        <a:t>Kulit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0853" marR="5085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dirty="0"/>
                        <a:t>Hyperkeratosis simetris pada tangan, telapak kaki</a:t>
                      </a:r>
                      <a:endParaRPr lang="fi-FI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0853" marR="50853" marT="0" marB="0"/>
                </a:tc>
              </a:tr>
              <a:tr h="5450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darah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0853" marR="5085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Menurunkan</a:t>
                      </a:r>
                      <a:r>
                        <a:rPr lang="fi-FI" sz="18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jumlah sel darah perifer, anemia</a:t>
                      </a:r>
                      <a:endParaRPr lang="fi-FI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0853" marR="50853" marT="0" marB="0"/>
                </a:tc>
              </a:tr>
              <a:tr h="5602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/>
                        <a:t>Hati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0853" marR="5085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/>
                        <a:t>Pembengkakan</a:t>
                      </a:r>
                      <a:r>
                        <a:rPr lang="en-US" sz="1800" dirty="0"/>
                        <a:t>, </a:t>
                      </a:r>
                      <a:r>
                        <a:rPr lang="en-US" sz="1800" dirty="0" err="1" smtClean="0"/>
                        <a:t>penyakit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kuning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0853" marR="50853" marT="0" marB="0"/>
                </a:tc>
              </a:tr>
              <a:tr h="3900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Ginjal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0853" marR="5085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Kerusakan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ginjal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0853" marR="50853" marT="0" marB="0"/>
                </a:tc>
              </a:tr>
              <a:tr h="4169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Saluran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pernapasan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0853" marR="5085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Infeksi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bronkus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,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kanker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paru-paru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0853" marR="50853" marT="0" marB="0"/>
                </a:tc>
              </a:tr>
              <a:tr h="3900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Sitem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reproduksi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0853" marR="5085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Kecacatan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bayi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waktu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lahir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0853" marR="50853" marT="0" marB="0"/>
                </a:tc>
              </a:tr>
              <a:tr h="78005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Pembuluh</a:t>
                      </a:r>
                      <a:r>
                        <a:rPr lang="en-SG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SG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darah</a:t>
                      </a:r>
                      <a:endParaRPr lang="en-SG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0853" marR="5085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menganggu</a:t>
                      </a:r>
                      <a:r>
                        <a:rPr lang="en-SG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SG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fungsi</a:t>
                      </a:r>
                      <a:r>
                        <a:rPr lang="en-SG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SG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pembuluh</a:t>
                      </a:r>
                      <a:r>
                        <a:rPr lang="en-SG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SG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darah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0853" marR="50853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61826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SG" sz="4000" dirty="0" smtClean="0">
                <a:latin typeface="Arial" pitchFamily="34" charset="0"/>
                <a:cs typeface="Arial" pitchFamily="34" charset="0"/>
              </a:rPr>
              <a:t>DAMPAK ARSEN</a:t>
            </a:r>
            <a:endParaRPr lang="en-SG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 descr="http://t1.gstatic.com/images?q=tbn:ANd9GcQyh7_zOS0ky1jbFOwpdKPOZ6jieN99ION9eYL-zlZMqMJ1heN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928802"/>
            <a:ext cx="321471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t3.gstatic.com/images?q=tbn:ANd9GcT2sJHlbWQxBRZSshktkwCKHVSk-rA9-c_n7DprtAoSV_RG5Pj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4286256"/>
            <a:ext cx="3485203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t3.gstatic.com/images?q=tbn:ANd9GcS7B1tXFXA6g2zLXMRo4KtNJSHkJ7CDn9o1ggjO8E_BL4zoTZaH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1500174"/>
            <a:ext cx="3429024" cy="2796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D:\Mata KULiah\S2 UGM\Semester 2\Toksikologi Lingkungan\Tugas bu suhartini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5429264"/>
            <a:ext cx="1470403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en-SG" dirty="0"/>
              <a:t> </a:t>
            </a:r>
            <a:br>
              <a:rPr lang="en-SG" dirty="0"/>
            </a:br>
            <a:r>
              <a:rPr lang="en-SG" dirty="0" smtClean="0">
                <a:latin typeface="Arial" pitchFamily="34" charset="0"/>
                <a:cs typeface="Arial" pitchFamily="34" charset="0"/>
              </a:rPr>
              <a:t>CARA MENGATASI KERACUNAN ARSENIK</a:t>
            </a:r>
            <a:r>
              <a:rPr lang="en-SG" dirty="0"/>
              <a:t/>
            </a:r>
            <a:br>
              <a:rPr lang="en-SG" dirty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204864"/>
            <a:ext cx="8072494" cy="3938780"/>
          </a:xfrm>
        </p:spPr>
        <p:txBody>
          <a:bodyPr/>
          <a:lstStyle/>
          <a:p>
            <a:pPr algn="just"/>
            <a:r>
              <a:rPr lang="en-SG" sz="2400" dirty="0" err="1"/>
              <a:t>Pertolongan</a:t>
            </a:r>
            <a:r>
              <a:rPr lang="en-SG" sz="2400" dirty="0"/>
              <a:t> </a:t>
            </a:r>
            <a:r>
              <a:rPr lang="en-SG" sz="2400" dirty="0" err="1"/>
              <a:t>pertama</a:t>
            </a:r>
            <a:r>
              <a:rPr lang="en-SG" sz="2400" dirty="0"/>
              <a:t> </a:t>
            </a:r>
            <a:r>
              <a:rPr lang="en-SG" sz="2400" dirty="0" smtClean="0"/>
              <a:t>: </a:t>
            </a:r>
            <a:r>
              <a:rPr lang="en-SG" sz="2400" dirty="0" err="1"/>
              <a:t>bila</a:t>
            </a:r>
            <a:r>
              <a:rPr lang="en-SG" sz="2400" dirty="0"/>
              <a:t> </a:t>
            </a:r>
            <a:r>
              <a:rPr lang="en-SG" sz="2400" dirty="0" err="1"/>
              <a:t>kulit</a:t>
            </a:r>
            <a:r>
              <a:rPr lang="en-SG" sz="2400" dirty="0"/>
              <a:t> </a:t>
            </a:r>
            <a:r>
              <a:rPr lang="en-SG" sz="2400" dirty="0" err="1"/>
              <a:t>kita</a:t>
            </a:r>
            <a:r>
              <a:rPr lang="en-SG" sz="2400" dirty="0"/>
              <a:t> </a:t>
            </a:r>
            <a:r>
              <a:rPr lang="en-SG" sz="2400" dirty="0" err="1"/>
              <a:t>terpapar</a:t>
            </a:r>
            <a:r>
              <a:rPr lang="en-SG" sz="2400" dirty="0"/>
              <a:t> </a:t>
            </a:r>
            <a:r>
              <a:rPr lang="en-SG" sz="2400" dirty="0" err="1" smtClean="0"/>
              <a:t>arsenik</a:t>
            </a:r>
            <a:r>
              <a:rPr lang="en-SG" sz="2400" dirty="0" smtClean="0"/>
              <a:t> </a:t>
            </a:r>
            <a:r>
              <a:rPr lang="en-SG" sz="2400" dirty="0" err="1"/>
              <a:t>cuci</a:t>
            </a:r>
            <a:r>
              <a:rPr lang="en-SG" sz="2400" dirty="0"/>
              <a:t> </a:t>
            </a:r>
            <a:r>
              <a:rPr lang="en-SG" sz="2400" dirty="0" err="1"/>
              <a:t>permukaan</a:t>
            </a:r>
            <a:r>
              <a:rPr lang="en-SG" sz="2400" dirty="0"/>
              <a:t> </a:t>
            </a:r>
            <a:r>
              <a:rPr lang="en-SG" sz="2400" dirty="0" err="1"/>
              <a:t>kulit</a:t>
            </a:r>
            <a:r>
              <a:rPr lang="en-SG" sz="2400" dirty="0"/>
              <a:t> </a:t>
            </a:r>
            <a:r>
              <a:rPr lang="en-SG" sz="2400" dirty="0" err="1"/>
              <a:t>dengan</a:t>
            </a:r>
            <a:r>
              <a:rPr lang="en-SG" sz="2400" dirty="0"/>
              <a:t> air </a:t>
            </a:r>
            <a:r>
              <a:rPr lang="en-SG" sz="2400" dirty="0" err="1"/>
              <a:t>mengalir</a:t>
            </a:r>
            <a:r>
              <a:rPr lang="en-SG" sz="2400" dirty="0"/>
              <a:t> </a:t>
            </a:r>
            <a:r>
              <a:rPr lang="en-SG" sz="2400" dirty="0" err="1"/>
              <a:t>secara</a:t>
            </a:r>
            <a:r>
              <a:rPr lang="en-SG" sz="2400" dirty="0"/>
              <a:t> </a:t>
            </a:r>
            <a:r>
              <a:rPr lang="en-SG" sz="2400" dirty="0" err="1" smtClean="0"/>
              <a:t>kontinu</a:t>
            </a:r>
            <a:r>
              <a:rPr lang="en-SG" sz="2400" dirty="0" smtClean="0"/>
              <a:t>.</a:t>
            </a:r>
          </a:p>
          <a:p>
            <a:pPr algn="just"/>
            <a:r>
              <a:rPr lang="en-SG" sz="2400" dirty="0" err="1"/>
              <a:t>bila</a:t>
            </a:r>
            <a:r>
              <a:rPr lang="en-SG" sz="2400" dirty="0"/>
              <a:t> </a:t>
            </a:r>
            <a:r>
              <a:rPr lang="en-SG" sz="2400" dirty="0" err="1"/>
              <a:t>racun</a:t>
            </a:r>
            <a:r>
              <a:rPr lang="en-SG" sz="2400" dirty="0"/>
              <a:t> </a:t>
            </a:r>
            <a:r>
              <a:rPr lang="en-SG" sz="2400" dirty="0" err="1"/>
              <a:t>masuk</a:t>
            </a:r>
            <a:r>
              <a:rPr lang="en-SG" sz="2400" dirty="0"/>
              <a:t> </a:t>
            </a:r>
            <a:r>
              <a:rPr lang="en-SG" sz="2400" dirty="0" err="1"/>
              <a:t>ke</a:t>
            </a:r>
            <a:r>
              <a:rPr lang="en-SG" sz="2400" dirty="0"/>
              <a:t> </a:t>
            </a:r>
            <a:r>
              <a:rPr lang="en-SG" sz="2400" dirty="0" err="1" smtClean="0"/>
              <a:t>pencernaan</a:t>
            </a:r>
            <a:r>
              <a:rPr lang="en-SG" sz="2400" dirty="0" smtClean="0"/>
              <a:t> : </a:t>
            </a:r>
            <a:r>
              <a:rPr lang="en-SG" sz="2400" dirty="0" err="1" smtClean="0"/>
              <a:t>cuci</a:t>
            </a:r>
            <a:r>
              <a:rPr lang="en-SG" sz="2400" dirty="0" smtClean="0"/>
              <a:t> </a:t>
            </a:r>
            <a:r>
              <a:rPr lang="en-SG" sz="2400" dirty="0" err="1" smtClean="0"/>
              <a:t>segera</a:t>
            </a:r>
            <a:r>
              <a:rPr lang="en-SG" sz="2400" dirty="0" smtClean="0"/>
              <a:t> </a:t>
            </a:r>
            <a:r>
              <a:rPr lang="en-SG" sz="2400" dirty="0" err="1" smtClean="0"/>
              <a:t>mulut</a:t>
            </a:r>
            <a:r>
              <a:rPr lang="en-SG" sz="2400" dirty="0" smtClean="0"/>
              <a:t> </a:t>
            </a:r>
            <a:r>
              <a:rPr lang="en-SG" sz="2400" dirty="0" err="1" smtClean="0"/>
              <a:t>dengan</a:t>
            </a:r>
            <a:r>
              <a:rPr lang="en-SG" sz="2400" dirty="0" smtClean="0"/>
              <a:t> air </a:t>
            </a:r>
            <a:r>
              <a:rPr lang="en-SG" sz="2400" dirty="0" smtClean="0">
                <a:sym typeface="Wingdings" pitchFamily="2" charset="2"/>
              </a:rPr>
              <a:t> </a:t>
            </a:r>
            <a:r>
              <a:rPr lang="en-SG" sz="2400" dirty="0" err="1" smtClean="0"/>
              <a:t>jangan</a:t>
            </a:r>
            <a:r>
              <a:rPr lang="en-SG" sz="2400" dirty="0" smtClean="0"/>
              <a:t> </a:t>
            </a:r>
            <a:r>
              <a:rPr lang="en-SG" sz="2400" dirty="0" err="1" smtClean="0"/>
              <a:t>tertelan</a:t>
            </a:r>
            <a:r>
              <a:rPr lang="en-SG" sz="2400" dirty="0" smtClean="0"/>
              <a:t>.</a:t>
            </a:r>
          </a:p>
          <a:p>
            <a:pPr algn="just"/>
            <a:r>
              <a:rPr lang="en-SG" sz="2400" dirty="0" err="1" smtClean="0"/>
              <a:t>Mengonsumsi</a:t>
            </a:r>
            <a:r>
              <a:rPr lang="en-SG" sz="2400" dirty="0" smtClean="0"/>
              <a:t> </a:t>
            </a:r>
            <a:r>
              <a:rPr lang="en-SG" sz="2400" dirty="0" err="1" smtClean="0"/>
              <a:t>bawang</a:t>
            </a:r>
            <a:r>
              <a:rPr lang="en-SG" sz="2400" dirty="0" smtClean="0"/>
              <a:t> </a:t>
            </a:r>
            <a:r>
              <a:rPr lang="en-SG" sz="2400" dirty="0" err="1"/>
              <a:t>putih</a:t>
            </a:r>
            <a:r>
              <a:rPr lang="en-SG" sz="2400" dirty="0"/>
              <a:t> per </a:t>
            </a:r>
            <a:r>
              <a:rPr lang="en-SG" sz="2400" dirty="0" err="1"/>
              <a:t>hari</a:t>
            </a:r>
            <a:r>
              <a:rPr lang="en-SG" sz="2400" dirty="0"/>
              <a:t> </a:t>
            </a:r>
            <a:r>
              <a:rPr lang="en-SG" sz="2400" dirty="0" err="1"/>
              <a:t>sebagai</a:t>
            </a:r>
            <a:r>
              <a:rPr lang="en-SG" sz="2400" dirty="0"/>
              <a:t> </a:t>
            </a:r>
            <a:r>
              <a:rPr lang="en-SG" sz="2400" dirty="0" err="1"/>
              <a:t>pencegahan</a:t>
            </a:r>
            <a:r>
              <a:rPr lang="en-SG" sz="2400" dirty="0"/>
              <a:t> </a:t>
            </a:r>
            <a:r>
              <a:rPr lang="en-SG" sz="2400" dirty="0" err="1"/>
              <a:t>keracunan</a:t>
            </a:r>
            <a:r>
              <a:rPr lang="en-SG" sz="2400" dirty="0"/>
              <a:t> </a:t>
            </a:r>
            <a:r>
              <a:rPr lang="en-SG" sz="2400" dirty="0" err="1"/>
              <a:t>arsen</a:t>
            </a:r>
            <a:r>
              <a:rPr lang="en-SG" sz="2400" dirty="0" smtClean="0"/>
              <a:t>.</a:t>
            </a:r>
          </a:p>
          <a:p>
            <a:pPr algn="just"/>
            <a:r>
              <a:rPr lang="en-SG" sz="2400" dirty="0" err="1" smtClean="0"/>
              <a:t>Bawa</a:t>
            </a:r>
            <a:r>
              <a:rPr lang="en-SG" sz="2400" dirty="0" smtClean="0"/>
              <a:t> </a:t>
            </a:r>
            <a:r>
              <a:rPr lang="en-SG" sz="2400" dirty="0" err="1" smtClean="0"/>
              <a:t>segera</a:t>
            </a:r>
            <a:r>
              <a:rPr lang="en-SG" sz="2400" dirty="0" smtClean="0"/>
              <a:t> </a:t>
            </a:r>
            <a:r>
              <a:rPr lang="en-SG" sz="2400" dirty="0" err="1" smtClean="0"/>
              <a:t>ke</a:t>
            </a:r>
            <a:r>
              <a:rPr lang="en-SG" sz="2400" dirty="0" smtClean="0"/>
              <a:t> </a:t>
            </a:r>
            <a:r>
              <a:rPr lang="en-SG" sz="2400" dirty="0" err="1" smtClean="0"/>
              <a:t>dokter</a:t>
            </a:r>
            <a:r>
              <a:rPr lang="en-SG" sz="2400" dirty="0" smtClean="0"/>
              <a:t> </a:t>
            </a:r>
            <a:r>
              <a:rPr lang="en-SG" sz="2400" dirty="0" err="1" smtClean="0"/>
              <a:t>untuk</a:t>
            </a:r>
            <a:r>
              <a:rPr lang="en-SG" sz="2400" dirty="0" smtClean="0"/>
              <a:t> </a:t>
            </a:r>
            <a:r>
              <a:rPr lang="en-SG" sz="2400" dirty="0" err="1" smtClean="0"/>
              <a:t>mendapatkan</a:t>
            </a:r>
            <a:r>
              <a:rPr lang="en-SG" sz="2400" dirty="0" smtClean="0"/>
              <a:t> </a:t>
            </a:r>
            <a:r>
              <a:rPr lang="en-SG" sz="2400" dirty="0" err="1" smtClean="0"/>
              <a:t>pertolongan</a:t>
            </a:r>
            <a:r>
              <a:rPr lang="en-SG" sz="2400" dirty="0" smtClean="0"/>
              <a:t> </a:t>
            </a:r>
            <a:r>
              <a:rPr lang="en-SG" sz="2400" dirty="0" err="1" smtClean="0"/>
              <a:t>medis</a:t>
            </a:r>
            <a:endParaRPr lang="en-SG" sz="2400" dirty="0" smtClean="0"/>
          </a:p>
          <a:p>
            <a:pPr algn="just">
              <a:buNone/>
            </a:pPr>
            <a:endParaRPr lang="en-SG" dirty="0"/>
          </a:p>
        </p:txBody>
      </p:sp>
      <p:pic>
        <p:nvPicPr>
          <p:cNvPr id="4" name="Picture 2" descr="D:\Mata KULiah\S2 UGM\Semester 2\Toksikologi Lingkungan\Tugas bu suhartini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429264"/>
            <a:ext cx="1470403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67486"/>
            <a:ext cx="7086600" cy="908720"/>
          </a:xfrm>
        </p:spPr>
        <p:txBody>
          <a:bodyPr/>
          <a:lstStyle/>
          <a:p>
            <a:r>
              <a:rPr lang="en-SG" dirty="0" smtClean="0"/>
              <a:t>Diagnosis </a:t>
            </a:r>
            <a:r>
              <a:rPr lang="en-SG" dirty="0" err="1" smtClean="0"/>
              <a:t>Keracunan</a:t>
            </a:r>
            <a:r>
              <a:rPr lang="en-SG" dirty="0" smtClean="0"/>
              <a:t> </a:t>
            </a:r>
            <a:r>
              <a:rPr lang="en-SG" dirty="0" err="1" smtClean="0"/>
              <a:t>Arsen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500174"/>
            <a:ext cx="7086600" cy="4129088"/>
          </a:xfrm>
        </p:spPr>
        <p:txBody>
          <a:bodyPr/>
          <a:lstStyle/>
          <a:p>
            <a:r>
              <a:rPr lang="en-SG" dirty="0" err="1" smtClean="0"/>
              <a:t>Dapat</a:t>
            </a:r>
            <a:r>
              <a:rPr lang="en-SG" dirty="0" smtClean="0"/>
              <a:t> </a:t>
            </a:r>
            <a:r>
              <a:rPr lang="en-SG" dirty="0" err="1" smtClean="0"/>
              <a:t>dilakukan</a:t>
            </a:r>
            <a:r>
              <a:rPr lang="en-SG" dirty="0" smtClean="0"/>
              <a:t> </a:t>
            </a:r>
            <a:r>
              <a:rPr lang="en-SG" dirty="0" err="1" smtClean="0"/>
              <a:t>dengan</a:t>
            </a:r>
            <a:r>
              <a:rPr lang="en-SG" dirty="0" smtClean="0"/>
              <a:t> </a:t>
            </a:r>
            <a:r>
              <a:rPr lang="en-SG" dirty="0" err="1" smtClean="0"/>
              <a:t>Tes</a:t>
            </a:r>
            <a:r>
              <a:rPr lang="en-SG" dirty="0" smtClean="0"/>
              <a:t> </a:t>
            </a:r>
            <a:r>
              <a:rPr lang="en-SG" dirty="0" err="1" smtClean="0"/>
              <a:t>darah</a:t>
            </a:r>
            <a:r>
              <a:rPr lang="en-SG" dirty="0"/>
              <a:t>, </a:t>
            </a:r>
            <a:r>
              <a:rPr lang="en-SG" dirty="0" err="1"/>
              <a:t>urin</a:t>
            </a:r>
            <a:r>
              <a:rPr lang="en-SG" dirty="0"/>
              <a:t>, </a:t>
            </a:r>
            <a:r>
              <a:rPr lang="en-SG" dirty="0" err="1"/>
              <a:t>rambut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kuku</a:t>
            </a:r>
          </a:p>
        </p:txBody>
      </p:sp>
      <p:pic>
        <p:nvPicPr>
          <p:cNvPr id="4" name="Picture 3" descr="http://t2.gstatic.com/images?q=tbn:ANd9GcQGIE0FmW8E5UMKwxryuHjtb8z4obIrZNiHJaro7nCoNKD2mIyM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786034"/>
            <a:ext cx="635798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D:\Mata KULiah\S2 UGM\Semester 2\Toksikologi Lingkungan\Tugas bu suhartini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429264"/>
            <a:ext cx="1470403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78098"/>
          </a:xfrm>
        </p:spPr>
        <p:txBody>
          <a:bodyPr/>
          <a:lstStyle/>
          <a:p>
            <a:r>
              <a:rPr lang="en-SG" dirty="0" smtClean="0"/>
              <a:t>PESTISIDA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sz="3200" dirty="0" err="1" smtClean="0"/>
              <a:t>Pestisida</a:t>
            </a:r>
            <a:r>
              <a:rPr lang="en-US" sz="3200" dirty="0" smtClean="0"/>
              <a:t> </a:t>
            </a:r>
            <a:r>
              <a:rPr lang="en-US" sz="3200" dirty="0" err="1" smtClean="0"/>
              <a:t>mencakup</a:t>
            </a:r>
            <a:r>
              <a:rPr lang="en-US" sz="3200" dirty="0" smtClean="0"/>
              <a:t> </a:t>
            </a:r>
            <a:r>
              <a:rPr lang="en-US" sz="3200" dirty="0" err="1" smtClean="0"/>
              <a:t>bahan-bahan</a:t>
            </a:r>
            <a:r>
              <a:rPr lang="en-US" sz="3200" dirty="0" smtClean="0"/>
              <a:t> </a:t>
            </a:r>
            <a:r>
              <a:rPr lang="en-US" sz="3200" dirty="0" err="1" smtClean="0"/>
              <a:t>racun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membunuh</a:t>
            </a:r>
            <a:r>
              <a:rPr lang="en-US" sz="3200" dirty="0" smtClean="0"/>
              <a:t> </a:t>
            </a:r>
            <a:r>
              <a:rPr lang="en-US" sz="3200" dirty="0" err="1" smtClean="0"/>
              <a:t>jasad</a:t>
            </a:r>
            <a:r>
              <a:rPr lang="en-US" sz="3200" dirty="0" smtClean="0"/>
              <a:t> </a:t>
            </a:r>
            <a:r>
              <a:rPr lang="en-US" sz="3200" dirty="0" err="1" smtClean="0"/>
              <a:t>hidup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mengganggu</a:t>
            </a:r>
            <a:r>
              <a:rPr lang="en-US" sz="3200" dirty="0" smtClean="0"/>
              <a:t> </a:t>
            </a:r>
            <a:r>
              <a:rPr lang="en-US" sz="3200" dirty="0" err="1" smtClean="0"/>
              <a:t>tumbuhan</a:t>
            </a:r>
            <a:r>
              <a:rPr lang="en-US" sz="3200" dirty="0" smtClean="0"/>
              <a:t>, </a:t>
            </a:r>
            <a:r>
              <a:rPr lang="en-US" sz="3200" dirty="0" err="1" smtClean="0"/>
              <a:t>ternak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sebagainya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diusahakan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kesejahteraan</a:t>
            </a:r>
            <a:r>
              <a:rPr lang="en-US" sz="3200" dirty="0" smtClean="0"/>
              <a:t> </a:t>
            </a:r>
            <a:r>
              <a:rPr lang="en-US" sz="3200" dirty="0" err="1" smtClean="0"/>
              <a:t>hidupnya</a:t>
            </a:r>
            <a:r>
              <a:rPr lang="en-US" sz="3200" dirty="0" smtClean="0"/>
              <a:t>. </a:t>
            </a:r>
            <a:r>
              <a:rPr lang="en-US" sz="3200" i="1" dirty="0" smtClean="0"/>
              <a:t>Pest</a:t>
            </a:r>
            <a:r>
              <a:rPr lang="en-US" sz="3200" dirty="0" smtClean="0"/>
              <a:t> </a:t>
            </a:r>
            <a:r>
              <a:rPr lang="en-US" sz="3200" i="1" dirty="0" smtClean="0"/>
              <a:t> </a:t>
            </a:r>
            <a:r>
              <a:rPr lang="en-US" sz="3200" dirty="0" err="1" smtClean="0"/>
              <a:t>berarti</a:t>
            </a:r>
            <a:r>
              <a:rPr lang="en-US" sz="3200" dirty="0" smtClean="0"/>
              <a:t> </a:t>
            </a:r>
            <a:r>
              <a:rPr lang="en-US" sz="3200" dirty="0" err="1" smtClean="0"/>
              <a:t>hama</a:t>
            </a:r>
            <a:r>
              <a:rPr lang="en-US" sz="3200" dirty="0" smtClean="0"/>
              <a:t>, </a:t>
            </a:r>
            <a:r>
              <a:rPr lang="en-US" sz="3200" dirty="0" err="1" smtClean="0"/>
              <a:t>sedangkan</a:t>
            </a:r>
            <a:r>
              <a:rPr lang="en-US" sz="3200" dirty="0" smtClean="0"/>
              <a:t> </a:t>
            </a:r>
            <a:r>
              <a:rPr lang="en-US" sz="3200" i="1" dirty="0" err="1" smtClean="0"/>
              <a:t>cide</a:t>
            </a:r>
            <a:r>
              <a:rPr lang="en-US" sz="3200" dirty="0" smtClean="0"/>
              <a:t> </a:t>
            </a:r>
            <a:r>
              <a:rPr lang="en-US" sz="3200" dirty="0" err="1" smtClean="0"/>
              <a:t>berarti</a:t>
            </a:r>
            <a:r>
              <a:rPr lang="en-US" sz="3200" dirty="0" smtClean="0"/>
              <a:t> </a:t>
            </a:r>
            <a:r>
              <a:rPr lang="en-US" sz="3200" dirty="0" err="1" smtClean="0"/>
              <a:t>membunuh</a:t>
            </a:r>
            <a:r>
              <a:rPr lang="en-US" sz="3200" dirty="0" smtClean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praktek</a:t>
            </a:r>
            <a:r>
              <a:rPr lang="en-US" sz="3200" dirty="0" smtClean="0"/>
              <a:t>, </a:t>
            </a:r>
            <a:r>
              <a:rPr lang="en-US" sz="3200" dirty="0" err="1" smtClean="0"/>
              <a:t>pestisida</a:t>
            </a:r>
            <a:r>
              <a:rPr lang="en-US" sz="3200" dirty="0" smtClean="0"/>
              <a:t>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bersama-sama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bahan</a:t>
            </a:r>
            <a:r>
              <a:rPr lang="en-US" sz="3200" dirty="0" smtClean="0"/>
              <a:t> lain </a:t>
            </a:r>
            <a:r>
              <a:rPr lang="en-US" sz="3200" dirty="0" err="1" smtClean="0"/>
              <a:t>misalnya</a:t>
            </a:r>
            <a:r>
              <a:rPr lang="en-US" sz="3200" dirty="0" smtClean="0"/>
              <a:t> </a:t>
            </a:r>
            <a:r>
              <a:rPr lang="en-US" sz="3200" dirty="0" err="1" smtClean="0"/>
              <a:t>dicampur</a:t>
            </a:r>
            <a:r>
              <a:rPr lang="en-US" sz="3200" dirty="0" smtClean="0"/>
              <a:t> </a:t>
            </a:r>
            <a:r>
              <a:rPr lang="en-US" sz="3200" dirty="0" err="1" smtClean="0"/>
              <a:t>minyak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melarutkannya</a:t>
            </a:r>
            <a:r>
              <a:rPr lang="en-US" sz="3200" dirty="0" smtClean="0"/>
              <a:t>, air </a:t>
            </a:r>
            <a:r>
              <a:rPr lang="en-US" sz="3200" dirty="0" err="1" smtClean="0"/>
              <a:t>pengencer</a:t>
            </a:r>
            <a:r>
              <a:rPr lang="en-US" sz="3200" dirty="0" smtClean="0"/>
              <a:t>, </a:t>
            </a:r>
            <a:r>
              <a:rPr lang="en-US" sz="3200" dirty="0" err="1" smtClean="0"/>
              <a:t>tepung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mempermudah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pengenceran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penyebaran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penyemprotannya</a:t>
            </a:r>
            <a:r>
              <a:rPr lang="en-US" sz="3200" dirty="0" smtClean="0"/>
              <a:t>, </a:t>
            </a:r>
            <a:r>
              <a:rPr lang="en-US" sz="3200" dirty="0" err="1" smtClean="0"/>
              <a:t>bubuk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dicampur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pengencer</a:t>
            </a:r>
            <a:r>
              <a:rPr lang="en-US" sz="3200" dirty="0" smtClean="0"/>
              <a:t> (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formulasi</a:t>
            </a:r>
            <a:r>
              <a:rPr lang="en-US" sz="3200" dirty="0" smtClean="0"/>
              <a:t> </a:t>
            </a:r>
            <a:r>
              <a:rPr lang="en-US" sz="3200" i="1" dirty="0" smtClean="0"/>
              <a:t>dust</a:t>
            </a:r>
            <a:r>
              <a:rPr lang="en-US" sz="3200" dirty="0" smtClean="0"/>
              <a:t>), </a:t>
            </a:r>
            <a:r>
              <a:rPr lang="en-US" sz="3200" dirty="0" err="1" smtClean="0"/>
              <a:t>atraktan</a:t>
            </a:r>
            <a:r>
              <a:rPr lang="en-US" sz="3200" dirty="0" smtClean="0"/>
              <a:t> (</a:t>
            </a:r>
            <a:r>
              <a:rPr lang="en-US" sz="3200" dirty="0" err="1" smtClean="0"/>
              <a:t>misalnya</a:t>
            </a:r>
            <a:r>
              <a:rPr lang="en-US" sz="3200" dirty="0" smtClean="0"/>
              <a:t> </a:t>
            </a:r>
            <a:r>
              <a:rPr lang="en-US" sz="3200" dirty="0" err="1" smtClean="0"/>
              <a:t>bahan</a:t>
            </a:r>
            <a:r>
              <a:rPr lang="en-US" sz="3200" dirty="0" smtClean="0"/>
              <a:t> </a:t>
            </a:r>
            <a:r>
              <a:rPr lang="en-US" sz="3200" dirty="0" err="1" smtClean="0"/>
              <a:t>feromon</a:t>
            </a:r>
            <a:r>
              <a:rPr lang="en-US" sz="3200" dirty="0" smtClean="0"/>
              <a:t>)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pengumpan</a:t>
            </a:r>
            <a:r>
              <a:rPr lang="en-US" sz="3200" dirty="0" smtClean="0"/>
              <a:t>, </a:t>
            </a:r>
            <a:r>
              <a:rPr lang="en-US" sz="3200" dirty="0" err="1" smtClean="0"/>
              <a:t>bahan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bersifat</a:t>
            </a:r>
            <a:r>
              <a:rPr lang="en-US" sz="3200" dirty="0" smtClean="0"/>
              <a:t> </a:t>
            </a:r>
            <a:r>
              <a:rPr lang="en-US" sz="3200" dirty="0" err="1" smtClean="0"/>
              <a:t>sinergis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penambah</a:t>
            </a:r>
            <a:r>
              <a:rPr lang="en-US" sz="3200" dirty="0" smtClean="0"/>
              <a:t> </a:t>
            </a:r>
            <a:r>
              <a:rPr lang="en-US" sz="3200" dirty="0" err="1" smtClean="0"/>
              <a:t>daya</a:t>
            </a:r>
            <a:r>
              <a:rPr lang="en-US" sz="3200" dirty="0" smtClean="0"/>
              <a:t> </a:t>
            </a:r>
            <a:r>
              <a:rPr lang="en-US" sz="3200" dirty="0" err="1" smtClean="0"/>
              <a:t>racun</a:t>
            </a:r>
            <a:r>
              <a:rPr lang="en-US" sz="3200" dirty="0" smtClean="0"/>
              <a:t>, </a:t>
            </a:r>
            <a:r>
              <a:rPr lang="en-US" sz="3200" dirty="0" err="1" smtClean="0"/>
              <a:t>dsb</a:t>
            </a:r>
            <a:r>
              <a:rPr lang="en-US" sz="3200" dirty="0" smtClean="0"/>
              <a:t>.</a:t>
            </a:r>
          </a:p>
          <a:p>
            <a:endParaRPr lang="en-SG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SG" sz="48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TERIMA KASIH</a:t>
            </a:r>
            <a:endParaRPr lang="en-SG" sz="48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/>
          <a:lstStyle/>
          <a:p>
            <a:r>
              <a:rPr lang="en-US" sz="2800" dirty="0" smtClean="0"/>
              <a:t>75% </a:t>
            </a:r>
            <a:r>
              <a:rPr lang="en-US" sz="2800" dirty="0" err="1" smtClean="0"/>
              <a:t>aplikasi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disemprotkan</a:t>
            </a:r>
            <a:r>
              <a:rPr lang="en-US" sz="2800" dirty="0" smtClean="0"/>
              <a:t>, </a:t>
            </a:r>
            <a:r>
              <a:rPr lang="en-US" sz="2800" dirty="0" err="1" smtClean="0"/>
              <a:t>bercampur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udara</a:t>
            </a:r>
            <a:r>
              <a:rPr lang="en-US" sz="2800" dirty="0" smtClean="0"/>
              <a:t>, </a:t>
            </a:r>
            <a:r>
              <a:rPr lang="en-US" sz="2800" dirty="0" err="1" smtClean="0"/>
              <a:t>terbang</a:t>
            </a:r>
            <a:r>
              <a:rPr lang="en-US" sz="2800" dirty="0" smtClean="0"/>
              <a:t> </a:t>
            </a:r>
            <a:r>
              <a:rPr lang="en-US" sz="2800" dirty="0" err="1" smtClean="0"/>
              <a:t>bersama</a:t>
            </a:r>
            <a:r>
              <a:rPr lang="en-US" sz="2800" dirty="0" smtClean="0"/>
              <a:t> </a:t>
            </a:r>
            <a:r>
              <a:rPr lang="en-US" sz="2800" dirty="0" err="1" smtClean="0"/>
              <a:t>angin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60 – 99%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target, </a:t>
            </a:r>
            <a:r>
              <a:rPr lang="en-US" sz="2800" dirty="0" err="1" smtClean="0"/>
              <a:t>tapi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serbuk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10 – 40%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target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kecil</a:t>
            </a:r>
            <a:r>
              <a:rPr lang="en-US" sz="2800" dirty="0" smtClean="0"/>
              <a:t> </a:t>
            </a:r>
            <a:r>
              <a:rPr lang="en-US" sz="2800" dirty="0" err="1" smtClean="0"/>
              <a:t>butiran</a:t>
            </a:r>
            <a:r>
              <a:rPr lang="en-US" sz="2800" dirty="0" smtClean="0"/>
              <a:t> , </a:t>
            </a: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jauh</a:t>
            </a:r>
            <a:r>
              <a:rPr lang="en-US" sz="2800" dirty="0" smtClean="0"/>
              <a:t> </a:t>
            </a:r>
            <a:r>
              <a:rPr lang="en-US" sz="2800" dirty="0" err="1" smtClean="0"/>
              <a:t>terbawa</a:t>
            </a:r>
            <a:r>
              <a:rPr lang="en-US" sz="2800" dirty="0" smtClean="0"/>
              <a:t> </a:t>
            </a:r>
            <a:r>
              <a:rPr lang="en-US" sz="2800" dirty="0" err="1" smtClean="0"/>
              <a:t>angin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  <p:pic>
        <p:nvPicPr>
          <p:cNvPr id="4" name="Content Placeholder 10" descr="images semprot pestisid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438081" y="4404259"/>
            <a:ext cx="3115047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0999" y="620688"/>
            <a:ext cx="8229600" cy="792162"/>
          </a:xfrm>
        </p:spPr>
        <p:txBody>
          <a:bodyPr/>
          <a:lstStyle/>
          <a:p>
            <a:pPr algn="ctr"/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Pestisida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798" y="1571616"/>
          <a:ext cx="7924801" cy="492921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81019"/>
                <a:gridCol w="2776682"/>
                <a:gridCol w="3467100"/>
              </a:tblGrid>
              <a:tr h="610364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Kelompok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Pengertian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Contoh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/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senyawa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9557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Insektisida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Pembunuh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serangga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Paration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diklorfos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diazinon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malation</a:t>
                      </a:r>
                      <a:r>
                        <a:rPr lang="en-US" dirty="0" smtClean="0"/>
                        <a:t>,</a:t>
                      </a:r>
                      <a:endParaRPr lang="en-US" dirty="0"/>
                    </a:p>
                  </a:txBody>
                  <a:tcPr/>
                </a:tc>
              </a:tr>
              <a:tr h="113654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Herbisida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Pembunuh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gulma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tanaman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pengganggu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Klorofenoksi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klorakne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parakuat</a:t>
                      </a:r>
                      <a:r>
                        <a:rPr lang="en-US" dirty="0" smtClean="0"/>
                        <a:t>,…</a:t>
                      </a:r>
                      <a:endParaRPr lang="en-US" dirty="0"/>
                    </a:p>
                  </a:txBody>
                  <a:tcPr/>
                </a:tc>
              </a:tr>
              <a:tr h="79557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Fungisida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Pembunuh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jamur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Dimetiltiokarbamat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ftamilida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pentaklorofenol</a:t>
                      </a:r>
                      <a:r>
                        <a:rPr lang="en-US" dirty="0" smtClean="0"/>
                        <a:t>,</a:t>
                      </a:r>
                      <a:endParaRPr lang="en-US" dirty="0"/>
                    </a:p>
                  </a:txBody>
                  <a:tcPr/>
                </a:tc>
              </a:tr>
              <a:tr h="79557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Rodentisida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Pembunuh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hewan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pengerat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Warfarin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tiourea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striknin</a:t>
                      </a:r>
                      <a:r>
                        <a:rPr lang="en-US" dirty="0" smtClean="0"/>
                        <a:t>,</a:t>
                      </a:r>
                      <a:endParaRPr lang="en-US" dirty="0"/>
                    </a:p>
                  </a:txBody>
                  <a:tcPr/>
                </a:tc>
              </a:tr>
              <a:tr h="79557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Fumigan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Bentuk</a:t>
                      </a:r>
                      <a:r>
                        <a:rPr lang="en-US" dirty="0" smtClean="0"/>
                        <a:t> gas, </a:t>
                      </a:r>
                      <a:r>
                        <a:rPr lang="en-US" dirty="0" err="1" smtClean="0"/>
                        <a:t>cairan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mudah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menguap</a:t>
                      </a:r>
                      <a:r>
                        <a:rPr lang="en-US" dirty="0" smtClean="0"/>
                        <a:t>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Akrinonitril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kloropikrin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etilendibromida</a:t>
                      </a:r>
                      <a:r>
                        <a:rPr lang="en-US" dirty="0" smtClean="0"/>
                        <a:t>,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71472" y="765544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b="0" dirty="0" smtClean="0">
                <a:latin typeface="Arial" pitchFamily="34" charset="0"/>
                <a:cs typeface="Arial" pitchFamily="34" charset="0"/>
              </a:rPr>
              <a:t>JENIS RACUN PESTISIDA</a:t>
            </a:r>
            <a:endParaRPr lang="en-US" sz="40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71472" y="1643050"/>
            <a:ext cx="8235950" cy="41910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  <a:buFont typeface="Wingdings" pitchFamily="2" charset="2"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Dari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segi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racunnya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pestisida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dibedakan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lnSpc>
                <a:spcPct val="160000"/>
              </a:lnSpc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Racun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sistemik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artinya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diserap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melalui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organisme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misalnya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melalui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akar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daun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kemudian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diserap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jaringan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tanaman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bersentuhan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dimakan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hama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mengakibatkan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peracunan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bagi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hama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lnSpc>
                <a:spcPct val="16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Racun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kontak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langsung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menyerap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melalui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kulit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saat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pemberian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insektisida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pula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serangga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target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kemudian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kena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sisa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insektisida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residu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insektisida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beberapa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setelah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penyemprotan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50068"/>
            <a:ext cx="8229600" cy="850106"/>
          </a:xfrm>
        </p:spPr>
        <p:txBody>
          <a:bodyPr/>
          <a:lstStyle/>
          <a:p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pestisida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00174"/>
            <a:ext cx="8229600" cy="424498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2400" dirty="0" smtClean="0"/>
              <a:t>Pestisida dapat diaplikasikan secara mudah </a:t>
            </a:r>
            <a:r>
              <a:rPr lang="en-US" sz="2400" dirty="0" err="1" smtClean="0"/>
              <a:t>hampir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Pengendalian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pestisida</a:t>
            </a:r>
            <a:r>
              <a:rPr lang="en-US" sz="2400" dirty="0" smtClean="0"/>
              <a:t> </a:t>
            </a:r>
            <a:r>
              <a:rPr lang="en-US" sz="2400" dirty="0" err="1" smtClean="0"/>
              <a:t>hasilnya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dilihat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singkat</a:t>
            </a:r>
            <a:r>
              <a:rPr lang="en-US" sz="2400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Pestisida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diaplikasikan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areal yang </a:t>
            </a: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relatif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terlalu</a:t>
            </a:r>
            <a:r>
              <a:rPr lang="en-US" sz="2400" dirty="0" smtClean="0"/>
              <a:t> lama;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Pestisida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dijumpai</a:t>
            </a:r>
            <a:r>
              <a:rPr lang="en-US" sz="2400" dirty="0" smtClean="0"/>
              <a:t> </a:t>
            </a:r>
            <a:r>
              <a:rPr lang="en-US" sz="2400" dirty="0" err="1" smtClean="0"/>
              <a:t>bahkan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kios-kios</a:t>
            </a:r>
            <a:r>
              <a:rPr lang="en-US" sz="2400" dirty="0" smtClean="0"/>
              <a:t> </a:t>
            </a:r>
            <a:r>
              <a:rPr lang="en-US" sz="2400" dirty="0" err="1" smtClean="0"/>
              <a:t>pedesaan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6448" y="1628800"/>
            <a:ext cx="8229600" cy="505936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fi-FI" sz="2400" dirty="0" smtClean="0"/>
              <a:t>Keracunan dan kematian pada manusia, ternak </a:t>
            </a:r>
            <a:r>
              <a:rPr lang="nl-NL" sz="2400" dirty="0" smtClean="0"/>
              <a:t>dan hewan piaraan, satwa liar, ikan dan biota air </a:t>
            </a:r>
            <a:r>
              <a:rPr lang="fi-FI" sz="2400" dirty="0" smtClean="0"/>
              <a:t>lainnya, biota tanah, tanaman, musuh alami, </a:t>
            </a:r>
          </a:p>
          <a:p>
            <a:pPr>
              <a:buFont typeface="+mj-lt"/>
              <a:buAutoNum type="arabicPeriod"/>
            </a:pPr>
            <a:endParaRPr lang="en-US" sz="2400" dirty="0" smtClean="0"/>
          </a:p>
          <a:p>
            <a:pPr>
              <a:buFont typeface="+mj-lt"/>
              <a:buAutoNum type="arabicPeriod"/>
            </a:pPr>
            <a:r>
              <a:rPr lang="en-US" sz="2400" dirty="0" err="1" smtClean="0"/>
              <a:t>Terjadinya</a:t>
            </a:r>
            <a:r>
              <a:rPr lang="en-US" sz="2400" dirty="0" smtClean="0"/>
              <a:t> </a:t>
            </a:r>
            <a:r>
              <a:rPr lang="en-US" sz="2400" dirty="0" err="1" smtClean="0"/>
              <a:t>resistensi</a:t>
            </a:r>
            <a:r>
              <a:rPr lang="en-US" sz="2400" dirty="0" smtClean="0"/>
              <a:t>;</a:t>
            </a:r>
          </a:p>
          <a:p>
            <a:pPr>
              <a:buFont typeface="+mj-lt"/>
              <a:buAutoNum type="arabicPeriod"/>
            </a:pPr>
            <a:endParaRPr lang="en-US" sz="2400" dirty="0" smtClean="0"/>
          </a:p>
          <a:p>
            <a:pPr>
              <a:buFont typeface="+mj-lt"/>
              <a:buAutoNum type="arabicPeriod"/>
            </a:pPr>
            <a:r>
              <a:rPr lang="en-US" sz="2400" dirty="0" err="1" smtClean="0"/>
              <a:t>Pencemaran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;</a:t>
            </a:r>
          </a:p>
          <a:p>
            <a:pPr>
              <a:buFont typeface="+mj-lt"/>
              <a:buAutoNum type="arabicPeriod"/>
            </a:pPr>
            <a:endParaRPr lang="en-US" sz="2400" dirty="0" smtClean="0"/>
          </a:p>
          <a:p>
            <a:pPr>
              <a:buFont typeface="+mj-lt"/>
              <a:buAutoNum type="arabicPeriod"/>
            </a:pPr>
            <a:r>
              <a:rPr lang="en-US" sz="2400" dirty="0" err="1" smtClean="0"/>
              <a:t>Residu</a:t>
            </a:r>
            <a:r>
              <a:rPr lang="en-US" sz="2400" dirty="0" smtClean="0"/>
              <a:t> </a:t>
            </a:r>
            <a:r>
              <a:rPr lang="en-US" sz="2400" dirty="0" err="1" smtClean="0"/>
              <a:t>pestisida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berdampak</a:t>
            </a:r>
            <a:r>
              <a:rPr lang="en-US" sz="2400" dirty="0" smtClean="0"/>
              <a:t> </a:t>
            </a:r>
            <a:r>
              <a:rPr lang="en-US" sz="2400" dirty="0" err="1" smtClean="0"/>
              <a:t>negatif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; </a:t>
            </a:r>
          </a:p>
          <a:p>
            <a:pPr>
              <a:buFont typeface="+mj-lt"/>
              <a:buAutoNum type="arabicPeriod"/>
            </a:pPr>
            <a:endParaRPr lang="en-US" sz="2400" dirty="0" smtClean="0"/>
          </a:p>
          <a:p>
            <a:pPr>
              <a:buFont typeface="+mj-lt"/>
              <a:buAutoNum type="arabicPeriod"/>
            </a:pPr>
            <a:r>
              <a:rPr lang="en-US" sz="2400" dirty="0" err="1" smtClean="0"/>
              <a:t>Terhambatnya</a:t>
            </a:r>
            <a:r>
              <a:rPr lang="en-US" sz="2400" dirty="0" smtClean="0"/>
              <a:t> </a:t>
            </a:r>
            <a:r>
              <a:rPr lang="en-US" sz="2400" dirty="0" err="1" smtClean="0"/>
              <a:t>perdagangan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pertanian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0072" y="692696"/>
            <a:ext cx="8229600" cy="1143000"/>
          </a:xfrm>
        </p:spPr>
        <p:txBody>
          <a:bodyPr/>
          <a:lstStyle/>
          <a:p>
            <a:r>
              <a:rPr lang="en-US" dirty="0" err="1" smtClean="0"/>
              <a:t>Pencemaran</a:t>
            </a:r>
            <a:r>
              <a:rPr lang="en-US" dirty="0" smtClean="0"/>
              <a:t> Air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residu</a:t>
            </a:r>
            <a:r>
              <a:rPr lang="en-US" sz="2800" dirty="0" smtClean="0"/>
              <a:t> </a:t>
            </a:r>
            <a:r>
              <a:rPr lang="en-US" sz="2800" dirty="0" err="1" smtClean="0"/>
              <a:t>pestisida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tercecer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penyemprotan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sawah-sawah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Residu</a:t>
            </a:r>
            <a:r>
              <a:rPr lang="en-US" sz="2800" dirty="0" smtClean="0"/>
              <a:t> </a:t>
            </a:r>
            <a:r>
              <a:rPr lang="en-US" sz="2800" dirty="0" err="1" smtClean="0"/>
              <a:t>masuk</a:t>
            </a:r>
            <a:r>
              <a:rPr lang="en-US" sz="2800" dirty="0" smtClean="0"/>
              <a:t> air </a:t>
            </a:r>
            <a:r>
              <a:rPr lang="en-US" sz="2800" dirty="0" err="1" smtClean="0"/>
              <a:t>sungai</a:t>
            </a:r>
            <a:r>
              <a:rPr lang="en-US" sz="2800" dirty="0" smtClean="0"/>
              <a:t>, </a:t>
            </a:r>
          </a:p>
          <a:p>
            <a:r>
              <a:rPr lang="en-US" sz="2800" dirty="0" err="1" smtClean="0"/>
              <a:t>mengalir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parit-parit</a:t>
            </a:r>
            <a:r>
              <a:rPr lang="en-US" sz="2800" dirty="0" smtClean="0"/>
              <a:t> </a:t>
            </a:r>
            <a:r>
              <a:rPr lang="en-US" sz="2800" dirty="0" err="1" smtClean="0"/>
              <a:t>sawah</a:t>
            </a:r>
            <a:r>
              <a:rPr lang="en-US" sz="2800" dirty="0" smtClean="0"/>
              <a:t>, </a:t>
            </a:r>
            <a:r>
              <a:rPr lang="en-US" sz="2800" dirty="0" err="1" smtClean="0"/>
              <a:t>masuk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saluran</a:t>
            </a:r>
            <a:r>
              <a:rPr lang="en-US" sz="2800" dirty="0" smtClean="0"/>
              <a:t> </a:t>
            </a:r>
            <a:r>
              <a:rPr lang="en-US" sz="2800" dirty="0" err="1" smtClean="0"/>
              <a:t>tersier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saluran</a:t>
            </a:r>
            <a:r>
              <a:rPr lang="en-US" sz="2800" dirty="0" smtClean="0"/>
              <a:t> </a:t>
            </a:r>
            <a:r>
              <a:rPr lang="en-US" sz="2800" dirty="0" err="1" smtClean="0"/>
              <a:t>sekunder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terbuang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sungai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Sungai </a:t>
            </a:r>
            <a:r>
              <a:rPr lang="en-US" sz="2800" dirty="0" err="1" smtClean="0"/>
              <a:t>mengalir</a:t>
            </a:r>
            <a:r>
              <a:rPr lang="en-US" sz="2800" dirty="0" smtClean="0"/>
              <a:t> </a:t>
            </a:r>
            <a:r>
              <a:rPr lang="en-US" sz="2800" dirty="0" err="1" smtClean="0"/>
              <a:t>masuk</a:t>
            </a:r>
            <a:r>
              <a:rPr lang="en-US" sz="2800" dirty="0" smtClean="0"/>
              <a:t> </a:t>
            </a:r>
            <a:r>
              <a:rPr lang="en-US" sz="2800" dirty="0" err="1" smtClean="0"/>
              <a:t>kota</a:t>
            </a:r>
            <a:r>
              <a:rPr lang="en-US" sz="2800" dirty="0" smtClean="0"/>
              <a:t>, </a:t>
            </a:r>
            <a:r>
              <a:rPr lang="en-US" sz="2800" dirty="0" err="1" smtClean="0"/>
              <a:t>menuju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hilir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sebagian</a:t>
            </a:r>
            <a:r>
              <a:rPr lang="en-US" sz="2800" dirty="0" smtClean="0"/>
              <a:t> </a:t>
            </a:r>
            <a:r>
              <a:rPr lang="en-US" sz="2800" dirty="0" err="1" smtClean="0"/>
              <a:t>rakyat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air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hilir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mandi</a:t>
            </a:r>
            <a:r>
              <a:rPr lang="en-US" sz="2800" dirty="0" smtClean="0"/>
              <a:t>, </a:t>
            </a:r>
            <a:r>
              <a:rPr lang="en-US" sz="2800" dirty="0" err="1" smtClean="0"/>
              <a:t>cuci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kakus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PT UEU Pertemuan 1 - Copy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Template-PPT-UEU-Pertemuan-2-dan-seterusnya</Template>
  <TotalTime>163</TotalTime>
  <Words>1151</Words>
  <Application>Microsoft Macintosh PowerPoint</Application>
  <PresentationFormat>On-screen Show (4:3)</PresentationFormat>
  <Paragraphs>319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Times</vt:lpstr>
      <vt:lpstr>Arial</vt:lpstr>
      <vt:lpstr>Calibri</vt:lpstr>
      <vt:lpstr>Wingdings</vt:lpstr>
      <vt:lpstr>Template PPT UEU Pertemuan 1 - Copy 1</vt:lpstr>
      <vt:lpstr>PowerPoint Presentation</vt:lpstr>
      <vt:lpstr>PENGERTIAN PESTISIDA</vt:lpstr>
      <vt:lpstr>PESTISIDA</vt:lpstr>
      <vt:lpstr>PowerPoint Presentation</vt:lpstr>
      <vt:lpstr>Kelompok Pestisida Utama :</vt:lpstr>
      <vt:lpstr>JENIS RACUN PESTISIDA</vt:lpstr>
      <vt:lpstr>Kelebihan pestisida</vt:lpstr>
      <vt:lpstr>Dampak Negatif :</vt:lpstr>
      <vt:lpstr>Pencemaran Air</vt:lpstr>
      <vt:lpstr>PENCEMARAN UDARA</vt:lpstr>
      <vt:lpstr>Contoh Kasus</vt:lpstr>
      <vt:lpstr>PowerPoint Presentation</vt:lpstr>
      <vt:lpstr>Waktu Paruh Insektisida yg relatif persisten dlm tanah</vt:lpstr>
      <vt:lpstr>Nilai LD50 insektisida organofosfat </vt:lpstr>
      <vt:lpstr>LD50 (mg/Kg) Pestisida</vt:lpstr>
      <vt:lpstr>LC50 (ppb) Pestisida pada MH</vt:lpstr>
      <vt:lpstr>ARSEN</vt:lpstr>
      <vt:lpstr>KLASIFIKASI ARSEN </vt:lpstr>
      <vt:lpstr>KARAKTERISTIK ARSEN</vt:lpstr>
      <vt:lpstr>MEKANISME MASUKNYA ARSEN DALAM TUBUH </vt:lpstr>
      <vt:lpstr>PENGGUNAAN ARSEN </vt:lpstr>
      <vt:lpstr>TOKSISITAS AKIBAT TERPAPAR ARSEN (AS)</vt:lpstr>
      <vt:lpstr>DOSIS TOKSIK</vt:lpstr>
      <vt:lpstr>KEBERADAAN ARSEN</vt:lpstr>
      <vt:lpstr>PowerPoint Presentation</vt:lpstr>
      <vt:lpstr>DAMPAK ARSEN TERHADAP KESEHATAN MANUSIA </vt:lpstr>
      <vt:lpstr>DAMPAK ARSEN</vt:lpstr>
      <vt:lpstr>  CARA MENGATASI KERACUNAN ARSENIK </vt:lpstr>
      <vt:lpstr>Diagnosis Keracunan Arsen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TOKSIKOLOGI PADA INDUSTRI PESTISIDA</dc:title>
  <dc:creator>user</dc:creator>
  <cp:lastModifiedBy>Microsoft Office User</cp:lastModifiedBy>
  <cp:revision>13</cp:revision>
  <dcterms:created xsi:type="dcterms:W3CDTF">2015-12-10T02:08:35Z</dcterms:created>
  <dcterms:modified xsi:type="dcterms:W3CDTF">2017-12-06T07:46:34Z</dcterms:modified>
</cp:coreProperties>
</file>